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slides/slide130.xml" ContentType="application/vnd.openxmlformats-officedocument.presentationml.slide+xml"/>
  <Override PartName="/ppt/slides/slide131.xml" ContentType="application/vnd.openxmlformats-officedocument.presentationml.slide+xml"/>
  <Override PartName="/ppt/slides/slide132.xml" ContentType="application/vnd.openxmlformats-officedocument.presentationml.slide+xml"/>
  <Override PartName="/ppt/slides/slide133.xml" ContentType="application/vnd.openxmlformats-officedocument.presentationml.slide+xml"/>
  <Override PartName="/ppt/slides/slide134.xml" ContentType="application/vnd.openxmlformats-officedocument.presentationml.slide+xml"/>
  <Override PartName="/ppt/slides/slide135.xml" ContentType="application/vnd.openxmlformats-officedocument.presentationml.slide+xml"/>
  <Override PartName="/ppt/slides/slide136.xml" ContentType="application/vnd.openxmlformats-officedocument.presentationml.slide+xml"/>
  <Override PartName="/ppt/slides/slide137.xml" ContentType="application/vnd.openxmlformats-officedocument.presentationml.slide+xml"/>
  <Override PartName="/ppt/slides/slide138.xml" ContentType="application/vnd.openxmlformats-officedocument.presentationml.slide+xml"/>
  <Override PartName="/ppt/slides/slide139.xml" ContentType="application/vnd.openxmlformats-officedocument.presentationml.slide+xml"/>
  <Override PartName="/ppt/slides/slide140.xml" ContentType="application/vnd.openxmlformats-officedocument.presentationml.slide+xml"/>
  <Override PartName="/ppt/slides/slide141.xml" ContentType="application/vnd.openxmlformats-officedocument.presentationml.slide+xml"/>
  <Override PartName="/ppt/slides/slide142.xml" ContentType="application/vnd.openxmlformats-officedocument.presentationml.slide+xml"/>
  <Override PartName="/ppt/slides/slide143.xml" ContentType="application/vnd.openxmlformats-officedocument.presentationml.slide+xml"/>
  <Override PartName="/ppt/slides/slide144.xml" ContentType="application/vnd.openxmlformats-officedocument.presentationml.slide+xml"/>
  <Override PartName="/ppt/slides/slide145.xml" ContentType="application/vnd.openxmlformats-officedocument.presentationml.slide+xml"/>
  <Override PartName="/ppt/slides/slide146.xml" ContentType="application/vnd.openxmlformats-officedocument.presentationml.slide+xml"/>
  <Override PartName="/ppt/slides/slide147.xml" ContentType="application/vnd.openxmlformats-officedocument.presentationml.slide+xml"/>
  <Override PartName="/ppt/slides/slide148.xml" ContentType="application/vnd.openxmlformats-officedocument.presentationml.slide+xml"/>
  <Override PartName="/ppt/slides/slide149.xml" ContentType="application/vnd.openxmlformats-officedocument.presentationml.slide+xml"/>
  <Override PartName="/ppt/slides/slide150.xml" ContentType="application/vnd.openxmlformats-officedocument.presentationml.slide+xml"/>
  <Override PartName="/ppt/slides/slide151.xml" ContentType="application/vnd.openxmlformats-officedocument.presentationml.slide+xml"/>
  <Override PartName="/ppt/slides/slide152.xml" ContentType="application/vnd.openxmlformats-officedocument.presentationml.slide+xml"/>
  <Override PartName="/ppt/slides/slide153.xml" ContentType="application/vnd.openxmlformats-officedocument.presentationml.slide+xml"/>
  <Override PartName="/ppt/slides/slide154.xml" ContentType="application/vnd.openxmlformats-officedocument.presentationml.slide+xml"/>
  <Override PartName="/ppt/slides/slide155.xml" ContentType="application/vnd.openxmlformats-officedocument.presentationml.slide+xml"/>
  <Override PartName="/ppt/slides/slide156.xml" ContentType="application/vnd.openxmlformats-officedocument.presentationml.slide+xml"/>
  <Override PartName="/ppt/slides/slide157.xml" ContentType="application/vnd.openxmlformats-officedocument.presentationml.slide+xml"/>
  <Override PartName="/ppt/slides/slide158.xml" ContentType="application/vnd.openxmlformats-officedocument.presentationml.slide+xml"/>
  <Override PartName="/ppt/slides/slide159.xml" ContentType="application/vnd.openxmlformats-officedocument.presentationml.slide+xml"/>
  <Override PartName="/ppt/slides/slide160.xml" ContentType="application/vnd.openxmlformats-officedocument.presentationml.slide+xml"/>
  <Override PartName="/ppt/slides/slide161.xml" ContentType="application/vnd.openxmlformats-officedocument.presentationml.slide+xml"/>
  <Override PartName="/ppt/slides/slide162.xml" ContentType="application/vnd.openxmlformats-officedocument.presentationml.slide+xml"/>
  <Override PartName="/ppt/slides/slide163.xml" ContentType="application/vnd.openxmlformats-officedocument.presentationml.slide+xml"/>
  <Override PartName="/ppt/slides/slide164.xml" ContentType="application/vnd.openxmlformats-officedocument.presentationml.slide+xml"/>
  <Override PartName="/ppt/slides/slide165.xml" ContentType="application/vnd.openxmlformats-officedocument.presentationml.slide+xml"/>
  <Override PartName="/ppt/slides/slide166.xml" ContentType="application/vnd.openxmlformats-officedocument.presentationml.slide+xml"/>
  <Override PartName="/ppt/slides/slide167.xml" ContentType="application/vnd.openxmlformats-officedocument.presentationml.slide+xml"/>
  <Override PartName="/ppt/slides/slide168.xml" ContentType="application/vnd.openxmlformats-officedocument.presentationml.slide+xml"/>
  <Override PartName="/ppt/slides/slide169.xml" ContentType="application/vnd.openxmlformats-officedocument.presentationml.slide+xml"/>
  <Override PartName="/ppt/slides/slide170.xml" ContentType="application/vnd.openxmlformats-officedocument.presentationml.slide+xml"/>
  <Override PartName="/ppt/slides/slide171.xml" ContentType="application/vnd.openxmlformats-officedocument.presentationml.slide+xml"/>
  <Override PartName="/ppt/slides/slide172.xml" ContentType="application/vnd.openxmlformats-officedocument.presentationml.slide+xml"/>
  <Override PartName="/ppt/slides/slide173.xml" ContentType="application/vnd.openxmlformats-officedocument.presentationml.slide+xml"/>
  <Override PartName="/ppt/slides/slide174.xml" ContentType="application/vnd.openxmlformats-officedocument.presentationml.slide+xml"/>
  <Override PartName="/ppt/slides/slide175.xml" ContentType="application/vnd.openxmlformats-officedocument.presentationml.slide+xml"/>
  <Override PartName="/ppt/slides/slide176.xml" ContentType="application/vnd.openxmlformats-officedocument.presentationml.slide+xml"/>
  <Override PartName="/ppt/slides/slide177.xml" ContentType="application/vnd.openxmlformats-officedocument.presentationml.slide+xml"/>
  <Override PartName="/ppt/slides/slide178.xml" ContentType="application/vnd.openxmlformats-officedocument.presentationml.slide+xml"/>
  <Override PartName="/ppt/slides/slide179.xml" ContentType="application/vnd.openxmlformats-officedocument.presentationml.slide+xml"/>
  <Override PartName="/ppt/slides/slide180.xml" ContentType="application/vnd.openxmlformats-officedocument.presentationml.slide+xml"/>
  <Override PartName="/ppt/slides/slide181.xml" ContentType="application/vnd.openxmlformats-officedocument.presentationml.slide+xml"/>
  <Override PartName="/ppt/slides/slide182.xml" ContentType="application/vnd.openxmlformats-officedocument.presentationml.slide+xml"/>
  <Override PartName="/ppt/slides/slide183.xml" ContentType="application/vnd.openxmlformats-officedocument.presentationml.slide+xml"/>
  <Override PartName="/ppt/slides/slide184.xml" ContentType="application/vnd.openxmlformats-officedocument.presentationml.slide+xml"/>
  <Override PartName="/ppt/slides/slide185.xml" ContentType="application/vnd.openxmlformats-officedocument.presentationml.slide+xml"/>
  <Override PartName="/ppt/slides/slide186.xml" ContentType="application/vnd.openxmlformats-officedocument.presentationml.slide+xml"/>
  <Override PartName="/ppt/slides/slide187.xml" ContentType="application/vnd.openxmlformats-officedocument.presentationml.slide+xml"/>
  <Override PartName="/ppt/slides/slide188.xml" ContentType="application/vnd.openxmlformats-officedocument.presentationml.slide+xml"/>
  <Override PartName="/ppt/slides/slide189.xml" ContentType="application/vnd.openxmlformats-officedocument.presentationml.slide+xml"/>
  <Override PartName="/ppt/slides/slide190.xml" ContentType="application/vnd.openxmlformats-officedocument.presentationml.slide+xml"/>
  <Override PartName="/ppt/slides/slide191.xml" ContentType="application/vnd.openxmlformats-officedocument.presentationml.slide+xml"/>
  <Override PartName="/ppt/slides/slide192.xml" ContentType="application/vnd.openxmlformats-officedocument.presentationml.slide+xml"/>
  <Override PartName="/ppt/slides/slide193.xml" ContentType="application/vnd.openxmlformats-officedocument.presentationml.slide+xml"/>
  <Override PartName="/ppt/slides/slide194.xml" ContentType="application/vnd.openxmlformats-officedocument.presentationml.slide+xml"/>
  <Override PartName="/ppt/slides/slide195.xml" ContentType="application/vnd.openxmlformats-officedocument.presentationml.slide+xml"/>
  <Override PartName="/ppt/slides/slide196.xml" ContentType="application/vnd.openxmlformats-officedocument.presentationml.slide+xml"/>
  <Override PartName="/ppt/slides/slide197.xml" ContentType="application/vnd.openxmlformats-officedocument.presentationml.slide+xml"/>
  <Override PartName="/ppt/slides/slide198.xml" ContentType="application/vnd.openxmlformats-officedocument.presentationml.slide+xml"/>
  <Override PartName="/ppt/slides/slide199.xml" ContentType="application/vnd.openxmlformats-officedocument.presentationml.slide+xml"/>
  <Override PartName="/ppt/slides/slide200.xml" ContentType="application/vnd.openxmlformats-officedocument.presentationml.slide+xml"/>
  <Override PartName="/ppt/slides/slide201.xml" ContentType="application/vnd.openxmlformats-officedocument.presentationml.slide+xml"/>
  <Override PartName="/ppt/slides/slide202.xml" ContentType="application/vnd.openxmlformats-officedocument.presentationml.slide+xml"/>
  <Override PartName="/ppt/slides/slide203.xml" ContentType="application/vnd.openxmlformats-officedocument.presentationml.slide+xml"/>
  <Override PartName="/ppt/slides/slide204.xml" ContentType="application/vnd.openxmlformats-officedocument.presentationml.slide+xml"/>
  <Override PartName="/ppt/slides/slide205.xml" ContentType="application/vnd.openxmlformats-officedocument.presentationml.slide+xml"/>
  <Override PartName="/ppt/slides/slide206.xml" ContentType="application/vnd.openxmlformats-officedocument.presentationml.slide+xml"/>
  <Override PartName="/ppt/slides/slide207.xml" ContentType="application/vnd.openxmlformats-officedocument.presentationml.slide+xml"/>
  <Override PartName="/ppt/slides/slide208.xml" ContentType="application/vnd.openxmlformats-officedocument.presentationml.slide+xml"/>
  <Override PartName="/ppt/slides/slide209.xml" ContentType="application/vnd.openxmlformats-officedocument.presentationml.slide+xml"/>
  <Override PartName="/ppt/slides/slide210.xml" ContentType="application/vnd.openxmlformats-officedocument.presentationml.slide+xml"/>
  <Override PartName="/ppt/slides/slide211.xml" ContentType="application/vnd.openxmlformats-officedocument.presentationml.slide+xml"/>
  <Override PartName="/ppt/slides/slide212.xml" ContentType="application/vnd.openxmlformats-officedocument.presentationml.slide+xml"/>
  <Override PartName="/ppt/slides/slide213.xml" ContentType="application/vnd.openxmlformats-officedocument.presentationml.slide+xml"/>
  <Override PartName="/ppt/slides/slide2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25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26.xml" ContentType="application/vnd.openxmlformats-officedocument.presentationml.notesSlid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media/image310.jpg" ContentType="image/pn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6"/>
  </p:notesMasterIdLst>
  <p:sldIdLst>
    <p:sldId id="344" r:id="rId2"/>
    <p:sldId id="483" r:id="rId3"/>
    <p:sldId id="396" r:id="rId4"/>
    <p:sldId id="398" r:id="rId5"/>
    <p:sldId id="404" r:id="rId6"/>
    <p:sldId id="405" r:id="rId7"/>
    <p:sldId id="406" r:id="rId8"/>
    <p:sldId id="407" r:id="rId9"/>
    <p:sldId id="408" r:id="rId10"/>
    <p:sldId id="409" r:id="rId11"/>
    <p:sldId id="410" r:id="rId12"/>
    <p:sldId id="411" r:id="rId13"/>
    <p:sldId id="485" r:id="rId14"/>
    <p:sldId id="484" r:id="rId15"/>
    <p:sldId id="412" r:id="rId16"/>
    <p:sldId id="414" r:id="rId17"/>
    <p:sldId id="415" r:id="rId18"/>
    <p:sldId id="486" r:id="rId19"/>
    <p:sldId id="400" r:id="rId20"/>
    <p:sldId id="441" r:id="rId21"/>
    <p:sldId id="442" r:id="rId22"/>
    <p:sldId id="443" r:id="rId23"/>
    <p:sldId id="444" r:id="rId24"/>
    <p:sldId id="506" r:id="rId25"/>
    <p:sldId id="549" r:id="rId26"/>
    <p:sldId id="551" r:id="rId27"/>
    <p:sldId id="550" r:id="rId28"/>
    <p:sldId id="507" r:id="rId29"/>
    <p:sldId id="508" r:id="rId30"/>
    <p:sldId id="509" r:id="rId31"/>
    <p:sldId id="449" r:id="rId32"/>
    <p:sldId id="450" r:id="rId33"/>
    <p:sldId id="451" r:id="rId34"/>
    <p:sldId id="452" r:id="rId35"/>
    <p:sldId id="453" r:id="rId36"/>
    <p:sldId id="448" r:id="rId37"/>
    <p:sldId id="454" r:id="rId38"/>
    <p:sldId id="519" r:id="rId39"/>
    <p:sldId id="520" r:id="rId40"/>
    <p:sldId id="521" r:id="rId41"/>
    <p:sldId id="522" r:id="rId42"/>
    <p:sldId id="464" r:id="rId43"/>
    <p:sldId id="465" r:id="rId44"/>
    <p:sldId id="466" r:id="rId45"/>
    <p:sldId id="467" r:id="rId46"/>
    <p:sldId id="468" r:id="rId47"/>
    <p:sldId id="659" r:id="rId48"/>
    <p:sldId id="660" r:id="rId49"/>
    <p:sldId id="469" r:id="rId50"/>
    <p:sldId id="470" r:id="rId51"/>
    <p:sldId id="471" r:id="rId52"/>
    <p:sldId id="472" r:id="rId53"/>
    <p:sldId id="473" r:id="rId54"/>
    <p:sldId id="474" r:id="rId55"/>
    <p:sldId id="475" r:id="rId56"/>
    <p:sldId id="476" r:id="rId57"/>
    <p:sldId id="477" r:id="rId58"/>
    <p:sldId id="478" r:id="rId59"/>
    <p:sldId id="479" r:id="rId60"/>
    <p:sldId id="480" r:id="rId61"/>
    <p:sldId id="481" r:id="rId62"/>
    <p:sldId id="482" r:id="rId63"/>
    <p:sldId id="523" r:id="rId64"/>
    <p:sldId id="524" r:id="rId65"/>
    <p:sldId id="525" r:id="rId66"/>
    <p:sldId id="526" r:id="rId67"/>
    <p:sldId id="527" r:id="rId68"/>
    <p:sldId id="528" r:id="rId69"/>
    <p:sldId id="529" r:id="rId70"/>
    <p:sldId id="530" r:id="rId71"/>
    <p:sldId id="531" r:id="rId72"/>
    <p:sldId id="532" r:id="rId73"/>
    <p:sldId id="533" r:id="rId74"/>
    <p:sldId id="534" r:id="rId75"/>
    <p:sldId id="535" r:id="rId76"/>
    <p:sldId id="662" r:id="rId77"/>
    <p:sldId id="661" r:id="rId78"/>
    <p:sldId id="663" r:id="rId79"/>
    <p:sldId id="664" r:id="rId80"/>
    <p:sldId id="665" r:id="rId81"/>
    <p:sldId id="536" r:id="rId82"/>
    <p:sldId id="537" r:id="rId83"/>
    <p:sldId id="538" r:id="rId84"/>
    <p:sldId id="539" r:id="rId85"/>
    <p:sldId id="540" r:id="rId86"/>
    <p:sldId id="541" r:id="rId87"/>
    <p:sldId id="542" r:id="rId88"/>
    <p:sldId id="544" r:id="rId89"/>
    <p:sldId id="545" r:id="rId90"/>
    <p:sldId id="546" r:id="rId91"/>
    <p:sldId id="547" r:id="rId92"/>
    <p:sldId id="548" r:id="rId93"/>
    <p:sldId id="552" r:id="rId94"/>
    <p:sldId id="554" r:id="rId95"/>
    <p:sldId id="555" r:id="rId96"/>
    <p:sldId id="556" r:id="rId97"/>
    <p:sldId id="671" r:id="rId98"/>
    <p:sldId id="670" r:id="rId99"/>
    <p:sldId id="557" r:id="rId100"/>
    <p:sldId id="672" r:id="rId101"/>
    <p:sldId id="673" r:id="rId102"/>
    <p:sldId id="674" r:id="rId103"/>
    <p:sldId id="558" r:id="rId104"/>
    <p:sldId id="675" r:id="rId105"/>
    <p:sldId id="676" r:id="rId106"/>
    <p:sldId id="677" r:id="rId107"/>
    <p:sldId id="559" r:id="rId108"/>
    <p:sldId id="678" r:id="rId109"/>
    <p:sldId id="561" r:id="rId110"/>
    <p:sldId id="562" r:id="rId111"/>
    <p:sldId id="563" r:id="rId112"/>
    <p:sldId id="564" r:id="rId113"/>
    <p:sldId id="560" r:id="rId114"/>
    <p:sldId id="565" r:id="rId115"/>
    <p:sldId id="679" r:id="rId116"/>
    <p:sldId id="680" r:id="rId117"/>
    <p:sldId id="681" r:id="rId118"/>
    <p:sldId id="567" r:id="rId119"/>
    <p:sldId id="682" r:id="rId120"/>
    <p:sldId id="683" r:id="rId121"/>
    <p:sldId id="568" r:id="rId122"/>
    <p:sldId id="569" r:id="rId123"/>
    <p:sldId id="570" r:id="rId124"/>
    <p:sldId id="571" r:id="rId125"/>
    <p:sldId id="572" r:id="rId126"/>
    <p:sldId id="573" r:id="rId127"/>
    <p:sldId id="574" r:id="rId128"/>
    <p:sldId id="575" r:id="rId129"/>
    <p:sldId id="576" r:id="rId130"/>
    <p:sldId id="577" r:id="rId131"/>
    <p:sldId id="578" r:id="rId132"/>
    <p:sldId id="579" r:id="rId133"/>
    <p:sldId id="580" r:id="rId134"/>
    <p:sldId id="581" r:id="rId135"/>
    <p:sldId id="582" r:id="rId136"/>
    <p:sldId id="583" r:id="rId137"/>
    <p:sldId id="584" r:id="rId138"/>
    <p:sldId id="585" r:id="rId139"/>
    <p:sldId id="586" r:id="rId140"/>
    <p:sldId id="587" r:id="rId141"/>
    <p:sldId id="588" r:id="rId142"/>
    <p:sldId id="589" r:id="rId143"/>
    <p:sldId id="590" r:id="rId144"/>
    <p:sldId id="591" r:id="rId145"/>
    <p:sldId id="592" r:id="rId146"/>
    <p:sldId id="593" r:id="rId147"/>
    <p:sldId id="594" r:id="rId148"/>
    <p:sldId id="595" r:id="rId149"/>
    <p:sldId id="596" r:id="rId150"/>
    <p:sldId id="597" r:id="rId151"/>
    <p:sldId id="599" r:id="rId152"/>
    <p:sldId id="600" r:id="rId153"/>
    <p:sldId id="601" r:id="rId154"/>
    <p:sldId id="602" r:id="rId155"/>
    <p:sldId id="603" r:id="rId156"/>
    <p:sldId id="604" r:id="rId157"/>
    <p:sldId id="605" r:id="rId158"/>
    <p:sldId id="606" r:id="rId159"/>
    <p:sldId id="607" r:id="rId160"/>
    <p:sldId id="608" r:id="rId161"/>
    <p:sldId id="609" r:id="rId162"/>
    <p:sldId id="610" r:id="rId163"/>
    <p:sldId id="611" r:id="rId164"/>
    <p:sldId id="612" r:id="rId165"/>
    <p:sldId id="613" r:id="rId166"/>
    <p:sldId id="614" r:id="rId167"/>
    <p:sldId id="615" r:id="rId168"/>
    <p:sldId id="616" r:id="rId169"/>
    <p:sldId id="617" r:id="rId170"/>
    <p:sldId id="618" r:id="rId171"/>
    <p:sldId id="619" r:id="rId172"/>
    <p:sldId id="620" r:id="rId173"/>
    <p:sldId id="621" r:id="rId174"/>
    <p:sldId id="622" r:id="rId175"/>
    <p:sldId id="623" r:id="rId176"/>
    <p:sldId id="624" r:id="rId177"/>
    <p:sldId id="625" r:id="rId178"/>
    <p:sldId id="626" r:id="rId179"/>
    <p:sldId id="627" r:id="rId180"/>
    <p:sldId id="628" r:id="rId181"/>
    <p:sldId id="629" r:id="rId182"/>
    <p:sldId id="630" r:id="rId183"/>
    <p:sldId id="631" r:id="rId184"/>
    <p:sldId id="632" r:id="rId185"/>
    <p:sldId id="633" r:id="rId186"/>
    <p:sldId id="634" r:id="rId187"/>
    <p:sldId id="635" r:id="rId188"/>
    <p:sldId id="636" r:id="rId189"/>
    <p:sldId id="637" r:id="rId190"/>
    <p:sldId id="638" r:id="rId191"/>
    <p:sldId id="639" r:id="rId192"/>
    <p:sldId id="640" r:id="rId193"/>
    <p:sldId id="641" r:id="rId194"/>
    <p:sldId id="642" r:id="rId195"/>
    <p:sldId id="643" r:id="rId196"/>
    <p:sldId id="644" r:id="rId197"/>
    <p:sldId id="645" r:id="rId198"/>
    <p:sldId id="666" r:id="rId199"/>
    <p:sldId id="667" r:id="rId200"/>
    <p:sldId id="668" r:id="rId201"/>
    <p:sldId id="669" r:id="rId202"/>
    <p:sldId id="646" r:id="rId203"/>
    <p:sldId id="647" r:id="rId204"/>
    <p:sldId id="648" r:id="rId205"/>
    <p:sldId id="649" r:id="rId206"/>
    <p:sldId id="650" r:id="rId207"/>
    <p:sldId id="651" r:id="rId208"/>
    <p:sldId id="652" r:id="rId209"/>
    <p:sldId id="653" r:id="rId210"/>
    <p:sldId id="654" r:id="rId211"/>
    <p:sldId id="655" r:id="rId212"/>
    <p:sldId id="656" r:id="rId213"/>
    <p:sldId id="657" r:id="rId214"/>
    <p:sldId id="658" r:id="rId215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F4CE"/>
    <a:srgbClr val="9BBB59"/>
    <a:srgbClr val="DEFEF1"/>
    <a:srgbClr val="C6FEE7"/>
    <a:srgbClr val="EECFCE"/>
    <a:srgbClr val="FAF5B0"/>
    <a:srgbClr val="FF99FF"/>
    <a:srgbClr val="F68426"/>
    <a:srgbClr val="9F9F9F"/>
    <a:srgbClr val="FAF6A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713" autoAdjust="0"/>
    <p:restoredTop sz="92007" autoAdjust="0"/>
  </p:normalViewPr>
  <p:slideViewPr>
    <p:cSldViewPr snapToGrid="0">
      <p:cViewPr>
        <p:scale>
          <a:sx n="69" d="100"/>
          <a:sy n="69" d="100"/>
        </p:scale>
        <p:origin x="54" y="-2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63" Type="http://schemas.openxmlformats.org/officeDocument/2006/relationships/slide" Target="slides/slide62.xml"/><Relationship Id="rId84" Type="http://schemas.openxmlformats.org/officeDocument/2006/relationships/slide" Target="slides/slide83.xml"/><Relationship Id="rId138" Type="http://schemas.openxmlformats.org/officeDocument/2006/relationships/slide" Target="slides/slide137.xml"/><Relationship Id="rId159" Type="http://schemas.openxmlformats.org/officeDocument/2006/relationships/slide" Target="slides/slide158.xml"/><Relationship Id="rId170" Type="http://schemas.openxmlformats.org/officeDocument/2006/relationships/slide" Target="slides/slide169.xml"/><Relationship Id="rId191" Type="http://schemas.openxmlformats.org/officeDocument/2006/relationships/slide" Target="slides/slide190.xml"/><Relationship Id="rId205" Type="http://schemas.openxmlformats.org/officeDocument/2006/relationships/slide" Target="slides/slide204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53" Type="http://schemas.openxmlformats.org/officeDocument/2006/relationships/slide" Target="slides/slide52.xml"/><Relationship Id="rId74" Type="http://schemas.openxmlformats.org/officeDocument/2006/relationships/slide" Target="slides/slide73.xml"/><Relationship Id="rId128" Type="http://schemas.openxmlformats.org/officeDocument/2006/relationships/slide" Target="slides/slide127.xml"/><Relationship Id="rId149" Type="http://schemas.openxmlformats.org/officeDocument/2006/relationships/slide" Target="slides/slide148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60" Type="http://schemas.openxmlformats.org/officeDocument/2006/relationships/slide" Target="slides/slide159.xml"/><Relationship Id="rId165" Type="http://schemas.openxmlformats.org/officeDocument/2006/relationships/slide" Target="slides/slide164.xml"/><Relationship Id="rId181" Type="http://schemas.openxmlformats.org/officeDocument/2006/relationships/slide" Target="slides/slide180.xml"/><Relationship Id="rId186" Type="http://schemas.openxmlformats.org/officeDocument/2006/relationships/slide" Target="slides/slide185.xml"/><Relationship Id="rId216" Type="http://schemas.openxmlformats.org/officeDocument/2006/relationships/notesMaster" Target="notesMasters/notesMaster1.xml"/><Relationship Id="rId211" Type="http://schemas.openxmlformats.org/officeDocument/2006/relationships/slide" Target="slides/slide210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134" Type="http://schemas.openxmlformats.org/officeDocument/2006/relationships/slide" Target="slides/slide133.xml"/><Relationship Id="rId139" Type="http://schemas.openxmlformats.org/officeDocument/2006/relationships/slide" Target="slides/slide138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50" Type="http://schemas.openxmlformats.org/officeDocument/2006/relationships/slide" Target="slides/slide149.xml"/><Relationship Id="rId155" Type="http://schemas.openxmlformats.org/officeDocument/2006/relationships/slide" Target="slides/slide154.xml"/><Relationship Id="rId171" Type="http://schemas.openxmlformats.org/officeDocument/2006/relationships/slide" Target="slides/slide170.xml"/><Relationship Id="rId176" Type="http://schemas.openxmlformats.org/officeDocument/2006/relationships/slide" Target="slides/slide175.xml"/><Relationship Id="rId192" Type="http://schemas.openxmlformats.org/officeDocument/2006/relationships/slide" Target="slides/slide191.xml"/><Relationship Id="rId197" Type="http://schemas.openxmlformats.org/officeDocument/2006/relationships/slide" Target="slides/slide196.xml"/><Relationship Id="rId206" Type="http://schemas.openxmlformats.org/officeDocument/2006/relationships/slide" Target="slides/slide205.xml"/><Relationship Id="rId201" Type="http://schemas.openxmlformats.org/officeDocument/2006/relationships/slide" Target="slides/slide200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24" Type="http://schemas.openxmlformats.org/officeDocument/2006/relationships/slide" Target="slides/slide123.xml"/><Relationship Id="rId129" Type="http://schemas.openxmlformats.org/officeDocument/2006/relationships/slide" Target="slides/slide128.xml"/><Relationship Id="rId54" Type="http://schemas.openxmlformats.org/officeDocument/2006/relationships/slide" Target="slides/slide53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40" Type="http://schemas.openxmlformats.org/officeDocument/2006/relationships/slide" Target="slides/slide139.xml"/><Relationship Id="rId145" Type="http://schemas.openxmlformats.org/officeDocument/2006/relationships/slide" Target="slides/slide144.xml"/><Relationship Id="rId161" Type="http://schemas.openxmlformats.org/officeDocument/2006/relationships/slide" Target="slides/slide160.xml"/><Relationship Id="rId166" Type="http://schemas.openxmlformats.org/officeDocument/2006/relationships/slide" Target="slides/slide165.xml"/><Relationship Id="rId182" Type="http://schemas.openxmlformats.org/officeDocument/2006/relationships/slide" Target="slides/slide181.xml"/><Relationship Id="rId187" Type="http://schemas.openxmlformats.org/officeDocument/2006/relationships/slide" Target="slides/slide186.xml"/><Relationship Id="rId217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212" Type="http://schemas.openxmlformats.org/officeDocument/2006/relationships/slide" Target="slides/slide211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49" Type="http://schemas.openxmlformats.org/officeDocument/2006/relationships/slide" Target="slides/slide48.xml"/><Relationship Id="rId114" Type="http://schemas.openxmlformats.org/officeDocument/2006/relationships/slide" Target="slides/slide113.xml"/><Relationship Id="rId119" Type="http://schemas.openxmlformats.org/officeDocument/2006/relationships/slide" Target="slides/slide118.xml"/><Relationship Id="rId44" Type="http://schemas.openxmlformats.org/officeDocument/2006/relationships/slide" Target="slides/slide43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130" Type="http://schemas.openxmlformats.org/officeDocument/2006/relationships/slide" Target="slides/slide129.xml"/><Relationship Id="rId135" Type="http://schemas.openxmlformats.org/officeDocument/2006/relationships/slide" Target="slides/slide134.xml"/><Relationship Id="rId151" Type="http://schemas.openxmlformats.org/officeDocument/2006/relationships/slide" Target="slides/slide150.xml"/><Relationship Id="rId156" Type="http://schemas.openxmlformats.org/officeDocument/2006/relationships/slide" Target="slides/slide155.xml"/><Relationship Id="rId177" Type="http://schemas.openxmlformats.org/officeDocument/2006/relationships/slide" Target="slides/slide176.xml"/><Relationship Id="rId198" Type="http://schemas.openxmlformats.org/officeDocument/2006/relationships/slide" Target="slides/slide197.xml"/><Relationship Id="rId172" Type="http://schemas.openxmlformats.org/officeDocument/2006/relationships/slide" Target="slides/slide171.xml"/><Relationship Id="rId193" Type="http://schemas.openxmlformats.org/officeDocument/2006/relationships/slide" Target="slides/slide192.xml"/><Relationship Id="rId202" Type="http://schemas.openxmlformats.org/officeDocument/2006/relationships/slide" Target="slides/slide201.xml"/><Relationship Id="rId207" Type="http://schemas.openxmlformats.org/officeDocument/2006/relationships/slide" Target="slides/slide206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slide" Target="slides/slide124.xml"/><Relationship Id="rId141" Type="http://schemas.openxmlformats.org/officeDocument/2006/relationships/slide" Target="slides/slide140.xml"/><Relationship Id="rId146" Type="http://schemas.openxmlformats.org/officeDocument/2006/relationships/slide" Target="slides/slide145.xml"/><Relationship Id="rId167" Type="http://schemas.openxmlformats.org/officeDocument/2006/relationships/slide" Target="slides/slide166.xml"/><Relationship Id="rId188" Type="http://schemas.openxmlformats.org/officeDocument/2006/relationships/slide" Target="slides/slide187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162" Type="http://schemas.openxmlformats.org/officeDocument/2006/relationships/slide" Target="slides/slide161.xml"/><Relationship Id="rId183" Type="http://schemas.openxmlformats.org/officeDocument/2006/relationships/slide" Target="slides/slide182.xml"/><Relationship Id="rId213" Type="http://schemas.openxmlformats.org/officeDocument/2006/relationships/slide" Target="slides/slide212.xml"/><Relationship Id="rId218" Type="http://schemas.openxmlformats.org/officeDocument/2006/relationships/viewProps" Target="viewProps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131" Type="http://schemas.openxmlformats.org/officeDocument/2006/relationships/slide" Target="slides/slide130.xml"/><Relationship Id="rId136" Type="http://schemas.openxmlformats.org/officeDocument/2006/relationships/slide" Target="slides/slide135.xml"/><Relationship Id="rId157" Type="http://schemas.openxmlformats.org/officeDocument/2006/relationships/slide" Target="slides/slide156.xml"/><Relationship Id="rId178" Type="http://schemas.openxmlformats.org/officeDocument/2006/relationships/slide" Target="slides/slide177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52" Type="http://schemas.openxmlformats.org/officeDocument/2006/relationships/slide" Target="slides/slide151.xml"/><Relationship Id="rId173" Type="http://schemas.openxmlformats.org/officeDocument/2006/relationships/slide" Target="slides/slide172.xml"/><Relationship Id="rId194" Type="http://schemas.openxmlformats.org/officeDocument/2006/relationships/slide" Target="slides/slide193.xml"/><Relationship Id="rId199" Type="http://schemas.openxmlformats.org/officeDocument/2006/relationships/slide" Target="slides/slide198.xml"/><Relationship Id="rId203" Type="http://schemas.openxmlformats.org/officeDocument/2006/relationships/slide" Target="slides/slide202.xml"/><Relationship Id="rId208" Type="http://schemas.openxmlformats.org/officeDocument/2006/relationships/slide" Target="slides/slide207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26" Type="http://schemas.openxmlformats.org/officeDocument/2006/relationships/slide" Target="slides/slide125.xml"/><Relationship Id="rId147" Type="http://schemas.openxmlformats.org/officeDocument/2006/relationships/slide" Target="slides/slide146.xml"/><Relationship Id="rId168" Type="http://schemas.openxmlformats.org/officeDocument/2006/relationships/slide" Target="slides/slide16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142" Type="http://schemas.openxmlformats.org/officeDocument/2006/relationships/slide" Target="slides/slide141.xml"/><Relationship Id="rId163" Type="http://schemas.openxmlformats.org/officeDocument/2006/relationships/slide" Target="slides/slide162.xml"/><Relationship Id="rId184" Type="http://schemas.openxmlformats.org/officeDocument/2006/relationships/slide" Target="slides/slide183.xml"/><Relationship Id="rId189" Type="http://schemas.openxmlformats.org/officeDocument/2006/relationships/slide" Target="slides/slide188.xml"/><Relationship Id="rId219" Type="http://schemas.openxmlformats.org/officeDocument/2006/relationships/theme" Target="theme/theme1.xml"/><Relationship Id="rId3" Type="http://schemas.openxmlformats.org/officeDocument/2006/relationships/slide" Target="slides/slide2.xml"/><Relationship Id="rId214" Type="http://schemas.openxmlformats.org/officeDocument/2006/relationships/slide" Target="slides/slide213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116" Type="http://schemas.openxmlformats.org/officeDocument/2006/relationships/slide" Target="slides/slide115.xml"/><Relationship Id="rId137" Type="http://schemas.openxmlformats.org/officeDocument/2006/relationships/slide" Target="slides/slide136.xml"/><Relationship Id="rId158" Type="http://schemas.openxmlformats.org/officeDocument/2006/relationships/slide" Target="slides/slide157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111" Type="http://schemas.openxmlformats.org/officeDocument/2006/relationships/slide" Target="slides/slide110.xml"/><Relationship Id="rId132" Type="http://schemas.openxmlformats.org/officeDocument/2006/relationships/slide" Target="slides/slide131.xml"/><Relationship Id="rId153" Type="http://schemas.openxmlformats.org/officeDocument/2006/relationships/slide" Target="slides/slide152.xml"/><Relationship Id="rId174" Type="http://schemas.openxmlformats.org/officeDocument/2006/relationships/slide" Target="slides/slide173.xml"/><Relationship Id="rId179" Type="http://schemas.openxmlformats.org/officeDocument/2006/relationships/slide" Target="slides/slide178.xml"/><Relationship Id="rId195" Type="http://schemas.openxmlformats.org/officeDocument/2006/relationships/slide" Target="slides/slide194.xml"/><Relationship Id="rId209" Type="http://schemas.openxmlformats.org/officeDocument/2006/relationships/slide" Target="slides/slide208.xml"/><Relationship Id="rId190" Type="http://schemas.openxmlformats.org/officeDocument/2006/relationships/slide" Target="slides/slide189.xml"/><Relationship Id="rId204" Type="http://schemas.openxmlformats.org/officeDocument/2006/relationships/slide" Target="slides/slide203.xml"/><Relationship Id="rId220" Type="http://schemas.openxmlformats.org/officeDocument/2006/relationships/tableStyles" Target="tableStyles.xml"/><Relationship Id="rId15" Type="http://schemas.openxmlformats.org/officeDocument/2006/relationships/slide" Target="slides/slide14.xml"/><Relationship Id="rId36" Type="http://schemas.openxmlformats.org/officeDocument/2006/relationships/slide" Target="slides/slide35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27" Type="http://schemas.openxmlformats.org/officeDocument/2006/relationships/slide" Target="slides/slide12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52" Type="http://schemas.openxmlformats.org/officeDocument/2006/relationships/slide" Target="slides/slide51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143" Type="http://schemas.openxmlformats.org/officeDocument/2006/relationships/slide" Target="slides/slide142.xml"/><Relationship Id="rId148" Type="http://schemas.openxmlformats.org/officeDocument/2006/relationships/slide" Target="slides/slide147.xml"/><Relationship Id="rId164" Type="http://schemas.openxmlformats.org/officeDocument/2006/relationships/slide" Target="slides/slide163.xml"/><Relationship Id="rId169" Type="http://schemas.openxmlformats.org/officeDocument/2006/relationships/slide" Target="slides/slide168.xml"/><Relationship Id="rId185" Type="http://schemas.openxmlformats.org/officeDocument/2006/relationships/slide" Target="slides/slide18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80" Type="http://schemas.openxmlformats.org/officeDocument/2006/relationships/slide" Target="slides/slide179.xml"/><Relationship Id="rId210" Type="http://schemas.openxmlformats.org/officeDocument/2006/relationships/slide" Target="slides/slide209.xml"/><Relationship Id="rId215" Type="http://schemas.openxmlformats.org/officeDocument/2006/relationships/slide" Target="slides/slide214.xml"/><Relationship Id="rId26" Type="http://schemas.openxmlformats.org/officeDocument/2006/relationships/slide" Target="slides/slide25.xml"/><Relationship Id="rId47" Type="http://schemas.openxmlformats.org/officeDocument/2006/relationships/slide" Target="slides/slide46.xml"/><Relationship Id="rId68" Type="http://schemas.openxmlformats.org/officeDocument/2006/relationships/slide" Target="slides/slide67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33" Type="http://schemas.openxmlformats.org/officeDocument/2006/relationships/slide" Target="slides/slide132.xml"/><Relationship Id="rId154" Type="http://schemas.openxmlformats.org/officeDocument/2006/relationships/slide" Target="slides/slide153.xml"/><Relationship Id="rId175" Type="http://schemas.openxmlformats.org/officeDocument/2006/relationships/slide" Target="slides/slide174.xml"/><Relationship Id="rId196" Type="http://schemas.openxmlformats.org/officeDocument/2006/relationships/slide" Target="slides/slide195.xml"/><Relationship Id="rId200" Type="http://schemas.openxmlformats.org/officeDocument/2006/relationships/slide" Target="slides/slide199.xml"/><Relationship Id="rId16" Type="http://schemas.openxmlformats.org/officeDocument/2006/relationships/slide" Target="slides/slide15.xml"/><Relationship Id="rId37" Type="http://schemas.openxmlformats.org/officeDocument/2006/relationships/slide" Target="slides/slide36.xml"/><Relationship Id="rId58" Type="http://schemas.openxmlformats.org/officeDocument/2006/relationships/slide" Target="slides/slide57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44" Type="http://schemas.openxmlformats.org/officeDocument/2006/relationships/slide" Target="slides/slide143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chartUserShapes" Target="../drawings/drawing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l-PL" sz="2000" b="1" baseline="0" dirty="0"/>
              <a:t>Distribution of k = 95 </a:t>
            </a:r>
            <a:r>
              <a:rPr lang="pl-PL" sz="2000" b="1" baseline="0" dirty="0" err="1"/>
              <a:t>seats</a:t>
            </a:r>
            <a:endParaRPr lang="en-US" sz="2000" b="1" baseline="0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l-PL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Arkusz1!$B$1</c:f>
              <c:strCache>
                <c:ptCount val="1"/>
                <c:pt idx="0">
                  <c:v>Kolumna1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0564-49C1-97CE-FFBBFA546F6B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0564-49C1-97CE-FFBBFA546F6B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0564-49C1-97CE-FFBBFA546F6B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0564-49C1-97CE-FFBBFA546F6B}"/>
              </c:ext>
            </c:extLst>
          </c:dPt>
          <c:cat>
            <c:numRef>
              <c:f>Arkusz1!$A$2:$A$5</c:f>
              <c:numCache>
                <c:formatCode>General</c:formatCode>
                <c:ptCount val="4"/>
              </c:numCache>
            </c:numRef>
          </c:cat>
          <c:val>
            <c:numRef>
              <c:f>Arkusz1!$B$2:$B$5</c:f>
              <c:numCache>
                <c:formatCode>General</c:formatCode>
                <c:ptCount val="4"/>
                <c:pt idx="0">
                  <c:v>10</c:v>
                </c:pt>
                <c:pt idx="1">
                  <c:v>20</c:v>
                </c:pt>
                <c:pt idx="2">
                  <c:v>20</c:v>
                </c:pt>
                <c:pt idx="3">
                  <c:v>45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0A7-4E46-A1A5-534FAD9B66F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  <c:userShapes r:id="rId4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l-PL" sz="2000" b="1" dirty="0"/>
              <a:t>Distribution of </a:t>
            </a:r>
            <a:r>
              <a:rPr lang="pl-PL" sz="2000" b="1" dirty="0" err="1"/>
              <a:t>votes</a:t>
            </a:r>
            <a:r>
              <a:rPr lang="pl-PL" sz="2000" b="1" dirty="0"/>
              <a:t> for </a:t>
            </a:r>
            <a:r>
              <a:rPr lang="pl-PL" sz="2000" b="1" dirty="0" err="1"/>
              <a:t>parties</a:t>
            </a:r>
            <a:endParaRPr lang="pl-PL" sz="2000" b="1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l-PL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Arkusz1!$B$1</c:f>
              <c:strCache>
                <c:ptCount val="1"/>
                <c:pt idx="0">
                  <c:v>Kolumna4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Arkusz1!$A$2</c:f>
              <c:strCache>
                <c:ptCount val="1"/>
                <c:pt idx="0">
                  <c:v>Kategoria 1</c:v>
                </c:pt>
              </c:strCache>
            </c:strRef>
          </c:cat>
          <c:val>
            <c:numRef>
              <c:f>Arkusz1!$B$2</c:f>
              <c:numCache>
                <c:formatCode>General</c:formatCode>
                <c:ptCount val="1"/>
                <c:pt idx="0">
                  <c:v>200000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DA9-4AE9-94F6-B051747509FB}"/>
            </c:ext>
          </c:extLst>
        </c:ser>
        <c:ser>
          <c:idx val="1"/>
          <c:order val="1"/>
          <c:tx>
            <c:strRef>
              <c:f>Arkusz1!$C$1</c:f>
              <c:strCache>
                <c:ptCount val="1"/>
                <c:pt idx="0">
                  <c:v>Kolumna3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Arkusz1!$A$2</c:f>
              <c:strCache>
                <c:ptCount val="1"/>
                <c:pt idx="0">
                  <c:v>Kategoria 1</c:v>
                </c:pt>
              </c:strCache>
            </c:strRef>
          </c:cat>
          <c:val>
            <c:numRef>
              <c:f>Arkusz1!$C$2</c:f>
              <c:numCache>
                <c:formatCode>General</c:formatCode>
                <c:ptCount val="1"/>
                <c:pt idx="0">
                  <c:v>400000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6DA9-4AE9-94F6-B051747509FB}"/>
            </c:ext>
          </c:extLst>
        </c:ser>
        <c:ser>
          <c:idx val="2"/>
          <c:order val="2"/>
          <c:tx>
            <c:strRef>
              <c:f>Arkusz1!$D$1</c:f>
              <c:strCache>
                <c:ptCount val="1"/>
                <c:pt idx="0">
                  <c:v>Kolumna2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Arkusz1!$A$2</c:f>
              <c:strCache>
                <c:ptCount val="1"/>
                <c:pt idx="0">
                  <c:v>Kategoria 1</c:v>
                </c:pt>
              </c:strCache>
            </c:strRef>
          </c:cat>
          <c:val>
            <c:numRef>
              <c:f>Arkusz1!$D$2</c:f>
              <c:numCache>
                <c:formatCode>General</c:formatCode>
                <c:ptCount val="1"/>
                <c:pt idx="0">
                  <c:v>400000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6DA9-4AE9-94F6-B051747509FB}"/>
            </c:ext>
          </c:extLst>
        </c:ser>
        <c:ser>
          <c:idx val="3"/>
          <c:order val="3"/>
          <c:tx>
            <c:strRef>
              <c:f>Arkusz1!$E$1</c:f>
              <c:strCache>
                <c:ptCount val="1"/>
                <c:pt idx="0">
                  <c:v>Kolumna1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Arkusz1!$A$2</c:f>
              <c:strCache>
                <c:ptCount val="1"/>
                <c:pt idx="0">
                  <c:v>Kategoria 1</c:v>
                </c:pt>
              </c:strCache>
            </c:strRef>
          </c:cat>
          <c:val>
            <c:numRef>
              <c:f>Arkusz1!$E$2</c:f>
              <c:numCache>
                <c:formatCode>General</c:formatCode>
                <c:ptCount val="1"/>
                <c:pt idx="0">
                  <c:v>900000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6DA9-4AE9-94F6-B051747509F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365550536"/>
        <c:axId val="365550864"/>
      </c:barChart>
      <c:catAx>
        <c:axId val="365550536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365550864"/>
        <c:crosses val="autoZero"/>
        <c:auto val="1"/>
        <c:lblAlgn val="ctr"/>
        <c:lblOffset val="100"/>
        <c:noMultiLvlLbl val="0"/>
      </c:catAx>
      <c:valAx>
        <c:axId val="365550864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36555053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Arkusz1!$B$1</c:f>
              <c:strCache>
                <c:ptCount val="1"/>
                <c:pt idx="0">
                  <c:v>c1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7"/>
            <c:invertIfNegative val="0"/>
            <c:bubble3D val="0"/>
            <c:spPr>
              <a:noFill/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843D-41FD-B060-5561B661530C}"/>
              </c:ext>
            </c:extLst>
          </c:dPt>
          <c:cat>
            <c:strRef>
              <c:f>Arkusz1!$A$2:$A$9</c:f>
              <c:strCache>
                <c:ptCount val="7"/>
                <c:pt idx="0">
                  <c:v>v1</c:v>
                </c:pt>
                <c:pt idx="1">
                  <c:v>v2</c:v>
                </c:pt>
                <c:pt idx="2">
                  <c:v>v3</c:v>
                </c:pt>
                <c:pt idx="3">
                  <c:v>v4</c:v>
                </c:pt>
                <c:pt idx="4">
                  <c:v>v5</c:v>
                </c:pt>
                <c:pt idx="5">
                  <c:v>v6</c:v>
                </c:pt>
                <c:pt idx="6">
                  <c:v>v7</c:v>
                </c:pt>
              </c:strCache>
            </c:strRef>
          </c:cat>
          <c:val>
            <c:numRef>
              <c:f>Arkusz1!$B$2:$B$9</c:f>
              <c:numCache>
                <c:formatCode>General</c:formatCode>
                <c:ptCount val="8"/>
                <c:pt idx="0">
                  <c:v>0.1666</c:v>
                </c:pt>
                <c:pt idx="1">
                  <c:v>0.1666</c:v>
                </c:pt>
                <c:pt idx="2">
                  <c:v>0.1666</c:v>
                </c:pt>
                <c:pt idx="3">
                  <c:v>0</c:v>
                </c:pt>
                <c:pt idx="4">
                  <c:v>0.1666</c:v>
                </c:pt>
                <c:pt idx="5">
                  <c:v>0.1666</c:v>
                </c:pt>
                <c:pt idx="6">
                  <c:v>0.1666</c:v>
                </c:pt>
                <c:pt idx="7">
                  <c:v>0.65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43D-41FD-B060-5561B661530C}"/>
            </c:ext>
          </c:extLst>
        </c:ser>
        <c:ser>
          <c:idx val="1"/>
          <c:order val="1"/>
          <c:tx>
            <c:strRef>
              <c:f>Arkusz1!$C$1</c:f>
              <c:strCache>
                <c:ptCount val="1"/>
                <c:pt idx="0">
                  <c:v>c2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Arkusz1!$A$2:$A$9</c:f>
              <c:strCache>
                <c:ptCount val="7"/>
                <c:pt idx="0">
                  <c:v>v1</c:v>
                </c:pt>
                <c:pt idx="1">
                  <c:v>v2</c:v>
                </c:pt>
                <c:pt idx="2">
                  <c:v>v3</c:v>
                </c:pt>
                <c:pt idx="3">
                  <c:v>v4</c:v>
                </c:pt>
                <c:pt idx="4">
                  <c:v>v5</c:v>
                </c:pt>
                <c:pt idx="5">
                  <c:v>v6</c:v>
                </c:pt>
                <c:pt idx="6">
                  <c:v>v7</c:v>
                </c:pt>
              </c:strCache>
            </c:strRef>
          </c:cat>
          <c:val>
            <c:numRef>
              <c:f>Arkusz1!$C$2:$C$9</c:f>
              <c:numCache>
                <c:formatCode>General</c:formatCode>
                <c:ptCount val="8"/>
                <c:pt idx="0">
                  <c:v>0.25</c:v>
                </c:pt>
                <c:pt idx="1">
                  <c:v>0.25</c:v>
                </c:pt>
                <c:pt idx="2">
                  <c:v>0.25</c:v>
                </c:pt>
                <c:pt idx="3">
                  <c:v>0</c:v>
                </c:pt>
                <c:pt idx="4">
                  <c:v>0.25</c:v>
                </c:pt>
                <c:pt idx="5">
                  <c:v>0.25</c:v>
                </c:pt>
                <c:pt idx="6">
                  <c:v>0</c:v>
                </c:pt>
                <c:pt idx="7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843D-41FD-B060-5561B661530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450420728"/>
        <c:axId val="450417776"/>
      </c:barChart>
      <c:catAx>
        <c:axId val="4504207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450417776"/>
        <c:crosses val="autoZero"/>
        <c:auto val="1"/>
        <c:lblAlgn val="ctr"/>
        <c:lblOffset val="100"/>
        <c:noMultiLvlLbl val="0"/>
      </c:catAx>
      <c:valAx>
        <c:axId val="45041777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45042072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8786124660705098"/>
          <c:y val="8.782914500152561E-2"/>
          <c:w val="7.7620932491611019E-2"/>
          <c:h val="0.6525037196412787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l-PL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Arkusz1!$B$1</c:f>
              <c:strCache>
                <c:ptCount val="1"/>
                <c:pt idx="0">
                  <c:v>c1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7"/>
            <c:invertIfNegative val="0"/>
            <c:bubble3D val="0"/>
            <c:spPr>
              <a:noFill/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843D-41FD-B060-5561B661530C}"/>
              </c:ext>
            </c:extLst>
          </c:dPt>
          <c:cat>
            <c:strRef>
              <c:f>Arkusz1!$A$2:$A$9</c:f>
              <c:strCache>
                <c:ptCount val="7"/>
                <c:pt idx="0">
                  <c:v>v1</c:v>
                </c:pt>
                <c:pt idx="1">
                  <c:v>v2</c:v>
                </c:pt>
                <c:pt idx="2">
                  <c:v>v3</c:v>
                </c:pt>
                <c:pt idx="3">
                  <c:v>v4</c:v>
                </c:pt>
                <c:pt idx="4">
                  <c:v>v5</c:v>
                </c:pt>
                <c:pt idx="5">
                  <c:v>v6</c:v>
                </c:pt>
                <c:pt idx="6">
                  <c:v>v7</c:v>
                </c:pt>
              </c:strCache>
            </c:strRef>
          </c:cat>
          <c:val>
            <c:numRef>
              <c:f>Arkusz1!$B$2:$B$9</c:f>
              <c:numCache>
                <c:formatCode>General</c:formatCode>
                <c:ptCount val="8"/>
                <c:pt idx="0">
                  <c:v>0.1666</c:v>
                </c:pt>
                <c:pt idx="1">
                  <c:v>0.1666</c:v>
                </c:pt>
                <c:pt idx="2">
                  <c:v>0.1666</c:v>
                </c:pt>
                <c:pt idx="3">
                  <c:v>0</c:v>
                </c:pt>
                <c:pt idx="4">
                  <c:v>0.1666</c:v>
                </c:pt>
                <c:pt idx="5">
                  <c:v>0.1666</c:v>
                </c:pt>
                <c:pt idx="6">
                  <c:v>0.1666</c:v>
                </c:pt>
                <c:pt idx="7">
                  <c:v>0.65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43D-41FD-B060-5561B661530C}"/>
            </c:ext>
          </c:extLst>
        </c:ser>
        <c:ser>
          <c:idx val="1"/>
          <c:order val="1"/>
          <c:tx>
            <c:strRef>
              <c:f>Arkusz1!$C$1</c:f>
              <c:strCache>
                <c:ptCount val="1"/>
                <c:pt idx="0">
                  <c:v>c2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Arkusz1!$A$2:$A$9</c:f>
              <c:strCache>
                <c:ptCount val="7"/>
                <c:pt idx="0">
                  <c:v>v1</c:v>
                </c:pt>
                <c:pt idx="1">
                  <c:v>v2</c:v>
                </c:pt>
                <c:pt idx="2">
                  <c:v>v3</c:v>
                </c:pt>
                <c:pt idx="3">
                  <c:v>v4</c:v>
                </c:pt>
                <c:pt idx="4">
                  <c:v>v5</c:v>
                </c:pt>
                <c:pt idx="5">
                  <c:v>v6</c:v>
                </c:pt>
                <c:pt idx="6">
                  <c:v>v7</c:v>
                </c:pt>
              </c:strCache>
            </c:strRef>
          </c:cat>
          <c:val>
            <c:numRef>
              <c:f>Arkusz1!$C$2:$C$9</c:f>
              <c:numCache>
                <c:formatCode>General</c:formatCode>
                <c:ptCount val="8"/>
                <c:pt idx="0">
                  <c:v>0.25</c:v>
                </c:pt>
                <c:pt idx="1">
                  <c:v>0.25</c:v>
                </c:pt>
                <c:pt idx="2">
                  <c:v>0.25</c:v>
                </c:pt>
                <c:pt idx="3">
                  <c:v>0</c:v>
                </c:pt>
                <c:pt idx="4">
                  <c:v>0.25</c:v>
                </c:pt>
                <c:pt idx="5">
                  <c:v>0.25</c:v>
                </c:pt>
                <c:pt idx="6">
                  <c:v>0</c:v>
                </c:pt>
                <c:pt idx="7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843D-41FD-B060-5561B661530C}"/>
            </c:ext>
          </c:extLst>
        </c:ser>
        <c:ser>
          <c:idx val="2"/>
          <c:order val="2"/>
          <c:tx>
            <c:strRef>
              <c:f>Arkusz1!$D$1</c:f>
              <c:strCache>
                <c:ptCount val="1"/>
                <c:pt idx="0">
                  <c:v>c6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Arkusz1!$A$2:$A$9</c:f>
              <c:strCache>
                <c:ptCount val="7"/>
                <c:pt idx="0">
                  <c:v>v1</c:v>
                </c:pt>
                <c:pt idx="1">
                  <c:v>v2</c:v>
                </c:pt>
                <c:pt idx="2">
                  <c:v>v3</c:v>
                </c:pt>
                <c:pt idx="3">
                  <c:v>v4</c:v>
                </c:pt>
                <c:pt idx="4">
                  <c:v>v5</c:v>
                </c:pt>
                <c:pt idx="5">
                  <c:v>v6</c:v>
                </c:pt>
                <c:pt idx="6">
                  <c:v>v7</c:v>
                </c:pt>
              </c:strCache>
            </c:strRef>
          </c:cat>
          <c:val>
            <c:numRef>
              <c:f>Arkusz1!$D$2:$D$9</c:f>
              <c:numCache>
                <c:formatCode>General</c:formatCode>
                <c:ptCount val="8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0.58330000000000004</c:v>
                </c:pt>
                <c:pt idx="4">
                  <c:v>0</c:v>
                </c:pt>
                <c:pt idx="5">
                  <c:v>0</c:v>
                </c:pt>
                <c:pt idx="6">
                  <c:v>0.41660000000000003</c:v>
                </c:pt>
                <c:pt idx="7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843D-41FD-B060-5561B661530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450420728"/>
        <c:axId val="450417776"/>
      </c:barChart>
      <c:catAx>
        <c:axId val="4504207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450417776"/>
        <c:crosses val="autoZero"/>
        <c:auto val="1"/>
        <c:lblAlgn val="ctr"/>
        <c:lblOffset val="100"/>
        <c:noMultiLvlLbl val="0"/>
      </c:catAx>
      <c:valAx>
        <c:axId val="45041777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45042072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8786124660705098"/>
          <c:y val="8.782914500152561E-2"/>
          <c:w val="7.7620932491611019E-2"/>
          <c:h val="0.6525037196412787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l-PL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Arkusz1!$B$1</c:f>
              <c:strCache>
                <c:ptCount val="1"/>
                <c:pt idx="0">
                  <c:v>c1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7"/>
            <c:invertIfNegative val="0"/>
            <c:bubble3D val="0"/>
            <c:spPr>
              <a:noFill/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843D-41FD-B060-5561B661530C}"/>
              </c:ext>
            </c:extLst>
          </c:dPt>
          <c:cat>
            <c:strRef>
              <c:f>Arkusz1!$A$2:$A$9</c:f>
              <c:strCache>
                <c:ptCount val="7"/>
                <c:pt idx="0">
                  <c:v>v1</c:v>
                </c:pt>
                <c:pt idx="1">
                  <c:v>v2</c:v>
                </c:pt>
                <c:pt idx="2">
                  <c:v>v3</c:v>
                </c:pt>
                <c:pt idx="3">
                  <c:v>v4</c:v>
                </c:pt>
                <c:pt idx="4">
                  <c:v>v5</c:v>
                </c:pt>
                <c:pt idx="5">
                  <c:v>v6</c:v>
                </c:pt>
                <c:pt idx="6">
                  <c:v>v7</c:v>
                </c:pt>
              </c:strCache>
            </c:strRef>
          </c:cat>
          <c:val>
            <c:numRef>
              <c:f>Arkusz1!$B$2:$B$9</c:f>
              <c:numCache>
                <c:formatCode>General</c:formatCode>
                <c:ptCount val="8"/>
                <c:pt idx="0">
                  <c:v>0.1666</c:v>
                </c:pt>
                <c:pt idx="1">
                  <c:v>0.1666</c:v>
                </c:pt>
                <c:pt idx="2">
                  <c:v>0.1666</c:v>
                </c:pt>
                <c:pt idx="3">
                  <c:v>0</c:v>
                </c:pt>
                <c:pt idx="4">
                  <c:v>0.1666</c:v>
                </c:pt>
                <c:pt idx="5">
                  <c:v>0.1666</c:v>
                </c:pt>
                <c:pt idx="6">
                  <c:v>0.1666</c:v>
                </c:pt>
                <c:pt idx="7">
                  <c:v>0.65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43D-41FD-B060-5561B661530C}"/>
            </c:ext>
          </c:extLst>
        </c:ser>
        <c:ser>
          <c:idx val="1"/>
          <c:order val="1"/>
          <c:tx>
            <c:strRef>
              <c:f>Arkusz1!$C$1</c:f>
              <c:strCache>
                <c:ptCount val="1"/>
                <c:pt idx="0">
                  <c:v>c2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Arkusz1!$A$2:$A$9</c:f>
              <c:strCache>
                <c:ptCount val="7"/>
                <c:pt idx="0">
                  <c:v>v1</c:v>
                </c:pt>
                <c:pt idx="1">
                  <c:v>v2</c:v>
                </c:pt>
                <c:pt idx="2">
                  <c:v>v3</c:v>
                </c:pt>
                <c:pt idx="3">
                  <c:v>v4</c:v>
                </c:pt>
                <c:pt idx="4">
                  <c:v>v5</c:v>
                </c:pt>
                <c:pt idx="5">
                  <c:v>v6</c:v>
                </c:pt>
                <c:pt idx="6">
                  <c:v>v7</c:v>
                </c:pt>
              </c:strCache>
            </c:strRef>
          </c:cat>
          <c:val>
            <c:numRef>
              <c:f>Arkusz1!$C$2:$C$9</c:f>
              <c:numCache>
                <c:formatCode>General</c:formatCode>
                <c:ptCount val="8"/>
                <c:pt idx="0">
                  <c:v>0.25</c:v>
                </c:pt>
                <c:pt idx="1">
                  <c:v>0.25</c:v>
                </c:pt>
                <c:pt idx="2">
                  <c:v>0.25</c:v>
                </c:pt>
                <c:pt idx="3">
                  <c:v>0</c:v>
                </c:pt>
                <c:pt idx="4">
                  <c:v>0.25</c:v>
                </c:pt>
                <c:pt idx="5">
                  <c:v>0.25</c:v>
                </c:pt>
                <c:pt idx="6">
                  <c:v>0</c:v>
                </c:pt>
                <c:pt idx="7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843D-41FD-B060-5561B661530C}"/>
            </c:ext>
          </c:extLst>
        </c:ser>
        <c:ser>
          <c:idx val="2"/>
          <c:order val="2"/>
          <c:tx>
            <c:strRef>
              <c:f>Arkusz1!$D$1</c:f>
              <c:strCache>
                <c:ptCount val="1"/>
                <c:pt idx="0">
                  <c:v>c6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Arkusz1!$A$2:$A$9</c:f>
              <c:strCache>
                <c:ptCount val="7"/>
                <c:pt idx="0">
                  <c:v>v1</c:v>
                </c:pt>
                <c:pt idx="1">
                  <c:v>v2</c:v>
                </c:pt>
                <c:pt idx="2">
                  <c:v>v3</c:v>
                </c:pt>
                <c:pt idx="3">
                  <c:v>v4</c:v>
                </c:pt>
                <c:pt idx="4">
                  <c:v>v5</c:v>
                </c:pt>
                <c:pt idx="5">
                  <c:v>v6</c:v>
                </c:pt>
                <c:pt idx="6">
                  <c:v>v7</c:v>
                </c:pt>
              </c:strCache>
            </c:strRef>
          </c:cat>
          <c:val>
            <c:numRef>
              <c:f>Arkusz1!$D$2:$D$9</c:f>
              <c:numCache>
                <c:formatCode>General</c:formatCode>
                <c:ptCount val="8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0.58330000000000004</c:v>
                </c:pt>
                <c:pt idx="4">
                  <c:v>0</c:v>
                </c:pt>
                <c:pt idx="5">
                  <c:v>0</c:v>
                </c:pt>
                <c:pt idx="6">
                  <c:v>0.41660000000000003</c:v>
                </c:pt>
                <c:pt idx="7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843D-41FD-B060-5561B661530C}"/>
            </c:ext>
          </c:extLst>
        </c:ser>
        <c:ser>
          <c:idx val="3"/>
          <c:order val="3"/>
          <c:tx>
            <c:strRef>
              <c:f>Arkusz1!$E$1</c:f>
              <c:strCache>
                <c:ptCount val="1"/>
                <c:pt idx="0">
                  <c:v>c3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Arkusz1!$A$2:$A$9</c:f>
              <c:strCache>
                <c:ptCount val="7"/>
                <c:pt idx="0">
                  <c:v>v1</c:v>
                </c:pt>
                <c:pt idx="1">
                  <c:v>v2</c:v>
                </c:pt>
                <c:pt idx="2">
                  <c:v>v3</c:v>
                </c:pt>
                <c:pt idx="3">
                  <c:v>v4</c:v>
                </c:pt>
                <c:pt idx="4">
                  <c:v>v5</c:v>
                </c:pt>
                <c:pt idx="5">
                  <c:v>v6</c:v>
                </c:pt>
                <c:pt idx="6">
                  <c:v>v7</c:v>
                </c:pt>
              </c:strCache>
            </c:strRef>
          </c:cat>
          <c:val>
            <c:numRef>
              <c:f>Arkusz1!$E$2:$E$9</c:f>
              <c:numCache>
                <c:formatCode>General</c:formatCode>
                <c:ptCount val="8"/>
                <c:pt idx="0">
                  <c:v>0.25</c:v>
                </c:pt>
                <c:pt idx="1">
                  <c:v>0.25</c:v>
                </c:pt>
                <c:pt idx="2">
                  <c:v>0.25</c:v>
                </c:pt>
                <c:pt idx="3">
                  <c:v>0</c:v>
                </c:pt>
                <c:pt idx="4">
                  <c:v>0.25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843D-41FD-B060-5561B661530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450420728"/>
        <c:axId val="450417776"/>
      </c:barChart>
      <c:catAx>
        <c:axId val="4504207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450417776"/>
        <c:crosses val="autoZero"/>
        <c:auto val="1"/>
        <c:lblAlgn val="ctr"/>
        <c:lblOffset val="100"/>
        <c:noMultiLvlLbl val="0"/>
      </c:catAx>
      <c:valAx>
        <c:axId val="45041777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45042072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8786124660705098"/>
          <c:y val="8.782914500152561E-2"/>
          <c:w val="7.7620932491611019E-2"/>
          <c:h val="0.6525037196412787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l-PL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0.18243</cdr:x>
      <cdr:y>0.47794</cdr:y>
    </cdr:from>
    <cdr:to>
      <cdr:x>0.52524</cdr:x>
      <cdr:y>0.79482</cdr:y>
    </cdr:to>
    <cdr:sp macro="" textlink="">
      <cdr:nvSpPr>
        <cdr:cNvPr id="2" name="pole tekstowe 1"/>
        <cdr:cNvSpPr txBox="1"/>
      </cdr:nvSpPr>
      <cdr:spPr>
        <a:xfrm xmlns:a="http://schemas.openxmlformats.org/drawingml/2006/main">
          <a:off x="591672" y="1649566"/>
          <a:ext cx="1111821" cy="109369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pl-PL" sz="4000" dirty="0"/>
            <a:t>45</a:t>
          </a:r>
        </a:p>
      </cdr:txBody>
    </cdr:sp>
  </cdr:relSizeAnchor>
  <cdr:relSizeAnchor xmlns:cdr="http://schemas.openxmlformats.org/drawingml/2006/chartDrawing">
    <cdr:from>
      <cdr:x>0.49131</cdr:x>
      <cdr:y>0.70391</cdr:y>
    </cdr:from>
    <cdr:to>
      <cdr:x>0.77854</cdr:x>
      <cdr:y>0.96623</cdr:y>
    </cdr:to>
    <cdr:sp macro="" textlink="">
      <cdr:nvSpPr>
        <cdr:cNvPr id="3" name="pole tekstowe 2"/>
        <cdr:cNvSpPr txBox="1"/>
      </cdr:nvSpPr>
      <cdr:spPr>
        <a:xfrm xmlns:a="http://schemas.openxmlformats.org/drawingml/2006/main">
          <a:off x="1593446" y="2429495"/>
          <a:ext cx="931587" cy="90537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pl-PL" sz="4000" dirty="0"/>
            <a:t>20</a:t>
          </a:r>
        </a:p>
      </cdr:txBody>
    </cdr:sp>
  </cdr:relSizeAnchor>
  <cdr:relSizeAnchor xmlns:cdr="http://schemas.openxmlformats.org/drawingml/2006/chartDrawing">
    <cdr:from>
      <cdr:x>0.62192</cdr:x>
      <cdr:y>0.42859</cdr:y>
    </cdr:from>
    <cdr:to>
      <cdr:x>0.86406</cdr:x>
      <cdr:y>0.6987</cdr:y>
    </cdr:to>
    <cdr:sp macro="" textlink="">
      <cdr:nvSpPr>
        <cdr:cNvPr id="4" name="pole tekstowe 3"/>
        <cdr:cNvSpPr txBox="1"/>
      </cdr:nvSpPr>
      <cdr:spPr>
        <a:xfrm xmlns:a="http://schemas.openxmlformats.org/drawingml/2006/main">
          <a:off x="2017060" y="1479236"/>
          <a:ext cx="785316" cy="93226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pl-PL" sz="4000" dirty="0"/>
            <a:t>20</a:t>
          </a:r>
        </a:p>
      </cdr:txBody>
    </cdr:sp>
  </cdr:relSizeAnchor>
  <cdr:relSizeAnchor xmlns:cdr="http://schemas.openxmlformats.org/drawingml/2006/chartDrawing">
    <cdr:from>
      <cdr:x>0.5527</cdr:x>
      <cdr:y>0.26494</cdr:y>
    </cdr:from>
    <cdr:to>
      <cdr:x>0.77635</cdr:x>
      <cdr:y>0.52987</cdr:y>
    </cdr:to>
    <cdr:sp macro="" textlink="">
      <cdr:nvSpPr>
        <cdr:cNvPr id="5" name="pole tekstowe 4"/>
        <cdr:cNvSpPr txBox="1"/>
      </cdr:nvSpPr>
      <cdr:spPr>
        <a:xfrm xmlns:a="http://schemas.openxmlformats.org/drawingml/2006/main">
          <a:off x="2259741" y="91440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pl-PL" sz="1100" dirty="0"/>
        </a:p>
      </cdr:txBody>
    </cdr:sp>
  </cdr:relSizeAnchor>
  <cdr:relSizeAnchor xmlns:cdr="http://schemas.openxmlformats.org/drawingml/2006/chartDrawing">
    <cdr:from>
      <cdr:x>0.47819</cdr:x>
      <cdr:y>0.26236</cdr:y>
    </cdr:from>
    <cdr:to>
      <cdr:x>0.75881</cdr:x>
      <cdr:y>0.47013</cdr:y>
    </cdr:to>
    <cdr:sp macro="" textlink="">
      <cdr:nvSpPr>
        <cdr:cNvPr id="6" name="pole tekstowe 5"/>
        <cdr:cNvSpPr txBox="1"/>
      </cdr:nvSpPr>
      <cdr:spPr>
        <a:xfrm xmlns:a="http://schemas.openxmlformats.org/drawingml/2006/main">
          <a:off x="1550896" y="905496"/>
          <a:ext cx="910136" cy="71711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pl-PL" sz="3600" dirty="0"/>
            <a:t>10</a:t>
          </a: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258B19-7F2C-479A-9B89-49342A0ED2B8}" type="datetimeFigureOut">
              <a:rPr lang="pl-PL" smtClean="0"/>
              <a:t>2017-04-14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295F99-2B42-48AE-B411-37B981E2893B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92083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9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0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1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2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3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4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5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6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7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8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9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0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1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2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3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4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5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6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7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8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9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0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1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2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3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4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5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6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7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2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3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4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5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EBF8D-F3DA-4A67-B81F-9DF164E97D0D}" type="slidenum">
              <a:rPr lang="pl-PL" smtClean="0"/>
              <a:t>5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288160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24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652330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25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268062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26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213587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27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882285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28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064578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29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7522694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30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103445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4E5181-BFC6-4047-AD49-AF4C9B854A23}" type="slidenum">
              <a:rPr lang="he-IL" smtClean="0"/>
              <a:t>109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97988059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4E5181-BFC6-4047-AD49-AF4C9B854A23}" type="slidenum">
              <a:rPr lang="he-IL" smtClean="0"/>
              <a:t>112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652373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4E5181-BFC6-4047-AD49-AF4C9B854A23}" type="slidenum">
              <a:rPr lang="he-IL" smtClean="0"/>
              <a:t>123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57491406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EBF8D-F3DA-4A67-B81F-9DF164E97D0D}" type="slidenum">
              <a:rPr lang="pl-PL" smtClean="0"/>
              <a:t>133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9320007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EBF8D-F3DA-4A67-B81F-9DF164E97D0D}" type="slidenum">
              <a:rPr lang="pl-PL" smtClean="0"/>
              <a:t>138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4159001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EBF8D-F3DA-4A67-B81F-9DF164E97D0D}" type="slidenum">
              <a:rPr lang="pl-PL" smtClean="0"/>
              <a:t>140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9454451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158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8387758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159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9004477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160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609479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161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889687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162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9499403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163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4248003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164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2355344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165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4398111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166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4961962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167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3773074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168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500086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169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6554774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170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0438743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171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6706520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172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8716089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173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48963995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174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1250943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175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4743859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176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20671531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177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48305904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178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00101473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179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615533557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180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43843709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181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39115881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182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89084418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183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52133210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184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93085718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185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15778636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186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52612657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187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41851657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188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34665618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189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7080659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190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20170771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191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606239461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192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39734806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193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54780479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194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39188251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195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764169676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196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73847877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197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77204898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202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78724185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203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38059224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204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787226917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205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313821983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95F99-2B42-48AE-B411-37B981E2893B}" type="slidenum">
              <a:rPr lang="pl-PL" smtClean="0"/>
              <a:t>206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6145411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90D11-E55F-44AC-B5AE-02C521B2C5DA}" type="datetimeFigureOut">
              <a:rPr lang="pl-PL" smtClean="0"/>
              <a:t>2017-04-14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42EB7-7A4C-4D41-9914-872EDCA63C12}" type="slidenum">
              <a:rPr lang="pl-PL" smtClean="0"/>
              <a:t>‹#›</a:t>
            </a:fld>
            <a:endParaRPr lang="pl-PL"/>
          </a:p>
        </p:txBody>
      </p:sp>
      <p:sp>
        <p:nvSpPr>
          <p:cNvPr id="10" name="Trójkąt prostokątny 9"/>
          <p:cNvSpPr/>
          <p:nvPr userDrawn="1"/>
        </p:nvSpPr>
        <p:spPr>
          <a:xfrm rot="5400000">
            <a:off x="-326368" y="-259693"/>
            <a:ext cx="980728" cy="1043608"/>
          </a:xfrm>
          <a:prstGeom prst="rtTriangle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4747581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720080"/>
          </a:xfrm>
        </p:spPr>
        <p:txBody>
          <a:bodyPr>
            <a:normAutofit/>
          </a:bodyPr>
          <a:lstStyle>
            <a:lvl1pPr algn="l">
              <a:defRPr sz="3600"/>
            </a:lvl1pPr>
          </a:lstStyle>
          <a:p>
            <a:r>
              <a:rPr lang="pl-PL" dirty="0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90D11-E55F-44AC-B5AE-02C521B2C5DA}" type="datetimeFigureOut">
              <a:rPr lang="pl-PL" smtClean="0"/>
              <a:t>2017-04-14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42EB7-7A4C-4D41-9914-872EDCA63C12}" type="slidenum">
              <a:rPr lang="pl-PL" smtClean="0"/>
              <a:t>‹#›</a:t>
            </a:fld>
            <a:endParaRPr lang="pl-PL"/>
          </a:p>
        </p:txBody>
      </p:sp>
      <p:sp>
        <p:nvSpPr>
          <p:cNvPr id="9" name="Trójkąt prostokątny 6"/>
          <p:cNvSpPr/>
          <p:nvPr userDrawn="1"/>
        </p:nvSpPr>
        <p:spPr>
          <a:xfrm rot="5400000">
            <a:off x="13063" y="-13063"/>
            <a:ext cx="431074" cy="457200"/>
          </a:xfrm>
          <a:prstGeom prst="rtTriangle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159548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rójkąt prostokątny 6"/>
          <p:cNvSpPr/>
          <p:nvPr userDrawn="1"/>
        </p:nvSpPr>
        <p:spPr>
          <a:xfrm rot="5400000">
            <a:off x="-269005" y="-276857"/>
            <a:ext cx="980728" cy="1043608"/>
          </a:xfrm>
          <a:prstGeom prst="rtTriangle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720080"/>
          </a:xfrm>
        </p:spPr>
        <p:txBody>
          <a:bodyPr>
            <a:normAutofit/>
          </a:bodyPr>
          <a:lstStyle>
            <a:lvl1pPr algn="l">
              <a:defRPr sz="3600"/>
            </a:lvl1pPr>
          </a:lstStyle>
          <a:p>
            <a:r>
              <a:rPr lang="pl-PL" dirty="0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90D11-E55F-44AC-B5AE-02C521B2C5DA}" type="datetimeFigureOut">
              <a:rPr lang="pl-PL" smtClean="0"/>
              <a:t>2017-04-14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42EB7-7A4C-4D41-9914-872EDCA63C12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391831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90D11-E55F-44AC-B5AE-02C521B2C5DA}" type="datetimeFigureOut">
              <a:rPr lang="pl-PL" smtClean="0"/>
              <a:t>2017-04-14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42EB7-7A4C-4D41-9914-872EDCA63C12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934456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90D11-E55F-44AC-B5AE-02C521B2C5DA}" type="datetimeFigureOut">
              <a:rPr lang="pl-PL" smtClean="0"/>
              <a:t>2017-04-14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42EB7-7A4C-4D41-9914-872EDCA63C12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056728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90D11-E55F-44AC-B5AE-02C521B2C5DA}" type="datetimeFigureOut">
              <a:rPr lang="pl-PL" smtClean="0"/>
              <a:t>2017-04-14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42EB7-7A4C-4D41-9914-872EDCA63C12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400708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90D11-E55F-44AC-B5AE-02C521B2C5DA}" type="datetimeFigureOut">
              <a:rPr lang="pl-PL" smtClean="0"/>
              <a:t>2017-04-14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42EB7-7A4C-4D41-9914-872EDCA63C12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306365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90D11-E55F-44AC-B5AE-02C521B2C5DA}" type="datetimeFigureOut">
              <a:rPr lang="pl-PL" smtClean="0"/>
              <a:t>2017-04-14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42EB7-7A4C-4D41-9914-872EDCA63C12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893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90D11-E55F-44AC-B5AE-02C521B2C5DA}" type="datetimeFigureOut">
              <a:rPr lang="pl-PL" smtClean="0"/>
              <a:t>2017-04-14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42EB7-7A4C-4D41-9914-872EDCA63C12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564679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90D11-E55F-44AC-B5AE-02C521B2C5DA}" type="datetimeFigureOut">
              <a:rPr lang="pl-PL" smtClean="0"/>
              <a:t>2017-04-14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42EB7-7A4C-4D41-9914-872EDCA63C12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515511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90D11-E55F-44AC-B5AE-02C521B2C5DA}" type="datetimeFigureOut">
              <a:rPr lang="pl-PL" smtClean="0"/>
              <a:t>2017-04-14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42EB7-7A4C-4D41-9914-872EDCA63C12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824266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90D11-E55F-44AC-B5AE-02C521B2C5DA}" type="datetimeFigureOut">
              <a:rPr lang="pl-PL" smtClean="0"/>
              <a:t>2017-04-14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42EB7-7A4C-4D41-9914-872EDCA63C12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034339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890D11-E55F-44AC-B5AE-02C521B2C5DA}" type="datetimeFigureOut">
              <a:rPr lang="pl-PL" smtClean="0"/>
              <a:t>2017-04-14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F42EB7-7A4C-4D41-9914-872EDCA63C12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595257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openxmlformats.org/officeDocument/2006/relationships/image" Target="../media/image1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11" Type="http://schemas.openxmlformats.org/officeDocument/2006/relationships/image" Target="../media/image15.png"/><Relationship Id="rId5" Type="http://schemas.openxmlformats.org/officeDocument/2006/relationships/image" Target="../media/image10.png"/><Relationship Id="rId10" Type="http://schemas.openxmlformats.org/officeDocument/2006/relationships/image" Target="../media/image14.png"/><Relationship Id="rId4" Type="http://schemas.openxmlformats.org/officeDocument/2006/relationships/image" Target="../media/image9.png"/><Relationship Id="rId9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4.png"/><Relationship Id="rId3" Type="http://schemas.openxmlformats.org/officeDocument/2006/relationships/image" Target="../media/image17.png"/><Relationship Id="rId7" Type="http://schemas.openxmlformats.org/officeDocument/2006/relationships/image" Target="../media/image20.png"/><Relationship Id="rId12" Type="http://schemas.openxmlformats.org/officeDocument/2006/relationships/image" Target="../media/image1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11" Type="http://schemas.openxmlformats.org/officeDocument/2006/relationships/image" Target="../media/image8.png"/><Relationship Id="rId5" Type="http://schemas.openxmlformats.org/officeDocument/2006/relationships/image" Target="../media/image19.png"/><Relationship Id="rId15" Type="http://schemas.openxmlformats.org/officeDocument/2006/relationships/image" Target="../media/image16.png"/><Relationship Id="rId10" Type="http://schemas.openxmlformats.org/officeDocument/2006/relationships/image" Target="../media/image7.png"/><Relationship Id="rId4" Type="http://schemas.openxmlformats.org/officeDocument/2006/relationships/image" Target="../media/image18.png"/><Relationship Id="rId9" Type="http://schemas.microsoft.com/office/2007/relationships/hdphoto" Target="../media/hdphoto1.wdp"/><Relationship Id="rId1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3" Type="http://schemas.openxmlformats.org/officeDocument/2006/relationships/image" Target="../media/image35.png"/><Relationship Id="rId18" Type="http://schemas.openxmlformats.org/officeDocument/2006/relationships/image" Target="../media/image40.png"/><Relationship Id="rId26" Type="http://schemas.openxmlformats.org/officeDocument/2006/relationships/image" Target="../media/image48.png"/><Relationship Id="rId39" Type="http://schemas.openxmlformats.org/officeDocument/2006/relationships/image" Target="../media/image61.png"/><Relationship Id="rId21" Type="http://schemas.openxmlformats.org/officeDocument/2006/relationships/image" Target="../media/image43.png"/><Relationship Id="rId34" Type="http://schemas.openxmlformats.org/officeDocument/2006/relationships/image" Target="../media/image56.png"/><Relationship Id="rId42" Type="http://schemas.openxmlformats.org/officeDocument/2006/relationships/image" Target="../media/image64.png"/><Relationship Id="rId47" Type="http://schemas.openxmlformats.org/officeDocument/2006/relationships/image" Target="../media/image69.png"/><Relationship Id="rId50" Type="http://schemas.openxmlformats.org/officeDocument/2006/relationships/image" Target="../media/image72.png"/><Relationship Id="rId55" Type="http://schemas.openxmlformats.org/officeDocument/2006/relationships/image" Target="../media/image77.png"/><Relationship Id="rId7" Type="http://schemas.openxmlformats.org/officeDocument/2006/relationships/image" Target="../media/image29.png"/><Relationship Id="rId12" Type="http://schemas.openxmlformats.org/officeDocument/2006/relationships/image" Target="../media/image34.png"/><Relationship Id="rId17" Type="http://schemas.openxmlformats.org/officeDocument/2006/relationships/image" Target="../media/image39.png"/><Relationship Id="rId25" Type="http://schemas.openxmlformats.org/officeDocument/2006/relationships/image" Target="../media/image47.png"/><Relationship Id="rId33" Type="http://schemas.openxmlformats.org/officeDocument/2006/relationships/image" Target="../media/image55.png"/><Relationship Id="rId38" Type="http://schemas.openxmlformats.org/officeDocument/2006/relationships/image" Target="../media/image60.png"/><Relationship Id="rId46" Type="http://schemas.openxmlformats.org/officeDocument/2006/relationships/image" Target="../media/image68.pn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38.png"/><Relationship Id="rId20" Type="http://schemas.openxmlformats.org/officeDocument/2006/relationships/image" Target="../media/image42.png"/><Relationship Id="rId29" Type="http://schemas.openxmlformats.org/officeDocument/2006/relationships/image" Target="../media/image51.png"/><Relationship Id="rId41" Type="http://schemas.openxmlformats.org/officeDocument/2006/relationships/image" Target="../media/image63.png"/><Relationship Id="rId54" Type="http://schemas.openxmlformats.org/officeDocument/2006/relationships/image" Target="../media/image7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11" Type="http://schemas.openxmlformats.org/officeDocument/2006/relationships/image" Target="../media/image33.png"/><Relationship Id="rId24" Type="http://schemas.openxmlformats.org/officeDocument/2006/relationships/image" Target="../media/image46.png"/><Relationship Id="rId32" Type="http://schemas.openxmlformats.org/officeDocument/2006/relationships/image" Target="../media/image54.png"/><Relationship Id="rId37" Type="http://schemas.openxmlformats.org/officeDocument/2006/relationships/image" Target="../media/image59.png"/><Relationship Id="rId40" Type="http://schemas.openxmlformats.org/officeDocument/2006/relationships/image" Target="../media/image62.png"/><Relationship Id="rId45" Type="http://schemas.openxmlformats.org/officeDocument/2006/relationships/image" Target="../media/image67.png"/><Relationship Id="rId53" Type="http://schemas.openxmlformats.org/officeDocument/2006/relationships/image" Target="../media/image75.png"/><Relationship Id="rId58" Type="http://schemas.openxmlformats.org/officeDocument/2006/relationships/image" Target="../media/image80.png"/><Relationship Id="rId5" Type="http://schemas.openxmlformats.org/officeDocument/2006/relationships/image" Target="../media/image27.png"/><Relationship Id="rId15" Type="http://schemas.openxmlformats.org/officeDocument/2006/relationships/image" Target="../media/image37.png"/><Relationship Id="rId23" Type="http://schemas.openxmlformats.org/officeDocument/2006/relationships/image" Target="../media/image45.png"/><Relationship Id="rId28" Type="http://schemas.openxmlformats.org/officeDocument/2006/relationships/image" Target="../media/image50.png"/><Relationship Id="rId36" Type="http://schemas.openxmlformats.org/officeDocument/2006/relationships/image" Target="../media/image58.png"/><Relationship Id="rId49" Type="http://schemas.openxmlformats.org/officeDocument/2006/relationships/image" Target="../media/image71.png"/><Relationship Id="rId57" Type="http://schemas.openxmlformats.org/officeDocument/2006/relationships/image" Target="../media/image79.png"/><Relationship Id="rId10" Type="http://schemas.openxmlformats.org/officeDocument/2006/relationships/image" Target="../media/image32.png"/><Relationship Id="rId19" Type="http://schemas.openxmlformats.org/officeDocument/2006/relationships/image" Target="../media/image41.png"/><Relationship Id="rId31" Type="http://schemas.openxmlformats.org/officeDocument/2006/relationships/image" Target="../media/image53.png"/><Relationship Id="rId44" Type="http://schemas.openxmlformats.org/officeDocument/2006/relationships/image" Target="../media/image66.png"/><Relationship Id="rId52" Type="http://schemas.openxmlformats.org/officeDocument/2006/relationships/image" Target="../media/image74.png"/><Relationship Id="rId4" Type="http://schemas.openxmlformats.org/officeDocument/2006/relationships/image" Target="../media/image26.png"/><Relationship Id="rId9" Type="http://schemas.openxmlformats.org/officeDocument/2006/relationships/image" Target="../media/image31.png"/><Relationship Id="rId14" Type="http://schemas.openxmlformats.org/officeDocument/2006/relationships/image" Target="../media/image36.png"/><Relationship Id="rId22" Type="http://schemas.openxmlformats.org/officeDocument/2006/relationships/image" Target="../media/image44.png"/><Relationship Id="rId27" Type="http://schemas.openxmlformats.org/officeDocument/2006/relationships/image" Target="../media/image49.png"/><Relationship Id="rId30" Type="http://schemas.openxmlformats.org/officeDocument/2006/relationships/image" Target="../media/image52.png"/><Relationship Id="rId35" Type="http://schemas.openxmlformats.org/officeDocument/2006/relationships/image" Target="../media/image57.png"/><Relationship Id="rId43" Type="http://schemas.openxmlformats.org/officeDocument/2006/relationships/image" Target="../media/image65.png"/><Relationship Id="rId48" Type="http://schemas.openxmlformats.org/officeDocument/2006/relationships/image" Target="../media/image70.png"/><Relationship Id="rId56" Type="http://schemas.openxmlformats.org/officeDocument/2006/relationships/image" Target="../media/image78.png"/><Relationship Id="rId8" Type="http://schemas.openxmlformats.org/officeDocument/2006/relationships/image" Target="../media/image30.png"/><Relationship Id="rId51" Type="http://schemas.openxmlformats.org/officeDocument/2006/relationships/image" Target="../media/image73.png"/><Relationship Id="rId3" Type="http://schemas.openxmlformats.org/officeDocument/2006/relationships/image" Target="../media/image25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png"/><Relationship Id="rId3" Type="http://schemas.openxmlformats.org/officeDocument/2006/relationships/image" Target="../media/image38.png"/><Relationship Id="rId7" Type="http://schemas.openxmlformats.org/officeDocument/2006/relationships/image" Target="../media/image8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0.png"/><Relationship Id="rId5" Type="http://schemas.openxmlformats.org/officeDocument/2006/relationships/image" Target="../media/image66.png"/><Relationship Id="rId4" Type="http://schemas.openxmlformats.org/officeDocument/2006/relationships/image" Target="../media/image52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png"/><Relationship Id="rId3" Type="http://schemas.openxmlformats.org/officeDocument/2006/relationships/image" Target="../media/image38.png"/><Relationship Id="rId7" Type="http://schemas.openxmlformats.org/officeDocument/2006/relationships/image" Target="../media/image8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0.png"/><Relationship Id="rId5" Type="http://schemas.openxmlformats.org/officeDocument/2006/relationships/image" Target="../media/image66.png"/><Relationship Id="rId10" Type="http://schemas.openxmlformats.org/officeDocument/2006/relationships/image" Target="../media/image84.png"/><Relationship Id="rId4" Type="http://schemas.openxmlformats.org/officeDocument/2006/relationships/image" Target="../media/image52.png"/><Relationship Id="rId9" Type="http://schemas.openxmlformats.org/officeDocument/2006/relationships/image" Target="../media/image83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0.png"/><Relationship Id="rId13" Type="http://schemas.openxmlformats.org/officeDocument/2006/relationships/image" Target="../media/image95.png"/><Relationship Id="rId18" Type="http://schemas.openxmlformats.org/officeDocument/2006/relationships/image" Target="../media/image100.png"/><Relationship Id="rId26" Type="http://schemas.openxmlformats.org/officeDocument/2006/relationships/image" Target="../media/image108.png"/><Relationship Id="rId3" Type="http://schemas.openxmlformats.org/officeDocument/2006/relationships/image" Target="../media/image85.png"/><Relationship Id="rId21" Type="http://schemas.openxmlformats.org/officeDocument/2006/relationships/image" Target="../media/image103.png"/><Relationship Id="rId34" Type="http://schemas.openxmlformats.org/officeDocument/2006/relationships/image" Target="../media/image80.png"/><Relationship Id="rId7" Type="http://schemas.openxmlformats.org/officeDocument/2006/relationships/image" Target="../media/image89.png"/><Relationship Id="rId12" Type="http://schemas.openxmlformats.org/officeDocument/2006/relationships/image" Target="../media/image94.png"/><Relationship Id="rId17" Type="http://schemas.openxmlformats.org/officeDocument/2006/relationships/image" Target="../media/image99.png"/><Relationship Id="rId25" Type="http://schemas.openxmlformats.org/officeDocument/2006/relationships/image" Target="../media/image107.png"/><Relationship Id="rId33" Type="http://schemas.openxmlformats.org/officeDocument/2006/relationships/image" Target="../media/image66.png"/><Relationship Id="rId2" Type="http://schemas.openxmlformats.org/officeDocument/2006/relationships/notesSlide" Target="../notesSlides/notesSlide5.xml"/><Relationship Id="rId16" Type="http://schemas.openxmlformats.org/officeDocument/2006/relationships/image" Target="../media/image98.png"/><Relationship Id="rId20" Type="http://schemas.openxmlformats.org/officeDocument/2006/relationships/image" Target="../media/image102.png"/><Relationship Id="rId29" Type="http://schemas.openxmlformats.org/officeDocument/2006/relationships/image" Target="../media/image1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8.png"/><Relationship Id="rId11" Type="http://schemas.openxmlformats.org/officeDocument/2006/relationships/image" Target="../media/image93.png"/><Relationship Id="rId24" Type="http://schemas.openxmlformats.org/officeDocument/2006/relationships/image" Target="../media/image106.png"/><Relationship Id="rId32" Type="http://schemas.openxmlformats.org/officeDocument/2006/relationships/image" Target="../media/image52.png"/><Relationship Id="rId5" Type="http://schemas.openxmlformats.org/officeDocument/2006/relationships/image" Target="../media/image87.png"/><Relationship Id="rId15" Type="http://schemas.openxmlformats.org/officeDocument/2006/relationships/image" Target="../media/image97.png"/><Relationship Id="rId23" Type="http://schemas.openxmlformats.org/officeDocument/2006/relationships/image" Target="../media/image105.png"/><Relationship Id="rId28" Type="http://schemas.openxmlformats.org/officeDocument/2006/relationships/image" Target="../media/image110.png"/><Relationship Id="rId10" Type="http://schemas.openxmlformats.org/officeDocument/2006/relationships/image" Target="../media/image92.png"/><Relationship Id="rId19" Type="http://schemas.openxmlformats.org/officeDocument/2006/relationships/image" Target="../media/image101.png"/><Relationship Id="rId31" Type="http://schemas.openxmlformats.org/officeDocument/2006/relationships/image" Target="../media/image38.png"/><Relationship Id="rId4" Type="http://schemas.openxmlformats.org/officeDocument/2006/relationships/image" Target="../media/image86.png"/><Relationship Id="rId9" Type="http://schemas.openxmlformats.org/officeDocument/2006/relationships/image" Target="../media/image91.png"/><Relationship Id="rId14" Type="http://schemas.openxmlformats.org/officeDocument/2006/relationships/image" Target="../media/image96.png"/><Relationship Id="rId22" Type="http://schemas.openxmlformats.org/officeDocument/2006/relationships/image" Target="../media/image104.png"/><Relationship Id="rId27" Type="http://schemas.openxmlformats.org/officeDocument/2006/relationships/image" Target="../media/image109.png"/><Relationship Id="rId30" Type="http://schemas.openxmlformats.org/officeDocument/2006/relationships/image" Target="../media/image112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2.png"/><Relationship Id="rId3" Type="http://schemas.openxmlformats.org/officeDocument/2006/relationships/image" Target="../media/image38.png"/><Relationship Id="rId7" Type="http://schemas.openxmlformats.org/officeDocument/2006/relationships/image" Target="../media/image9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0.png"/><Relationship Id="rId5" Type="http://schemas.openxmlformats.org/officeDocument/2006/relationships/image" Target="../media/image66.png"/><Relationship Id="rId4" Type="http://schemas.openxmlformats.org/officeDocument/2006/relationships/image" Target="../media/image52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6.png"/><Relationship Id="rId13" Type="http://schemas.openxmlformats.org/officeDocument/2006/relationships/image" Target="../media/image121.png"/><Relationship Id="rId18" Type="http://schemas.openxmlformats.org/officeDocument/2006/relationships/image" Target="../media/image126.png"/><Relationship Id="rId3" Type="http://schemas.openxmlformats.org/officeDocument/2006/relationships/image" Target="../media/image98.png"/><Relationship Id="rId7" Type="http://schemas.openxmlformats.org/officeDocument/2006/relationships/image" Target="../media/image115.png"/><Relationship Id="rId12" Type="http://schemas.openxmlformats.org/officeDocument/2006/relationships/image" Target="../media/image120.png"/><Relationship Id="rId17" Type="http://schemas.openxmlformats.org/officeDocument/2006/relationships/image" Target="../media/image125.png"/><Relationship Id="rId2" Type="http://schemas.openxmlformats.org/officeDocument/2006/relationships/notesSlide" Target="../notesSlides/notesSlide7.xml"/><Relationship Id="rId16" Type="http://schemas.openxmlformats.org/officeDocument/2006/relationships/image" Target="../media/image1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4.png"/><Relationship Id="rId11" Type="http://schemas.openxmlformats.org/officeDocument/2006/relationships/image" Target="../media/image119.png"/><Relationship Id="rId5" Type="http://schemas.openxmlformats.org/officeDocument/2006/relationships/image" Target="../media/image113.png"/><Relationship Id="rId15" Type="http://schemas.openxmlformats.org/officeDocument/2006/relationships/image" Target="../media/image123.png"/><Relationship Id="rId10" Type="http://schemas.openxmlformats.org/officeDocument/2006/relationships/image" Target="../media/image118.png"/><Relationship Id="rId4" Type="http://schemas.openxmlformats.org/officeDocument/2006/relationships/image" Target="../media/image112.png"/><Relationship Id="rId9" Type="http://schemas.openxmlformats.org/officeDocument/2006/relationships/image" Target="../media/image117.png"/><Relationship Id="rId14" Type="http://schemas.openxmlformats.org/officeDocument/2006/relationships/image" Target="../media/image122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7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3.png"/><Relationship Id="rId4" Type="http://schemas.openxmlformats.org/officeDocument/2006/relationships/image" Target="../media/image127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8.png"/><Relationship Id="rId5" Type="http://schemas.openxmlformats.org/officeDocument/2006/relationships/image" Target="../media/image83.png"/><Relationship Id="rId4" Type="http://schemas.openxmlformats.org/officeDocument/2006/relationships/image" Target="../media/image127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7" Type="http://schemas.openxmlformats.org/officeDocument/2006/relationships/image" Target="../media/image84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8.png"/><Relationship Id="rId5" Type="http://schemas.openxmlformats.org/officeDocument/2006/relationships/image" Target="../media/image83.png"/><Relationship Id="rId4" Type="http://schemas.openxmlformats.org/officeDocument/2006/relationships/image" Target="../media/image127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7" Type="http://schemas.openxmlformats.org/officeDocument/2006/relationships/image" Target="../media/image84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8.png"/><Relationship Id="rId5" Type="http://schemas.openxmlformats.org/officeDocument/2006/relationships/image" Target="../media/image83.png"/><Relationship Id="rId4" Type="http://schemas.openxmlformats.org/officeDocument/2006/relationships/image" Target="../media/image127.pn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7" Type="http://schemas.openxmlformats.org/officeDocument/2006/relationships/image" Target="../media/image129.png"/><Relationship Id="rId2" Type="http://schemas.openxmlformats.org/officeDocument/2006/relationships/image" Target="../media/image1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4.png"/><Relationship Id="rId5" Type="http://schemas.openxmlformats.org/officeDocument/2006/relationships/image" Target="../media/image128.png"/><Relationship Id="rId4" Type="http://schemas.openxmlformats.org/officeDocument/2006/relationships/image" Target="../media/image82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7" Type="http://schemas.openxmlformats.org/officeDocument/2006/relationships/image" Target="../media/image129.png"/><Relationship Id="rId2" Type="http://schemas.openxmlformats.org/officeDocument/2006/relationships/image" Target="../media/image1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4.png"/><Relationship Id="rId5" Type="http://schemas.openxmlformats.org/officeDocument/2006/relationships/image" Target="../media/image128.png"/><Relationship Id="rId4" Type="http://schemas.openxmlformats.org/officeDocument/2006/relationships/image" Target="../media/image82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7" Type="http://schemas.openxmlformats.org/officeDocument/2006/relationships/image" Target="../media/image129.png"/><Relationship Id="rId2" Type="http://schemas.openxmlformats.org/officeDocument/2006/relationships/image" Target="../media/image1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4.png"/><Relationship Id="rId5" Type="http://schemas.openxmlformats.org/officeDocument/2006/relationships/image" Target="../media/image128.png"/><Relationship Id="rId4" Type="http://schemas.openxmlformats.org/officeDocument/2006/relationships/image" Target="../media/image82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7" Type="http://schemas.openxmlformats.org/officeDocument/2006/relationships/image" Target="../media/image129.png"/><Relationship Id="rId2" Type="http://schemas.openxmlformats.org/officeDocument/2006/relationships/image" Target="../media/image1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4.png"/><Relationship Id="rId5" Type="http://schemas.openxmlformats.org/officeDocument/2006/relationships/image" Target="../media/image128.png"/><Relationship Id="rId4" Type="http://schemas.openxmlformats.org/officeDocument/2006/relationships/image" Target="../media/image82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7" Type="http://schemas.openxmlformats.org/officeDocument/2006/relationships/image" Target="../media/image129.png"/><Relationship Id="rId2" Type="http://schemas.openxmlformats.org/officeDocument/2006/relationships/image" Target="../media/image1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4.png"/><Relationship Id="rId5" Type="http://schemas.openxmlformats.org/officeDocument/2006/relationships/image" Target="../media/image128.png"/><Relationship Id="rId4" Type="http://schemas.openxmlformats.org/officeDocument/2006/relationships/image" Target="../media/image82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png"/><Relationship Id="rId7" Type="http://schemas.openxmlformats.org/officeDocument/2006/relationships/image" Target="../media/image129.png"/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4.png"/><Relationship Id="rId5" Type="http://schemas.openxmlformats.org/officeDocument/2006/relationships/image" Target="../media/image128.png"/><Relationship Id="rId4" Type="http://schemas.openxmlformats.org/officeDocument/2006/relationships/image" Target="../media/image82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png"/><Relationship Id="rId7" Type="http://schemas.openxmlformats.org/officeDocument/2006/relationships/image" Target="../media/image84.png"/><Relationship Id="rId2" Type="http://schemas.openxmlformats.org/officeDocument/2006/relationships/image" Target="../media/image1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8.png"/><Relationship Id="rId5" Type="http://schemas.openxmlformats.org/officeDocument/2006/relationships/image" Target="../media/image82.png"/><Relationship Id="rId4" Type="http://schemas.openxmlformats.org/officeDocument/2006/relationships/image" Target="../media/image83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png"/><Relationship Id="rId7" Type="http://schemas.openxmlformats.org/officeDocument/2006/relationships/image" Target="../media/image84.png"/><Relationship Id="rId2" Type="http://schemas.openxmlformats.org/officeDocument/2006/relationships/image" Target="../media/image1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8.png"/><Relationship Id="rId5" Type="http://schemas.openxmlformats.org/officeDocument/2006/relationships/image" Target="../media/image82.png"/><Relationship Id="rId4" Type="http://schemas.openxmlformats.org/officeDocument/2006/relationships/image" Target="../media/image83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png"/><Relationship Id="rId7" Type="http://schemas.openxmlformats.org/officeDocument/2006/relationships/image" Target="../media/image84.png"/><Relationship Id="rId2" Type="http://schemas.openxmlformats.org/officeDocument/2006/relationships/image" Target="../media/image1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8.png"/><Relationship Id="rId5" Type="http://schemas.openxmlformats.org/officeDocument/2006/relationships/image" Target="../media/image82.png"/><Relationship Id="rId4" Type="http://schemas.openxmlformats.org/officeDocument/2006/relationships/image" Target="../media/image83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png"/><Relationship Id="rId7" Type="http://schemas.openxmlformats.org/officeDocument/2006/relationships/image" Target="../media/image84.png"/><Relationship Id="rId2" Type="http://schemas.openxmlformats.org/officeDocument/2006/relationships/image" Target="../media/image1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8.png"/><Relationship Id="rId5" Type="http://schemas.openxmlformats.org/officeDocument/2006/relationships/image" Target="../media/image82.png"/><Relationship Id="rId4" Type="http://schemas.openxmlformats.org/officeDocument/2006/relationships/image" Target="../media/image83.png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1.png"/><Relationship Id="rId3" Type="http://schemas.openxmlformats.org/officeDocument/2006/relationships/image" Target="../media/image127.png"/><Relationship Id="rId7" Type="http://schemas.openxmlformats.org/officeDocument/2006/relationships/image" Target="../media/image84.png"/><Relationship Id="rId2" Type="http://schemas.openxmlformats.org/officeDocument/2006/relationships/image" Target="../media/image1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8.png"/><Relationship Id="rId5" Type="http://schemas.openxmlformats.org/officeDocument/2006/relationships/image" Target="../media/image82.png"/><Relationship Id="rId4" Type="http://schemas.openxmlformats.org/officeDocument/2006/relationships/image" Target="../media/image83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1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4.png"/><Relationship Id="rId5" Type="http://schemas.openxmlformats.org/officeDocument/2006/relationships/image" Target="../media/image128.png"/><Relationship Id="rId4" Type="http://schemas.openxmlformats.org/officeDocument/2006/relationships/image" Target="../media/image82.png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1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4.png"/><Relationship Id="rId5" Type="http://schemas.openxmlformats.org/officeDocument/2006/relationships/image" Target="../media/image128.png"/><Relationship Id="rId4" Type="http://schemas.openxmlformats.org/officeDocument/2006/relationships/image" Target="../media/image82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1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4.png"/><Relationship Id="rId5" Type="http://schemas.openxmlformats.org/officeDocument/2006/relationships/image" Target="../media/image128.png"/><Relationship Id="rId4" Type="http://schemas.openxmlformats.org/officeDocument/2006/relationships/image" Target="../media/image82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1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4.png"/><Relationship Id="rId5" Type="http://schemas.openxmlformats.org/officeDocument/2006/relationships/image" Target="../media/image128.png"/><Relationship Id="rId4" Type="http://schemas.openxmlformats.org/officeDocument/2006/relationships/image" Target="../media/image82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1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4.png"/><Relationship Id="rId5" Type="http://schemas.openxmlformats.org/officeDocument/2006/relationships/image" Target="../media/image128.png"/><Relationship Id="rId4" Type="http://schemas.openxmlformats.org/officeDocument/2006/relationships/image" Target="../media/image82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32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9.png"/><Relationship Id="rId13" Type="http://schemas.openxmlformats.org/officeDocument/2006/relationships/image" Target="../media/image144.png"/><Relationship Id="rId18" Type="http://schemas.openxmlformats.org/officeDocument/2006/relationships/image" Target="../media/image149.png"/><Relationship Id="rId26" Type="http://schemas.openxmlformats.org/officeDocument/2006/relationships/image" Target="../media/image157.png"/><Relationship Id="rId3" Type="http://schemas.openxmlformats.org/officeDocument/2006/relationships/image" Target="../media/image134.png"/><Relationship Id="rId21" Type="http://schemas.openxmlformats.org/officeDocument/2006/relationships/image" Target="../media/image152.png"/><Relationship Id="rId7" Type="http://schemas.openxmlformats.org/officeDocument/2006/relationships/image" Target="../media/image138.png"/><Relationship Id="rId12" Type="http://schemas.openxmlformats.org/officeDocument/2006/relationships/image" Target="../media/image143.png"/><Relationship Id="rId17" Type="http://schemas.openxmlformats.org/officeDocument/2006/relationships/image" Target="../media/image148.png"/><Relationship Id="rId25" Type="http://schemas.openxmlformats.org/officeDocument/2006/relationships/image" Target="../media/image156.png"/><Relationship Id="rId2" Type="http://schemas.openxmlformats.org/officeDocument/2006/relationships/image" Target="../media/image133.png"/><Relationship Id="rId16" Type="http://schemas.openxmlformats.org/officeDocument/2006/relationships/image" Target="../media/image147.png"/><Relationship Id="rId20" Type="http://schemas.openxmlformats.org/officeDocument/2006/relationships/image" Target="../media/image151.png"/><Relationship Id="rId29" Type="http://schemas.openxmlformats.org/officeDocument/2006/relationships/image" Target="../media/image16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7.png"/><Relationship Id="rId11" Type="http://schemas.openxmlformats.org/officeDocument/2006/relationships/image" Target="../media/image142.png"/><Relationship Id="rId24" Type="http://schemas.openxmlformats.org/officeDocument/2006/relationships/image" Target="../media/image155.png"/><Relationship Id="rId5" Type="http://schemas.openxmlformats.org/officeDocument/2006/relationships/image" Target="../media/image136.png"/><Relationship Id="rId15" Type="http://schemas.openxmlformats.org/officeDocument/2006/relationships/image" Target="../media/image146.png"/><Relationship Id="rId23" Type="http://schemas.openxmlformats.org/officeDocument/2006/relationships/image" Target="../media/image154.png"/><Relationship Id="rId28" Type="http://schemas.openxmlformats.org/officeDocument/2006/relationships/image" Target="../media/image159.png"/><Relationship Id="rId10" Type="http://schemas.openxmlformats.org/officeDocument/2006/relationships/image" Target="../media/image141.png"/><Relationship Id="rId19" Type="http://schemas.openxmlformats.org/officeDocument/2006/relationships/image" Target="../media/image150.png"/><Relationship Id="rId4" Type="http://schemas.openxmlformats.org/officeDocument/2006/relationships/image" Target="../media/image135.png"/><Relationship Id="rId9" Type="http://schemas.openxmlformats.org/officeDocument/2006/relationships/image" Target="../media/image140.png"/><Relationship Id="rId14" Type="http://schemas.openxmlformats.org/officeDocument/2006/relationships/image" Target="../media/image145.png"/><Relationship Id="rId22" Type="http://schemas.openxmlformats.org/officeDocument/2006/relationships/image" Target="../media/image153.png"/><Relationship Id="rId27" Type="http://schemas.openxmlformats.org/officeDocument/2006/relationships/image" Target="../media/image158.pn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0.png"/><Relationship Id="rId2" Type="http://schemas.openxmlformats.org/officeDocument/2006/relationships/image" Target="../media/image159.pn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1.pn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7" Type="http://schemas.openxmlformats.org/officeDocument/2006/relationships/image" Target="../media/image84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8.png"/><Relationship Id="rId5" Type="http://schemas.openxmlformats.org/officeDocument/2006/relationships/image" Target="../media/image83.png"/><Relationship Id="rId4" Type="http://schemas.openxmlformats.org/officeDocument/2006/relationships/image" Target="../media/image127.png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84.png"/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8.png"/><Relationship Id="rId5" Type="http://schemas.openxmlformats.org/officeDocument/2006/relationships/image" Target="../media/image127.png"/><Relationship Id="rId4" Type="http://schemas.openxmlformats.org/officeDocument/2006/relationships/image" Target="../media/image82.png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7" Type="http://schemas.openxmlformats.org/officeDocument/2006/relationships/image" Target="../media/image84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8.png"/><Relationship Id="rId5" Type="http://schemas.openxmlformats.org/officeDocument/2006/relationships/image" Target="../media/image83.png"/><Relationship Id="rId4" Type="http://schemas.openxmlformats.org/officeDocument/2006/relationships/image" Target="../media/image127.png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7" Type="http://schemas.openxmlformats.org/officeDocument/2006/relationships/image" Target="../media/image84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8.png"/><Relationship Id="rId5" Type="http://schemas.openxmlformats.org/officeDocument/2006/relationships/image" Target="../media/image83.png"/><Relationship Id="rId4" Type="http://schemas.openxmlformats.org/officeDocument/2006/relationships/image" Target="../media/image127.png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7" Type="http://schemas.openxmlformats.org/officeDocument/2006/relationships/image" Target="../media/image84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8.png"/><Relationship Id="rId5" Type="http://schemas.openxmlformats.org/officeDocument/2006/relationships/image" Target="../media/image83.png"/><Relationship Id="rId4" Type="http://schemas.openxmlformats.org/officeDocument/2006/relationships/image" Target="../media/image127.png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4.png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png"/><Relationship Id="rId2" Type="http://schemas.openxmlformats.org/officeDocument/2006/relationships/image" Target="../media/image12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1.png"/><Relationship Id="rId4" Type="http://schemas.openxmlformats.org/officeDocument/2006/relationships/image" Target="../media/image82.png"/></Relationships>
</file>

<file path=ppt/slides/_rels/slide7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7" Type="http://schemas.openxmlformats.org/officeDocument/2006/relationships/image" Target="../media/image84.png"/><Relationship Id="rId2" Type="http://schemas.openxmlformats.org/officeDocument/2006/relationships/image" Target="../media/image16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2.png"/><Relationship Id="rId5" Type="http://schemas.microsoft.com/office/2007/relationships/hdphoto" Target="../media/hdphoto3.wdp"/><Relationship Id="rId4" Type="http://schemas.openxmlformats.org/officeDocument/2006/relationships/image" Target="../media/image163.png"/></Relationships>
</file>

<file path=ppt/slides/_rels/slide7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7" Type="http://schemas.openxmlformats.org/officeDocument/2006/relationships/image" Target="../media/image84.png"/><Relationship Id="rId2" Type="http://schemas.openxmlformats.org/officeDocument/2006/relationships/image" Target="../media/image16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2.png"/><Relationship Id="rId5" Type="http://schemas.microsoft.com/office/2007/relationships/hdphoto" Target="../media/hdphoto3.wdp"/><Relationship Id="rId4" Type="http://schemas.openxmlformats.org/officeDocument/2006/relationships/image" Target="../media/image163.png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5.png"/><Relationship Id="rId2" Type="http://schemas.openxmlformats.org/officeDocument/2006/relationships/image" Target="../media/image16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8.png"/><Relationship Id="rId5" Type="http://schemas.openxmlformats.org/officeDocument/2006/relationships/image" Target="../media/image167.png"/><Relationship Id="rId4" Type="http://schemas.openxmlformats.org/officeDocument/2006/relationships/image" Target="../media/image166.png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5.png"/><Relationship Id="rId2" Type="http://schemas.openxmlformats.org/officeDocument/2006/relationships/image" Target="../media/image16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7.png"/><Relationship Id="rId5" Type="http://schemas.openxmlformats.org/officeDocument/2006/relationships/image" Target="../media/image164.png"/><Relationship Id="rId4" Type="http://schemas.openxmlformats.org/officeDocument/2006/relationships/image" Target="../media/image166.png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5.png"/><Relationship Id="rId2" Type="http://schemas.openxmlformats.org/officeDocument/2006/relationships/image" Target="../media/image16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8.png"/><Relationship Id="rId5" Type="http://schemas.openxmlformats.org/officeDocument/2006/relationships/image" Target="../media/image167.png"/><Relationship Id="rId4" Type="http://schemas.openxmlformats.org/officeDocument/2006/relationships/image" Target="../media/image166.png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5.png"/><Relationship Id="rId2" Type="http://schemas.openxmlformats.org/officeDocument/2006/relationships/image" Target="../media/image16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8.png"/><Relationship Id="rId5" Type="http://schemas.openxmlformats.org/officeDocument/2006/relationships/image" Target="../media/image167.png"/><Relationship Id="rId4" Type="http://schemas.openxmlformats.org/officeDocument/2006/relationships/image" Target="../media/image166.png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5.png"/><Relationship Id="rId2" Type="http://schemas.openxmlformats.org/officeDocument/2006/relationships/image" Target="../media/image16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8.png"/><Relationship Id="rId5" Type="http://schemas.openxmlformats.org/officeDocument/2006/relationships/image" Target="../media/image167.png"/><Relationship Id="rId4" Type="http://schemas.openxmlformats.org/officeDocument/2006/relationships/image" Target="../media/image166.png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9.jpeg"/><Relationship Id="rId7" Type="http://schemas.openxmlformats.org/officeDocument/2006/relationships/image" Target="../media/image173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2.jpeg"/><Relationship Id="rId5" Type="http://schemas.openxmlformats.org/officeDocument/2006/relationships/image" Target="../media/image171.png"/><Relationship Id="rId4" Type="http://schemas.openxmlformats.org/officeDocument/2006/relationships/image" Target="../media/image170.jpeg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1.png"/><Relationship Id="rId2" Type="http://schemas.openxmlformats.org/officeDocument/2006/relationships/image" Target="../media/image17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3.jpeg"/><Relationship Id="rId4" Type="http://schemas.openxmlformats.org/officeDocument/2006/relationships/image" Target="../media/image172.jpeg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3.jpeg"/><Relationship Id="rId2" Type="http://schemas.openxmlformats.org/officeDocument/2006/relationships/image" Target="../media/image17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2.jpeg"/><Relationship Id="rId4" Type="http://schemas.openxmlformats.org/officeDocument/2006/relationships/image" Target="../media/image171.png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3.jpeg"/><Relationship Id="rId2" Type="http://schemas.openxmlformats.org/officeDocument/2006/relationships/image" Target="../media/image17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2.jpeg"/><Relationship Id="rId4" Type="http://schemas.openxmlformats.org/officeDocument/2006/relationships/image" Target="../media/image171.png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3.jpeg"/><Relationship Id="rId2" Type="http://schemas.openxmlformats.org/officeDocument/2006/relationships/image" Target="../media/image17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2.jpeg"/><Relationship Id="rId4" Type="http://schemas.openxmlformats.org/officeDocument/2006/relationships/image" Target="../media/image171.png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5.png"/><Relationship Id="rId2" Type="http://schemas.openxmlformats.org/officeDocument/2006/relationships/image" Target="../media/image17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8.png"/><Relationship Id="rId5" Type="http://schemas.openxmlformats.org/officeDocument/2006/relationships/image" Target="../media/image177.png"/><Relationship Id="rId4" Type="http://schemas.openxmlformats.org/officeDocument/2006/relationships/image" Target="../media/image176.png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6.png"/><Relationship Id="rId2" Type="http://schemas.openxmlformats.org/officeDocument/2006/relationships/image" Target="../media/image17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7.png"/><Relationship Id="rId5" Type="http://schemas.openxmlformats.org/officeDocument/2006/relationships/image" Target="../media/image178.png"/><Relationship Id="rId4" Type="http://schemas.openxmlformats.org/officeDocument/2006/relationships/image" Target="../media/image174.png"/></Relationships>
</file>

<file path=ppt/slides/_rels/slide10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6.png"/><Relationship Id="rId2" Type="http://schemas.openxmlformats.org/officeDocument/2006/relationships/image" Target="../media/image17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7.png"/><Relationship Id="rId5" Type="http://schemas.openxmlformats.org/officeDocument/2006/relationships/image" Target="../media/image178.png"/><Relationship Id="rId4" Type="http://schemas.openxmlformats.org/officeDocument/2006/relationships/image" Target="../media/image174.png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6.png"/><Relationship Id="rId2" Type="http://schemas.openxmlformats.org/officeDocument/2006/relationships/image" Target="../media/image17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7.png"/><Relationship Id="rId5" Type="http://schemas.openxmlformats.org/officeDocument/2006/relationships/image" Target="../media/image178.png"/><Relationship Id="rId4" Type="http://schemas.openxmlformats.org/officeDocument/2006/relationships/image" Target="../media/image174.png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4.png"/><Relationship Id="rId2" Type="http://schemas.openxmlformats.org/officeDocument/2006/relationships/image" Target="../media/image17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8.png"/><Relationship Id="rId5" Type="http://schemas.openxmlformats.org/officeDocument/2006/relationships/image" Target="../media/image177.png"/><Relationship Id="rId4" Type="http://schemas.openxmlformats.org/officeDocument/2006/relationships/image" Target="../media/image176.png"/></Relationships>
</file>

<file path=ppt/slides/_rels/slide1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4.png"/><Relationship Id="rId2" Type="http://schemas.openxmlformats.org/officeDocument/2006/relationships/image" Target="../media/image17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8.png"/><Relationship Id="rId5" Type="http://schemas.openxmlformats.org/officeDocument/2006/relationships/image" Target="../media/image177.png"/><Relationship Id="rId4" Type="http://schemas.openxmlformats.org/officeDocument/2006/relationships/image" Target="../media/image176.png"/></Relationships>
</file>

<file path=ppt/slides/_rels/slide10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4.png"/><Relationship Id="rId2" Type="http://schemas.openxmlformats.org/officeDocument/2006/relationships/image" Target="../media/image17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8.png"/><Relationship Id="rId5" Type="http://schemas.openxmlformats.org/officeDocument/2006/relationships/image" Target="../media/image177.png"/><Relationship Id="rId4" Type="http://schemas.openxmlformats.org/officeDocument/2006/relationships/image" Target="../media/image176.png"/></Relationships>
</file>

<file path=ppt/slides/_rels/slide10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4.png"/><Relationship Id="rId2" Type="http://schemas.openxmlformats.org/officeDocument/2006/relationships/image" Target="../media/image17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8.png"/><Relationship Id="rId5" Type="http://schemas.openxmlformats.org/officeDocument/2006/relationships/image" Target="../media/image177.png"/><Relationship Id="rId4" Type="http://schemas.openxmlformats.org/officeDocument/2006/relationships/image" Target="../media/image176.png"/></Relationships>
</file>

<file path=ppt/slides/_rels/slide10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0.png"/><Relationship Id="rId2" Type="http://schemas.openxmlformats.org/officeDocument/2006/relationships/image" Target="../media/image179.png"/><Relationship Id="rId1" Type="http://schemas.openxmlformats.org/officeDocument/2006/relationships/slideLayout" Target="../slideLayouts/slideLayout2.xml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0.png"/><Relationship Id="rId1" Type="http://schemas.openxmlformats.org/officeDocument/2006/relationships/slideLayout" Target="../slideLayouts/slideLayout2.xml"/></Relationships>
</file>

<file path=ppt/slides/_rels/slide10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0.png"/><Relationship Id="rId4" Type="http://schemas.openxmlformats.org/officeDocument/2006/relationships/image" Target="../media/image179.png"/></Relationships>
</file>

<file path=ppt/slides/_rels/slide1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3.png"/><Relationship Id="rId2" Type="http://schemas.openxmlformats.org/officeDocument/2006/relationships/image" Target="../media/image18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4.png"/></Relationships>
</file>

<file path=ppt/slides/_rels/slide1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6.png"/><Relationship Id="rId2" Type="http://schemas.openxmlformats.org/officeDocument/2006/relationships/image" Target="../media/image18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7.png"/></Relationships>
</file>

<file path=ppt/slides/_rels/slide1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0.png"/><Relationship Id="rId4" Type="http://schemas.openxmlformats.org/officeDocument/2006/relationships/image" Target="../media/image189.png"/></Relationships>
</file>

<file path=ppt/slides/_rels/slide1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2.jpg"/><Relationship Id="rId2" Type="http://schemas.openxmlformats.org/officeDocument/2006/relationships/image" Target="../media/image19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3.jpg"/></Relationships>
</file>

<file path=ppt/slides/_rels/slide1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4.png"/><Relationship Id="rId3" Type="http://schemas.openxmlformats.org/officeDocument/2006/relationships/image" Target="../media/image127.png"/><Relationship Id="rId7" Type="http://schemas.openxmlformats.org/officeDocument/2006/relationships/image" Target="../media/image175.pn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4.png"/><Relationship Id="rId5" Type="http://schemas.openxmlformats.org/officeDocument/2006/relationships/image" Target="../media/image128.png"/><Relationship Id="rId10" Type="http://schemas.openxmlformats.org/officeDocument/2006/relationships/image" Target="../media/image177.png"/><Relationship Id="rId4" Type="http://schemas.openxmlformats.org/officeDocument/2006/relationships/image" Target="../media/image83.png"/><Relationship Id="rId9" Type="http://schemas.openxmlformats.org/officeDocument/2006/relationships/image" Target="../media/image176.png"/></Relationships>
</file>

<file path=ppt/slides/_rels/slide1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4.png"/><Relationship Id="rId3" Type="http://schemas.openxmlformats.org/officeDocument/2006/relationships/image" Target="../media/image127.png"/><Relationship Id="rId7" Type="http://schemas.openxmlformats.org/officeDocument/2006/relationships/image" Target="../media/image175.pn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4.png"/><Relationship Id="rId5" Type="http://schemas.openxmlformats.org/officeDocument/2006/relationships/image" Target="../media/image128.png"/><Relationship Id="rId10" Type="http://schemas.openxmlformats.org/officeDocument/2006/relationships/image" Target="../media/image177.png"/><Relationship Id="rId4" Type="http://schemas.openxmlformats.org/officeDocument/2006/relationships/image" Target="../media/image83.png"/><Relationship Id="rId9" Type="http://schemas.openxmlformats.org/officeDocument/2006/relationships/image" Target="../media/image176.png"/></Relationships>
</file>

<file path=ppt/slides/_rels/slide1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5.png"/><Relationship Id="rId2" Type="http://schemas.openxmlformats.org/officeDocument/2006/relationships/image" Target="../media/image16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8.png"/><Relationship Id="rId5" Type="http://schemas.openxmlformats.org/officeDocument/2006/relationships/image" Target="../media/image167.png"/><Relationship Id="rId4" Type="http://schemas.openxmlformats.org/officeDocument/2006/relationships/image" Target="../media/image166.png"/></Relationships>
</file>

<file path=ppt/slides/_rels/slide1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5.png"/><Relationship Id="rId2" Type="http://schemas.openxmlformats.org/officeDocument/2006/relationships/image" Target="../media/image16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8.png"/><Relationship Id="rId5" Type="http://schemas.openxmlformats.org/officeDocument/2006/relationships/image" Target="../media/image167.png"/><Relationship Id="rId4" Type="http://schemas.openxmlformats.org/officeDocument/2006/relationships/image" Target="../media/image166.png"/></Relationships>
</file>

<file path=ppt/slides/_rels/slide1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5.png"/><Relationship Id="rId2" Type="http://schemas.openxmlformats.org/officeDocument/2006/relationships/image" Target="../media/image16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8.png"/><Relationship Id="rId5" Type="http://schemas.openxmlformats.org/officeDocument/2006/relationships/image" Target="../media/image167.png"/><Relationship Id="rId4" Type="http://schemas.openxmlformats.org/officeDocument/2006/relationships/image" Target="../media/image166.png"/></Relationships>
</file>

<file path=ppt/slides/_rels/slide1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4.png"/><Relationship Id="rId1" Type="http://schemas.openxmlformats.org/officeDocument/2006/relationships/slideLayout" Target="../slideLayouts/slideLayout2.xml"/></Relationships>
</file>

<file path=ppt/slides/_rels/slide1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5.jpeg"/><Relationship Id="rId1" Type="http://schemas.openxmlformats.org/officeDocument/2006/relationships/slideLayout" Target="../slideLayouts/slideLayout2.xml"/></Relationships>
</file>

<file path=ppt/slides/_rels/slide1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6.jpg"/><Relationship Id="rId1" Type="http://schemas.openxmlformats.org/officeDocument/2006/relationships/slideLayout" Target="../slideLayouts/slideLayout2.xml"/></Relationships>
</file>

<file path=ppt/slides/_rels/slide1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7.jpg"/><Relationship Id="rId1" Type="http://schemas.openxmlformats.org/officeDocument/2006/relationships/slideLayout" Target="../slideLayouts/slideLayout2.xml"/></Relationships>
</file>

<file path=ppt/slides/_rels/slide1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3.png"/><Relationship Id="rId13" Type="http://schemas.openxmlformats.org/officeDocument/2006/relationships/image" Target="../media/image208.png"/><Relationship Id="rId3" Type="http://schemas.openxmlformats.org/officeDocument/2006/relationships/image" Target="../media/image198.png"/><Relationship Id="rId7" Type="http://schemas.openxmlformats.org/officeDocument/2006/relationships/image" Target="../media/image202.png"/><Relationship Id="rId12" Type="http://schemas.openxmlformats.org/officeDocument/2006/relationships/image" Target="../media/image207.png"/><Relationship Id="rId2" Type="http://schemas.openxmlformats.org/officeDocument/2006/relationships/image" Target="../media/image21.png"/><Relationship Id="rId16" Type="http://schemas.openxmlformats.org/officeDocument/2006/relationships/image" Target="../media/image2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1.png"/><Relationship Id="rId11" Type="http://schemas.openxmlformats.org/officeDocument/2006/relationships/image" Target="../media/image206.png"/><Relationship Id="rId5" Type="http://schemas.openxmlformats.org/officeDocument/2006/relationships/image" Target="../media/image200.png"/><Relationship Id="rId15" Type="http://schemas.openxmlformats.org/officeDocument/2006/relationships/image" Target="../media/image210.png"/><Relationship Id="rId10" Type="http://schemas.openxmlformats.org/officeDocument/2006/relationships/image" Target="../media/image205.png"/><Relationship Id="rId4" Type="http://schemas.openxmlformats.org/officeDocument/2006/relationships/image" Target="../media/image199.png"/><Relationship Id="rId9" Type="http://schemas.openxmlformats.org/officeDocument/2006/relationships/image" Target="../media/image204.png"/><Relationship Id="rId14" Type="http://schemas.openxmlformats.org/officeDocument/2006/relationships/image" Target="../media/image209.png"/></Relationships>
</file>

<file path=ppt/slides/_rels/slide1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3.png"/><Relationship Id="rId13" Type="http://schemas.openxmlformats.org/officeDocument/2006/relationships/image" Target="../media/image216.png"/><Relationship Id="rId3" Type="http://schemas.openxmlformats.org/officeDocument/2006/relationships/image" Target="../media/image183.png"/><Relationship Id="rId7" Type="http://schemas.openxmlformats.org/officeDocument/2006/relationships/image" Target="../media/image212.png"/><Relationship Id="rId12" Type="http://schemas.openxmlformats.org/officeDocument/2006/relationships/image" Target="../media/image21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2.png"/><Relationship Id="rId11" Type="http://schemas.openxmlformats.org/officeDocument/2006/relationships/image" Target="../media/image214.png"/><Relationship Id="rId5" Type="http://schemas.openxmlformats.org/officeDocument/2006/relationships/image" Target="../media/image185.png"/><Relationship Id="rId10" Type="http://schemas.openxmlformats.org/officeDocument/2006/relationships/image" Target="../media/image189.png"/><Relationship Id="rId4" Type="http://schemas.openxmlformats.org/officeDocument/2006/relationships/image" Target="../media/image186.png"/><Relationship Id="rId9" Type="http://schemas.openxmlformats.org/officeDocument/2006/relationships/image" Target="../media/image188.png"/><Relationship Id="rId14" Type="http://schemas.openxmlformats.org/officeDocument/2006/relationships/image" Target="../media/image217.png"/></Relationships>
</file>

<file path=ppt/slides/_rels/slide1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9.png"/><Relationship Id="rId2" Type="http://schemas.openxmlformats.org/officeDocument/2006/relationships/image" Target="../media/image2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2.png"/><Relationship Id="rId5" Type="http://schemas.openxmlformats.org/officeDocument/2006/relationships/image" Target="../media/image221.png"/><Relationship Id="rId4" Type="http://schemas.openxmlformats.org/officeDocument/2006/relationships/image" Target="../media/image220.png"/></Relationships>
</file>

<file path=ppt/slides/_rels/slide1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9.png"/><Relationship Id="rId7" Type="http://schemas.openxmlformats.org/officeDocument/2006/relationships/image" Target="../media/image223.png"/><Relationship Id="rId2" Type="http://schemas.openxmlformats.org/officeDocument/2006/relationships/image" Target="../media/image2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2.png"/><Relationship Id="rId5" Type="http://schemas.openxmlformats.org/officeDocument/2006/relationships/image" Target="../media/image221.png"/><Relationship Id="rId4" Type="http://schemas.openxmlformats.org/officeDocument/2006/relationships/image" Target="../media/image220.png"/></Relationships>
</file>

<file path=ppt/slides/_rels/slide1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4.png"/><Relationship Id="rId3" Type="http://schemas.openxmlformats.org/officeDocument/2006/relationships/image" Target="../media/image219.png"/><Relationship Id="rId7" Type="http://schemas.openxmlformats.org/officeDocument/2006/relationships/image" Target="../media/image223.png"/><Relationship Id="rId2" Type="http://schemas.openxmlformats.org/officeDocument/2006/relationships/image" Target="../media/image2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2.png"/><Relationship Id="rId5" Type="http://schemas.openxmlformats.org/officeDocument/2006/relationships/image" Target="../media/image221.png"/><Relationship Id="rId4" Type="http://schemas.openxmlformats.org/officeDocument/2006/relationships/image" Target="../media/image220.png"/></Relationships>
</file>

<file path=ppt/slides/_rels/slide1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7.png"/><Relationship Id="rId13" Type="http://schemas.openxmlformats.org/officeDocument/2006/relationships/image" Target="../media/image232.png"/><Relationship Id="rId18" Type="http://schemas.openxmlformats.org/officeDocument/2006/relationships/image" Target="../media/image237.png"/><Relationship Id="rId3" Type="http://schemas.openxmlformats.org/officeDocument/2006/relationships/image" Target="../media/image220.png"/><Relationship Id="rId7" Type="http://schemas.openxmlformats.org/officeDocument/2006/relationships/image" Target="../media/image226.png"/><Relationship Id="rId12" Type="http://schemas.openxmlformats.org/officeDocument/2006/relationships/image" Target="../media/image231.png"/><Relationship Id="rId17" Type="http://schemas.openxmlformats.org/officeDocument/2006/relationships/image" Target="../media/image236.png"/><Relationship Id="rId2" Type="http://schemas.openxmlformats.org/officeDocument/2006/relationships/image" Target="../media/image218.png"/><Relationship Id="rId16" Type="http://schemas.openxmlformats.org/officeDocument/2006/relationships/image" Target="../media/image23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5.png"/><Relationship Id="rId11" Type="http://schemas.openxmlformats.org/officeDocument/2006/relationships/image" Target="../media/image230.png"/><Relationship Id="rId5" Type="http://schemas.openxmlformats.org/officeDocument/2006/relationships/image" Target="../media/image222.png"/><Relationship Id="rId15" Type="http://schemas.openxmlformats.org/officeDocument/2006/relationships/image" Target="../media/image234.png"/><Relationship Id="rId10" Type="http://schemas.openxmlformats.org/officeDocument/2006/relationships/image" Target="../media/image229.png"/><Relationship Id="rId19" Type="http://schemas.openxmlformats.org/officeDocument/2006/relationships/image" Target="../media/image238.png"/><Relationship Id="rId4" Type="http://schemas.openxmlformats.org/officeDocument/2006/relationships/image" Target="../media/image221.png"/><Relationship Id="rId9" Type="http://schemas.openxmlformats.org/officeDocument/2006/relationships/image" Target="../media/image228.png"/><Relationship Id="rId14" Type="http://schemas.openxmlformats.org/officeDocument/2006/relationships/image" Target="../media/image233.png"/></Relationships>
</file>

<file path=ppt/slides/_rels/slide1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3.png"/><Relationship Id="rId13" Type="http://schemas.openxmlformats.org/officeDocument/2006/relationships/image" Target="../media/image216.png"/><Relationship Id="rId18" Type="http://schemas.openxmlformats.org/officeDocument/2006/relationships/image" Target="../media/image242.png"/><Relationship Id="rId3" Type="http://schemas.openxmlformats.org/officeDocument/2006/relationships/image" Target="../media/image183.png"/><Relationship Id="rId7" Type="http://schemas.openxmlformats.org/officeDocument/2006/relationships/image" Target="../media/image212.png"/><Relationship Id="rId12" Type="http://schemas.openxmlformats.org/officeDocument/2006/relationships/image" Target="../media/image215.png"/><Relationship Id="rId17" Type="http://schemas.openxmlformats.org/officeDocument/2006/relationships/image" Target="../media/image241.png"/><Relationship Id="rId2" Type="http://schemas.openxmlformats.org/officeDocument/2006/relationships/notesSlide" Target="../notesSlides/notesSlide13.xml"/><Relationship Id="rId16" Type="http://schemas.openxmlformats.org/officeDocument/2006/relationships/image" Target="../media/image2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2.png"/><Relationship Id="rId11" Type="http://schemas.openxmlformats.org/officeDocument/2006/relationships/image" Target="../media/image214.png"/><Relationship Id="rId5" Type="http://schemas.openxmlformats.org/officeDocument/2006/relationships/image" Target="../media/image185.png"/><Relationship Id="rId15" Type="http://schemas.openxmlformats.org/officeDocument/2006/relationships/image" Target="../media/image240.png"/><Relationship Id="rId10" Type="http://schemas.openxmlformats.org/officeDocument/2006/relationships/image" Target="../media/image189.png"/><Relationship Id="rId4" Type="http://schemas.openxmlformats.org/officeDocument/2006/relationships/image" Target="../media/image186.png"/><Relationship Id="rId9" Type="http://schemas.openxmlformats.org/officeDocument/2006/relationships/image" Target="../media/image188.png"/><Relationship Id="rId14" Type="http://schemas.openxmlformats.org/officeDocument/2006/relationships/image" Target="../media/image239.png"/></Relationships>
</file>

<file path=ppt/slides/_rels/slide1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5.png"/><Relationship Id="rId13" Type="http://schemas.openxmlformats.org/officeDocument/2006/relationships/image" Target="../media/image250.png"/><Relationship Id="rId18" Type="http://schemas.openxmlformats.org/officeDocument/2006/relationships/image" Target="../media/image255.png"/><Relationship Id="rId3" Type="http://schemas.openxmlformats.org/officeDocument/2006/relationships/image" Target="../media/image220.png"/><Relationship Id="rId7" Type="http://schemas.openxmlformats.org/officeDocument/2006/relationships/image" Target="../media/image244.png"/><Relationship Id="rId12" Type="http://schemas.openxmlformats.org/officeDocument/2006/relationships/image" Target="../media/image249.png"/><Relationship Id="rId17" Type="http://schemas.openxmlformats.org/officeDocument/2006/relationships/image" Target="../media/image254.png"/><Relationship Id="rId2" Type="http://schemas.openxmlformats.org/officeDocument/2006/relationships/image" Target="../media/image218.png"/><Relationship Id="rId16" Type="http://schemas.openxmlformats.org/officeDocument/2006/relationships/image" Target="../media/image25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3.png"/><Relationship Id="rId11" Type="http://schemas.openxmlformats.org/officeDocument/2006/relationships/image" Target="../media/image248.png"/><Relationship Id="rId5" Type="http://schemas.openxmlformats.org/officeDocument/2006/relationships/image" Target="../media/image222.png"/><Relationship Id="rId15" Type="http://schemas.openxmlformats.org/officeDocument/2006/relationships/image" Target="../media/image252.png"/><Relationship Id="rId10" Type="http://schemas.openxmlformats.org/officeDocument/2006/relationships/image" Target="../media/image247.png"/><Relationship Id="rId19" Type="http://schemas.openxmlformats.org/officeDocument/2006/relationships/image" Target="../media/image256.png"/><Relationship Id="rId4" Type="http://schemas.openxmlformats.org/officeDocument/2006/relationships/image" Target="../media/image221.png"/><Relationship Id="rId9" Type="http://schemas.openxmlformats.org/officeDocument/2006/relationships/image" Target="../media/image246.png"/><Relationship Id="rId14" Type="http://schemas.openxmlformats.org/officeDocument/2006/relationships/image" Target="../media/image251.png"/></Relationships>
</file>

<file path=ppt/slides/_rels/slide1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3.png"/><Relationship Id="rId13" Type="http://schemas.openxmlformats.org/officeDocument/2006/relationships/image" Target="../media/image216.png"/><Relationship Id="rId18" Type="http://schemas.openxmlformats.org/officeDocument/2006/relationships/image" Target="../media/image217.png"/><Relationship Id="rId3" Type="http://schemas.openxmlformats.org/officeDocument/2006/relationships/image" Target="../media/image183.png"/><Relationship Id="rId21" Type="http://schemas.openxmlformats.org/officeDocument/2006/relationships/image" Target="../media/image242.png"/><Relationship Id="rId7" Type="http://schemas.openxmlformats.org/officeDocument/2006/relationships/image" Target="../media/image212.png"/><Relationship Id="rId12" Type="http://schemas.openxmlformats.org/officeDocument/2006/relationships/image" Target="../media/image215.png"/><Relationship Id="rId17" Type="http://schemas.openxmlformats.org/officeDocument/2006/relationships/image" Target="../media/image258.png"/><Relationship Id="rId2" Type="http://schemas.openxmlformats.org/officeDocument/2006/relationships/notesSlide" Target="../notesSlides/notesSlide14.xml"/><Relationship Id="rId16" Type="http://schemas.openxmlformats.org/officeDocument/2006/relationships/image" Target="../media/image240.png"/><Relationship Id="rId20" Type="http://schemas.openxmlformats.org/officeDocument/2006/relationships/image" Target="../media/image25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2.png"/><Relationship Id="rId11" Type="http://schemas.openxmlformats.org/officeDocument/2006/relationships/image" Target="../media/image214.png"/><Relationship Id="rId5" Type="http://schemas.openxmlformats.org/officeDocument/2006/relationships/image" Target="../media/image185.png"/><Relationship Id="rId15" Type="http://schemas.openxmlformats.org/officeDocument/2006/relationships/image" Target="../media/image257.png"/><Relationship Id="rId10" Type="http://schemas.openxmlformats.org/officeDocument/2006/relationships/image" Target="../media/image189.png"/><Relationship Id="rId19" Type="http://schemas.openxmlformats.org/officeDocument/2006/relationships/image" Target="../media/image241.png"/><Relationship Id="rId4" Type="http://schemas.openxmlformats.org/officeDocument/2006/relationships/image" Target="../media/image186.png"/><Relationship Id="rId9" Type="http://schemas.openxmlformats.org/officeDocument/2006/relationships/image" Target="../media/image188.png"/><Relationship Id="rId14" Type="http://schemas.openxmlformats.org/officeDocument/2006/relationships/image" Target="../media/image239.png"/><Relationship Id="rId22" Type="http://schemas.openxmlformats.org/officeDocument/2006/relationships/image" Target="../media/image260.png"/></Relationships>
</file>

<file path=ppt/slides/_rels/slide1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1.jpg"/><Relationship Id="rId1" Type="http://schemas.openxmlformats.org/officeDocument/2006/relationships/slideLayout" Target="../slideLayouts/slideLayout2.xml"/></Relationships>
</file>

<file path=ppt/slides/_rels/slide1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2.png"/><Relationship Id="rId1" Type="http://schemas.openxmlformats.org/officeDocument/2006/relationships/slideLayout" Target="../slideLayouts/slideLayout2.xml"/></Relationships>
</file>

<file path=ppt/slides/_rels/slide1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5.png"/><Relationship Id="rId2" Type="http://schemas.openxmlformats.org/officeDocument/2006/relationships/image" Target="../media/image17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7.png"/><Relationship Id="rId4" Type="http://schemas.openxmlformats.org/officeDocument/2006/relationships/image" Target="../media/image176.png"/></Relationships>
</file>

<file path=ppt/slides/_rels/slide1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5.png"/><Relationship Id="rId2" Type="http://schemas.openxmlformats.org/officeDocument/2006/relationships/image" Target="../media/image17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7.png"/><Relationship Id="rId4" Type="http://schemas.openxmlformats.org/officeDocument/2006/relationships/image" Target="../media/image176.png"/></Relationships>
</file>

<file path=ppt/slides/_rels/slide1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5.png"/><Relationship Id="rId2" Type="http://schemas.openxmlformats.org/officeDocument/2006/relationships/image" Target="../media/image17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7.png"/><Relationship Id="rId4" Type="http://schemas.openxmlformats.org/officeDocument/2006/relationships/image" Target="../media/image176.png"/></Relationships>
</file>

<file path=ppt/slides/_rels/slide1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4.png"/><Relationship Id="rId2" Type="http://schemas.openxmlformats.org/officeDocument/2006/relationships/image" Target="../media/image26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265.png"/></Relationships>
</file>

<file path=ppt/slides/_rels/slide1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4.png"/><Relationship Id="rId2" Type="http://schemas.openxmlformats.org/officeDocument/2006/relationships/image" Target="../media/image26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5.png"/></Relationships>
</file>

<file path=ppt/slides/_rels/slide15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6.jpeg"/></Relationships>
</file>

<file path=ppt/slides/_rels/slide15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0.jpeg"/><Relationship Id="rId3" Type="http://schemas.openxmlformats.org/officeDocument/2006/relationships/image" Target="../media/image264.png"/><Relationship Id="rId7" Type="http://schemas.openxmlformats.org/officeDocument/2006/relationships/image" Target="../media/image269.png"/><Relationship Id="rId2" Type="http://schemas.openxmlformats.org/officeDocument/2006/relationships/image" Target="../media/image26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8.jpeg"/><Relationship Id="rId5" Type="http://schemas.openxmlformats.org/officeDocument/2006/relationships/image" Target="../media/image267.png"/><Relationship Id="rId10" Type="http://schemas.openxmlformats.org/officeDocument/2006/relationships/image" Target="../media/image270.png"/><Relationship Id="rId4" Type="http://schemas.openxmlformats.org/officeDocument/2006/relationships/image" Target="../media/image265.png"/><Relationship Id="rId9" Type="http://schemas.openxmlformats.org/officeDocument/2006/relationships/image" Target="../media/image271.png"/></Relationships>
</file>

<file path=ppt/slides/_rels/slide15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0.jpeg"/><Relationship Id="rId3" Type="http://schemas.openxmlformats.org/officeDocument/2006/relationships/image" Target="../media/image264.png"/><Relationship Id="rId7" Type="http://schemas.openxmlformats.org/officeDocument/2006/relationships/image" Target="../media/image269.png"/><Relationship Id="rId2" Type="http://schemas.openxmlformats.org/officeDocument/2006/relationships/image" Target="../media/image26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8.jpeg"/><Relationship Id="rId5" Type="http://schemas.openxmlformats.org/officeDocument/2006/relationships/image" Target="../media/image267.png"/><Relationship Id="rId10" Type="http://schemas.openxmlformats.org/officeDocument/2006/relationships/image" Target="../media/image2810.png"/><Relationship Id="rId4" Type="http://schemas.openxmlformats.org/officeDocument/2006/relationships/image" Target="../media/image265.png"/><Relationship Id="rId9" Type="http://schemas.openxmlformats.org/officeDocument/2006/relationships/image" Target="../media/image271.png"/></Relationships>
</file>

<file path=ppt/slides/_rels/slide15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9.png"/><Relationship Id="rId3" Type="http://schemas.openxmlformats.org/officeDocument/2006/relationships/image" Target="../media/image263.png"/><Relationship Id="rId7" Type="http://schemas.openxmlformats.org/officeDocument/2006/relationships/image" Target="../media/image268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7.png"/><Relationship Id="rId11" Type="http://schemas.openxmlformats.org/officeDocument/2006/relationships/image" Target="../media/image271.png"/><Relationship Id="rId5" Type="http://schemas.openxmlformats.org/officeDocument/2006/relationships/image" Target="../media/image265.png"/><Relationship Id="rId10" Type="http://schemas.openxmlformats.org/officeDocument/2006/relationships/image" Target="../media/image271.png"/><Relationship Id="rId4" Type="http://schemas.openxmlformats.org/officeDocument/2006/relationships/image" Target="../media/image264.png"/><Relationship Id="rId9" Type="http://schemas.openxmlformats.org/officeDocument/2006/relationships/image" Target="../media/image270.jpeg"/></Relationships>
</file>

<file path=ppt/slides/_rels/slide15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9.png"/><Relationship Id="rId3" Type="http://schemas.openxmlformats.org/officeDocument/2006/relationships/image" Target="../media/image263.png"/><Relationship Id="rId7" Type="http://schemas.openxmlformats.org/officeDocument/2006/relationships/image" Target="../media/image268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7.png"/><Relationship Id="rId5" Type="http://schemas.openxmlformats.org/officeDocument/2006/relationships/image" Target="../media/image265.png"/><Relationship Id="rId10" Type="http://schemas.openxmlformats.org/officeDocument/2006/relationships/image" Target="../media/image271.png"/><Relationship Id="rId4" Type="http://schemas.openxmlformats.org/officeDocument/2006/relationships/image" Target="../media/image264.png"/><Relationship Id="rId9" Type="http://schemas.openxmlformats.org/officeDocument/2006/relationships/image" Target="../media/image270.jpeg"/></Relationships>
</file>

<file path=ppt/slides/_rels/slide16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9.png"/><Relationship Id="rId3" Type="http://schemas.openxmlformats.org/officeDocument/2006/relationships/image" Target="../media/image263.png"/><Relationship Id="rId7" Type="http://schemas.openxmlformats.org/officeDocument/2006/relationships/image" Target="../media/image268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7.png"/><Relationship Id="rId11" Type="http://schemas.openxmlformats.org/officeDocument/2006/relationships/image" Target="../media/image272.jpeg"/><Relationship Id="rId5" Type="http://schemas.openxmlformats.org/officeDocument/2006/relationships/image" Target="../media/image265.png"/><Relationship Id="rId10" Type="http://schemas.openxmlformats.org/officeDocument/2006/relationships/image" Target="../media/image271.png"/><Relationship Id="rId4" Type="http://schemas.openxmlformats.org/officeDocument/2006/relationships/image" Target="../media/image264.png"/><Relationship Id="rId9" Type="http://schemas.openxmlformats.org/officeDocument/2006/relationships/image" Target="../media/image270.jpeg"/></Relationships>
</file>

<file path=ppt/slides/_rels/slide16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9.png"/><Relationship Id="rId3" Type="http://schemas.openxmlformats.org/officeDocument/2006/relationships/image" Target="../media/image263.png"/><Relationship Id="rId7" Type="http://schemas.openxmlformats.org/officeDocument/2006/relationships/image" Target="../media/image26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7.png"/><Relationship Id="rId11" Type="http://schemas.openxmlformats.org/officeDocument/2006/relationships/image" Target="../media/image301.png"/><Relationship Id="rId5" Type="http://schemas.openxmlformats.org/officeDocument/2006/relationships/image" Target="../media/image265.png"/><Relationship Id="rId10" Type="http://schemas.openxmlformats.org/officeDocument/2006/relationships/image" Target="../media/image296.png"/><Relationship Id="rId4" Type="http://schemas.openxmlformats.org/officeDocument/2006/relationships/image" Target="../media/image264.png"/><Relationship Id="rId9" Type="http://schemas.openxmlformats.org/officeDocument/2006/relationships/image" Target="../media/image270.jpeg"/></Relationships>
</file>

<file path=ppt/slides/_rels/slide16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9.png"/><Relationship Id="rId3" Type="http://schemas.openxmlformats.org/officeDocument/2006/relationships/image" Target="../media/image263.png"/><Relationship Id="rId7" Type="http://schemas.openxmlformats.org/officeDocument/2006/relationships/image" Target="../media/image268.jpeg"/><Relationship Id="rId12" Type="http://schemas.openxmlformats.org/officeDocument/2006/relationships/image" Target="../media/image31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7.png"/><Relationship Id="rId11" Type="http://schemas.openxmlformats.org/officeDocument/2006/relationships/image" Target="../media/image301.png"/><Relationship Id="rId5" Type="http://schemas.openxmlformats.org/officeDocument/2006/relationships/image" Target="../media/image265.png"/><Relationship Id="rId10" Type="http://schemas.openxmlformats.org/officeDocument/2006/relationships/image" Target="../media/image296.png"/><Relationship Id="rId4" Type="http://schemas.openxmlformats.org/officeDocument/2006/relationships/image" Target="../media/image264.png"/><Relationship Id="rId9" Type="http://schemas.openxmlformats.org/officeDocument/2006/relationships/image" Target="../media/image270.jpeg"/></Relationships>
</file>

<file path=ppt/slides/_rels/slide16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9.png"/><Relationship Id="rId13" Type="http://schemas.openxmlformats.org/officeDocument/2006/relationships/image" Target="../media/image321.png"/><Relationship Id="rId3" Type="http://schemas.openxmlformats.org/officeDocument/2006/relationships/image" Target="../media/image263.png"/><Relationship Id="rId7" Type="http://schemas.openxmlformats.org/officeDocument/2006/relationships/image" Target="../media/image268.jpeg"/><Relationship Id="rId12" Type="http://schemas.openxmlformats.org/officeDocument/2006/relationships/image" Target="../media/image31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7.png"/><Relationship Id="rId11" Type="http://schemas.openxmlformats.org/officeDocument/2006/relationships/image" Target="../media/image301.png"/><Relationship Id="rId5" Type="http://schemas.openxmlformats.org/officeDocument/2006/relationships/image" Target="../media/image265.png"/><Relationship Id="rId10" Type="http://schemas.openxmlformats.org/officeDocument/2006/relationships/image" Target="../media/image296.png"/><Relationship Id="rId4" Type="http://schemas.openxmlformats.org/officeDocument/2006/relationships/image" Target="../media/image264.png"/><Relationship Id="rId9" Type="http://schemas.openxmlformats.org/officeDocument/2006/relationships/image" Target="../media/image270.jpeg"/></Relationships>
</file>

<file path=ppt/slides/_rels/slide16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9.png"/><Relationship Id="rId13" Type="http://schemas.openxmlformats.org/officeDocument/2006/relationships/image" Target="../media/image321.png"/><Relationship Id="rId18" Type="http://schemas.openxmlformats.org/officeDocument/2006/relationships/image" Target="../media/image371.png"/><Relationship Id="rId3" Type="http://schemas.openxmlformats.org/officeDocument/2006/relationships/image" Target="../media/image263.png"/><Relationship Id="rId7" Type="http://schemas.openxmlformats.org/officeDocument/2006/relationships/image" Target="../media/image268.jpeg"/><Relationship Id="rId12" Type="http://schemas.openxmlformats.org/officeDocument/2006/relationships/image" Target="../media/image311.png"/><Relationship Id="rId17" Type="http://schemas.openxmlformats.org/officeDocument/2006/relationships/image" Target="../media/image361.png"/><Relationship Id="rId2" Type="http://schemas.openxmlformats.org/officeDocument/2006/relationships/notesSlide" Target="../notesSlides/notesSlide21.xml"/><Relationship Id="rId16" Type="http://schemas.openxmlformats.org/officeDocument/2006/relationships/image" Target="../media/image35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7.png"/><Relationship Id="rId11" Type="http://schemas.openxmlformats.org/officeDocument/2006/relationships/image" Target="../media/image301.png"/><Relationship Id="rId5" Type="http://schemas.openxmlformats.org/officeDocument/2006/relationships/image" Target="../media/image265.png"/><Relationship Id="rId15" Type="http://schemas.openxmlformats.org/officeDocument/2006/relationships/image" Target="../media/image340.png"/><Relationship Id="rId10" Type="http://schemas.openxmlformats.org/officeDocument/2006/relationships/image" Target="../media/image296.png"/><Relationship Id="rId19" Type="http://schemas.openxmlformats.org/officeDocument/2006/relationships/image" Target="../media/image381.png"/><Relationship Id="rId4" Type="http://schemas.openxmlformats.org/officeDocument/2006/relationships/image" Target="../media/image264.png"/><Relationship Id="rId9" Type="http://schemas.openxmlformats.org/officeDocument/2006/relationships/image" Target="../media/image270.jpeg"/><Relationship Id="rId14" Type="http://schemas.openxmlformats.org/officeDocument/2006/relationships/image" Target="../media/image330.png"/></Relationships>
</file>

<file path=ppt/slides/_rels/slide16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9.png"/><Relationship Id="rId3" Type="http://schemas.openxmlformats.org/officeDocument/2006/relationships/image" Target="../media/image263.png"/><Relationship Id="rId7" Type="http://schemas.openxmlformats.org/officeDocument/2006/relationships/image" Target="../media/image268.jpeg"/><Relationship Id="rId12" Type="http://schemas.openxmlformats.org/officeDocument/2006/relationships/image" Target="../media/image300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7.png"/><Relationship Id="rId11" Type="http://schemas.openxmlformats.org/officeDocument/2006/relationships/image" Target="../media/image290.png"/><Relationship Id="rId5" Type="http://schemas.openxmlformats.org/officeDocument/2006/relationships/image" Target="../media/image265.png"/><Relationship Id="rId10" Type="http://schemas.openxmlformats.org/officeDocument/2006/relationships/image" Target="../media/image271.png"/><Relationship Id="rId4" Type="http://schemas.openxmlformats.org/officeDocument/2006/relationships/image" Target="../media/image264.png"/><Relationship Id="rId9" Type="http://schemas.openxmlformats.org/officeDocument/2006/relationships/image" Target="../media/image270.jpeg"/></Relationships>
</file>

<file path=ppt/slides/_rels/slide16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9.png"/><Relationship Id="rId3" Type="http://schemas.openxmlformats.org/officeDocument/2006/relationships/image" Target="../media/image263.png"/><Relationship Id="rId7" Type="http://schemas.openxmlformats.org/officeDocument/2006/relationships/image" Target="../media/image268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7.png"/><Relationship Id="rId11" Type="http://schemas.openxmlformats.org/officeDocument/2006/relationships/image" Target="../media/image320.png"/><Relationship Id="rId5" Type="http://schemas.openxmlformats.org/officeDocument/2006/relationships/image" Target="../media/image265.png"/><Relationship Id="rId10" Type="http://schemas.openxmlformats.org/officeDocument/2006/relationships/image" Target="../media/image310.png"/><Relationship Id="rId4" Type="http://schemas.openxmlformats.org/officeDocument/2006/relationships/image" Target="../media/image264.png"/><Relationship Id="rId9" Type="http://schemas.openxmlformats.org/officeDocument/2006/relationships/image" Target="../media/image270.jpeg"/></Relationships>
</file>

<file path=ppt/slides/_rels/slide16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16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16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3.jpg"/></Relationships>
</file>

<file path=ppt/slides/_rels/slide1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6.png"/><Relationship Id="rId4" Type="http://schemas.openxmlformats.org/officeDocument/2006/relationships/image" Target="../media/image275.png"/></Relationships>
</file>

<file path=ppt/slides/_rels/slide1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0.png"/><Relationship Id="rId5" Type="http://schemas.openxmlformats.org/officeDocument/2006/relationships/image" Target="../media/image276.png"/><Relationship Id="rId4" Type="http://schemas.openxmlformats.org/officeDocument/2006/relationships/image" Target="../media/image275.png"/></Relationships>
</file>

<file path=ppt/slides/_rels/slide1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0.png"/><Relationship Id="rId5" Type="http://schemas.openxmlformats.org/officeDocument/2006/relationships/image" Target="../media/image276.png"/><Relationship Id="rId4" Type="http://schemas.openxmlformats.org/officeDocument/2006/relationships/image" Target="../media/image275.png"/></Relationships>
</file>

<file path=ppt/slides/_rels/slide1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4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0.png"/><Relationship Id="rId5" Type="http://schemas.openxmlformats.org/officeDocument/2006/relationships/image" Target="../media/image276.png"/><Relationship Id="rId4" Type="http://schemas.openxmlformats.org/officeDocument/2006/relationships/image" Target="../media/image275.png"/></Relationships>
</file>

<file path=ppt/slides/_rels/slide1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4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6.png"/><Relationship Id="rId4" Type="http://schemas.openxmlformats.org/officeDocument/2006/relationships/image" Target="../media/image275.png"/></Relationships>
</file>

<file path=ppt/slides/_rels/slide17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17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9.png"/><Relationship Id="rId3" Type="http://schemas.openxmlformats.org/officeDocument/2006/relationships/image" Target="../media/image277.png"/><Relationship Id="rId7" Type="http://schemas.openxmlformats.org/officeDocument/2006/relationships/image" Target="../media/image279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6.png"/><Relationship Id="rId5" Type="http://schemas.openxmlformats.org/officeDocument/2006/relationships/image" Target="../media/image278.png"/><Relationship Id="rId10" Type="http://schemas.openxmlformats.org/officeDocument/2006/relationships/image" Target="../media/image213.png"/><Relationship Id="rId4" Type="http://schemas.openxmlformats.org/officeDocument/2006/relationships/image" Target="../media/image183.png"/><Relationship Id="rId9" Type="http://schemas.openxmlformats.org/officeDocument/2006/relationships/image" Target="../media/image280.png"/></Relationships>
</file>

<file path=ppt/slides/_rels/slide17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17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1.png"/><Relationship Id="rId3" Type="http://schemas.openxmlformats.org/officeDocument/2006/relationships/image" Target="../media/image263.png"/><Relationship Id="rId7" Type="http://schemas.openxmlformats.org/officeDocument/2006/relationships/image" Target="../media/image269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4.png"/><Relationship Id="rId5" Type="http://schemas.openxmlformats.org/officeDocument/2006/relationships/image" Target="../media/image267.png"/><Relationship Id="rId4" Type="http://schemas.openxmlformats.org/officeDocument/2006/relationships/image" Target="../media/image265.png"/><Relationship Id="rId9" Type="http://schemas.openxmlformats.org/officeDocument/2006/relationships/image" Target="../media/image521.png"/></Relationships>
</file>

<file path=ppt/slides/_rels/slide17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9.png"/><Relationship Id="rId13" Type="http://schemas.openxmlformats.org/officeDocument/2006/relationships/image" Target="../media/image287.png"/><Relationship Id="rId3" Type="http://schemas.openxmlformats.org/officeDocument/2006/relationships/image" Target="../media/image281.png"/><Relationship Id="rId7" Type="http://schemas.openxmlformats.org/officeDocument/2006/relationships/image" Target="../media/image283.png"/><Relationship Id="rId12" Type="http://schemas.openxmlformats.org/officeDocument/2006/relationships/image" Target="../media/image286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6.png"/><Relationship Id="rId11" Type="http://schemas.openxmlformats.org/officeDocument/2006/relationships/image" Target="../media/image285.png"/><Relationship Id="rId5" Type="http://schemas.openxmlformats.org/officeDocument/2006/relationships/image" Target="../media/image282.png"/><Relationship Id="rId10" Type="http://schemas.openxmlformats.org/officeDocument/2006/relationships/image" Target="../media/image213.png"/><Relationship Id="rId4" Type="http://schemas.openxmlformats.org/officeDocument/2006/relationships/image" Target="../media/image183.png"/><Relationship Id="rId9" Type="http://schemas.openxmlformats.org/officeDocument/2006/relationships/image" Target="../media/image284.png"/><Relationship Id="rId14" Type="http://schemas.openxmlformats.org/officeDocument/2006/relationships/image" Target="../media/image288.png"/></Relationships>
</file>

<file path=ppt/slides/_rels/slide18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0.png"/><Relationship Id="rId3" Type="http://schemas.openxmlformats.org/officeDocument/2006/relationships/image" Target="../media/image263.png"/><Relationship Id="rId7" Type="http://schemas.openxmlformats.org/officeDocument/2006/relationships/image" Target="../media/image269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4.png"/><Relationship Id="rId5" Type="http://schemas.openxmlformats.org/officeDocument/2006/relationships/image" Target="../media/image267.png"/><Relationship Id="rId10" Type="http://schemas.openxmlformats.org/officeDocument/2006/relationships/image" Target="../media/image490.png"/><Relationship Id="rId4" Type="http://schemas.openxmlformats.org/officeDocument/2006/relationships/image" Target="../media/image265.png"/><Relationship Id="rId9" Type="http://schemas.openxmlformats.org/officeDocument/2006/relationships/image" Target="../media/image480.png"/></Relationships>
</file>

<file path=ppt/slides/_rels/slide18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0.png"/><Relationship Id="rId3" Type="http://schemas.openxmlformats.org/officeDocument/2006/relationships/image" Target="../media/image263.png"/><Relationship Id="rId7" Type="http://schemas.openxmlformats.org/officeDocument/2006/relationships/image" Target="../media/image269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4.png"/><Relationship Id="rId5" Type="http://schemas.openxmlformats.org/officeDocument/2006/relationships/image" Target="../media/image267.png"/><Relationship Id="rId4" Type="http://schemas.openxmlformats.org/officeDocument/2006/relationships/image" Target="../media/image265.png"/></Relationships>
</file>

<file path=ppt/slides/_rels/slide18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0.png"/><Relationship Id="rId3" Type="http://schemas.openxmlformats.org/officeDocument/2006/relationships/image" Target="../media/image263.png"/><Relationship Id="rId7" Type="http://schemas.openxmlformats.org/officeDocument/2006/relationships/image" Target="../media/image269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4.png"/><Relationship Id="rId5" Type="http://schemas.openxmlformats.org/officeDocument/2006/relationships/image" Target="../media/image267.png"/><Relationship Id="rId4" Type="http://schemas.openxmlformats.org/officeDocument/2006/relationships/image" Target="../media/image265.png"/><Relationship Id="rId9" Type="http://schemas.openxmlformats.org/officeDocument/2006/relationships/image" Target="../media/image611.png"/></Relationships>
</file>

<file path=ppt/slides/_rels/slide18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9.png"/><Relationship Id="rId3" Type="http://schemas.openxmlformats.org/officeDocument/2006/relationships/image" Target="../media/image263.png"/><Relationship Id="rId7" Type="http://schemas.openxmlformats.org/officeDocument/2006/relationships/image" Target="../media/image265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7.png"/><Relationship Id="rId5" Type="http://schemas.openxmlformats.org/officeDocument/2006/relationships/image" Target="../media/image530.png"/><Relationship Id="rId4" Type="http://schemas.openxmlformats.org/officeDocument/2006/relationships/image" Target="../media/image264.png"/><Relationship Id="rId9" Type="http://schemas.openxmlformats.org/officeDocument/2006/relationships/image" Target="../media/image520.png"/></Relationships>
</file>

<file path=ppt/slides/_rels/slide18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9.png"/><Relationship Id="rId3" Type="http://schemas.openxmlformats.org/officeDocument/2006/relationships/image" Target="../media/image263.png"/><Relationship Id="rId7" Type="http://schemas.openxmlformats.org/officeDocument/2006/relationships/image" Target="../media/image265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7.png"/><Relationship Id="rId5" Type="http://schemas.openxmlformats.org/officeDocument/2006/relationships/image" Target="../media/image540.png"/><Relationship Id="rId4" Type="http://schemas.openxmlformats.org/officeDocument/2006/relationships/image" Target="../media/image264.png"/><Relationship Id="rId9" Type="http://schemas.openxmlformats.org/officeDocument/2006/relationships/image" Target="../media/image520.png"/></Relationships>
</file>

<file path=ppt/slides/_rels/slide18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0.png"/><Relationship Id="rId3" Type="http://schemas.openxmlformats.org/officeDocument/2006/relationships/image" Target="../media/image263.png"/><Relationship Id="rId7" Type="http://schemas.openxmlformats.org/officeDocument/2006/relationships/image" Target="../media/image269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5.png"/><Relationship Id="rId5" Type="http://schemas.openxmlformats.org/officeDocument/2006/relationships/image" Target="../media/image540.png"/><Relationship Id="rId4" Type="http://schemas.openxmlformats.org/officeDocument/2006/relationships/image" Target="../media/image264.png"/></Relationships>
</file>

<file path=ppt/slides/_rels/slide1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3.png"/><Relationship Id="rId7" Type="http://schemas.openxmlformats.org/officeDocument/2006/relationships/image" Target="../media/image520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9.png"/><Relationship Id="rId5" Type="http://schemas.openxmlformats.org/officeDocument/2006/relationships/image" Target="../media/image540.png"/><Relationship Id="rId4" Type="http://schemas.openxmlformats.org/officeDocument/2006/relationships/image" Target="../media/image264.png"/></Relationships>
</file>

<file path=ppt/slides/_rels/slide1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3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0.png"/><Relationship Id="rId5" Type="http://schemas.openxmlformats.org/officeDocument/2006/relationships/image" Target="../media/image540.png"/><Relationship Id="rId4" Type="http://schemas.openxmlformats.org/officeDocument/2006/relationships/image" Target="../media/image264.png"/></Relationships>
</file>

<file path=ppt/slides/_rels/slide18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9.png"/><Relationship Id="rId3" Type="http://schemas.openxmlformats.org/officeDocument/2006/relationships/image" Target="../media/image289.png"/><Relationship Id="rId7" Type="http://schemas.openxmlformats.org/officeDocument/2006/relationships/image" Target="../media/image292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6.png"/><Relationship Id="rId5" Type="http://schemas.openxmlformats.org/officeDocument/2006/relationships/image" Target="../media/image291.png"/><Relationship Id="rId10" Type="http://schemas.openxmlformats.org/officeDocument/2006/relationships/image" Target="../media/image213.png"/><Relationship Id="rId4" Type="http://schemas.openxmlformats.org/officeDocument/2006/relationships/image" Target="../media/image183.png"/><Relationship Id="rId9" Type="http://schemas.openxmlformats.org/officeDocument/2006/relationships/image" Target="../media/image293.png"/></Relationships>
</file>

<file path=ppt/slides/_rels/slide1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3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60.png"/><Relationship Id="rId5" Type="http://schemas.openxmlformats.org/officeDocument/2006/relationships/image" Target="../media/image264.png"/><Relationship Id="rId4" Type="http://schemas.openxmlformats.org/officeDocument/2006/relationships/image" Target="../media/image265.png"/></Relationships>
</file>

<file path=ppt/slides/_rels/slide1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3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60.png"/><Relationship Id="rId5" Type="http://schemas.openxmlformats.org/officeDocument/2006/relationships/image" Target="../media/image264.png"/><Relationship Id="rId4" Type="http://schemas.openxmlformats.org/officeDocument/2006/relationships/image" Target="../media/image265.png"/></Relationships>
</file>

<file path=ppt/slides/_rels/slide19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0.png"/><Relationship Id="rId3" Type="http://schemas.openxmlformats.org/officeDocument/2006/relationships/image" Target="../media/image263.png"/><Relationship Id="rId7" Type="http://schemas.openxmlformats.org/officeDocument/2006/relationships/image" Target="../media/image269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4.png"/><Relationship Id="rId5" Type="http://schemas.openxmlformats.org/officeDocument/2006/relationships/image" Target="../media/image267.png"/><Relationship Id="rId4" Type="http://schemas.openxmlformats.org/officeDocument/2006/relationships/image" Target="../media/image265.png"/><Relationship Id="rId9" Type="http://schemas.openxmlformats.org/officeDocument/2006/relationships/image" Target="../media/image600.png"/></Relationships>
</file>

<file path=ppt/slides/_rels/slide19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0.png"/><Relationship Id="rId3" Type="http://schemas.openxmlformats.org/officeDocument/2006/relationships/image" Target="../media/image263.png"/><Relationship Id="rId7" Type="http://schemas.openxmlformats.org/officeDocument/2006/relationships/image" Target="../media/image269.pn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4.png"/><Relationship Id="rId5" Type="http://schemas.openxmlformats.org/officeDocument/2006/relationships/image" Target="../media/image267.png"/><Relationship Id="rId4" Type="http://schemas.openxmlformats.org/officeDocument/2006/relationships/image" Target="../media/image265.png"/><Relationship Id="rId9" Type="http://schemas.openxmlformats.org/officeDocument/2006/relationships/image" Target="../media/image620.png"/></Relationships>
</file>

<file path=ppt/slides/_rels/slide19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0.png"/><Relationship Id="rId3" Type="http://schemas.openxmlformats.org/officeDocument/2006/relationships/image" Target="../media/image263.png"/><Relationship Id="rId7" Type="http://schemas.openxmlformats.org/officeDocument/2006/relationships/image" Target="../media/image269.pn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4.png"/><Relationship Id="rId5" Type="http://schemas.openxmlformats.org/officeDocument/2006/relationships/image" Target="../media/image267.png"/><Relationship Id="rId4" Type="http://schemas.openxmlformats.org/officeDocument/2006/relationships/image" Target="../media/image265.png"/><Relationship Id="rId9" Type="http://schemas.openxmlformats.org/officeDocument/2006/relationships/image" Target="../media/image620.png"/></Relationships>
</file>

<file path=ppt/slides/_rels/slide19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0.png"/><Relationship Id="rId3" Type="http://schemas.openxmlformats.org/officeDocument/2006/relationships/image" Target="../media/image263.png"/><Relationship Id="rId7" Type="http://schemas.openxmlformats.org/officeDocument/2006/relationships/image" Target="../media/image269.pn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4.png"/><Relationship Id="rId5" Type="http://schemas.openxmlformats.org/officeDocument/2006/relationships/image" Target="../media/image267.png"/><Relationship Id="rId4" Type="http://schemas.openxmlformats.org/officeDocument/2006/relationships/image" Target="../media/image265.png"/></Relationships>
</file>

<file path=ppt/slides/_rels/slide19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0.png"/><Relationship Id="rId3" Type="http://schemas.openxmlformats.org/officeDocument/2006/relationships/image" Target="../media/image263.png"/><Relationship Id="rId7" Type="http://schemas.openxmlformats.org/officeDocument/2006/relationships/image" Target="../media/image269.pn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4.png"/><Relationship Id="rId5" Type="http://schemas.openxmlformats.org/officeDocument/2006/relationships/image" Target="../media/image267.png"/><Relationship Id="rId4" Type="http://schemas.openxmlformats.org/officeDocument/2006/relationships/image" Target="../media/image265.png"/></Relationships>
</file>

<file path=ppt/slides/_rels/slide19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0.png"/><Relationship Id="rId3" Type="http://schemas.openxmlformats.org/officeDocument/2006/relationships/image" Target="../media/image263.png"/><Relationship Id="rId7" Type="http://schemas.openxmlformats.org/officeDocument/2006/relationships/image" Target="../media/image269.pn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4.png"/><Relationship Id="rId5" Type="http://schemas.openxmlformats.org/officeDocument/2006/relationships/image" Target="../media/image267.png"/><Relationship Id="rId4" Type="http://schemas.openxmlformats.org/officeDocument/2006/relationships/image" Target="../media/image265.png"/><Relationship Id="rId9" Type="http://schemas.openxmlformats.org/officeDocument/2006/relationships/image" Target="../media/image640.png"/></Relationships>
</file>

<file path=ppt/slides/_rels/slide19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0.png"/><Relationship Id="rId3" Type="http://schemas.openxmlformats.org/officeDocument/2006/relationships/image" Target="../media/image263.png"/><Relationship Id="rId7" Type="http://schemas.openxmlformats.org/officeDocument/2006/relationships/image" Target="../media/image269.pn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5.png"/><Relationship Id="rId5" Type="http://schemas.openxmlformats.org/officeDocument/2006/relationships/image" Target="../media/image267.png"/><Relationship Id="rId4" Type="http://schemas.openxmlformats.org/officeDocument/2006/relationships/image" Target="../media/image264.png"/><Relationship Id="rId9" Type="http://schemas.openxmlformats.org/officeDocument/2006/relationships/image" Target="../media/image640.png"/></Relationships>
</file>

<file path=ppt/slides/_rels/slide1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5.png"/><Relationship Id="rId2" Type="http://schemas.openxmlformats.org/officeDocument/2006/relationships/image" Target="../media/image294.png"/><Relationship Id="rId1" Type="http://schemas.openxmlformats.org/officeDocument/2006/relationships/slideLayout" Target="../slideLayouts/slideLayout2.xml"/></Relationships>
</file>

<file path=ppt/slides/_rels/slide1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7.png"/><Relationship Id="rId1" Type="http://schemas.openxmlformats.org/officeDocument/2006/relationships/slideLayout" Target="../slideLayouts/slideLayout2.xml"/></Relationships>
</file>

<file path=ppt/slides/_rels/slide2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7.png"/><Relationship Id="rId1" Type="http://schemas.openxmlformats.org/officeDocument/2006/relationships/slideLayout" Target="../slideLayouts/slideLayout2.xml"/></Relationships>
</file>

<file path=ppt/slides/_rels/slide2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8.png"/><Relationship Id="rId1" Type="http://schemas.openxmlformats.org/officeDocument/2006/relationships/slideLayout" Target="../slideLayouts/slideLayout2.xml"/></Relationships>
</file>

<file path=ppt/slides/_rels/slide20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9.png"/><Relationship Id="rId3" Type="http://schemas.openxmlformats.org/officeDocument/2006/relationships/image" Target="../media/image299.png"/><Relationship Id="rId7" Type="http://schemas.openxmlformats.org/officeDocument/2006/relationships/image" Target="../media/image303.pn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6.png"/><Relationship Id="rId5" Type="http://schemas.openxmlformats.org/officeDocument/2006/relationships/image" Target="../media/image302.png"/><Relationship Id="rId10" Type="http://schemas.openxmlformats.org/officeDocument/2006/relationships/image" Target="../media/image213.png"/><Relationship Id="rId4" Type="http://schemas.openxmlformats.org/officeDocument/2006/relationships/image" Target="../media/image183.png"/><Relationship Id="rId9" Type="http://schemas.openxmlformats.org/officeDocument/2006/relationships/image" Target="../media/image304.png"/></Relationships>
</file>

<file path=ppt/slides/_rels/slide20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2.xml"/></Relationships>
</file>

<file path=ppt/slides/_rels/slide20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2.jpeg"/><Relationship Id="rId3" Type="http://schemas.openxmlformats.org/officeDocument/2006/relationships/image" Target="../media/image305.png"/><Relationship Id="rId7" Type="http://schemas.openxmlformats.org/officeDocument/2006/relationships/image" Target="../media/image264.pn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9.png"/><Relationship Id="rId5" Type="http://schemas.openxmlformats.org/officeDocument/2006/relationships/image" Target="../media/image265.png"/><Relationship Id="rId4" Type="http://schemas.openxmlformats.org/officeDocument/2006/relationships/image" Target="../media/image263.png"/><Relationship Id="rId9" Type="http://schemas.openxmlformats.org/officeDocument/2006/relationships/image" Target="../media/image710.png"/></Relationships>
</file>

<file path=ppt/slides/_rels/slide20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2.jpeg"/><Relationship Id="rId3" Type="http://schemas.openxmlformats.org/officeDocument/2006/relationships/image" Target="../media/image305.png"/><Relationship Id="rId7" Type="http://schemas.openxmlformats.org/officeDocument/2006/relationships/image" Target="../media/image264.png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9.png"/><Relationship Id="rId5" Type="http://schemas.openxmlformats.org/officeDocument/2006/relationships/image" Target="../media/image265.png"/><Relationship Id="rId4" Type="http://schemas.openxmlformats.org/officeDocument/2006/relationships/image" Target="../media/image263.png"/><Relationship Id="rId9" Type="http://schemas.openxmlformats.org/officeDocument/2006/relationships/image" Target="../media/image720.png"/></Relationships>
</file>

<file path=ppt/slides/_rels/slide20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2.jpeg"/><Relationship Id="rId13" Type="http://schemas.openxmlformats.org/officeDocument/2006/relationships/image" Target="../media/image309.png"/><Relationship Id="rId3" Type="http://schemas.openxmlformats.org/officeDocument/2006/relationships/image" Target="../media/image305.png"/><Relationship Id="rId7" Type="http://schemas.openxmlformats.org/officeDocument/2006/relationships/image" Target="../media/image264.png"/><Relationship Id="rId12" Type="http://schemas.openxmlformats.org/officeDocument/2006/relationships/image" Target="../media/image308.png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9.png"/><Relationship Id="rId11" Type="http://schemas.openxmlformats.org/officeDocument/2006/relationships/image" Target="../media/image307.jpeg"/><Relationship Id="rId5" Type="http://schemas.openxmlformats.org/officeDocument/2006/relationships/image" Target="../media/image265.png"/><Relationship Id="rId10" Type="http://schemas.openxmlformats.org/officeDocument/2006/relationships/image" Target="../media/image306.jpeg"/><Relationship Id="rId4" Type="http://schemas.openxmlformats.org/officeDocument/2006/relationships/image" Target="../media/image263.png"/><Relationship Id="rId9" Type="http://schemas.openxmlformats.org/officeDocument/2006/relationships/image" Target="../media/image730.png"/><Relationship Id="rId14" Type="http://schemas.openxmlformats.org/officeDocument/2006/relationships/image" Target="../media/image780.png"/></Relationships>
</file>

<file path=ppt/slides/_rels/slide2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4.png"/><Relationship Id="rId7" Type="http://schemas.openxmlformats.org/officeDocument/2006/relationships/image" Target="../media/image8.png"/><Relationship Id="rId12" Type="http://schemas.microsoft.com/office/2007/relationships/hdphoto" Target="../media/hdphoto1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16.png"/><Relationship Id="rId10" Type="http://schemas.openxmlformats.org/officeDocument/2006/relationships/image" Target="../media/image11.png"/><Relationship Id="rId4" Type="http://schemas.openxmlformats.org/officeDocument/2006/relationships/image" Target="../media/image15.png"/><Relationship Id="rId9" Type="http://schemas.openxmlformats.org/officeDocument/2006/relationships/image" Target="../media/image10.png"/></Relationships>
</file>

<file path=ppt/slides/_rels/slide2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0.jpg"/><Relationship Id="rId2" Type="http://schemas.openxmlformats.org/officeDocument/2006/relationships/image" Target="../media/image19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1.jpeg"/><Relationship Id="rId4" Type="http://schemas.openxmlformats.org/officeDocument/2006/relationships/image" Target="../media/image193.jpg"/></Relationships>
</file>

<file path=ppt/slides/_rels/slide2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ole tekstowe 5"/>
          <p:cNvSpPr txBox="1"/>
          <p:nvPr/>
        </p:nvSpPr>
        <p:spPr>
          <a:xfrm>
            <a:off x="1191873" y="3361964"/>
            <a:ext cx="19695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/>
              <a:t>Piotr Faliszewski</a:t>
            </a:r>
          </a:p>
          <a:p>
            <a:r>
              <a:rPr lang="pl-PL" sz="2000" dirty="0"/>
              <a:t>AGH </a:t>
            </a:r>
            <a:r>
              <a:rPr lang="pl-PL" sz="2000" dirty="0" err="1"/>
              <a:t>University</a:t>
            </a:r>
            <a:r>
              <a:rPr lang="pl-PL" sz="2000" dirty="0"/>
              <a:t> </a:t>
            </a:r>
            <a:br>
              <a:rPr lang="pl-PL" sz="2000" dirty="0"/>
            </a:br>
            <a:r>
              <a:rPr lang="pl-PL" sz="2000" dirty="0"/>
              <a:t>Kraków, Poland</a:t>
            </a:r>
          </a:p>
        </p:txBody>
      </p:sp>
      <p:sp>
        <p:nvSpPr>
          <p:cNvPr id="8" name="AutoShape 2" descr="data:image/jpeg;base64,/9j/4AAQSkZJRgABAQAAAQABAAD/2wCEAAkGBxQSEhUUEhQVFhQUFhUWFRcVFxQUFRQXFxUXFhQUFhQYHCggGBwlHBUUITEhJSkrLi4uFx8zODMsNygtLisBCgoKDg0OGxAQGiwkICQsLCwsLCwsLCwsLCwsLCwsLCwsLCwsLCwsLCwsLCwsLCwsLCwsLCwsLCwsLCwsLCwsLP/AABEIAMIBAwMBIgACEQEDEQH/xAAbAAAABwEAAAAAAAAAAAAAAAAAAQIDBAUGB//EAD0QAAEDAQUECAQFAgcBAQAAAAEAAhEDBAUSITFBUWFxBiKBkaGxwdETMkLwI1JicuEUggdDkqKywvEzFf/EABoBAAIDAQEAAAAAAAAAAAAAAAECAAMEBQb/xAAqEQACAgEDBAIBAwUAAAAAAAAAAQIRAwQhMRITQVEyYQUiM4EUI6Gx0f/aAAwDAQACEQMRAD8AywCUEIRgKgtAjRwjUIEjCNGgQKEoIBCFAhhY63CLRU/dPfmtjCyV7CLS/jhP+0JoisTC2VnzpDjTH/FY6Vr7sdNFg/THomiKxLW7ZnZ9/exPDPjp9ntCj0jkO9ODTI71YAcOXeUGaSNYSYy99iUwTO4mOShAEeiIEeOzgjceGufp/CQW7eChA90f+56Ixlu0y35pojfl95pZI8fBCw0AjwhILsvFRLVaTORgDZtOWp3BU9ot9XMMdHdKr7ibpFnbaVst6j+OyOaRhOu/dCpKVY6PMnftTwq/DIl2Z3ZeWqnW7Csaotp07exIteVOfylp/wBwR0qoIme0bj5Ju02hhY5uISQY2TtGxMpJiOLRZxmoF6NyHNT6GbWneB5KNebeoeCYQW2mHWIGM2Od2dZuX+5SeiFSK8fmafAgorrpzYqu6Xx2fDP/AFUTo/Vw2ikd5jvaQgN4OiBKCSlhQBkb2vH4FerTGge53+sl/wD2RKzvq4jVrOfHzBngxo9EFKAZlBKhAKosAEYCNGgQEIQjQUCGEolIRqEAsrf4i0c2t9R6LVFZnpIPxmHezyJRiBkcBaq4z+EztHiVlgtN0fM0xwcfdPEVhNdGX39yns9/eoYqw9w3OcPEqTT/AJ5JwDjHb9/gEtpn79OeabLcuzZxS2568B7woQMjPsHmo1utraYOhJ0A4bSNgUa/LYWAAZEzn99izgrOdzJ4klK2/AyS8k6nTqOOIl08MX/ivLtDol2LDG3XsPuqez2lzdCQRz5QFYNq4hJMu4lZp2aYVWwxacEn5hvIIM+GSjPsVPMsdO/FAjglWii5xl2Q3JyzUDGuEcvm3qJ0FqyvdYSQSCCeadtVn+I2m6CCAQeYP33hSqtMZRkRtmM1GqP1jLgNCnTsrcUgA4NDpPPf7dyU2vIkjugeCgPBmZjxToqTAHsj0g6ibYrZBgTyOR7wrStUx0iR28I3qoqXaW57+RjLWRqFLstSAWu25Enuz7wjGVMEo2vst+jOdGszn40nx/xVHZ62GvSOwOYezEpFpLaVP4TXh73Fr6jmHqtABwMa76jmSe5Qar26mcWyIjerSk62EsKNZa2JjTvAPeE+HKALGzuGESgoIqokSHP0FSu6Qt2Md2kBMv6RnZT73fwqulllo0SNZd3SR+xjR3lNu6QVf0js9yp0sFo1iNY1191j9ccg32Tbr0rH/Md5eSnSydRtUJWGda6h+t57SkHGfzHnKnSTqN06qBqQO0LO9I6jXPplpByMwQYzG5U/wHbktlmduRSojZOatH0cPUPB3oFnWhX/AEbOT/7fVRAfA1ahFZ/7vNP0SmrzZFZ3GD4BOUmpyEkaZb0DWgjPn996jurYSBGf8putWDQTtzCDkMokS8Rjku+UZDONVGoWUgjKA7Tu3nn4pqvbySZ0kkDy9O5OWa1vquYwkkN0zyaPsBV78lip7FjZ7txNxERltO37hSm2fD9GW8ZjmArCnQMAbNwGWu3vUt7WsbnJeco9OA0WZ5LNccVIojT0OucRDgUVpr4pwiN8Zx2qcQXHDPODl/OakMu+DGTQMyTp3KN7A6dzN2lroz8YCbs1LFqMhrmrypdge7IOcM4J+o743Im3cWGYORz4D3TdaoXtuynfZg0xEz38Co9ahuC11e7XPaCG6aOMDb7qvqWLbpHLcopgcNijs1QtydJZtH5eI91YXhTDYGRBAh0fM0xHbqm7XRDTu8uMoqcxgOzMb43ditTsraoe+EHMAORiRzGqqLU3IcyprQQMjIGIjlEEKvq5OcMy3EI4TnCeG2xVNWdP6N1MVmpH9AHdl6KzWe6FVZswH5XOHjPqtArSkOEaKUFCHERZRvQNmHFSAiKrsYZbZm7ksUG7ktqNSyCRSG4JQYNyNBAIAEoIkahAIIBBQgFe9GdXjgPAn3VGrjo078Q8W+oRRGSb3H43NrT5hMvqhgUm/m/iM4t8iVXXiBhAyjPVMyIkCqMILhu5jdKqLwrQTGYOaQ22mIPuCoNqdulLW47dIbq1J0/la/ord+HEfqMDltKx1nZ1gSujdGmAsB4pMzqI2FXKy4ax2kTw5aKFbLEXHqtcah54QPVamyWUOg5q4sdiaNAFhs6Nowth6M5jG8uc7OGCe9aezdHAYxABozgZyRpJ2rUUqDdwUllJNTYjmkZd93tYIDZ4aKvrWQExEhx7hnkStrXsYOxQq1gEGRG9RxaCppmTFDqFo0BgzsBI9vFZ69qGZAjPOOMaLc17O0Ahsemuqz1uswjGYBxcN3v5oJha2MTbaeee32081CqmDPjuVvebmh+kkgCNk6eRPeqq9mRz371phuZZ7BPp5B4MkHOPefRR7VSloc065HKIcPfJFZH9Q/mnv1yTgtWZG8wRsHb3Kwp2aNB0AecFRp2PB7x/C1yxHQl+GtUYdrQe4x6rcgK5FDVMJBOYUERTi2xNYDhglON0QKrHAxLCQ1LQIGEEJRKBDRokahAII0FCAVr0dP4w4h3v6KrVlcZ/GZ2+RRRGW3SJvWpng4eI91QXnWggbIGfHP8AhabpIzKmeLh4D2VHb7NiblromZEUjKcnWOHHgE46iMIA18TzPdkm2SHdbKAYnuhPWNwc8Ccj77UAh2Swl0EDiOefsVu+jVHCI2gCRumYWStF5NpyynptPstH0Kc5we92r3DuaMz4qnN8S/D8joV3jISrakqyxaBW1GFjNlkqmVKpc0xTYpLGq2CKZscLvvJMv4pUlJeE7EWxAtNPzVHelgJbIz3iSM+HstI9iiV6QWdmiLOU267+sWtBxTLTB0kT6qlv6kGnMSY0krq9roNAJgArmnS6hiqkDcD5z5K7C7ZVmWxRUaJEOnOJjYBx55o2saSHDOcyD4BR/wCqwg7Yhs+aTQOIQJyI2bzAlaqMtl9cdcC1MjIFrm89v/VdApaLld0uw2qgTl147yG+q6wGJ48FU+QkEeFBMIcSZojRNRqscDUsJDUpAgaNEjCgQI0SU1QgEaVCSoEMBTrpMVaf7gO9QgpthHXpn9bfMIkNV0gpTSYf1jxBVVTzy37Fpr7pD+maf1t8nKgichuCcRGZvai0HbOY9lDoM26CddoVnfVnIkyMieOqhspy0OjIE7NoAKUsJF2XcbRUgEQPmK2t3M+FAYMgMI2xGqzXRGq2jUf8Q4Wva2OY5dquLZePxH/Cok4Bm54kTMabYzAyiSdgzVORW6NGJeTR0L0IPXe0HYC4DwlSB0nNMy4Zd7ewrM3fYqOr3RG0uwx3Efe1XtO20IwCrTqGOqMQL27cqgE/2uxN4KlKLNLSS5NHdvStjyAcp0gyMthWooWoOg8FzOhaKL5Hww2o0AuwiJ4wMu7JbLo9Wxt7FG2mI4bblxabe1gl2QUVl+UT/mNnmPsqov17Tk4gDjn4LH2i7qTj1Kj8plxgM4wGtLndgjeQjGTYO2vB0V960jo8HkfFNOtIeJaVgRZXUzLBUI3uYxvd+KT4dil0L4DXBpcWkwM5EncZ0PNLKFj9DRd22tkVyrpZbHfFcND8vIb/ADXRKlYn5gZ5LmXS6jhqOcfmLiI4YZ9k2FblWaX6Sjq9YndJ7fvLvVhZXYAf1NI7s57wFBslOSBtnPhx8Spd62trRDdRIHbhxH73rWZPsbNo/Ga78uF3bixey7LTMgHeFxGjTMAu+pdkuWrjoUnb2N8gnRXLclwjRoKCnDWpUpIRhVjhhLSAllQgEEUpQaVKCBKCGA7koMKgyjL0DEglCkUoUihaHWKfpiArS5KOOrSb+uexuZ8lAFIqfddrfQcXMa0mI60mJ1iFOpexv6fK/BvOkTg2zUm7Xvkf2jP/AJLMhqjXlfVeuWF5aPhiGhrYGszmTn7KGatQ/V4BHuRCtHl9Em8bMCDlqP8AxUlLqOLXZAhwHM5D74qXUrvzGI8Qm/hY9DJzPHLMoOaYexKPLRc3PdLa+FpcWkNGYg5RlM9qn3PdZp1q1J+bmuZB2FuF5DgDwKb6KPAqDiPIrZXrdfxCytSj4rBBBOH4jNcOLYQcwd+qzTbto04lsV1nuOm4kuGfESD2KfY+jdKnnTY0OIOeZidYk5IWS8mDq1Oq78ruq7/Qc+1sjinrf0jpMbGITsABxHkNSq49RbKO/BQdICbO+lVaeucbTMuxNI2jaJSrhstvcz4jKgAcCWtxuZA2QACO+UllmqVX/HrtLQBFNjvmz1e4bDpktpcwAp9ieUqSQYre2ZFt5vqtcyqYrNdgcNXRMkTkBl9Q1Cefdz8JDX4HR1CPlB2E5did6Q2AAi0029djgXgavYMjzIGnJXl2V21mBzSCCAVHLZUL01ZlKNS2tkVRTc0ZAiA53EFh8wmLxsrqtIlwh4BLd/7TloVtq1nO5vqs/fdQU6bozqPOFgG0nTJVdb6thox9FXc3SZppNY9rnVGiMYwmWj5SZIz2cVib7xVajqztvyjY0EwI3mM5XR7H0SpUqANVs1YlxkjDw7Fk6tBtW106UdQOblvEx981ohON7IzZYXsjL2cBjZO48+ar8fxag3Dy2ref4r2anRfQpUmNZ1XFwaNTIAJ7vNY2y2XBO9aYbqzFlXS+kk19BwMLpPQytislP9OJvc4/wucVh1eRnv8AvwW5/wAPas0Ht/K89xAPunK2apBBBQU4dtRCnKUBmpVFmR5qzDBNWSTInwEr+nUvAjDVf20LYLusgJPBWRs4Td2NzdyHqpT1zNXtko734+K7N0RjSCSGbdyeISavyxvWc2tIKhTynh6pwMGadsx6qTSGSJWJwIwxLCMBQNiQ1S7Fdz6s4IyiSSAM+fJMAKxudtP4k1SMIBMHPEdAI7fBFFc5NLYrryud9LrTTM7A8E8/veqiy3nhfMDdtOWhAWqsNamBVFQQHgwQ0HBroNmvgs1a6FJxim5xM5lwA7AFbBmDNF2XdgrU8bHUzt6w2iV0W7a0gdi5LdXUqYcgNg4iD7rpl0Vch4qnIqY+KVrc1DaDHiHta4fqAPgU2LNRpZspsaf0ta3yCOzPylQ7wriDO3wVdlqRU2x3xHgDf5LQWWhhpLMU3EODhmWnMAbN60rr5b8LTQbNSmoLdbIj2ZgxQdphCp0YaHY7PUNIkyW/NTJOpwyC3sISLE4ugkQdddOB4q6pOKC2BJtbopn3TaTkatLnhf5AjzR2G4KdJ3xHk1KmxzoAb+1oyarp71AtFVBtAU5UVPSGsSIas90S6Ou+M+vW3SzdzVvedcND3uMNY0kngBmqSv04BpAWduEhoE1NhjY0TPbCME3wVtq9zP8ATe0ireJnMUmtZ3AuPbLiqe9GdfLaAlfEGIvecRJJJ3k57e1MWh5dDjtmFvhxRz8nysaPynktT/h5V61Vu8NPdI9QsxTE/fBXfQapFoA/M1w7oPoVYVnQ0EaCADl950Gik6AAerpE/MFW0dDzU63ZsdwBPsollZM960YeBZcgphLwp1lOMyiLgFeKSLC2Dzy8U7U2pinXE5b57PsKXaWQTzXL1q/uX9Hc/Gy/tNfZHSaqUiKyHRFs+Up1oySWNyTrhkiVMQ1KASWpYUAwwEoIQg1EUUVVXhYiZc0md29WjkVNpJjeinQkoKSplPYw4EOgnMTwBmfBdIul34bTyWZttkwtbziN8/8AivbvfAw7jl98iq5TU+CmWF4jSm1Q1o3qNaHnTUJbKchp+woV4V6lMyA0jTOZhCIqtvYesTc5CsKlQRLWgHbv7NirLFe72mXUg5p1DdeasX3o1whtF2fYn39D9uQihUcO/VWtK05clUf1bJH4bgd2R8ipFOrIgAt5pH9ivqRa16mXMKutT4HNPVMgOQUK8a4aMROQBJO6FUAxn+IF4YKbaIPWqnP9rc3d5gdqyVprNLRkAY3+qi3/AHka9ofWdOH5aY06o0y45ntUCkZEldLBh2ox5ctMnWYB5jZMQNqsrxoRTblEFN3FREvO4iO1sqdeYmmeauarYzXbKWlqpvRyrhtNM/rj/UCPVQm5FKs9TBVadzmHuIUCdalBEwyAiQFOaVmyCN4jbu0VTZbSR2j2VuTs4/ZVDVOGoRxPur8L3YsiQ6sTtRY0xiSsS0ij4qRmrqzvxASco8Fnw5S7Da8Jg6HwWXU4uuNrlG3R5+3KnwyzcxNFTbO01MmiZ8Fb2a4Bq+T4Bcec1Dk70X1cFNZxknTTJ0BPJaiz3YxuwdymNogbFQ9UvCHWCTMdSu+ofpPbkplG5HnUtHDVab4I3Jp7cxwSPUyfA60/spf/AMN2uIdyQLmIzLvBaIBKLUvfn7G/p4mfZdA1cck7TsjRoPdWRblG496ZcIk7hKjyyfLDHDFECpYviYnH5aYy/cBJTzhEHf5j78E4+1BtBrB89QkntOfgFLZQDmwdo7itMVUUc3NLqm2O2S2kACeCnvAe3yWZ+MWOwvyI7jxWgsNoEcEWij4sbFQMPWaTyzlTGW5rvlac9mikUaU/MpVCkwfSO1WK6LO4/ZGbSAzPcPVP4wNISqhEZRmoNpqAKqmJKVj9atJWD/xLvhzWNpU56567hoBsb2+QWnfasiRsEk7AN5VbYqYc3E4TjcS6Rv0B5CO5KsixtNqy3HpnlTSdHK20NC4yUty6TffRyjUYcDQypnhIyE7iNy57arG+nk9hbzHquzptTjzR/Ts/Ry9Vo8mB/q3T8lncZzfyYfCPRWFqEscOBVZcRzdP5W+BPurU7VJcmVGdRVR5JbxBjck1diA51K7a2KlTdvY0+CJVPR62j+mpydBHcSPRBKQyj+W/xVLfDIeDvHiMleuHPYqa/voO2XekeqtxvcSRCDkcptpSgVqEHAVZXLdbrQ/CMh9R3fyod32U1ajWDaczEwNpXSLpsIotDWaag7c4GfGVh1ur7MaXyZ0NDo3nlb+KHrBd7KQDGj5e881OpGZ5oqY1TtBq81KTk7Z6mMIwjUUCNiATpag4JQ9QTSm3jNOhqS4aogXIgJVQZFCMkR1RQSPV2DtTNT/5vO2Cnajs0hrZaeKZBlsisFn644LQ2WnkkGxwZU6y010Tgvgr7yu8VBx2FVVA1KBhwJbvGcLXVqGSabQB1UWwraZW2O/GnIkZclObeLSNUo3Wx3zNB7E2bgo/kHLOO5TqFpDNS9mjIGTuGZSKNkfVMv6o3bf4VlRsLGfK0DkApeDCEr3GVIzvSN4p0202j53AH9ozdPPTtTdiHVcOKiX5Vx1p2MHmQT5BWVkp9XTXNZs+1HU0j/Q79hV3ZgJRsjSZInnojdTmDtCfLlRdGiW6og2yysORaJ3wqS1XTHyHsK0jwkVKYHNXY888fDKM2lxZlUlv78nMbxsj6bziaRJMHZ3qFWPV5ELqtWxtc3rAEbiJWbvfooHAmjkT9J07DsXQxa6MtpbHIz/jJx3hv/szlivMsYG7p8SSgo1W6a7SQaT5G5pI7wiWvrj7MHbl6ZPdrrGc9yrb8Z1GncfNWT4++Ki3o0upOAz0/wBpmFbF0yllA1LBTNN4Sg9arVFZ0DoNYAKTqp+sx/aNnaVpxTgQNdezYPJQ+j1DBQptP0jx2qxO9eU1OVzzSl9ns9JhUMMY/X+QqRyhSKajPG0ffBP0jIBVL9l/0SIRQjCBUKxISN6WQm5zKAyFMGZCesVgdVfhb3nTmk0KeJwG9bC6LGKcEaTqtWm07yvfgw63WLAqXLM7aeilQ5te0xvlviohuC0MBGCf2kFb+uyDwRNXQlocb4tHLj+Wzrmn/H/DJVbGYBLSN+W1R2MgrbPphQ7dcrHCW9U8NO5M8DXBVHVJ8mfbmEhlPP7hTKljew6Ajf8Aeiba2c1S00XKSatBCkUYpxsTgyRhCiWIZT2lV952jYFNtNWAq/4U5nsSlkSgqWbMk7VaUhDRyTVojFGweJTwEBY80rkdXBBxhv5G6LteZ805KaojXmngqS+XIMO9NMElHUdklUxARJwgPalgpqmZKdCAGKhBNkcUFBaOW1NOweYQbqP3IIL0x48hVqLZPVGp2DgnmNEjLaPNBBZMvyOzpUu2joNj+X+4qcUEFw38jvx+KEHTt9E5Z/q5lBBHwCRIZoECggoVeQgmdpQQQGROu0fiNW0uo59iCC7Og/b/AJPO/lf3v4J9q+VMNQQW45Y6/wBE5R0QQUCQVV2toDsgBIQQVGXguw/IYcUCggsjNpX19UoIkEC1FI3bz9VKKCC5r5O5LwIYiQQUINP1HNPVdEEEAvwIo6FPIIIiy5ElBBBAB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3" name="Tytuł 1"/>
          <p:cNvSpPr>
            <a:spLocks noGrp="1"/>
          </p:cNvSpPr>
          <p:nvPr>
            <p:ph type="ctrTitle"/>
          </p:nvPr>
        </p:nvSpPr>
        <p:spPr>
          <a:xfrm>
            <a:off x="1701799" y="538096"/>
            <a:ext cx="5921375" cy="1893589"/>
          </a:xfrm>
        </p:spPr>
        <p:txBody>
          <a:bodyPr>
            <a:noAutofit/>
          </a:bodyPr>
          <a:lstStyle/>
          <a:p>
            <a:r>
              <a:rPr lang="pl-PL" b="1" dirty="0"/>
              <a:t>Multiwinner Elections</a:t>
            </a:r>
            <a:br>
              <a:rPr lang="pl-PL" b="1" dirty="0"/>
            </a:br>
            <a:r>
              <a:rPr lang="pl-PL" sz="2600" b="1" dirty="0"/>
              <a:t>Applications, Axioms, and Algorithms</a:t>
            </a:r>
            <a:br>
              <a:rPr lang="pl-PL" sz="2600" b="1" dirty="0"/>
            </a:br>
            <a:r>
              <a:rPr lang="pl-PL" sz="2400" b="1" dirty="0"/>
              <a:t>(tutorial)</a:t>
            </a:r>
          </a:p>
        </p:txBody>
      </p:sp>
      <p:sp>
        <p:nvSpPr>
          <p:cNvPr id="9" name="pole tekstowe 5"/>
          <p:cNvSpPr txBox="1"/>
          <p:nvPr/>
        </p:nvSpPr>
        <p:spPr>
          <a:xfrm>
            <a:off x="3510754" y="3361963"/>
            <a:ext cx="19695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/>
              <a:t>Piotr Skowron</a:t>
            </a:r>
          </a:p>
          <a:p>
            <a:r>
              <a:rPr lang="pl-PL" sz="2000" dirty="0"/>
              <a:t>TU Berlin</a:t>
            </a:r>
          </a:p>
          <a:p>
            <a:r>
              <a:rPr lang="pl-PL" sz="2000" dirty="0"/>
              <a:t>Germany</a:t>
            </a:r>
          </a:p>
        </p:txBody>
      </p:sp>
      <p:sp>
        <p:nvSpPr>
          <p:cNvPr id="10" name="pole tekstowe 5"/>
          <p:cNvSpPr txBox="1"/>
          <p:nvPr/>
        </p:nvSpPr>
        <p:spPr>
          <a:xfrm>
            <a:off x="5584798" y="3361963"/>
            <a:ext cx="282892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/>
              <a:t>Nimrod Talmon</a:t>
            </a:r>
          </a:p>
          <a:p>
            <a:r>
              <a:rPr lang="pl-PL" sz="2000" dirty="0"/>
              <a:t>Weizmann Instutute of Science, Israel</a:t>
            </a:r>
          </a:p>
        </p:txBody>
      </p:sp>
      <p:pic>
        <p:nvPicPr>
          <p:cNvPr id="11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8957" y="4706238"/>
            <a:ext cx="903529" cy="1440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11" descr="http://home.agh.edu.pl/~faliszew/pf-new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2441" y="4706238"/>
            <a:ext cx="1087433" cy="144000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4" descr="http://www.weizmann.ac.il/pages/sites/default/files/styles/people_picture/public/externals/f4a8a98688f4f74b848981532a21473c.jpg?itok=GKAwoZBH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1569" y="4706238"/>
            <a:ext cx="1107691" cy="14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07643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ole tekstowe 5"/>
          <p:cNvSpPr txBox="1"/>
          <p:nvPr/>
        </p:nvSpPr>
        <p:spPr>
          <a:xfrm>
            <a:off x="1191873" y="3361964"/>
            <a:ext cx="19695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/>
              <a:t>Piotr Faliszewski</a:t>
            </a:r>
          </a:p>
          <a:p>
            <a:r>
              <a:rPr lang="pl-PL" sz="2000" dirty="0"/>
              <a:t>AGH </a:t>
            </a:r>
            <a:r>
              <a:rPr lang="pl-PL" sz="2000" dirty="0" err="1"/>
              <a:t>University</a:t>
            </a:r>
            <a:r>
              <a:rPr lang="pl-PL" sz="2000" dirty="0"/>
              <a:t> </a:t>
            </a:r>
            <a:br>
              <a:rPr lang="pl-PL" sz="2000" dirty="0"/>
            </a:br>
            <a:r>
              <a:rPr lang="pl-PL" sz="2000" dirty="0"/>
              <a:t>Kraków, Poland</a:t>
            </a:r>
          </a:p>
        </p:txBody>
      </p:sp>
      <p:sp>
        <p:nvSpPr>
          <p:cNvPr id="8" name="AutoShape 2" descr="data:image/jpeg;base64,/9j/4AAQSkZJRgABAQAAAQABAAD/2wCEAAkGBxQSEhUUEhQVFhQUFhUWFRcVFxQUFRQXFxUXFhQUFhQYHCggGBwlHBUUITEhJSkrLi4uFx8zODMsNygtLisBCgoKDg0OGxAQGiwkICQsLCwsLCwsLCwsLCwsLCwsLCwsLCwsLCwsLCwsLCwsLCwsLCwsLCwsLCwsLCwsLCwsLP/AABEIAMIBAwMBIgACEQEDEQH/xAAbAAAABwEAAAAAAAAAAAAAAAAAAQIDBAUGB//EAD0QAAEDAQUECAQFAgcBAQAAAAEAAhEDBAUSITFBUWFxBiKBkaGxwdETMkLwI1JicuEUggdDkqKywvEzFf/EABoBAAIDAQEAAAAAAAAAAAAAAAECAAMEBQb/xAAqEQACAgEDBAIBAwUAAAAAAAAAAQIRAwQhMRITQVEyYQUiM4EUI6Gx0f/aAAwDAQACEQMRAD8AywCUEIRgKgtAjRwjUIEjCNGgQKEoIBCFAhhY63CLRU/dPfmtjCyV7CLS/jhP+0JoisTC2VnzpDjTH/FY6Vr7sdNFg/THomiKxLW7ZnZ9/exPDPjp9ntCj0jkO9ODTI71YAcOXeUGaSNYSYy99iUwTO4mOShAEeiIEeOzgjceGufp/CQW7eChA90f+56Ixlu0y35pojfl95pZI8fBCw0AjwhILsvFRLVaTORgDZtOWp3BU9ot9XMMdHdKr7ibpFnbaVst6j+OyOaRhOu/dCpKVY6PMnftTwq/DIl2Z3ZeWqnW7Csaotp07exIteVOfylp/wBwR0qoIme0bj5Ju02hhY5uISQY2TtGxMpJiOLRZxmoF6NyHNT6GbWneB5KNebeoeCYQW2mHWIGM2Od2dZuX+5SeiFSK8fmafAgorrpzYqu6Xx2fDP/AFUTo/Vw2ikd5jvaQgN4OiBKCSlhQBkb2vH4FerTGge53+sl/wD2RKzvq4jVrOfHzBngxo9EFKAZlBKhAKosAEYCNGgQEIQjQUCGEolIRqEAsrf4i0c2t9R6LVFZnpIPxmHezyJRiBkcBaq4z+EztHiVlgtN0fM0xwcfdPEVhNdGX39yns9/eoYqw9w3OcPEqTT/AJ5JwDjHb9/gEtpn79OeabLcuzZxS2568B7woQMjPsHmo1utraYOhJ0A4bSNgUa/LYWAAZEzn99izgrOdzJ4klK2/AyS8k6nTqOOIl08MX/ivLtDol2LDG3XsPuqez2lzdCQRz5QFYNq4hJMu4lZp2aYVWwxacEn5hvIIM+GSjPsVPMsdO/FAjglWii5xl2Q3JyzUDGuEcvm3qJ0FqyvdYSQSCCeadtVn+I2m6CCAQeYP33hSqtMZRkRtmM1GqP1jLgNCnTsrcUgA4NDpPPf7dyU2vIkjugeCgPBmZjxToqTAHsj0g6ibYrZBgTyOR7wrStUx0iR28I3qoqXaW57+RjLWRqFLstSAWu25Enuz7wjGVMEo2vst+jOdGszn40nx/xVHZ62GvSOwOYezEpFpLaVP4TXh73Fr6jmHqtABwMa76jmSe5Qar26mcWyIjerSk62EsKNZa2JjTvAPeE+HKALGzuGESgoIqokSHP0FSu6Qt2Md2kBMv6RnZT73fwqulllo0SNZd3SR+xjR3lNu6QVf0js9yp0sFo1iNY1191j9ccg32Tbr0rH/Md5eSnSydRtUJWGda6h+t57SkHGfzHnKnSTqN06qBqQO0LO9I6jXPplpByMwQYzG5U/wHbktlmduRSojZOatH0cPUPB3oFnWhX/AEbOT/7fVRAfA1ahFZ/7vNP0SmrzZFZ3GD4BOUmpyEkaZb0DWgjPn996jurYSBGf8putWDQTtzCDkMokS8Rjku+UZDONVGoWUgjKA7Tu3nn4pqvbySZ0kkDy9O5OWa1vquYwkkN0zyaPsBV78lip7FjZ7txNxERltO37hSm2fD9GW8ZjmArCnQMAbNwGWu3vUt7WsbnJeco9OA0WZ5LNccVIojT0OucRDgUVpr4pwiN8Zx2qcQXHDPODl/OakMu+DGTQMyTp3KN7A6dzN2lroz8YCbs1LFqMhrmrypdge7IOcM4J+o743Im3cWGYORz4D3TdaoXtuynfZg0xEz38Co9ahuC11e7XPaCG6aOMDb7qvqWLbpHLcopgcNijs1QtydJZtH5eI91YXhTDYGRBAh0fM0xHbqm7XRDTu8uMoqcxgOzMb43ditTsraoe+EHMAORiRzGqqLU3IcyprQQMjIGIjlEEKvq5OcMy3EI4TnCeG2xVNWdP6N1MVmpH9AHdl6KzWe6FVZswH5XOHjPqtArSkOEaKUFCHERZRvQNmHFSAiKrsYZbZm7ksUG7ktqNSyCRSG4JQYNyNBAIAEoIkahAIIBBQgFe9GdXjgPAn3VGrjo078Q8W+oRRGSb3H43NrT5hMvqhgUm/m/iM4t8iVXXiBhAyjPVMyIkCqMILhu5jdKqLwrQTGYOaQ22mIPuCoNqdulLW47dIbq1J0/la/ord+HEfqMDltKx1nZ1gSujdGmAsB4pMzqI2FXKy4ax2kTw5aKFbLEXHqtcah54QPVamyWUOg5q4sdiaNAFhs6Nowth6M5jG8uc7OGCe9aezdHAYxABozgZyRpJ2rUUqDdwUllJNTYjmkZd93tYIDZ4aKvrWQExEhx7hnkStrXsYOxQq1gEGRG9RxaCppmTFDqFo0BgzsBI9vFZ69qGZAjPOOMaLc17O0Ahsemuqz1uswjGYBxcN3v5oJha2MTbaeee32081CqmDPjuVvebmh+kkgCNk6eRPeqq9mRz371phuZZ7BPp5B4MkHOPefRR7VSloc065HKIcPfJFZH9Q/mnv1yTgtWZG8wRsHb3Kwp2aNB0AecFRp2PB7x/C1yxHQl+GtUYdrQe4x6rcgK5FDVMJBOYUERTi2xNYDhglON0QKrHAxLCQ1LQIGEEJRKBDRokahAII0FCAVr0dP4w4h3v6KrVlcZ/GZ2+RRRGW3SJvWpng4eI91QXnWggbIGfHP8AhabpIzKmeLh4D2VHb7NiblromZEUjKcnWOHHgE46iMIA18TzPdkm2SHdbKAYnuhPWNwc8Ccj77UAh2Swl0EDiOefsVu+jVHCI2gCRumYWStF5NpyynptPstH0Kc5we92r3DuaMz4qnN8S/D8joV3jISrakqyxaBW1GFjNlkqmVKpc0xTYpLGq2CKZscLvvJMv4pUlJeE7EWxAtNPzVHelgJbIz3iSM+HstI9iiV6QWdmiLOU267+sWtBxTLTB0kT6qlv6kGnMSY0krq9roNAJgArmnS6hiqkDcD5z5K7C7ZVmWxRUaJEOnOJjYBx55o2saSHDOcyD4BR/wCqwg7Yhs+aTQOIQJyI2bzAlaqMtl9cdcC1MjIFrm89v/VdApaLld0uw2qgTl147yG+q6wGJ48FU+QkEeFBMIcSZojRNRqscDUsJDUpAgaNEjCgQI0SU1QgEaVCSoEMBTrpMVaf7gO9QgpthHXpn9bfMIkNV0gpTSYf1jxBVVTzy37Fpr7pD+maf1t8nKgichuCcRGZvai0HbOY9lDoM26CddoVnfVnIkyMieOqhspy0OjIE7NoAKUsJF2XcbRUgEQPmK2t3M+FAYMgMI2xGqzXRGq2jUf8Q4Wva2OY5dquLZePxH/Cok4Bm54kTMabYzAyiSdgzVORW6NGJeTR0L0IPXe0HYC4DwlSB0nNMy4Zd7ewrM3fYqOr3RG0uwx3Efe1XtO20IwCrTqGOqMQL27cqgE/2uxN4KlKLNLSS5NHdvStjyAcp0gyMthWooWoOg8FzOhaKL5Hww2o0AuwiJ4wMu7JbLo9Wxt7FG2mI4bblxabe1gl2QUVl+UT/mNnmPsqov17Tk4gDjn4LH2i7qTj1Kj8plxgM4wGtLndgjeQjGTYO2vB0V960jo8HkfFNOtIeJaVgRZXUzLBUI3uYxvd+KT4dil0L4DXBpcWkwM5EncZ0PNLKFj9DRd22tkVyrpZbHfFcND8vIb/ADXRKlYn5gZ5LmXS6jhqOcfmLiI4YZ9k2FblWaX6Sjq9YndJ7fvLvVhZXYAf1NI7s57wFBslOSBtnPhx8Spd62trRDdRIHbhxH73rWZPsbNo/Ga78uF3bixey7LTMgHeFxGjTMAu+pdkuWrjoUnb2N8gnRXLclwjRoKCnDWpUpIRhVjhhLSAllQgEEUpQaVKCBKCGA7koMKgyjL0DEglCkUoUihaHWKfpiArS5KOOrSb+uexuZ8lAFIqfddrfQcXMa0mI60mJ1iFOpexv6fK/BvOkTg2zUm7Xvkf2jP/AJLMhqjXlfVeuWF5aPhiGhrYGszmTn7KGatQ/V4BHuRCtHl9Em8bMCDlqP8AxUlLqOLXZAhwHM5D74qXUrvzGI8Qm/hY9DJzPHLMoOaYexKPLRc3PdLa+FpcWkNGYg5RlM9qn3PdZp1q1J+bmuZB2FuF5DgDwKb6KPAqDiPIrZXrdfxCytSj4rBBBOH4jNcOLYQcwd+qzTbto04lsV1nuOm4kuGfESD2KfY+jdKnnTY0OIOeZidYk5IWS8mDq1Oq78ruq7/Qc+1sjinrf0jpMbGITsABxHkNSq49RbKO/BQdICbO+lVaeucbTMuxNI2jaJSrhstvcz4jKgAcCWtxuZA2QACO+UllmqVX/HrtLQBFNjvmz1e4bDpktpcwAp9ieUqSQYre2ZFt5vqtcyqYrNdgcNXRMkTkBl9Q1Cefdz8JDX4HR1CPlB2E5did6Q2AAi0029djgXgavYMjzIGnJXl2V21mBzSCCAVHLZUL01ZlKNS2tkVRTc0ZAiA53EFh8wmLxsrqtIlwh4BLd/7TloVtq1nO5vqs/fdQU6bozqPOFgG0nTJVdb6thox9FXc3SZppNY9rnVGiMYwmWj5SZIz2cVib7xVajqztvyjY0EwI3mM5XR7H0SpUqANVs1YlxkjDw7Fk6tBtW106UdQOblvEx981ohON7IzZYXsjL2cBjZO48+ar8fxag3Dy2ref4r2anRfQpUmNZ1XFwaNTIAJ7vNY2y2XBO9aYbqzFlXS+kk19BwMLpPQytislP9OJvc4/wucVh1eRnv8AvwW5/wAPas0Ht/K89xAPunK2apBBBQU4dtRCnKUBmpVFmR5qzDBNWSTInwEr+nUvAjDVf20LYLusgJPBWRs4Td2NzdyHqpT1zNXtko734+K7N0RjSCSGbdyeISavyxvWc2tIKhTynh6pwMGadsx6qTSGSJWJwIwxLCMBQNiQ1S7Fdz6s4IyiSSAM+fJMAKxudtP4k1SMIBMHPEdAI7fBFFc5NLYrryud9LrTTM7A8E8/veqiy3nhfMDdtOWhAWqsNamBVFQQHgwQ0HBroNmvgs1a6FJxim5xM5lwA7AFbBmDNF2XdgrU8bHUzt6w2iV0W7a0gdi5LdXUqYcgNg4iD7rpl0Vch4qnIqY+KVrc1DaDHiHta4fqAPgU2LNRpZspsaf0ta3yCOzPylQ7wriDO3wVdlqRU2x3xHgDf5LQWWhhpLMU3EODhmWnMAbN60rr5b8LTQbNSmoLdbIj2ZgxQdphCp0YaHY7PUNIkyW/NTJOpwyC3sISLE4ugkQdddOB4q6pOKC2BJtbopn3TaTkatLnhf5AjzR2G4KdJ3xHk1KmxzoAb+1oyarp71AtFVBtAU5UVPSGsSIas90S6Ou+M+vW3SzdzVvedcND3uMNY0kngBmqSv04BpAWduEhoE1NhjY0TPbCME3wVtq9zP8ATe0ireJnMUmtZ3AuPbLiqe9GdfLaAlfEGIvecRJJJ3k57e1MWh5dDjtmFvhxRz8nysaPynktT/h5V61Vu8NPdI9QsxTE/fBXfQapFoA/M1w7oPoVYVnQ0EaCADl950Gik6AAerpE/MFW0dDzU63ZsdwBPsollZM960YeBZcgphLwp1lOMyiLgFeKSLC2Dzy8U7U2pinXE5b57PsKXaWQTzXL1q/uX9Hc/Gy/tNfZHSaqUiKyHRFs+Up1oySWNyTrhkiVMQ1KASWpYUAwwEoIQg1EUUVVXhYiZc0md29WjkVNpJjeinQkoKSplPYw4EOgnMTwBmfBdIul34bTyWZttkwtbziN8/8AivbvfAw7jl98iq5TU+CmWF4jSm1Q1o3qNaHnTUJbKchp+woV4V6lMyA0jTOZhCIqtvYesTc5CsKlQRLWgHbv7NirLFe72mXUg5p1DdeasX3o1whtF2fYn39D9uQihUcO/VWtK05clUf1bJH4bgd2R8ipFOrIgAt5pH9ivqRa16mXMKutT4HNPVMgOQUK8a4aMROQBJO6FUAxn+IF4YKbaIPWqnP9rc3d5gdqyVprNLRkAY3+qi3/AHka9ofWdOH5aY06o0y45ntUCkZEldLBh2ox5ctMnWYB5jZMQNqsrxoRTblEFN3FREvO4iO1sqdeYmmeauarYzXbKWlqpvRyrhtNM/rj/UCPVQm5FKs9TBVadzmHuIUCdalBEwyAiQFOaVmyCN4jbu0VTZbSR2j2VuTs4/ZVDVOGoRxPur8L3YsiQ6sTtRY0xiSsS0ij4qRmrqzvxASco8Fnw5S7Da8Jg6HwWXU4uuNrlG3R5+3KnwyzcxNFTbO01MmiZ8Fb2a4Bq+T4Bcec1Dk70X1cFNZxknTTJ0BPJaiz3YxuwdymNogbFQ9UvCHWCTMdSu+ofpPbkplG5HnUtHDVab4I3Jp7cxwSPUyfA60/spf/AMN2uIdyQLmIzLvBaIBKLUvfn7G/p4mfZdA1cck7TsjRoPdWRblG496ZcIk7hKjyyfLDHDFECpYviYnH5aYy/cBJTzhEHf5j78E4+1BtBrB89QkntOfgFLZQDmwdo7itMVUUc3NLqm2O2S2kACeCnvAe3yWZ+MWOwvyI7jxWgsNoEcEWij4sbFQMPWaTyzlTGW5rvlac9mikUaU/MpVCkwfSO1WK6LO4/ZGbSAzPcPVP4wNISqhEZRmoNpqAKqmJKVj9atJWD/xLvhzWNpU56567hoBsb2+QWnfasiRsEk7AN5VbYqYc3E4TjcS6Rv0B5CO5KsixtNqy3HpnlTSdHK20NC4yUty6TffRyjUYcDQypnhIyE7iNy57arG+nk9hbzHquzptTjzR/Ts/Ry9Vo8mB/q3T8lncZzfyYfCPRWFqEscOBVZcRzdP5W+BPurU7VJcmVGdRVR5JbxBjck1diA51K7a2KlTdvY0+CJVPR62j+mpydBHcSPRBKQyj+W/xVLfDIeDvHiMleuHPYqa/voO2XekeqtxvcSRCDkcptpSgVqEHAVZXLdbrQ/CMh9R3fyod32U1ajWDaczEwNpXSLpsIotDWaag7c4GfGVh1ur7MaXyZ0NDo3nlb+KHrBd7KQDGj5e881OpGZ5oqY1TtBq81KTk7Z6mMIwjUUCNiATpag4JQ9QTSm3jNOhqS4aogXIgJVQZFCMkR1RQSPV2DtTNT/5vO2Cnajs0hrZaeKZBlsisFn644LQ2WnkkGxwZU6y010Tgvgr7yu8VBx2FVVA1KBhwJbvGcLXVqGSabQB1UWwraZW2O/GnIkZclObeLSNUo3Wx3zNB7E2bgo/kHLOO5TqFpDNS9mjIGTuGZSKNkfVMv6o3bf4VlRsLGfK0DkApeDCEr3GVIzvSN4p0202j53AH9ozdPPTtTdiHVcOKiX5Vx1p2MHmQT5BWVkp9XTXNZs+1HU0j/Q79hV3ZgJRsjSZInnojdTmDtCfLlRdGiW6og2yysORaJ3wqS1XTHyHsK0jwkVKYHNXY888fDKM2lxZlUlv78nMbxsj6bziaRJMHZ3qFWPV5ELqtWxtc3rAEbiJWbvfooHAmjkT9J07DsXQxa6MtpbHIz/jJx3hv/szlivMsYG7p8SSgo1W6a7SQaT5G5pI7wiWvrj7MHbl6ZPdrrGc9yrb8Z1GncfNWT4++Ki3o0upOAz0/wBpmFbF0yllA1LBTNN4Sg9arVFZ0DoNYAKTqp+sx/aNnaVpxTgQNdezYPJQ+j1DBQptP0jx2qxO9eU1OVzzSl9ns9JhUMMY/X+QqRyhSKajPG0ffBP0jIBVL9l/0SIRQjCBUKxISN6WQm5zKAyFMGZCesVgdVfhb3nTmk0KeJwG9bC6LGKcEaTqtWm07yvfgw63WLAqXLM7aeilQ5te0xvlviohuC0MBGCf2kFb+uyDwRNXQlocb4tHLj+Wzrmn/H/DJVbGYBLSN+W1R2MgrbPphQ7dcrHCW9U8NO5M8DXBVHVJ8mfbmEhlPP7hTKljew6Ajf8Aeiba2c1S00XKSatBCkUYpxsTgyRhCiWIZT2lV952jYFNtNWAq/4U5nsSlkSgqWbMk7VaUhDRyTVojFGweJTwEBY80rkdXBBxhv5G6LteZ805KaojXmngqS+XIMO9NMElHUdklUxARJwgPalgpqmZKdCAGKhBNkcUFBaOW1NOweYQbqP3IIL0x48hVqLZPVGp2DgnmNEjLaPNBBZMvyOzpUu2joNj+X+4qcUEFw38jvx+KEHTt9E5Z/q5lBBHwCRIZoECggoVeQgmdpQQQGROu0fiNW0uo59iCC7Og/b/AJPO/lf3v4J9q+VMNQQW45Y6/wBE5R0QQUCQVV2toDsgBIQQVGXguw/IYcUCggsjNpX19UoIkEC1FI3bz9VKKCC5r5O5LwIYiQQUINP1HNPVdEEEAvwIo6FPIIIiy5ElBBBAB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3" name="Tytuł 1"/>
          <p:cNvSpPr>
            <a:spLocks noGrp="1"/>
          </p:cNvSpPr>
          <p:nvPr>
            <p:ph type="ctrTitle"/>
          </p:nvPr>
        </p:nvSpPr>
        <p:spPr>
          <a:xfrm>
            <a:off x="1701799" y="538096"/>
            <a:ext cx="5921375" cy="1893589"/>
          </a:xfrm>
        </p:spPr>
        <p:txBody>
          <a:bodyPr>
            <a:noAutofit/>
          </a:bodyPr>
          <a:lstStyle/>
          <a:p>
            <a:r>
              <a:rPr lang="pl-PL" b="1" dirty="0"/>
              <a:t>Multiwinner Elections</a:t>
            </a:r>
            <a:br>
              <a:rPr lang="pl-PL" b="1" dirty="0"/>
            </a:br>
            <a:r>
              <a:rPr lang="pl-PL" sz="2600" b="1" dirty="0"/>
              <a:t>Applications, Axioms, and Algorithms</a:t>
            </a:r>
            <a:br>
              <a:rPr lang="pl-PL" sz="2600" b="1" dirty="0"/>
            </a:br>
            <a:r>
              <a:rPr lang="pl-PL" sz="2400" b="1" dirty="0"/>
              <a:t>(tutorial)</a:t>
            </a:r>
          </a:p>
        </p:txBody>
      </p:sp>
      <p:sp>
        <p:nvSpPr>
          <p:cNvPr id="9" name="pole tekstowe 5"/>
          <p:cNvSpPr txBox="1"/>
          <p:nvPr/>
        </p:nvSpPr>
        <p:spPr>
          <a:xfrm>
            <a:off x="3510754" y="3361963"/>
            <a:ext cx="19695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/>
              <a:t>Piotr Skowron</a:t>
            </a:r>
          </a:p>
          <a:p>
            <a:r>
              <a:rPr lang="pl-PL" sz="2000" dirty="0"/>
              <a:t>TU Berlin</a:t>
            </a:r>
          </a:p>
          <a:p>
            <a:r>
              <a:rPr lang="pl-PL" sz="2000" dirty="0"/>
              <a:t>Germany</a:t>
            </a:r>
          </a:p>
        </p:txBody>
      </p:sp>
      <p:sp>
        <p:nvSpPr>
          <p:cNvPr id="10" name="pole tekstowe 5"/>
          <p:cNvSpPr txBox="1"/>
          <p:nvPr/>
        </p:nvSpPr>
        <p:spPr>
          <a:xfrm>
            <a:off x="5584798" y="3361963"/>
            <a:ext cx="282892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/>
              <a:t>Nimrod Talmon</a:t>
            </a:r>
          </a:p>
          <a:p>
            <a:r>
              <a:rPr lang="pl-PL" sz="2000" dirty="0"/>
              <a:t>Weizmann Instutute of Science, Israel</a:t>
            </a:r>
          </a:p>
        </p:txBody>
      </p:sp>
      <p:pic>
        <p:nvPicPr>
          <p:cNvPr id="14" name="Picture 1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782695" y="4706238"/>
            <a:ext cx="856051" cy="1440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90402" y="4716350"/>
            <a:ext cx="991510" cy="142988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0320"/>
          <a:stretch/>
        </p:blipFill>
        <p:spPr>
          <a:xfrm>
            <a:off x="5954059" y="4735915"/>
            <a:ext cx="982709" cy="1410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61955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85763"/>
            <a:ext cx="8229600" cy="6329361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pl-PL" b="1" u="sng" dirty="0"/>
              <a:t>Outine</a:t>
            </a:r>
          </a:p>
          <a:p>
            <a:pPr marL="0" indent="0">
              <a:buNone/>
            </a:pPr>
            <a:endParaRPr lang="pl-PL" u="sng" dirty="0"/>
          </a:p>
          <a:p>
            <a:pPr marL="0" indent="0">
              <a:buNone/>
            </a:pPr>
            <a:r>
              <a:rPr lang="pl-PL" sz="2400" b="1" dirty="0"/>
              <a:t>Introduction &amp; Preliminaries</a:t>
            </a:r>
          </a:p>
          <a:p>
            <a:r>
              <a:rPr lang="pl-PL" sz="2400" dirty="0"/>
              <a:t>Applications </a:t>
            </a:r>
          </a:p>
          <a:p>
            <a:r>
              <a:rPr lang="pl-PL" sz="2400" dirty="0"/>
              <a:t>Election Model</a:t>
            </a:r>
          </a:p>
          <a:p>
            <a:r>
              <a:rPr lang="pl-PL" sz="2400" dirty="0"/>
              <a:t>What Are We After?</a:t>
            </a:r>
          </a:p>
          <a:p>
            <a:pPr marL="0" indent="0">
              <a:buNone/>
            </a:pPr>
            <a:endParaRPr lang="pl-PL" sz="2400" b="1" dirty="0"/>
          </a:p>
          <a:p>
            <a:pPr marL="0" indent="0">
              <a:buNone/>
            </a:pPr>
            <a:r>
              <a:rPr lang="pl-PL" sz="2400" b="1" dirty="0"/>
              <a:t>Nature of the Committees</a:t>
            </a:r>
          </a:p>
          <a:p>
            <a:r>
              <a:rPr lang="pl-PL" sz="2400" dirty="0"/>
              <a:t>Excellence</a:t>
            </a:r>
          </a:p>
          <a:p>
            <a:pPr lvl="1"/>
            <a:r>
              <a:rPr lang="pl-PL" sz="2000" dirty="0"/>
              <a:t>Candidate-monotonicity</a:t>
            </a:r>
          </a:p>
          <a:p>
            <a:pPr lvl="1"/>
            <a:r>
              <a:rPr lang="pl-PL" sz="2000" dirty="0"/>
              <a:t>Gehrlein-Stable Rules</a:t>
            </a:r>
          </a:p>
          <a:p>
            <a:r>
              <a:rPr lang="pl-PL" sz="2400" dirty="0"/>
              <a:t>Diversity</a:t>
            </a:r>
          </a:p>
          <a:p>
            <a:pPr lvl="1"/>
            <a:r>
              <a:rPr lang="pl-PL" sz="2000" dirty="0"/>
              <a:t>Chamberlin—Courant and Friends</a:t>
            </a:r>
          </a:p>
          <a:p>
            <a:r>
              <a:rPr lang="pl-PL" sz="2400" dirty="0"/>
              <a:t>Proportionality</a:t>
            </a:r>
          </a:p>
          <a:p>
            <a:pPr lvl="1"/>
            <a:r>
              <a:rPr lang="pl-PL" sz="2000" dirty="0"/>
              <a:t>Justified Representation</a:t>
            </a:r>
          </a:p>
          <a:p>
            <a:pPr lvl="1"/>
            <a:r>
              <a:rPr lang="pl-PL" sz="2000" dirty="0"/>
              <a:t>Rankings (STV, Monroe, and Friends)</a:t>
            </a:r>
          </a:p>
          <a:p>
            <a:pPr marL="0" indent="0">
              <a:buNone/>
            </a:pPr>
            <a:endParaRPr lang="pl-PL" sz="2400" b="1" dirty="0"/>
          </a:p>
          <a:p>
            <a:pPr marL="0" indent="0">
              <a:buNone/>
            </a:pPr>
            <a:r>
              <a:rPr lang="pl-PL" sz="2400" b="1" dirty="0"/>
              <a:t>Future Directions</a:t>
            </a:r>
          </a:p>
          <a:p>
            <a:pPr lvl="1"/>
            <a:endParaRPr lang="pl-PL" sz="2000" dirty="0"/>
          </a:p>
          <a:p>
            <a:endParaRPr lang="pl-PL" sz="2400" dirty="0"/>
          </a:p>
          <a:p>
            <a:pPr marL="0" indent="0">
              <a:buNone/>
            </a:pPr>
            <a:endParaRPr lang="pl-PL" sz="2400" dirty="0"/>
          </a:p>
          <a:p>
            <a:endParaRPr lang="pl-PL" sz="2400" dirty="0"/>
          </a:p>
        </p:txBody>
      </p:sp>
      <p:grpSp>
        <p:nvGrpSpPr>
          <p:cNvPr id="36" name="Group 35"/>
          <p:cNvGrpSpPr/>
          <p:nvPr/>
        </p:nvGrpSpPr>
        <p:grpSpPr>
          <a:xfrm>
            <a:off x="5786675" y="208307"/>
            <a:ext cx="2913634" cy="1362248"/>
            <a:chOff x="5786675" y="208307"/>
            <a:chExt cx="2913634" cy="1362248"/>
          </a:xfrm>
        </p:grpSpPr>
        <p:pic>
          <p:nvPicPr>
            <p:cNvPr id="25" name="Picture 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86675" y="631446"/>
              <a:ext cx="2010423" cy="9391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rot="19641113" flipH="1">
              <a:off x="8116685" y="208307"/>
              <a:ext cx="583624" cy="761296"/>
            </a:xfrm>
            <a:prstGeom prst="rect">
              <a:avLst/>
            </a:prstGeom>
          </p:spPr>
        </p:pic>
      </p:grpSp>
      <p:grpSp>
        <p:nvGrpSpPr>
          <p:cNvPr id="27" name="Group 26"/>
          <p:cNvGrpSpPr/>
          <p:nvPr/>
        </p:nvGrpSpPr>
        <p:grpSpPr>
          <a:xfrm>
            <a:off x="6361356" y="2502701"/>
            <a:ext cx="2150294" cy="1952797"/>
            <a:chOff x="5988911" y="1879306"/>
            <a:chExt cx="3306097" cy="2629317"/>
          </a:xfrm>
        </p:grpSpPr>
        <p:pic>
          <p:nvPicPr>
            <p:cNvPr id="28" name="Picture 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67307">
              <a:off x="6312618" y="1879306"/>
              <a:ext cx="734433" cy="7065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9" name="Picture 28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0872275">
              <a:off x="5988911" y="2733471"/>
              <a:ext cx="1049889" cy="10101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0" name="Picture 29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9441842">
              <a:off x="6722059" y="3768387"/>
              <a:ext cx="769346" cy="74023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1" name="Picture 2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rightnessContrast bright="17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26968" y="1913206"/>
              <a:ext cx="1468040" cy="109376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2" name="Strzałka w prawo 6"/>
            <p:cNvSpPr/>
            <p:nvPr/>
          </p:nvSpPr>
          <p:spPr>
            <a:xfrm rot="519101">
              <a:off x="7124028" y="2122767"/>
              <a:ext cx="652293" cy="279292"/>
            </a:xfrm>
            <a:prstGeom prst="rightArrow">
              <a:avLst>
                <a:gd name="adj1" fmla="val 50000"/>
                <a:gd name="adj2" fmla="val 114433"/>
              </a:avLst>
            </a:prstGeom>
            <a:solidFill>
              <a:srgbClr val="FF0000">
                <a:alpha val="34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33" name="Strzałka w prawo 8"/>
            <p:cNvSpPr/>
            <p:nvPr/>
          </p:nvSpPr>
          <p:spPr>
            <a:xfrm rot="20282087">
              <a:off x="7052356" y="2741056"/>
              <a:ext cx="652293" cy="423964"/>
            </a:xfrm>
            <a:prstGeom prst="rightArrow">
              <a:avLst>
                <a:gd name="adj1" fmla="val 50000"/>
                <a:gd name="adj2" fmla="val 99529"/>
              </a:avLst>
            </a:pr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34" name="Strzałka w prawo 9"/>
            <p:cNvSpPr/>
            <p:nvPr/>
          </p:nvSpPr>
          <p:spPr>
            <a:xfrm rot="18351958">
              <a:off x="7354876" y="3330070"/>
              <a:ext cx="620029" cy="187287"/>
            </a:xfrm>
            <a:prstGeom prst="rightArrow">
              <a:avLst>
                <a:gd name="adj1" fmla="val 50000"/>
                <a:gd name="adj2" fmla="val 70094"/>
              </a:avLst>
            </a:prstGeom>
            <a:solidFill>
              <a:srgbClr val="FFFF00">
                <a:alpha val="7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7086599" y="5243513"/>
            <a:ext cx="1817357" cy="1471611"/>
            <a:chOff x="7086599" y="5243513"/>
            <a:chExt cx="1817357" cy="1471611"/>
          </a:xfrm>
        </p:grpSpPr>
        <p:grpSp>
          <p:nvGrpSpPr>
            <p:cNvPr id="4" name="Group 3"/>
            <p:cNvGrpSpPr/>
            <p:nvPr/>
          </p:nvGrpSpPr>
          <p:grpSpPr>
            <a:xfrm>
              <a:off x="7086599" y="5243513"/>
              <a:ext cx="1817357" cy="1471611"/>
              <a:chOff x="6579514" y="4995922"/>
              <a:chExt cx="2181568" cy="1851739"/>
            </a:xfrm>
          </p:grpSpPr>
          <p:pic>
            <p:nvPicPr>
              <p:cNvPr id="5" name="Picture 14"/>
              <p:cNvPicPr>
                <a:picLocks noChangeAspect="1" noChangeArrowheads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490055" y="6352361"/>
                <a:ext cx="247650" cy="4953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6" name="Picture 13"/>
              <p:cNvPicPr>
                <a:picLocks noChangeAspect="1" noChangeArrowheads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618207" y="5527641"/>
                <a:ext cx="142875" cy="4381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7" name="Picture 14"/>
              <p:cNvPicPr>
                <a:picLocks noChangeAspect="1" noChangeArrowheads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753112" y="5260281"/>
                <a:ext cx="142875" cy="4381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8" name="Picture 15"/>
              <p:cNvPicPr>
                <a:picLocks noChangeAspect="1" noChangeArrowheads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760957" y="4995922"/>
                <a:ext cx="142875" cy="4381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9" name="Picture 10"/>
              <p:cNvPicPr>
                <a:picLocks noChangeAspect="1" noChangeArrowheads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412860" y="5013291"/>
                <a:ext cx="247650" cy="4953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10" name="Picture 14"/>
              <p:cNvPicPr>
                <a:picLocks noChangeAspect="1" noChangeArrowheads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722389" y="5822916"/>
                <a:ext cx="247650" cy="4953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11" name="Picture 21"/>
              <p:cNvPicPr>
                <a:picLocks noChangeAspect="1" noChangeArrowheads="1"/>
              </p:cNvPicPr>
              <p:nvPr/>
            </p:nvPicPr>
            <p:blipFill>
              <a:blip r:embed="rId1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394805" y="5729832"/>
                <a:ext cx="190500" cy="58102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12" name="Picture 29"/>
              <p:cNvPicPr>
                <a:picLocks noChangeAspect="1" noChangeArrowheads="1"/>
              </p:cNvPicPr>
              <p:nvPr/>
            </p:nvPicPr>
            <p:blipFill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280069" y="5508591"/>
                <a:ext cx="219075" cy="4572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13" name="Picture 31"/>
              <p:cNvPicPr>
                <a:picLocks noChangeAspect="1" noChangeArrowheads="1"/>
              </p:cNvPicPr>
              <p:nvPr/>
            </p:nvPicPr>
            <p:blipFill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146594" y="6148688"/>
                <a:ext cx="219075" cy="4572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14" name="Picture 32"/>
              <p:cNvPicPr>
                <a:picLocks noChangeAspect="1" noChangeArrowheads="1"/>
              </p:cNvPicPr>
              <p:nvPr/>
            </p:nvPicPr>
            <p:blipFill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864051" y="5488701"/>
                <a:ext cx="219075" cy="4572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15" name="Picture 14"/>
              <p:cNvPicPr>
                <a:picLocks noChangeAspect="1" noChangeArrowheads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579514" y="5557888"/>
                <a:ext cx="142875" cy="4381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16" name="Picture 14"/>
              <p:cNvPicPr>
                <a:picLocks noChangeAspect="1" noChangeArrowheads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11583" y="5603841"/>
                <a:ext cx="142875" cy="4381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17" name="Picture 14"/>
              <p:cNvPicPr>
                <a:picLocks noChangeAspect="1" noChangeArrowheads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128898" y="5115104"/>
                <a:ext cx="142875" cy="4381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18" name="Picture 14"/>
              <p:cNvPicPr>
                <a:picLocks noChangeAspect="1" noChangeArrowheads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406118" y="5199426"/>
                <a:ext cx="142875" cy="4381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19" name="Picture 29"/>
              <p:cNvPicPr>
                <a:picLocks noChangeAspect="1" noChangeArrowheads="1"/>
              </p:cNvPicPr>
              <p:nvPr/>
            </p:nvPicPr>
            <p:blipFill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684757" y="5889591"/>
                <a:ext cx="219075" cy="4572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20" name="Picture 29"/>
              <p:cNvPicPr>
                <a:picLocks noChangeAspect="1" noChangeArrowheads="1"/>
              </p:cNvPicPr>
              <p:nvPr/>
            </p:nvPicPr>
            <p:blipFill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965352" y="5718141"/>
                <a:ext cx="219075" cy="4572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21" name="Picture 29"/>
              <p:cNvPicPr>
                <a:picLocks noChangeAspect="1" noChangeArrowheads="1"/>
              </p:cNvPicPr>
              <p:nvPr/>
            </p:nvPicPr>
            <p:blipFill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411122" y="5856927"/>
                <a:ext cx="219075" cy="4572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22" name="Picture 14"/>
              <p:cNvPicPr>
                <a:picLocks noChangeAspect="1" noChangeArrowheads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585305" y="5394291"/>
                <a:ext cx="247650" cy="4953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23" name="Picture 14"/>
              <p:cNvPicPr>
                <a:picLocks noChangeAspect="1" noChangeArrowheads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936777" y="5179114"/>
                <a:ext cx="247650" cy="4953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24" name="Picture 14"/>
              <p:cNvPicPr>
                <a:picLocks noChangeAspect="1" noChangeArrowheads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042505" y="5851491"/>
                <a:ext cx="247650" cy="4953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sp>
          <p:nvSpPr>
            <p:cNvPr id="35" name="Oval 34"/>
            <p:cNvSpPr/>
            <p:nvPr/>
          </p:nvSpPr>
          <p:spPr>
            <a:xfrm>
              <a:off x="7487369" y="5424276"/>
              <a:ext cx="770299" cy="834912"/>
            </a:xfrm>
            <a:prstGeom prst="ellipse">
              <a:avLst/>
            </a:prstGeom>
            <a:noFill/>
            <a:ln w="508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</p:grpSp>
    </p:spTree>
    <p:extLst>
      <p:ext uri="{BB962C8B-B14F-4D97-AF65-F5344CB8AC3E}">
        <p14:creationId xmlns:p14="http://schemas.microsoft.com/office/powerpoint/2010/main" val="26455078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2913" y="1185863"/>
            <a:ext cx="8229600" cy="3911600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pl-PL" sz="9600" dirty="0"/>
              <a:t>Introduction and</a:t>
            </a:r>
          </a:p>
          <a:p>
            <a:pPr marL="0" indent="0" algn="ctr">
              <a:buNone/>
            </a:pPr>
            <a:r>
              <a:rPr lang="pl-PL" sz="9600" dirty="0"/>
              <a:t>Preliminaries</a:t>
            </a:r>
          </a:p>
        </p:txBody>
      </p:sp>
    </p:spTree>
    <p:extLst>
      <p:ext uri="{BB962C8B-B14F-4D97-AF65-F5344CB8AC3E}">
        <p14:creationId xmlns:p14="http://schemas.microsoft.com/office/powerpoint/2010/main" val="25312934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7809" y="441751"/>
            <a:ext cx="413125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/>
              <a:t>Single-Winner Elections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523" y="1337732"/>
            <a:ext cx="2634018" cy="6753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Left Brace 6"/>
          <p:cNvSpPr/>
          <p:nvPr/>
        </p:nvSpPr>
        <p:spPr>
          <a:xfrm rot="16200000">
            <a:off x="1782584" y="893059"/>
            <a:ext cx="393895" cy="2634018"/>
          </a:xfrm>
          <a:prstGeom prst="lef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83651" y="4766389"/>
            <a:ext cx="361950" cy="63817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662522" y="2716246"/>
            <a:ext cx="2584875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voters’ preferences</a:t>
            </a:r>
          </a:p>
          <a:p>
            <a:endParaRPr lang="pl-PL" sz="2400" dirty="0"/>
          </a:p>
          <a:p>
            <a:pPr algn="ctr"/>
            <a:endParaRPr lang="pl-PL" sz="1600" dirty="0"/>
          </a:p>
          <a:p>
            <a:pPr algn="ctr"/>
            <a:r>
              <a:rPr lang="pl-PL" sz="2400" dirty="0"/>
              <a:t>voting rule </a:t>
            </a:r>
          </a:p>
        </p:txBody>
      </p:sp>
      <p:sp>
        <p:nvSpPr>
          <p:cNvPr id="10" name="Arrow: Down 9"/>
          <p:cNvSpPr/>
          <p:nvPr/>
        </p:nvSpPr>
        <p:spPr>
          <a:xfrm>
            <a:off x="1798138" y="2204930"/>
            <a:ext cx="337625" cy="473561"/>
          </a:xfrm>
          <a:prstGeom prst="downArrow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1" name="Arrow: Down 10"/>
          <p:cNvSpPr/>
          <p:nvPr/>
        </p:nvSpPr>
        <p:spPr>
          <a:xfrm>
            <a:off x="1795815" y="3264295"/>
            <a:ext cx="337625" cy="473561"/>
          </a:xfrm>
          <a:prstGeom prst="downArrow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2" name="Arrow: Down 11"/>
          <p:cNvSpPr/>
          <p:nvPr/>
        </p:nvSpPr>
        <p:spPr>
          <a:xfrm>
            <a:off x="1795814" y="4227812"/>
            <a:ext cx="337625" cy="473561"/>
          </a:xfrm>
          <a:prstGeom prst="downArrow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" name="TextBox 12"/>
          <p:cNvSpPr txBox="1"/>
          <p:nvPr/>
        </p:nvSpPr>
        <p:spPr>
          <a:xfrm>
            <a:off x="8651" y="4517472"/>
            <a:ext cx="1643565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>
                <a:solidFill>
                  <a:schemeClr val="tx2">
                    <a:lumMod val="75000"/>
                  </a:schemeClr>
                </a:solidFill>
              </a:rPr>
              <a:t>Seek the best, the most widely supported candidates</a:t>
            </a:r>
          </a:p>
        </p:txBody>
      </p:sp>
      <p:sp>
        <p:nvSpPr>
          <p:cNvPr id="14" name="Freeform: Shape 13"/>
          <p:cNvSpPr/>
          <p:nvPr/>
        </p:nvSpPr>
        <p:spPr>
          <a:xfrm>
            <a:off x="24290" y="77372"/>
            <a:ext cx="4360196" cy="6241230"/>
          </a:xfrm>
          <a:custGeom>
            <a:avLst/>
            <a:gdLst>
              <a:gd name="connsiteX0" fmla="*/ 362525 w 3766907"/>
              <a:gd name="connsiteY0" fmla="*/ 0 h 6780628"/>
              <a:gd name="connsiteX1" fmla="*/ 1333196 w 3766907"/>
              <a:gd name="connsiteY1" fmla="*/ 998806 h 6780628"/>
              <a:gd name="connsiteX2" fmla="*/ 657947 w 3766907"/>
              <a:gd name="connsiteY2" fmla="*/ 3010486 h 6780628"/>
              <a:gd name="connsiteX3" fmla="*/ 10833 w 3766907"/>
              <a:gd name="connsiteY3" fmla="*/ 3854548 h 6780628"/>
              <a:gd name="connsiteX4" fmla="*/ 460999 w 3766907"/>
              <a:gd name="connsiteY4" fmla="*/ 5247249 h 6780628"/>
              <a:gd name="connsiteX5" fmla="*/ 2824372 w 3766907"/>
              <a:gd name="connsiteY5" fmla="*/ 5739619 h 6780628"/>
              <a:gd name="connsiteX6" fmla="*/ 3766907 w 3766907"/>
              <a:gd name="connsiteY6" fmla="*/ 6780628 h 6780628"/>
              <a:gd name="connsiteX0" fmla="*/ 823529 w 4227911"/>
              <a:gd name="connsiteY0" fmla="*/ 0 h 6780628"/>
              <a:gd name="connsiteX1" fmla="*/ 1794200 w 4227911"/>
              <a:gd name="connsiteY1" fmla="*/ 998806 h 6780628"/>
              <a:gd name="connsiteX2" fmla="*/ 1118951 w 4227911"/>
              <a:gd name="connsiteY2" fmla="*/ 3010486 h 6780628"/>
              <a:gd name="connsiteX3" fmla="*/ 471837 w 4227911"/>
              <a:gd name="connsiteY3" fmla="*/ 3854548 h 6780628"/>
              <a:gd name="connsiteX4" fmla="*/ 922003 w 4227911"/>
              <a:gd name="connsiteY4" fmla="*/ 5247249 h 6780628"/>
              <a:gd name="connsiteX5" fmla="*/ 137442 w 4227911"/>
              <a:gd name="connsiteY5" fmla="*/ 6534097 h 6780628"/>
              <a:gd name="connsiteX6" fmla="*/ 4227911 w 4227911"/>
              <a:gd name="connsiteY6" fmla="*/ 6780628 h 6780628"/>
              <a:gd name="connsiteX0" fmla="*/ 3530210 w 4504244"/>
              <a:gd name="connsiteY0" fmla="*/ 0 h 6855579"/>
              <a:gd name="connsiteX1" fmla="*/ 4500881 w 4504244"/>
              <a:gd name="connsiteY1" fmla="*/ 998806 h 6855579"/>
              <a:gd name="connsiteX2" fmla="*/ 3825632 w 4504244"/>
              <a:gd name="connsiteY2" fmla="*/ 3010486 h 6855579"/>
              <a:gd name="connsiteX3" fmla="*/ 3178518 w 4504244"/>
              <a:gd name="connsiteY3" fmla="*/ 3854548 h 6855579"/>
              <a:gd name="connsiteX4" fmla="*/ 3628684 w 4504244"/>
              <a:gd name="connsiteY4" fmla="*/ 5247249 h 6855579"/>
              <a:gd name="connsiteX5" fmla="*/ 2844123 w 4504244"/>
              <a:gd name="connsiteY5" fmla="*/ 6534097 h 6855579"/>
              <a:gd name="connsiteX6" fmla="*/ 9137 w 4504244"/>
              <a:gd name="connsiteY6" fmla="*/ 6855579 h 6855579"/>
              <a:gd name="connsiteX0" fmla="*/ 3521073 w 4495107"/>
              <a:gd name="connsiteY0" fmla="*/ 0 h 6855579"/>
              <a:gd name="connsiteX1" fmla="*/ 4491744 w 4495107"/>
              <a:gd name="connsiteY1" fmla="*/ 998806 h 6855579"/>
              <a:gd name="connsiteX2" fmla="*/ 3816495 w 4495107"/>
              <a:gd name="connsiteY2" fmla="*/ 3010486 h 6855579"/>
              <a:gd name="connsiteX3" fmla="*/ 3169381 w 4495107"/>
              <a:gd name="connsiteY3" fmla="*/ 3854548 h 6855579"/>
              <a:gd name="connsiteX4" fmla="*/ 3619547 w 4495107"/>
              <a:gd name="connsiteY4" fmla="*/ 5247249 h 6855579"/>
              <a:gd name="connsiteX5" fmla="*/ 0 w 4495107"/>
              <a:gd name="connsiteY5" fmla="*/ 6855579 h 6855579"/>
              <a:gd name="connsiteX0" fmla="*/ 3521073 w 4495107"/>
              <a:gd name="connsiteY0" fmla="*/ 0 h 6855579"/>
              <a:gd name="connsiteX1" fmla="*/ 4491744 w 4495107"/>
              <a:gd name="connsiteY1" fmla="*/ 998806 h 6855579"/>
              <a:gd name="connsiteX2" fmla="*/ 3816495 w 4495107"/>
              <a:gd name="connsiteY2" fmla="*/ 3010486 h 6855579"/>
              <a:gd name="connsiteX3" fmla="*/ 3169381 w 4495107"/>
              <a:gd name="connsiteY3" fmla="*/ 3854548 h 6855579"/>
              <a:gd name="connsiteX4" fmla="*/ 3424675 w 4495107"/>
              <a:gd name="connsiteY4" fmla="*/ 6026737 h 6855579"/>
              <a:gd name="connsiteX5" fmla="*/ 0 w 4495107"/>
              <a:gd name="connsiteY5" fmla="*/ 6855579 h 6855579"/>
              <a:gd name="connsiteX0" fmla="*/ 3521073 w 4495107"/>
              <a:gd name="connsiteY0" fmla="*/ 0 h 6855579"/>
              <a:gd name="connsiteX1" fmla="*/ 4491744 w 4495107"/>
              <a:gd name="connsiteY1" fmla="*/ 998806 h 6855579"/>
              <a:gd name="connsiteX2" fmla="*/ 3816495 w 4495107"/>
              <a:gd name="connsiteY2" fmla="*/ 3010486 h 6855579"/>
              <a:gd name="connsiteX3" fmla="*/ 3169381 w 4495107"/>
              <a:gd name="connsiteY3" fmla="*/ 3854548 h 6855579"/>
              <a:gd name="connsiteX4" fmla="*/ 2720138 w 4495107"/>
              <a:gd name="connsiteY4" fmla="*/ 5337190 h 6855579"/>
              <a:gd name="connsiteX5" fmla="*/ 0 w 4495107"/>
              <a:gd name="connsiteY5" fmla="*/ 6855579 h 6855579"/>
              <a:gd name="connsiteX0" fmla="*/ 3386162 w 4360196"/>
              <a:gd name="connsiteY0" fmla="*/ 0 h 6240982"/>
              <a:gd name="connsiteX1" fmla="*/ 4356833 w 4360196"/>
              <a:gd name="connsiteY1" fmla="*/ 998806 h 6240982"/>
              <a:gd name="connsiteX2" fmla="*/ 3681584 w 4360196"/>
              <a:gd name="connsiteY2" fmla="*/ 3010486 h 6240982"/>
              <a:gd name="connsiteX3" fmla="*/ 3034470 w 4360196"/>
              <a:gd name="connsiteY3" fmla="*/ 3854548 h 6240982"/>
              <a:gd name="connsiteX4" fmla="*/ 2585227 w 4360196"/>
              <a:gd name="connsiteY4" fmla="*/ 5337190 h 6240982"/>
              <a:gd name="connsiteX5" fmla="*/ 0 w 4360196"/>
              <a:gd name="connsiteY5" fmla="*/ 6240982 h 6240982"/>
              <a:gd name="connsiteX0" fmla="*/ 3386162 w 4360196"/>
              <a:gd name="connsiteY0" fmla="*/ 0 h 6240982"/>
              <a:gd name="connsiteX1" fmla="*/ 4356833 w 4360196"/>
              <a:gd name="connsiteY1" fmla="*/ 998806 h 6240982"/>
              <a:gd name="connsiteX2" fmla="*/ 3681584 w 4360196"/>
              <a:gd name="connsiteY2" fmla="*/ 3010486 h 6240982"/>
              <a:gd name="connsiteX3" fmla="*/ 3034470 w 4360196"/>
              <a:gd name="connsiteY3" fmla="*/ 3854548 h 6240982"/>
              <a:gd name="connsiteX4" fmla="*/ 2585227 w 4360196"/>
              <a:gd name="connsiteY4" fmla="*/ 5337190 h 6240982"/>
              <a:gd name="connsiteX5" fmla="*/ 0 w 4360196"/>
              <a:gd name="connsiteY5" fmla="*/ 6240982 h 6240982"/>
              <a:gd name="connsiteX0" fmla="*/ 3386162 w 4360196"/>
              <a:gd name="connsiteY0" fmla="*/ 0 h 6241116"/>
              <a:gd name="connsiteX1" fmla="*/ 4356833 w 4360196"/>
              <a:gd name="connsiteY1" fmla="*/ 998806 h 6241116"/>
              <a:gd name="connsiteX2" fmla="*/ 3681584 w 4360196"/>
              <a:gd name="connsiteY2" fmla="*/ 3010486 h 6241116"/>
              <a:gd name="connsiteX3" fmla="*/ 3034470 w 4360196"/>
              <a:gd name="connsiteY3" fmla="*/ 3854548 h 6241116"/>
              <a:gd name="connsiteX4" fmla="*/ 2585227 w 4360196"/>
              <a:gd name="connsiteY4" fmla="*/ 5337190 h 6241116"/>
              <a:gd name="connsiteX5" fmla="*/ 0 w 4360196"/>
              <a:gd name="connsiteY5" fmla="*/ 6240982 h 6241116"/>
              <a:gd name="connsiteX0" fmla="*/ 3386162 w 4360196"/>
              <a:gd name="connsiteY0" fmla="*/ 0 h 6241230"/>
              <a:gd name="connsiteX1" fmla="*/ 4356833 w 4360196"/>
              <a:gd name="connsiteY1" fmla="*/ 998806 h 6241230"/>
              <a:gd name="connsiteX2" fmla="*/ 3681584 w 4360196"/>
              <a:gd name="connsiteY2" fmla="*/ 3010486 h 6241230"/>
              <a:gd name="connsiteX3" fmla="*/ 3034470 w 4360196"/>
              <a:gd name="connsiteY3" fmla="*/ 3854548 h 6241230"/>
              <a:gd name="connsiteX4" fmla="*/ 2270433 w 4360196"/>
              <a:gd name="connsiteY4" fmla="*/ 5577032 h 6241230"/>
              <a:gd name="connsiteX5" fmla="*/ 0 w 4360196"/>
              <a:gd name="connsiteY5" fmla="*/ 6240982 h 62412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60196" h="6241230">
                <a:moveTo>
                  <a:pt x="3386162" y="0"/>
                </a:moveTo>
                <a:cubicBezTo>
                  <a:pt x="3846879" y="248529"/>
                  <a:pt x="4307596" y="497058"/>
                  <a:pt x="4356833" y="998806"/>
                </a:cubicBezTo>
                <a:cubicBezTo>
                  <a:pt x="4406070" y="1500554"/>
                  <a:pt x="3901978" y="2534529"/>
                  <a:pt x="3681584" y="3010486"/>
                </a:cubicBezTo>
                <a:cubicBezTo>
                  <a:pt x="3461190" y="3486443"/>
                  <a:pt x="3269662" y="3426790"/>
                  <a:pt x="3034470" y="3854548"/>
                </a:cubicBezTo>
                <a:cubicBezTo>
                  <a:pt x="2799278" y="4282306"/>
                  <a:pt x="2776178" y="5179293"/>
                  <a:pt x="2270433" y="5577032"/>
                </a:cubicBezTo>
                <a:cubicBezTo>
                  <a:pt x="1764688" y="5974771"/>
                  <a:pt x="844013" y="6250686"/>
                  <a:pt x="0" y="6240982"/>
                </a:cubicBezTo>
              </a:path>
            </a:pathLst>
          </a:cu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5" name="TextBox 14"/>
          <p:cNvSpPr txBox="1"/>
          <p:nvPr/>
        </p:nvSpPr>
        <p:spPr>
          <a:xfrm>
            <a:off x="4642192" y="215020"/>
            <a:ext cx="383630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/>
              <a:t>Multiwinner Elections</a:t>
            </a:r>
          </a:p>
        </p:txBody>
      </p:sp>
      <p:grpSp>
        <p:nvGrpSpPr>
          <p:cNvPr id="23" name="Group 22"/>
          <p:cNvGrpSpPr/>
          <p:nvPr/>
        </p:nvGrpSpPr>
        <p:grpSpPr>
          <a:xfrm>
            <a:off x="3701947" y="2723905"/>
            <a:ext cx="3306097" cy="2629317"/>
            <a:chOff x="5988911" y="1879306"/>
            <a:chExt cx="3306097" cy="2629317"/>
          </a:xfrm>
        </p:grpSpPr>
        <p:pic>
          <p:nvPicPr>
            <p:cNvPr id="16" name="Picture 2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67307">
              <a:off x="6312618" y="1879306"/>
              <a:ext cx="734433" cy="7065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" name="Picture 16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0872275">
              <a:off x="5988911" y="2733471"/>
              <a:ext cx="1049889" cy="10101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8" name="Picture 17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9441842">
              <a:off x="6722059" y="3768387"/>
              <a:ext cx="769346" cy="74023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9" name="Picture 2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rightnessContrast bright="17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26968" y="1913206"/>
              <a:ext cx="1468040" cy="109376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" name="Strzałka w prawo 6"/>
            <p:cNvSpPr/>
            <p:nvPr/>
          </p:nvSpPr>
          <p:spPr>
            <a:xfrm rot="519101">
              <a:off x="7124028" y="2122767"/>
              <a:ext cx="652293" cy="279292"/>
            </a:xfrm>
            <a:prstGeom prst="rightArrow">
              <a:avLst>
                <a:gd name="adj1" fmla="val 50000"/>
                <a:gd name="adj2" fmla="val 114433"/>
              </a:avLst>
            </a:prstGeom>
            <a:solidFill>
              <a:srgbClr val="FF0000">
                <a:alpha val="34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21" name="Strzałka w prawo 8"/>
            <p:cNvSpPr/>
            <p:nvPr/>
          </p:nvSpPr>
          <p:spPr>
            <a:xfrm rot="20282087">
              <a:off x="7052356" y="2741056"/>
              <a:ext cx="652293" cy="423964"/>
            </a:xfrm>
            <a:prstGeom prst="rightArrow">
              <a:avLst>
                <a:gd name="adj1" fmla="val 50000"/>
                <a:gd name="adj2" fmla="val 99529"/>
              </a:avLst>
            </a:pr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22" name="Strzałka w prawo 9"/>
            <p:cNvSpPr/>
            <p:nvPr/>
          </p:nvSpPr>
          <p:spPr>
            <a:xfrm rot="18351958">
              <a:off x="7354876" y="3330070"/>
              <a:ext cx="620029" cy="187287"/>
            </a:xfrm>
            <a:prstGeom prst="rightArrow">
              <a:avLst>
                <a:gd name="adj1" fmla="val 50000"/>
                <a:gd name="adj2" fmla="val 70094"/>
              </a:avLst>
            </a:prstGeom>
            <a:solidFill>
              <a:srgbClr val="FFFF00">
                <a:alpha val="7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</p:grpSp>
      <p:sp>
        <p:nvSpPr>
          <p:cNvPr id="25" name="Freeform: Shape 24"/>
          <p:cNvSpPr/>
          <p:nvPr/>
        </p:nvSpPr>
        <p:spPr>
          <a:xfrm>
            <a:off x="3043927" y="2212544"/>
            <a:ext cx="4190106" cy="3456427"/>
          </a:xfrm>
          <a:custGeom>
            <a:avLst/>
            <a:gdLst>
              <a:gd name="connsiteX0" fmla="*/ 0 w 2866610"/>
              <a:gd name="connsiteY0" fmla="*/ 73457 h 3435635"/>
              <a:gd name="connsiteX1" fmla="*/ 1491175 w 2866610"/>
              <a:gd name="connsiteY1" fmla="*/ 17186 h 3435635"/>
              <a:gd name="connsiteX2" fmla="*/ 2743200 w 2866610"/>
              <a:gd name="connsiteY2" fmla="*/ 340743 h 3435635"/>
              <a:gd name="connsiteX3" fmla="*/ 2700997 w 2866610"/>
              <a:gd name="connsiteY3" fmla="*/ 2366491 h 3435635"/>
              <a:gd name="connsiteX4" fmla="*/ 1688123 w 2866610"/>
              <a:gd name="connsiteY4" fmla="*/ 3435635 h 3435635"/>
              <a:gd name="connsiteX0" fmla="*/ 665333 w 3531943"/>
              <a:gd name="connsiteY0" fmla="*/ 73457 h 3600527"/>
              <a:gd name="connsiteX1" fmla="*/ 2156508 w 3531943"/>
              <a:gd name="connsiteY1" fmla="*/ 17186 h 3600527"/>
              <a:gd name="connsiteX2" fmla="*/ 3408533 w 3531943"/>
              <a:gd name="connsiteY2" fmla="*/ 340743 h 3600527"/>
              <a:gd name="connsiteX3" fmla="*/ 3366330 w 3531943"/>
              <a:gd name="connsiteY3" fmla="*/ 2366491 h 3600527"/>
              <a:gd name="connsiteX4" fmla="*/ 0 w 3531943"/>
              <a:gd name="connsiteY4" fmla="*/ 3600527 h 3600527"/>
              <a:gd name="connsiteX0" fmla="*/ 665333 w 3531943"/>
              <a:gd name="connsiteY0" fmla="*/ 73457 h 3678326"/>
              <a:gd name="connsiteX1" fmla="*/ 2156508 w 3531943"/>
              <a:gd name="connsiteY1" fmla="*/ 17186 h 3678326"/>
              <a:gd name="connsiteX2" fmla="*/ 3408533 w 3531943"/>
              <a:gd name="connsiteY2" fmla="*/ 340743 h 3678326"/>
              <a:gd name="connsiteX3" fmla="*/ 3366330 w 3531943"/>
              <a:gd name="connsiteY3" fmla="*/ 2366491 h 3678326"/>
              <a:gd name="connsiteX4" fmla="*/ 0 w 3531943"/>
              <a:gd name="connsiteY4" fmla="*/ 3600527 h 3678326"/>
              <a:gd name="connsiteX0" fmla="*/ 1264940 w 4131550"/>
              <a:gd name="connsiteY0" fmla="*/ 73457 h 2595946"/>
              <a:gd name="connsiteX1" fmla="*/ 2756115 w 4131550"/>
              <a:gd name="connsiteY1" fmla="*/ 17186 h 2595946"/>
              <a:gd name="connsiteX2" fmla="*/ 4008140 w 4131550"/>
              <a:gd name="connsiteY2" fmla="*/ 340743 h 2595946"/>
              <a:gd name="connsiteX3" fmla="*/ 3965937 w 4131550"/>
              <a:gd name="connsiteY3" fmla="*/ 2366491 h 2595946"/>
              <a:gd name="connsiteX4" fmla="*/ 0 w 4131550"/>
              <a:gd name="connsiteY4" fmla="*/ 2041550 h 2595946"/>
              <a:gd name="connsiteX0" fmla="*/ 1264940 w 4188190"/>
              <a:gd name="connsiteY0" fmla="*/ 73457 h 3456427"/>
              <a:gd name="connsiteX1" fmla="*/ 2756115 w 4188190"/>
              <a:gd name="connsiteY1" fmla="*/ 17186 h 3456427"/>
              <a:gd name="connsiteX2" fmla="*/ 4008140 w 4188190"/>
              <a:gd name="connsiteY2" fmla="*/ 340743 h 3456427"/>
              <a:gd name="connsiteX3" fmla="*/ 3965937 w 4188190"/>
              <a:gd name="connsiteY3" fmla="*/ 2366491 h 3456427"/>
              <a:gd name="connsiteX4" fmla="*/ 1766000 w 4188190"/>
              <a:gd name="connsiteY4" fmla="*/ 3453738 h 3456427"/>
              <a:gd name="connsiteX5" fmla="*/ 0 w 4188190"/>
              <a:gd name="connsiteY5" fmla="*/ 2041550 h 3456427"/>
              <a:gd name="connsiteX0" fmla="*/ 1266856 w 4190106"/>
              <a:gd name="connsiteY0" fmla="*/ 73457 h 3456427"/>
              <a:gd name="connsiteX1" fmla="*/ 2758031 w 4190106"/>
              <a:gd name="connsiteY1" fmla="*/ 17186 h 3456427"/>
              <a:gd name="connsiteX2" fmla="*/ 4010056 w 4190106"/>
              <a:gd name="connsiteY2" fmla="*/ 340743 h 3456427"/>
              <a:gd name="connsiteX3" fmla="*/ 3967853 w 4190106"/>
              <a:gd name="connsiteY3" fmla="*/ 2366491 h 3456427"/>
              <a:gd name="connsiteX4" fmla="*/ 1767916 w 4190106"/>
              <a:gd name="connsiteY4" fmla="*/ 3453738 h 3456427"/>
              <a:gd name="connsiteX5" fmla="*/ 1916 w 4190106"/>
              <a:gd name="connsiteY5" fmla="*/ 2041550 h 34564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190106" h="3456427">
                <a:moveTo>
                  <a:pt x="1266856" y="73457"/>
                </a:moveTo>
                <a:cubicBezTo>
                  <a:pt x="1783843" y="23047"/>
                  <a:pt x="2300831" y="-27362"/>
                  <a:pt x="2758031" y="17186"/>
                </a:cubicBezTo>
                <a:cubicBezTo>
                  <a:pt x="3215231" y="61734"/>
                  <a:pt x="3808419" y="-50808"/>
                  <a:pt x="4010056" y="340743"/>
                </a:cubicBezTo>
                <a:cubicBezTo>
                  <a:pt x="4211693" y="732294"/>
                  <a:pt x="4301569" y="2002557"/>
                  <a:pt x="3967853" y="2366491"/>
                </a:cubicBezTo>
                <a:cubicBezTo>
                  <a:pt x="3634137" y="2730425"/>
                  <a:pt x="2428906" y="3507895"/>
                  <a:pt x="1767916" y="3453738"/>
                </a:cubicBezTo>
                <a:cubicBezTo>
                  <a:pt x="1106927" y="3399581"/>
                  <a:pt x="-53522" y="2691642"/>
                  <a:pt x="1916" y="2041550"/>
                </a:cubicBezTo>
              </a:path>
            </a:pathLst>
          </a:custGeom>
          <a:noFill/>
          <a:ln w="19050"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6" name="TextBox 25"/>
          <p:cNvSpPr txBox="1"/>
          <p:nvPr/>
        </p:nvSpPr>
        <p:spPr>
          <a:xfrm rot="19086057">
            <a:off x="5224235" y="4480455"/>
            <a:ext cx="16709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parliaments</a:t>
            </a:r>
          </a:p>
        </p:txBody>
      </p:sp>
      <p:pic>
        <p:nvPicPr>
          <p:cNvPr id="27" name="Picture 3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77408">
            <a:off x="6069677" y="1022335"/>
            <a:ext cx="2010423" cy="9391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197444" y="1080360"/>
            <a:ext cx="535286" cy="761296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7527390" y="1390172"/>
            <a:ext cx="12778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dirty="0"/>
              <a:t>movies on a plane</a:t>
            </a:r>
          </a:p>
        </p:txBody>
      </p:sp>
      <p:cxnSp>
        <p:nvCxnSpPr>
          <p:cNvPr id="32" name="Straight Connector 31"/>
          <p:cNvCxnSpPr/>
          <p:nvPr/>
        </p:nvCxnSpPr>
        <p:spPr>
          <a:xfrm>
            <a:off x="7177394" y="2715238"/>
            <a:ext cx="1729904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6" name="Group 55"/>
          <p:cNvGrpSpPr/>
          <p:nvPr/>
        </p:nvGrpSpPr>
        <p:grpSpPr>
          <a:xfrm>
            <a:off x="6579514" y="4995922"/>
            <a:ext cx="2181568" cy="1851739"/>
            <a:chOff x="6579514" y="4995922"/>
            <a:chExt cx="2181568" cy="1851739"/>
          </a:xfrm>
        </p:grpSpPr>
        <p:pic>
          <p:nvPicPr>
            <p:cNvPr id="33" name="Picture 14"/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90055" y="6352361"/>
              <a:ext cx="247650" cy="4953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4" name="Picture 13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618207" y="5527641"/>
              <a:ext cx="142875" cy="438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5" name="Picture 14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53112" y="5260281"/>
              <a:ext cx="142875" cy="438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6" name="Picture 15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60957" y="4995922"/>
              <a:ext cx="142875" cy="438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7" name="Picture 10"/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412860" y="5013291"/>
              <a:ext cx="247650" cy="4953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8" name="Picture 14"/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22389" y="5822916"/>
              <a:ext cx="247650" cy="4953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9" name="Picture 21"/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94805" y="5729832"/>
              <a:ext cx="190500" cy="5810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0" name="Picture 29"/>
            <p:cNvPicPr>
              <a:picLocks noChangeAspect="1" noChangeArrowheads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80069" y="5508591"/>
              <a:ext cx="219075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1" name="Picture 31"/>
            <p:cNvPicPr>
              <a:picLocks noChangeAspect="1" noChangeArrowheads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6594" y="6148688"/>
              <a:ext cx="219075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2" name="Picture 32"/>
            <p:cNvPicPr>
              <a:picLocks noChangeAspect="1" noChangeArrowheads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64051" y="5488701"/>
              <a:ext cx="219075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3" name="Picture 14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79514" y="5557888"/>
              <a:ext cx="142875" cy="438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4" name="Picture 14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11583" y="5603841"/>
              <a:ext cx="142875" cy="438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5" name="Picture 14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28898" y="5115104"/>
              <a:ext cx="142875" cy="438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6" name="Picture 14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06118" y="5199426"/>
              <a:ext cx="142875" cy="438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7" name="Picture 29"/>
            <p:cNvPicPr>
              <a:picLocks noChangeAspect="1" noChangeArrowheads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84757" y="5889591"/>
              <a:ext cx="219075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8" name="Picture 29"/>
            <p:cNvPicPr>
              <a:picLocks noChangeAspect="1" noChangeArrowheads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65352" y="5718141"/>
              <a:ext cx="219075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9" name="Picture 29"/>
            <p:cNvPicPr>
              <a:picLocks noChangeAspect="1" noChangeArrowheads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411122" y="5856927"/>
              <a:ext cx="219075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0" name="Picture 14"/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85305" y="5394291"/>
              <a:ext cx="247650" cy="4953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1" name="Picture 14"/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36777" y="5179114"/>
              <a:ext cx="247650" cy="4953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2" name="Picture 14"/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42505" y="5851491"/>
              <a:ext cx="247650" cy="4953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53" name="TextBox 52"/>
          <p:cNvSpPr txBox="1"/>
          <p:nvPr/>
        </p:nvSpPr>
        <p:spPr>
          <a:xfrm>
            <a:off x="7365669" y="4060811"/>
            <a:ext cx="148481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dirty="0"/>
              <a:t>making a shortlist</a:t>
            </a:r>
          </a:p>
        </p:txBody>
      </p:sp>
      <p:cxnSp>
        <p:nvCxnSpPr>
          <p:cNvPr id="54" name="Straight Connector 53"/>
          <p:cNvCxnSpPr/>
          <p:nvPr/>
        </p:nvCxnSpPr>
        <p:spPr>
          <a:xfrm>
            <a:off x="7185866" y="4051606"/>
            <a:ext cx="1729904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TextBox 54"/>
          <p:cNvSpPr txBox="1"/>
          <p:nvPr/>
        </p:nvSpPr>
        <p:spPr>
          <a:xfrm>
            <a:off x="7119760" y="2966640"/>
            <a:ext cx="205107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2400" b="1" dirty="0">
                <a:solidFill>
                  <a:srgbClr val="00B050"/>
                </a:solidFill>
              </a:rPr>
              <a:t>fundamentally</a:t>
            </a:r>
          </a:p>
          <a:p>
            <a:pPr algn="ctr"/>
            <a:r>
              <a:rPr lang="pl-PL" sz="2400" b="1" dirty="0">
                <a:solidFill>
                  <a:srgbClr val="00B050"/>
                </a:solidFill>
              </a:rPr>
              <a:t>different!</a:t>
            </a:r>
          </a:p>
        </p:txBody>
      </p:sp>
      <p:sp>
        <p:nvSpPr>
          <p:cNvPr id="57" name="Oval 56"/>
          <p:cNvSpPr/>
          <p:nvPr/>
        </p:nvSpPr>
        <p:spPr>
          <a:xfrm>
            <a:off x="7300499" y="5322355"/>
            <a:ext cx="1050140" cy="1107944"/>
          </a:xfrm>
          <a:prstGeom prst="ellipse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" name="TextBox 1"/>
          <p:cNvSpPr txBox="1"/>
          <p:nvPr/>
        </p:nvSpPr>
        <p:spPr>
          <a:xfrm>
            <a:off x="2321563" y="5865896"/>
            <a:ext cx="3880730" cy="830997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1600" dirty="0"/>
              <a:t>[EFSS17] E. Elkind, P. Faliszewski, P. Skowron, A. Slinko, Properties of Multiwinner Voting Rules, Social Choice and Welfare, 2017</a:t>
            </a:r>
          </a:p>
        </p:txBody>
      </p:sp>
    </p:spTree>
    <p:extLst>
      <p:ext uri="{BB962C8B-B14F-4D97-AF65-F5344CB8AC3E}">
        <p14:creationId xmlns:p14="http://schemas.microsoft.com/office/powerpoint/2010/main" val="20089684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  <p:bldP spid="11" grpId="0" animBg="1"/>
      <p:bldP spid="12" grpId="0" animBg="1"/>
      <p:bldP spid="13" grpId="0"/>
      <p:bldP spid="14" grpId="0" animBg="1"/>
      <p:bldP spid="15" grpId="0"/>
      <p:bldP spid="25" grpId="0" animBg="1"/>
      <p:bldP spid="26" grpId="0"/>
      <p:bldP spid="30" grpId="0"/>
      <p:bldP spid="53" grpId="0"/>
      <p:bldP spid="55" grpId="0"/>
      <p:bldP spid="57" grpId="0" animBg="1"/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Election Model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3871913" cy="4785395"/>
          </a:xfrm>
        </p:spPr>
        <p:txBody>
          <a:bodyPr/>
          <a:lstStyle/>
          <a:p>
            <a:pPr marL="0" indent="0">
              <a:buNone/>
            </a:pPr>
            <a:r>
              <a:rPr lang="pl-PL" sz="2400" dirty="0"/>
              <a:t>An election </a:t>
            </a:r>
            <a:r>
              <a:rPr lang="pl-PL" dirty="0"/>
              <a:t>E = (C, V) </a:t>
            </a:r>
          </a:p>
          <a:p>
            <a:pPr marL="0" indent="0">
              <a:buNone/>
            </a:pPr>
            <a:r>
              <a:rPr lang="pl-PL" sz="2000" dirty="0">
                <a:sym typeface="Wingdings" panose="05000000000000000000" pitchFamily="2" charset="2"/>
              </a:rPr>
              <a:t>     </a:t>
            </a:r>
            <a:r>
              <a:rPr lang="pl-PL" dirty="0">
                <a:sym typeface="Wingdings" panose="05000000000000000000" pitchFamily="2" charset="2"/>
              </a:rPr>
              <a:t>C</a:t>
            </a:r>
            <a:r>
              <a:rPr lang="pl-PL" sz="2000" dirty="0">
                <a:sym typeface="Wingdings" panose="05000000000000000000" pitchFamily="2" charset="2"/>
              </a:rPr>
              <a:t>  </a:t>
            </a:r>
            <a:r>
              <a:rPr lang="pl-PL" sz="2400" dirty="0">
                <a:sym typeface="Wingdings" panose="05000000000000000000" pitchFamily="2" charset="2"/>
              </a:rPr>
              <a:t>set of candidates</a:t>
            </a:r>
            <a:br>
              <a:rPr lang="pl-PL" sz="2400" dirty="0">
                <a:sym typeface="Wingdings" panose="05000000000000000000" pitchFamily="2" charset="2"/>
              </a:rPr>
            </a:br>
            <a:r>
              <a:rPr lang="pl-PL" sz="2000" dirty="0">
                <a:sym typeface="Wingdings" panose="05000000000000000000" pitchFamily="2" charset="2"/>
              </a:rPr>
              <a:t>     </a:t>
            </a:r>
            <a:r>
              <a:rPr lang="pl-PL" dirty="0">
                <a:sym typeface="Wingdings" panose="05000000000000000000" pitchFamily="2" charset="2"/>
              </a:rPr>
              <a:t>V</a:t>
            </a:r>
            <a:r>
              <a:rPr lang="pl-PL" sz="2000" dirty="0">
                <a:sym typeface="Wingdings" panose="05000000000000000000" pitchFamily="2" charset="2"/>
              </a:rPr>
              <a:t>  </a:t>
            </a:r>
            <a:r>
              <a:rPr lang="pl-PL" sz="2400" dirty="0">
                <a:sym typeface="Wingdings" panose="05000000000000000000" pitchFamily="2" charset="2"/>
              </a:rPr>
              <a:t>set of voters</a:t>
            </a:r>
          </a:p>
          <a:p>
            <a:pPr marL="0" indent="0">
              <a:buNone/>
            </a:pPr>
            <a:endParaRPr lang="pl-PL" dirty="0"/>
          </a:p>
          <a:p>
            <a:pPr marL="0" indent="0">
              <a:buNone/>
            </a:pPr>
            <a:r>
              <a:rPr lang="pl-PL" sz="2400" dirty="0"/>
              <a:t>Voters represented through their preferences:</a:t>
            </a:r>
          </a:p>
          <a:p>
            <a:r>
              <a:rPr lang="pl-PL" sz="2400" dirty="0"/>
              <a:t>Ordinal model</a:t>
            </a:r>
          </a:p>
        </p:txBody>
      </p:sp>
      <p:cxnSp>
        <p:nvCxnSpPr>
          <p:cNvPr id="4" name="Łącznik prostoliniowy 4"/>
          <p:cNvCxnSpPr/>
          <p:nvPr/>
        </p:nvCxnSpPr>
        <p:spPr>
          <a:xfrm>
            <a:off x="4515919" y="1158378"/>
            <a:ext cx="0" cy="496778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6524" y="1158378"/>
            <a:ext cx="2634018" cy="6753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pole tekstowe 6"/>
          <p:cNvSpPr txBox="1"/>
          <p:nvPr/>
        </p:nvSpPr>
        <p:spPr>
          <a:xfrm>
            <a:off x="5043828" y="1234759"/>
            <a:ext cx="367280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2800" dirty="0"/>
              <a:t>C = {      ,      ,      ,      ,     }</a:t>
            </a:r>
          </a:p>
          <a:p>
            <a:r>
              <a:rPr lang="pl-PL" sz="2800" dirty="0"/>
              <a:t>V = (v</a:t>
            </a:r>
            <a:r>
              <a:rPr lang="pl-PL" sz="2800" baseline="-25000" dirty="0"/>
              <a:t>1</a:t>
            </a:r>
            <a:r>
              <a:rPr lang="pl-PL" sz="2800" dirty="0"/>
              <a:t>, … , v</a:t>
            </a:r>
            <a:r>
              <a:rPr lang="pl-PL" sz="2800" baseline="-25000" dirty="0"/>
              <a:t>6</a:t>
            </a:r>
            <a:r>
              <a:rPr lang="pl-PL" sz="2800" dirty="0"/>
              <a:t>)</a:t>
            </a:r>
          </a:p>
        </p:txBody>
      </p:sp>
      <p:sp>
        <p:nvSpPr>
          <p:cNvPr id="7" name="pole tekstowe 8"/>
          <p:cNvSpPr txBox="1"/>
          <p:nvPr/>
        </p:nvSpPr>
        <p:spPr>
          <a:xfrm>
            <a:off x="5399348" y="2907214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1</a:t>
            </a:r>
            <a:r>
              <a:rPr lang="pl-PL" dirty="0"/>
              <a:t>:</a:t>
            </a:r>
          </a:p>
        </p:txBody>
      </p:sp>
      <p:sp>
        <p:nvSpPr>
          <p:cNvPr id="8" name="pole tekstowe 9"/>
          <p:cNvSpPr txBox="1"/>
          <p:nvPr/>
        </p:nvSpPr>
        <p:spPr>
          <a:xfrm>
            <a:off x="5399537" y="5223323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5</a:t>
            </a:r>
            <a:r>
              <a:rPr lang="pl-PL" dirty="0"/>
              <a:t>:</a:t>
            </a:r>
          </a:p>
        </p:txBody>
      </p:sp>
      <p:sp>
        <p:nvSpPr>
          <p:cNvPr id="9" name="pole tekstowe 10"/>
          <p:cNvSpPr txBox="1"/>
          <p:nvPr/>
        </p:nvSpPr>
        <p:spPr>
          <a:xfrm>
            <a:off x="5399348" y="3484710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2</a:t>
            </a:r>
            <a:r>
              <a:rPr lang="pl-PL" dirty="0"/>
              <a:t>:</a:t>
            </a:r>
          </a:p>
        </p:txBody>
      </p:sp>
      <p:sp>
        <p:nvSpPr>
          <p:cNvPr id="10" name="pole tekstowe 11"/>
          <p:cNvSpPr txBox="1"/>
          <p:nvPr/>
        </p:nvSpPr>
        <p:spPr>
          <a:xfrm>
            <a:off x="5399348" y="4100832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3</a:t>
            </a:r>
            <a:r>
              <a:rPr lang="pl-PL" dirty="0"/>
              <a:t>:</a:t>
            </a:r>
          </a:p>
        </p:txBody>
      </p:sp>
      <p:sp>
        <p:nvSpPr>
          <p:cNvPr id="11" name="pole tekstowe 12"/>
          <p:cNvSpPr txBox="1"/>
          <p:nvPr/>
        </p:nvSpPr>
        <p:spPr>
          <a:xfrm>
            <a:off x="5399348" y="5761260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6</a:t>
            </a:r>
            <a:r>
              <a:rPr lang="pl-PL" dirty="0"/>
              <a:t>:</a:t>
            </a:r>
          </a:p>
        </p:txBody>
      </p:sp>
      <p:sp>
        <p:nvSpPr>
          <p:cNvPr id="12" name="pole tekstowe 13"/>
          <p:cNvSpPr txBox="1"/>
          <p:nvPr/>
        </p:nvSpPr>
        <p:spPr>
          <a:xfrm>
            <a:off x="5399537" y="4602251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4</a:t>
            </a:r>
            <a:r>
              <a:rPr lang="pl-PL" dirty="0"/>
              <a:t>:</a:t>
            </a:r>
          </a:p>
        </p:txBody>
      </p:sp>
      <p:pic>
        <p:nvPicPr>
          <p:cNvPr id="13" name="Picture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6524" y="2876345"/>
            <a:ext cx="2516961" cy="33233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144134" y="5888314"/>
            <a:ext cx="4184979" cy="830997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1600" dirty="0"/>
              <a:t>[Zwi16] W. Zwicker, Introduction to the Theory of Voting, Handbook of Computational Social Choice, 2016</a:t>
            </a:r>
          </a:p>
        </p:txBody>
      </p:sp>
    </p:spTree>
    <p:extLst>
      <p:ext uri="{BB962C8B-B14F-4D97-AF65-F5344CB8AC3E}">
        <p14:creationId xmlns:p14="http://schemas.microsoft.com/office/powerpoint/2010/main" val="41837468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Election Model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3871913" cy="4785395"/>
          </a:xfrm>
        </p:spPr>
        <p:txBody>
          <a:bodyPr/>
          <a:lstStyle/>
          <a:p>
            <a:pPr marL="0" indent="0">
              <a:buNone/>
            </a:pPr>
            <a:r>
              <a:rPr lang="pl-PL" sz="2400" dirty="0"/>
              <a:t>An election </a:t>
            </a:r>
            <a:r>
              <a:rPr lang="pl-PL" dirty="0"/>
              <a:t>E = (C, V) </a:t>
            </a:r>
          </a:p>
          <a:p>
            <a:pPr marL="0" indent="0">
              <a:buNone/>
            </a:pPr>
            <a:r>
              <a:rPr lang="pl-PL" sz="2000" dirty="0">
                <a:sym typeface="Wingdings" panose="05000000000000000000" pitchFamily="2" charset="2"/>
              </a:rPr>
              <a:t>     </a:t>
            </a:r>
            <a:r>
              <a:rPr lang="pl-PL" dirty="0">
                <a:sym typeface="Wingdings" panose="05000000000000000000" pitchFamily="2" charset="2"/>
              </a:rPr>
              <a:t>C</a:t>
            </a:r>
            <a:r>
              <a:rPr lang="pl-PL" sz="2000" dirty="0">
                <a:sym typeface="Wingdings" panose="05000000000000000000" pitchFamily="2" charset="2"/>
              </a:rPr>
              <a:t>  </a:t>
            </a:r>
            <a:r>
              <a:rPr lang="pl-PL" sz="2400" dirty="0">
                <a:sym typeface="Wingdings" panose="05000000000000000000" pitchFamily="2" charset="2"/>
              </a:rPr>
              <a:t>set of candidates</a:t>
            </a:r>
            <a:br>
              <a:rPr lang="pl-PL" sz="2400" dirty="0">
                <a:sym typeface="Wingdings" panose="05000000000000000000" pitchFamily="2" charset="2"/>
              </a:rPr>
            </a:br>
            <a:r>
              <a:rPr lang="pl-PL" sz="2000" dirty="0">
                <a:sym typeface="Wingdings" panose="05000000000000000000" pitchFamily="2" charset="2"/>
              </a:rPr>
              <a:t>     </a:t>
            </a:r>
            <a:r>
              <a:rPr lang="pl-PL" dirty="0">
                <a:sym typeface="Wingdings" panose="05000000000000000000" pitchFamily="2" charset="2"/>
              </a:rPr>
              <a:t>V</a:t>
            </a:r>
            <a:r>
              <a:rPr lang="pl-PL" sz="2000" dirty="0">
                <a:sym typeface="Wingdings" panose="05000000000000000000" pitchFamily="2" charset="2"/>
              </a:rPr>
              <a:t>  </a:t>
            </a:r>
            <a:r>
              <a:rPr lang="pl-PL" sz="2400" dirty="0">
                <a:sym typeface="Wingdings" panose="05000000000000000000" pitchFamily="2" charset="2"/>
              </a:rPr>
              <a:t>set of voters</a:t>
            </a:r>
          </a:p>
          <a:p>
            <a:pPr marL="0" indent="0">
              <a:buNone/>
            </a:pPr>
            <a:endParaRPr lang="pl-PL" dirty="0"/>
          </a:p>
          <a:p>
            <a:pPr marL="0" indent="0">
              <a:buNone/>
            </a:pPr>
            <a:r>
              <a:rPr lang="pl-PL" sz="2400" dirty="0"/>
              <a:t>Voters represented through their preferences:</a:t>
            </a:r>
          </a:p>
          <a:p>
            <a:r>
              <a:rPr lang="pl-PL" sz="2400" dirty="0"/>
              <a:t>Ordinal model</a:t>
            </a:r>
          </a:p>
          <a:p>
            <a:r>
              <a:rPr lang="pl-PL" sz="2400" dirty="0"/>
              <a:t>Approval model</a:t>
            </a:r>
          </a:p>
        </p:txBody>
      </p:sp>
      <p:cxnSp>
        <p:nvCxnSpPr>
          <p:cNvPr id="4" name="Łącznik prostoliniowy 4"/>
          <p:cNvCxnSpPr/>
          <p:nvPr/>
        </p:nvCxnSpPr>
        <p:spPr>
          <a:xfrm>
            <a:off x="4515919" y="1158378"/>
            <a:ext cx="0" cy="496778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6524" y="1158378"/>
            <a:ext cx="2634018" cy="6753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pole tekstowe 6"/>
          <p:cNvSpPr txBox="1"/>
          <p:nvPr/>
        </p:nvSpPr>
        <p:spPr>
          <a:xfrm>
            <a:off x="5043828" y="1234759"/>
            <a:ext cx="367280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2800" dirty="0"/>
              <a:t>C = {      ,      ,      ,      ,     }</a:t>
            </a:r>
          </a:p>
          <a:p>
            <a:r>
              <a:rPr lang="pl-PL" sz="2800" dirty="0"/>
              <a:t>V = (v</a:t>
            </a:r>
            <a:r>
              <a:rPr lang="pl-PL" sz="2800" baseline="-25000" dirty="0"/>
              <a:t>1</a:t>
            </a:r>
            <a:r>
              <a:rPr lang="pl-PL" sz="2800" dirty="0"/>
              <a:t>, … , v</a:t>
            </a:r>
            <a:r>
              <a:rPr lang="pl-PL" sz="2800" baseline="-25000" dirty="0"/>
              <a:t>6</a:t>
            </a:r>
            <a:r>
              <a:rPr lang="pl-PL" sz="2800" dirty="0"/>
              <a:t>)</a:t>
            </a:r>
          </a:p>
        </p:txBody>
      </p:sp>
      <p:sp>
        <p:nvSpPr>
          <p:cNvPr id="7" name="pole tekstowe 8"/>
          <p:cNvSpPr txBox="1"/>
          <p:nvPr/>
        </p:nvSpPr>
        <p:spPr>
          <a:xfrm>
            <a:off x="5399348" y="2907214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1</a:t>
            </a:r>
            <a:r>
              <a:rPr lang="pl-PL" dirty="0"/>
              <a:t>:</a:t>
            </a:r>
          </a:p>
        </p:txBody>
      </p:sp>
      <p:sp>
        <p:nvSpPr>
          <p:cNvPr id="8" name="pole tekstowe 9"/>
          <p:cNvSpPr txBox="1"/>
          <p:nvPr/>
        </p:nvSpPr>
        <p:spPr>
          <a:xfrm>
            <a:off x="5399537" y="5223323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5</a:t>
            </a:r>
            <a:r>
              <a:rPr lang="pl-PL" dirty="0"/>
              <a:t>:</a:t>
            </a:r>
          </a:p>
        </p:txBody>
      </p:sp>
      <p:sp>
        <p:nvSpPr>
          <p:cNvPr id="9" name="pole tekstowe 10"/>
          <p:cNvSpPr txBox="1"/>
          <p:nvPr/>
        </p:nvSpPr>
        <p:spPr>
          <a:xfrm>
            <a:off x="5399348" y="3484710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2</a:t>
            </a:r>
            <a:r>
              <a:rPr lang="pl-PL" dirty="0"/>
              <a:t>:</a:t>
            </a:r>
          </a:p>
        </p:txBody>
      </p:sp>
      <p:sp>
        <p:nvSpPr>
          <p:cNvPr id="10" name="pole tekstowe 11"/>
          <p:cNvSpPr txBox="1"/>
          <p:nvPr/>
        </p:nvSpPr>
        <p:spPr>
          <a:xfrm>
            <a:off x="5399348" y="4100832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3</a:t>
            </a:r>
            <a:r>
              <a:rPr lang="pl-PL" dirty="0"/>
              <a:t>:</a:t>
            </a:r>
          </a:p>
        </p:txBody>
      </p:sp>
      <p:sp>
        <p:nvSpPr>
          <p:cNvPr id="11" name="pole tekstowe 12"/>
          <p:cNvSpPr txBox="1"/>
          <p:nvPr/>
        </p:nvSpPr>
        <p:spPr>
          <a:xfrm>
            <a:off x="5399348" y="5761260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6</a:t>
            </a:r>
            <a:r>
              <a:rPr lang="pl-PL" dirty="0"/>
              <a:t>:</a:t>
            </a:r>
          </a:p>
        </p:txBody>
      </p:sp>
      <p:sp>
        <p:nvSpPr>
          <p:cNvPr id="12" name="pole tekstowe 13"/>
          <p:cNvSpPr txBox="1"/>
          <p:nvPr/>
        </p:nvSpPr>
        <p:spPr>
          <a:xfrm>
            <a:off x="5399537" y="4602251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4</a:t>
            </a:r>
            <a:r>
              <a:rPr lang="pl-PL" dirty="0"/>
              <a:t>:</a:t>
            </a:r>
          </a:p>
        </p:txBody>
      </p:sp>
      <p:pic>
        <p:nvPicPr>
          <p:cNvPr id="13" name="Picture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6524" y="2876345"/>
            <a:ext cx="2516961" cy="33233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5856524" y="2709157"/>
            <a:ext cx="2860104" cy="3786188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58885" y="2875430"/>
            <a:ext cx="2514600" cy="3324225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144134" y="5888314"/>
            <a:ext cx="4184979" cy="830997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1600" dirty="0"/>
              <a:t>[Zwi16] W. Zwicker, Introduction to the Theory of Voting, Handbook of Computational Social Choice, 2016</a:t>
            </a:r>
          </a:p>
        </p:txBody>
      </p:sp>
    </p:spTree>
    <p:extLst>
      <p:ext uri="{BB962C8B-B14F-4D97-AF65-F5344CB8AC3E}">
        <p14:creationId xmlns:p14="http://schemas.microsoft.com/office/powerpoint/2010/main" val="1237357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Election Model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4056358" cy="3731295"/>
          </a:xfrm>
        </p:spPr>
        <p:txBody>
          <a:bodyPr/>
          <a:lstStyle/>
          <a:p>
            <a:pPr marL="0" indent="0">
              <a:buNone/>
            </a:pPr>
            <a:r>
              <a:rPr lang="pl-PL" sz="2400" dirty="0"/>
              <a:t>A multiwinner voting rule:</a:t>
            </a:r>
          </a:p>
          <a:p>
            <a:pPr marL="0" indent="0">
              <a:buNone/>
            </a:pPr>
            <a:endParaRPr lang="pl-PL" sz="400" dirty="0"/>
          </a:p>
          <a:p>
            <a:pPr marL="0" indent="0" algn="ctr">
              <a:buNone/>
            </a:pPr>
            <a:r>
              <a:rPr lang="pl-PL" dirty="0"/>
              <a:t>R(E, k)</a:t>
            </a:r>
          </a:p>
          <a:p>
            <a:pPr marL="0" indent="0" algn="ctr">
              <a:buNone/>
            </a:pPr>
            <a:endParaRPr lang="pl-PL" sz="400" dirty="0"/>
          </a:p>
          <a:p>
            <a:pPr marL="0" indent="0">
              <a:buNone/>
            </a:pPr>
            <a:r>
              <a:rPr lang="pl-PL" sz="2400" dirty="0"/>
              <a:t>outputs a family of size-k committees (set of candidates)</a:t>
            </a:r>
          </a:p>
          <a:p>
            <a:pPr marL="0" indent="0">
              <a:buNone/>
            </a:pPr>
            <a:endParaRPr lang="pl-PL" sz="1200" dirty="0"/>
          </a:p>
          <a:p>
            <a:pPr marL="0" indent="0">
              <a:buNone/>
            </a:pPr>
            <a:r>
              <a:rPr lang="pl-PL" sz="2400" dirty="0"/>
              <a:t>Examples of rules</a:t>
            </a:r>
          </a:p>
          <a:p>
            <a:r>
              <a:rPr lang="pl-PL" sz="2400" dirty="0"/>
              <a:t>AV (approval)</a:t>
            </a:r>
          </a:p>
        </p:txBody>
      </p:sp>
      <p:cxnSp>
        <p:nvCxnSpPr>
          <p:cNvPr id="4" name="Łącznik prostoliniowy 4"/>
          <p:cNvCxnSpPr/>
          <p:nvPr/>
        </p:nvCxnSpPr>
        <p:spPr>
          <a:xfrm>
            <a:off x="4515919" y="1158378"/>
            <a:ext cx="0" cy="496778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6524" y="1158378"/>
            <a:ext cx="2634018" cy="6753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pole tekstowe 6"/>
          <p:cNvSpPr txBox="1"/>
          <p:nvPr/>
        </p:nvSpPr>
        <p:spPr>
          <a:xfrm>
            <a:off x="5043828" y="1234759"/>
            <a:ext cx="367280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2800" dirty="0"/>
              <a:t>C = {      ,      ,      ,      ,     }</a:t>
            </a:r>
          </a:p>
          <a:p>
            <a:r>
              <a:rPr lang="pl-PL" sz="2800" dirty="0"/>
              <a:t>V = (v</a:t>
            </a:r>
            <a:r>
              <a:rPr lang="pl-PL" sz="2800" baseline="-25000" dirty="0"/>
              <a:t>1</a:t>
            </a:r>
            <a:r>
              <a:rPr lang="pl-PL" sz="2800" dirty="0"/>
              <a:t>, … , v</a:t>
            </a:r>
            <a:r>
              <a:rPr lang="pl-PL" sz="2800" baseline="-25000" dirty="0"/>
              <a:t>6</a:t>
            </a:r>
            <a:r>
              <a:rPr lang="pl-PL" sz="2800" dirty="0"/>
              <a:t>)</a:t>
            </a:r>
          </a:p>
        </p:txBody>
      </p:sp>
      <p:sp>
        <p:nvSpPr>
          <p:cNvPr id="7" name="pole tekstowe 8"/>
          <p:cNvSpPr txBox="1"/>
          <p:nvPr/>
        </p:nvSpPr>
        <p:spPr>
          <a:xfrm>
            <a:off x="5399348" y="2907214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1</a:t>
            </a:r>
            <a:r>
              <a:rPr lang="pl-PL" dirty="0"/>
              <a:t>:</a:t>
            </a:r>
          </a:p>
        </p:txBody>
      </p:sp>
      <p:sp>
        <p:nvSpPr>
          <p:cNvPr id="8" name="pole tekstowe 9"/>
          <p:cNvSpPr txBox="1"/>
          <p:nvPr/>
        </p:nvSpPr>
        <p:spPr>
          <a:xfrm>
            <a:off x="5399537" y="5223323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5</a:t>
            </a:r>
            <a:r>
              <a:rPr lang="pl-PL" dirty="0"/>
              <a:t>:</a:t>
            </a:r>
          </a:p>
        </p:txBody>
      </p:sp>
      <p:sp>
        <p:nvSpPr>
          <p:cNvPr id="9" name="pole tekstowe 10"/>
          <p:cNvSpPr txBox="1"/>
          <p:nvPr/>
        </p:nvSpPr>
        <p:spPr>
          <a:xfrm>
            <a:off x="5399348" y="3484710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2</a:t>
            </a:r>
            <a:r>
              <a:rPr lang="pl-PL" dirty="0"/>
              <a:t>:</a:t>
            </a:r>
          </a:p>
        </p:txBody>
      </p:sp>
      <p:sp>
        <p:nvSpPr>
          <p:cNvPr id="10" name="pole tekstowe 11"/>
          <p:cNvSpPr txBox="1"/>
          <p:nvPr/>
        </p:nvSpPr>
        <p:spPr>
          <a:xfrm>
            <a:off x="5399348" y="4100832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3</a:t>
            </a:r>
            <a:r>
              <a:rPr lang="pl-PL" dirty="0"/>
              <a:t>:</a:t>
            </a:r>
          </a:p>
        </p:txBody>
      </p:sp>
      <p:sp>
        <p:nvSpPr>
          <p:cNvPr id="11" name="pole tekstowe 12"/>
          <p:cNvSpPr txBox="1"/>
          <p:nvPr/>
        </p:nvSpPr>
        <p:spPr>
          <a:xfrm>
            <a:off x="5399348" y="5761260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6</a:t>
            </a:r>
            <a:r>
              <a:rPr lang="pl-PL" dirty="0"/>
              <a:t>:</a:t>
            </a:r>
          </a:p>
        </p:txBody>
      </p:sp>
      <p:sp>
        <p:nvSpPr>
          <p:cNvPr id="12" name="pole tekstowe 13"/>
          <p:cNvSpPr txBox="1"/>
          <p:nvPr/>
        </p:nvSpPr>
        <p:spPr>
          <a:xfrm>
            <a:off x="5399537" y="4602251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4</a:t>
            </a:r>
            <a:r>
              <a:rPr lang="pl-PL" dirty="0"/>
              <a:t>:</a:t>
            </a:r>
          </a:p>
        </p:txBody>
      </p:sp>
      <p:pic>
        <p:nvPicPr>
          <p:cNvPr id="13" name="Picture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6524" y="2876345"/>
            <a:ext cx="2516961" cy="33233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5856524" y="2709157"/>
            <a:ext cx="2860104" cy="3786188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58885" y="2875430"/>
            <a:ext cx="2514600" cy="3324225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6347069" y="193245"/>
            <a:ext cx="10663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rgbClr val="FF0000"/>
                </a:solidFill>
              </a:rPr>
              <a:t>k = 2</a:t>
            </a:r>
          </a:p>
        </p:txBody>
      </p:sp>
      <p:sp>
        <p:nvSpPr>
          <p:cNvPr id="16" name="Freeform: Shape 15"/>
          <p:cNvSpPr/>
          <p:nvPr/>
        </p:nvSpPr>
        <p:spPr>
          <a:xfrm>
            <a:off x="5730759" y="811807"/>
            <a:ext cx="2857159" cy="1179403"/>
          </a:xfrm>
          <a:custGeom>
            <a:avLst/>
            <a:gdLst>
              <a:gd name="connsiteX0" fmla="*/ 2784591 w 2857159"/>
              <a:gd name="connsiteY0" fmla="*/ 388343 h 1179403"/>
              <a:gd name="connsiteX1" fmla="*/ 2756016 w 2857159"/>
              <a:gd name="connsiteY1" fmla="*/ 1031281 h 1179403"/>
              <a:gd name="connsiteX2" fmla="*/ 2484554 w 2857159"/>
              <a:gd name="connsiteY2" fmla="*/ 1145581 h 1179403"/>
              <a:gd name="connsiteX3" fmla="*/ 2327391 w 2857159"/>
              <a:gd name="connsiteY3" fmla="*/ 559793 h 1179403"/>
              <a:gd name="connsiteX4" fmla="*/ 1355841 w 2857159"/>
              <a:gd name="connsiteY4" fmla="*/ 188318 h 1179403"/>
              <a:gd name="connsiteX5" fmla="*/ 598604 w 2857159"/>
              <a:gd name="connsiteY5" fmla="*/ 431206 h 1179403"/>
              <a:gd name="connsiteX6" fmla="*/ 455729 w 2857159"/>
              <a:gd name="connsiteY6" fmla="*/ 959843 h 1179403"/>
              <a:gd name="connsiteX7" fmla="*/ 55679 w 2857159"/>
              <a:gd name="connsiteY7" fmla="*/ 988418 h 1179403"/>
              <a:gd name="connsiteX8" fmla="*/ 198554 w 2857159"/>
              <a:gd name="connsiteY8" fmla="*/ 259756 h 1179403"/>
              <a:gd name="connsiteX9" fmla="*/ 1827329 w 2857159"/>
              <a:gd name="connsiteY9" fmla="*/ 2581 h 1179403"/>
              <a:gd name="connsiteX10" fmla="*/ 2784591 w 2857159"/>
              <a:gd name="connsiteY10" fmla="*/ 388343 h 11794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857159" h="1179403">
                <a:moveTo>
                  <a:pt x="2784591" y="388343"/>
                </a:moveTo>
                <a:cubicBezTo>
                  <a:pt x="2939372" y="559793"/>
                  <a:pt x="2806022" y="905075"/>
                  <a:pt x="2756016" y="1031281"/>
                </a:cubicBezTo>
                <a:cubicBezTo>
                  <a:pt x="2706010" y="1157487"/>
                  <a:pt x="2555991" y="1224162"/>
                  <a:pt x="2484554" y="1145581"/>
                </a:cubicBezTo>
                <a:cubicBezTo>
                  <a:pt x="2413116" y="1067000"/>
                  <a:pt x="2515510" y="719337"/>
                  <a:pt x="2327391" y="559793"/>
                </a:cubicBezTo>
                <a:cubicBezTo>
                  <a:pt x="2139272" y="400249"/>
                  <a:pt x="1643972" y="209749"/>
                  <a:pt x="1355841" y="188318"/>
                </a:cubicBezTo>
                <a:cubicBezTo>
                  <a:pt x="1067710" y="166887"/>
                  <a:pt x="748623" y="302619"/>
                  <a:pt x="598604" y="431206"/>
                </a:cubicBezTo>
                <a:cubicBezTo>
                  <a:pt x="448585" y="559793"/>
                  <a:pt x="546216" y="866974"/>
                  <a:pt x="455729" y="959843"/>
                </a:cubicBezTo>
                <a:cubicBezTo>
                  <a:pt x="365242" y="1052712"/>
                  <a:pt x="98541" y="1105099"/>
                  <a:pt x="55679" y="988418"/>
                </a:cubicBezTo>
                <a:cubicBezTo>
                  <a:pt x="12816" y="871737"/>
                  <a:pt x="-96721" y="424062"/>
                  <a:pt x="198554" y="259756"/>
                </a:cubicBezTo>
                <a:cubicBezTo>
                  <a:pt x="493829" y="95450"/>
                  <a:pt x="1398704" y="-18850"/>
                  <a:pt x="1827329" y="2581"/>
                </a:cubicBezTo>
                <a:cubicBezTo>
                  <a:pt x="2255954" y="24012"/>
                  <a:pt x="2629810" y="216893"/>
                  <a:pt x="2784591" y="388343"/>
                </a:cubicBezTo>
                <a:close/>
              </a:path>
            </a:pathLst>
          </a:cu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9" name="TextBox 18"/>
          <p:cNvSpPr txBox="1"/>
          <p:nvPr/>
        </p:nvSpPr>
        <p:spPr>
          <a:xfrm>
            <a:off x="4786558" y="6214069"/>
            <a:ext cx="4187340" cy="584775"/>
          </a:xfrm>
          <a:prstGeom prst="rect">
            <a:avLst/>
          </a:prstGeom>
          <a:solidFill>
            <a:srgbClr val="FFFF99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1600" dirty="0"/>
              <a:t>AV: one point for each approval, output the committee with highest-scoring candidates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41644" y="5167628"/>
            <a:ext cx="4184979" cy="1631216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1600" dirty="0"/>
              <a:t>[LS10] J-F. Laslier, R. Sanver, Handbook of Approval Voting, 2010</a:t>
            </a:r>
          </a:p>
          <a:p>
            <a:endParaRPr lang="pl-PL" sz="400" dirty="0"/>
          </a:p>
          <a:p>
            <a:r>
              <a:rPr lang="pl-PL" sz="1600" dirty="0"/>
              <a:t>[AGG+15] H. Aziz, S. Gaspers J. Gudmundsson, S. Mackenzie, N. Mattei, T. Walsh, Computational Aspects of Multiwinner Approval Voting, AAMAS-15.</a:t>
            </a:r>
          </a:p>
        </p:txBody>
      </p:sp>
    </p:spTree>
    <p:extLst>
      <p:ext uri="{BB962C8B-B14F-4D97-AF65-F5344CB8AC3E}">
        <p14:creationId xmlns:p14="http://schemas.microsoft.com/office/powerpoint/2010/main" val="12761175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 animBg="1"/>
      <p:bldP spid="19" grpId="0" animBg="1"/>
      <p:bldP spid="2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Election Model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4056358" cy="3731295"/>
          </a:xfrm>
        </p:spPr>
        <p:txBody>
          <a:bodyPr/>
          <a:lstStyle/>
          <a:p>
            <a:pPr marL="0" indent="0">
              <a:buNone/>
            </a:pPr>
            <a:r>
              <a:rPr lang="pl-PL" sz="2400" dirty="0"/>
              <a:t>A multiwinner voting rule:</a:t>
            </a:r>
          </a:p>
          <a:p>
            <a:pPr marL="0" indent="0">
              <a:buNone/>
            </a:pPr>
            <a:endParaRPr lang="pl-PL" sz="400" dirty="0"/>
          </a:p>
          <a:p>
            <a:pPr marL="0" indent="0" algn="ctr">
              <a:buNone/>
            </a:pPr>
            <a:r>
              <a:rPr lang="pl-PL" dirty="0"/>
              <a:t>R(E, k)</a:t>
            </a:r>
          </a:p>
          <a:p>
            <a:pPr marL="0" indent="0" algn="ctr">
              <a:buNone/>
            </a:pPr>
            <a:endParaRPr lang="pl-PL" sz="400" dirty="0"/>
          </a:p>
          <a:p>
            <a:pPr marL="0" indent="0">
              <a:buNone/>
            </a:pPr>
            <a:r>
              <a:rPr lang="pl-PL" sz="2400" dirty="0"/>
              <a:t>outputs a family of size-k committees (set of candidates)</a:t>
            </a:r>
          </a:p>
          <a:p>
            <a:pPr marL="0" indent="0">
              <a:buNone/>
            </a:pPr>
            <a:endParaRPr lang="pl-PL" sz="1200" dirty="0"/>
          </a:p>
          <a:p>
            <a:pPr marL="0" indent="0">
              <a:buNone/>
            </a:pPr>
            <a:r>
              <a:rPr lang="pl-PL" sz="2400" dirty="0"/>
              <a:t>Examples of rules</a:t>
            </a:r>
          </a:p>
          <a:p>
            <a:r>
              <a:rPr lang="pl-PL" sz="2400" dirty="0"/>
              <a:t>AV (approval)</a:t>
            </a:r>
          </a:p>
        </p:txBody>
      </p:sp>
      <p:cxnSp>
        <p:nvCxnSpPr>
          <p:cNvPr id="4" name="Łącznik prostoliniowy 4"/>
          <p:cNvCxnSpPr/>
          <p:nvPr/>
        </p:nvCxnSpPr>
        <p:spPr>
          <a:xfrm>
            <a:off x="4515919" y="1158378"/>
            <a:ext cx="0" cy="496778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6524" y="1158378"/>
            <a:ext cx="2634018" cy="6753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pole tekstowe 6"/>
          <p:cNvSpPr txBox="1"/>
          <p:nvPr/>
        </p:nvSpPr>
        <p:spPr>
          <a:xfrm>
            <a:off x="5043828" y="1234759"/>
            <a:ext cx="367280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2800" dirty="0"/>
              <a:t>C = {      ,      ,      ,      ,     }</a:t>
            </a:r>
          </a:p>
          <a:p>
            <a:r>
              <a:rPr lang="pl-PL" sz="2800" dirty="0"/>
              <a:t>V = (v</a:t>
            </a:r>
            <a:r>
              <a:rPr lang="pl-PL" sz="2800" baseline="-25000" dirty="0"/>
              <a:t>1</a:t>
            </a:r>
            <a:r>
              <a:rPr lang="pl-PL" sz="2800" dirty="0"/>
              <a:t>, … , v</a:t>
            </a:r>
            <a:r>
              <a:rPr lang="pl-PL" sz="2800" baseline="-25000" dirty="0"/>
              <a:t>6</a:t>
            </a:r>
            <a:r>
              <a:rPr lang="pl-PL" sz="2800" dirty="0"/>
              <a:t>)</a:t>
            </a:r>
          </a:p>
        </p:txBody>
      </p:sp>
      <p:sp>
        <p:nvSpPr>
          <p:cNvPr id="7" name="pole tekstowe 8"/>
          <p:cNvSpPr txBox="1"/>
          <p:nvPr/>
        </p:nvSpPr>
        <p:spPr>
          <a:xfrm>
            <a:off x="5399348" y="2907214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1</a:t>
            </a:r>
            <a:r>
              <a:rPr lang="pl-PL" dirty="0"/>
              <a:t>:</a:t>
            </a:r>
          </a:p>
        </p:txBody>
      </p:sp>
      <p:sp>
        <p:nvSpPr>
          <p:cNvPr id="8" name="pole tekstowe 9"/>
          <p:cNvSpPr txBox="1"/>
          <p:nvPr/>
        </p:nvSpPr>
        <p:spPr>
          <a:xfrm>
            <a:off x="5399537" y="5223323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5</a:t>
            </a:r>
            <a:r>
              <a:rPr lang="pl-PL" dirty="0"/>
              <a:t>:</a:t>
            </a:r>
          </a:p>
        </p:txBody>
      </p:sp>
      <p:sp>
        <p:nvSpPr>
          <p:cNvPr id="9" name="pole tekstowe 10"/>
          <p:cNvSpPr txBox="1"/>
          <p:nvPr/>
        </p:nvSpPr>
        <p:spPr>
          <a:xfrm>
            <a:off x="5399348" y="3484710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2</a:t>
            </a:r>
            <a:r>
              <a:rPr lang="pl-PL" dirty="0"/>
              <a:t>:</a:t>
            </a:r>
          </a:p>
        </p:txBody>
      </p:sp>
      <p:sp>
        <p:nvSpPr>
          <p:cNvPr id="10" name="pole tekstowe 11"/>
          <p:cNvSpPr txBox="1"/>
          <p:nvPr/>
        </p:nvSpPr>
        <p:spPr>
          <a:xfrm>
            <a:off x="5399348" y="4100832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3</a:t>
            </a:r>
            <a:r>
              <a:rPr lang="pl-PL" dirty="0"/>
              <a:t>:</a:t>
            </a:r>
          </a:p>
        </p:txBody>
      </p:sp>
      <p:sp>
        <p:nvSpPr>
          <p:cNvPr id="11" name="pole tekstowe 12"/>
          <p:cNvSpPr txBox="1"/>
          <p:nvPr/>
        </p:nvSpPr>
        <p:spPr>
          <a:xfrm>
            <a:off x="5399348" y="5761260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6</a:t>
            </a:r>
            <a:r>
              <a:rPr lang="pl-PL" dirty="0"/>
              <a:t>:</a:t>
            </a:r>
          </a:p>
        </p:txBody>
      </p:sp>
      <p:sp>
        <p:nvSpPr>
          <p:cNvPr id="12" name="pole tekstowe 13"/>
          <p:cNvSpPr txBox="1"/>
          <p:nvPr/>
        </p:nvSpPr>
        <p:spPr>
          <a:xfrm>
            <a:off x="5399537" y="4602251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4</a:t>
            </a:r>
            <a:r>
              <a:rPr lang="pl-PL" dirty="0"/>
              <a:t>:</a:t>
            </a:r>
          </a:p>
        </p:txBody>
      </p:sp>
      <p:pic>
        <p:nvPicPr>
          <p:cNvPr id="13" name="Picture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6524" y="2876345"/>
            <a:ext cx="2516961" cy="33233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5856524" y="2709157"/>
            <a:ext cx="2860104" cy="3786188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58885" y="2875430"/>
            <a:ext cx="2514600" cy="3324225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6347069" y="193245"/>
            <a:ext cx="10663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rgbClr val="FF0000"/>
                </a:solidFill>
              </a:rPr>
              <a:t>k = 2</a:t>
            </a:r>
          </a:p>
        </p:txBody>
      </p:sp>
      <p:sp>
        <p:nvSpPr>
          <p:cNvPr id="19" name="Freeform: Shape 18"/>
          <p:cNvSpPr/>
          <p:nvPr/>
        </p:nvSpPr>
        <p:spPr>
          <a:xfrm>
            <a:off x="6372341" y="1105905"/>
            <a:ext cx="2244123" cy="891341"/>
          </a:xfrm>
          <a:custGeom>
            <a:avLst/>
            <a:gdLst>
              <a:gd name="connsiteX0" fmla="*/ 2085859 w 2244123"/>
              <a:gd name="connsiteY0" fmla="*/ 122820 h 891341"/>
              <a:gd name="connsiteX1" fmla="*/ 2085859 w 2244123"/>
              <a:gd name="connsiteY1" fmla="*/ 794333 h 891341"/>
              <a:gd name="connsiteX2" fmla="*/ 157047 w 2244123"/>
              <a:gd name="connsiteY2" fmla="*/ 808620 h 891341"/>
              <a:gd name="connsiteX3" fmla="*/ 157047 w 2244123"/>
              <a:gd name="connsiteY3" fmla="*/ 51383 h 891341"/>
              <a:gd name="connsiteX4" fmla="*/ 514234 w 2244123"/>
              <a:gd name="connsiteY4" fmla="*/ 122820 h 891341"/>
              <a:gd name="connsiteX5" fmla="*/ 628534 w 2244123"/>
              <a:gd name="connsiteY5" fmla="*/ 565733 h 891341"/>
              <a:gd name="connsiteX6" fmla="*/ 1542934 w 2244123"/>
              <a:gd name="connsiteY6" fmla="*/ 794333 h 891341"/>
              <a:gd name="connsiteX7" fmla="*/ 1700097 w 2244123"/>
              <a:gd name="connsiteY7" fmla="*/ 151395 h 891341"/>
              <a:gd name="connsiteX8" fmla="*/ 2085859 w 2244123"/>
              <a:gd name="connsiteY8" fmla="*/ 122820 h 8913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244123" h="891341">
                <a:moveTo>
                  <a:pt x="2085859" y="122820"/>
                </a:moveTo>
                <a:cubicBezTo>
                  <a:pt x="2150153" y="229976"/>
                  <a:pt x="2407328" y="680033"/>
                  <a:pt x="2085859" y="794333"/>
                </a:cubicBezTo>
                <a:cubicBezTo>
                  <a:pt x="1764390" y="908633"/>
                  <a:pt x="478516" y="932445"/>
                  <a:pt x="157047" y="808620"/>
                </a:cubicBezTo>
                <a:cubicBezTo>
                  <a:pt x="-164422" y="684795"/>
                  <a:pt x="97516" y="165683"/>
                  <a:pt x="157047" y="51383"/>
                </a:cubicBezTo>
                <a:cubicBezTo>
                  <a:pt x="216578" y="-62917"/>
                  <a:pt x="435653" y="37095"/>
                  <a:pt x="514234" y="122820"/>
                </a:cubicBezTo>
                <a:cubicBezTo>
                  <a:pt x="592815" y="208545"/>
                  <a:pt x="457084" y="453814"/>
                  <a:pt x="628534" y="565733"/>
                </a:cubicBezTo>
                <a:cubicBezTo>
                  <a:pt x="799984" y="677652"/>
                  <a:pt x="1364340" y="863389"/>
                  <a:pt x="1542934" y="794333"/>
                </a:cubicBezTo>
                <a:cubicBezTo>
                  <a:pt x="1721528" y="725277"/>
                  <a:pt x="1604847" y="263314"/>
                  <a:pt x="1700097" y="151395"/>
                </a:cubicBezTo>
                <a:cubicBezTo>
                  <a:pt x="1795347" y="39476"/>
                  <a:pt x="2021565" y="15664"/>
                  <a:pt x="2085859" y="122820"/>
                </a:cubicBezTo>
                <a:close/>
              </a:path>
            </a:pathLst>
          </a:cu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1" name="TextBox 20"/>
          <p:cNvSpPr txBox="1"/>
          <p:nvPr/>
        </p:nvSpPr>
        <p:spPr>
          <a:xfrm>
            <a:off x="241644" y="5167628"/>
            <a:ext cx="4184979" cy="1631216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1600" dirty="0"/>
              <a:t>[LS10] J-F. Laslier, R. Sanver, Handbook of Approval Voting, 2010</a:t>
            </a:r>
          </a:p>
          <a:p>
            <a:endParaRPr lang="pl-PL" sz="400" dirty="0"/>
          </a:p>
          <a:p>
            <a:r>
              <a:rPr lang="pl-PL" sz="1600" dirty="0"/>
              <a:t>[AGG+15] H. Aziz, S. Gaspers J. Gudmundsson, S. Mackenzie, N. Mattei, T. Walsh, Computational Aspects of Multiwinner Approval Voting, AAMAS-15.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786558" y="6214069"/>
            <a:ext cx="4187340" cy="584775"/>
          </a:xfrm>
          <a:prstGeom prst="rect">
            <a:avLst/>
          </a:prstGeom>
          <a:solidFill>
            <a:srgbClr val="FFFF99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1600" dirty="0"/>
              <a:t>AV: one point for each approval, output the committee with highest-scoring candidates</a:t>
            </a:r>
          </a:p>
        </p:txBody>
      </p:sp>
    </p:spTree>
    <p:extLst>
      <p:ext uri="{BB962C8B-B14F-4D97-AF65-F5344CB8AC3E}">
        <p14:creationId xmlns:p14="http://schemas.microsoft.com/office/powerpoint/2010/main" val="36065760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Election Model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4056358" cy="3731295"/>
          </a:xfrm>
        </p:spPr>
        <p:txBody>
          <a:bodyPr/>
          <a:lstStyle/>
          <a:p>
            <a:pPr marL="0" indent="0">
              <a:buNone/>
            </a:pPr>
            <a:r>
              <a:rPr lang="pl-PL" sz="2400" dirty="0"/>
              <a:t>A multiwinner voting rule:</a:t>
            </a:r>
          </a:p>
          <a:p>
            <a:pPr marL="0" indent="0">
              <a:buNone/>
            </a:pPr>
            <a:endParaRPr lang="pl-PL" sz="400" dirty="0"/>
          </a:p>
          <a:p>
            <a:pPr marL="0" indent="0" algn="ctr">
              <a:buNone/>
            </a:pPr>
            <a:r>
              <a:rPr lang="pl-PL" dirty="0"/>
              <a:t>R(E, k)</a:t>
            </a:r>
          </a:p>
          <a:p>
            <a:pPr marL="0" indent="0" algn="ctr">
              <a:buNone/>
            </a:pPr>
            <a:endParaRPr lang="pl-PL" sz="400" dirty="0"/>
          </a:p>
          <a:p>
            <a:pPr marL="0" indent="0">
              <a:buNone/>
            </a:pPr>
            <a:r>
              <a:rPr lang="pl-PL" sz="2400" dirty="0"/>
              <a:t>outputs a family of size-k committees (set of candidates)</a:t>
            </a:r>
          </a:p>
          <a:p>
            <a:pPr marL="0" indent="0">
              <a:buNone/>
            </a:pPr>
            <a:endParaRPr lang="pl-PL" sz="1200" dirty="0"/>
          </a:p>
          <a:p>
            <a:pPr marL="0" indent="0">
              <a:buNone/>
            </a:pPr>
            <a:r>
              <a:rPr lang="pl-PL" sz="2400" dirty="0"/>
              <a:t>Examples of rules</a:t>
            </a:r>
          </a:p>
          <a:p>
            <a:r>
              <a:rPr lang="pl-PL" sz="2400" dirty="0"/>
              <a:t>AV (approval)</a:t>
            </a:r>
          </a:p>
        </p:txBody>
      </p:sp>
      <p:cxnSp>
        <p:nvCxnSpPr>
          <p:cNvPr id="4" name="Łącznik prostoliniowy 4"/>
          <p:cNvCxnSpPr/>
          <p:nvPr/>
        </p:nvCxnSpPr>
        <p:spPr>
          <a:xfrm>
            <a:off x="4515919" y="1158378"/>
            <a:ext cx="0" cy="496778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6524" y="1158378"/>
            <a:ext cx="2634018" cy="6753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pole tekstowe 6"/>
          <p:cNvSpPr txBox="1"/>
          <p:nvPr/>
        </p:nvSpPr>
        <p:spPr>
          <a:xfrm>
            <a:off x="5043828" y="1234759"/>
            <a:ext cx="367280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2800" dirty="0"/>
              <a:t>C = {      ,      ,      ,      ,     }</a:t>
            </a:r>
          </a:p>
          <a:p>
            <a:r>
              <a:rPr lang="pl-PL" sz="2800" dirty="0"/>
              <a:t>V = (v</a:t>
            </a:r>
            <a:r>
              <a:rPr lang="pl-PL" sz="2800" baseline="-25000" dirty="0"/>
              <a:t>1</a:t>
            </a:r>
            <a:r>
              <a:rPr lang="pl-PL" sz="2800" dirty="0"/>
              <a:t>, … , v</a:t>
            </a:r>
            <a:r>
              <a:rPr lang="pl-PL" sz="2800" baseline="-25000" dirty="0"/>
              <a:t>6</a:t>
            </a:r>
            <a:r>
              <a:rPr lang="pl-PL" sz="2800" dirty="0"/>
              <a:t>)</a:t>
            </a:r>
          </a:p>
        </p:txBody>
      </p:sp>
      <p:sp>
        <p:nvSpPr>
          <p:cNvPr id="7" name="pole tekstowe 8"/>
          <p:cNvSpPr txBox="1"/>
          <p:nvPr/>
        </p:nvSpPr>
        <p:spPr>
          <a:xfrm>
            <a:off x="5399348" y="2907214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1</a:t>
            </a:r>
            <a:r>
              <a:rPr lang="pl-PL" dirty="0"/>
              <a:t>:</a:t>
            </a:r>
          </a:p>
        </p:txBody>
      </p:sp>
      <p:sp>
        <p:nvSpPr>
          <p:cNvPr id="8" name="pole tekstowe 9"/>
          <p:cNvSpPr txBox="1"/>
          <p:nvPr/>
        </p:nvSpPr>
        <p:spPr>
          <a:xfrm>
            <a:off x="5399537" y="5223323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5</a:t>
            </a:r>
            <a:r>
              <a:rPr lang="pl-PL" dirty="0"/>
              <a:t>:</a:t>
            </a:r>
          </a:p>
        </p:txBody>
      </p:sp>
      <p:sp>
        <p:nvSpPr>
          <p:cNvPr id="9" name="pole tekstowe 10"/>
          <p:cNvSpPr txBox="1"/>
          <p:nvPr/>
        </p:nvSpPr>
        <p:spPr>
          <a:xfrm>
            <a:off x="5399348" y="3484710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2</a:t>
            </a:r>
            <a:r>
              <a:rPr lang="pl-PL" dirty="0"/>
              <a:t>:</a:t>
            </a:r>
          </a:p>
        </p:txBody>
      </p:sp>
      <p:sp>
        <p:nvSpPr>
          <p:cNvPr id="10" name="pole tekstowe 11"/>
          <p:cNvSpPr txBox="1"/>
          <p:nvPr/>
        </p:nvSpPr>
        <p:spPr>
          <a:xfrm>
            <a:off x="5399348" y="4100832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3</a:t>
            </a:r>
            <a:r>
              <a:rPr lang="pl-PL" dirty="0"/>
              <a:t>:</a:t>
            </a:r>
          </a:p>
        </p:txBody>
      </p:sp>
      <p:sp>
        <p:nvSpPr>
          <p:cNvPr id="11" name="pole tekstowe 12"/>
          <p:cNvSpPr txBox="1"/>
          <p:nvPr/>
        </p:nvSpPr>
        <p:spPr>
          <a:xfrm>
            <a:off x="5399348" y="5761260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6</a:t>
            </a:r>
            <a:r>
              <a:rPr lang="pl-PL" dirty="0"/>
              <a:t>:</a:t>
            </a:r>
          </a:p>
        </p:txBody>
      </p:sp>
      <p:sp>
        <p:nvSpPr>
          <p:cNvPr id="12" name="pole tekstowe 13"/>
          <p:cNvSpPr txBox="1"/>
          <p:nvPr/>
        </p:nvSpPr>
        <p:spPr>
          <a:xfrm>
            <a:off x="5399537" y="4602251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4</a:t>
            </a:r>
            <a:r>
              <a:rPr lang="pl-PL" dirty="0"/>
              <a:t>:</a:t>
            </a:r>
          </a:p>
        </p:txBody>
      </p:sp>
      <p:pic>
        <p:nvPicPr>
          <p:cNvPr id="13" name="Picture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6524" y="2876345"/>
            <a:ext cx="2516961" cy="33233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5856524" y="2709157"/>
            <a:ext cx="2860104" cy="3786188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58885" y="2875430"/>
            <a:ext cx="2514600" cy="3324225"/>
          </a:xfrm>
          <a:prstGeom prst="rect">
            <a:avLst/>
          </a:prstGeom>
        </p:spPr>
      </p:pic>
      <p:sp>
        <p:nvSpPr>
          <p:cNvPr id="16" name="Freeform: Shape 15"/>
          <p:cNvSpPr/>
          <p:nvPr/>
        </p:nvSpPr>
        <p:spPr>
          <a:xfrm>
            <a:off x="6956639" y="996164"/>
            <a:ext cx="1551656" cy="862993"/>
          </a:xfrm>
          <a:custGeom>
            <a:avLst/>
            <a:gdLst>
              <a:gd name="connsiteX0" fmla="*/ 587161 w 1551656"/>
              <a:gd name="connsiteY0" fmla="*/ 418299 h 862993"/>
              <a:gd name="connsiteX1" fmla="*/ 329986 w 1551656"/>
              <a:gd name="connsiteY1" fmla="*/ 775486 h 862993"/>
              <a:gd name="connsiteX2" fmla="*/ 187111 w 1551656"/>
              <a:gd name="connsiteY2" fmla="*/ 846924 h 862993"/>
              <a:gd name="connsiteX3" fmla="*/ 44236 w 1551656"/>
              <a:gd name="connsiteY3" fmla="*/ 532599 h 862993"/>
              <a:gd name="connsiteX4" fmla="*/ 58524 w 1551656"/>
              <a:gd name="connsiteY4" fmla="*/ 175411 h 862993"/>
              <a:gd name="connsiteX5" fmla="*/ 701461 w 1551656"/>
              <a:gd name="connsiteY5" fmla="*/ 3961 h 862993"/>
              <a:gd name="connsiteX6" fmla="*/ 1472986 w 1551656"/>
              <a:gd name="connsiteY6" fmla="*/ 118261 h 862993"/>
              <a:gd name="connsiteX7" fmla="*/ 1487274 w 1551656"/>
              <a:gd name="connsiteY7" fmla="*/ 761199 h 862993"/>
              <a:gd name="connsiteX8" fmla="*/ 1130086 w 1551656"/>
              <a:gd name="connsiteY8" fmla="*/ 689761 h 862993"/>
              <a:gd name="connsiteX9" fmla="*/ 944349 w 1551656"/>
              <a:gd name="connsiteY9" fmla="*/ 189699 h 862993"/>
              <a:gd name="connsiteX10" fmla="*/ 615736 w 1551656"/>
              <a:gd name="connsiteY10" fmla="*/ 375436 h 862993"/>
              <a:gd name="connsiteX11" fmla="*/ 587161 w 1551656"/>
              <a:gd name="connsiteY11" fmla="*/ 418299 h 8629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51656" h="862993">
                <a:moveTo>
                  <a:pt x="587161" y="418299"/>
                </a:moveTo>
                <a:cubicBezTo>
                  <a:pt x="539536" y="484974"/>
                  <a:pt x="396661" y="704049"/>
                  <a:pt x="329986" y="775486"/>
                </a:cubicBezTo>
                <a:cubicBezTo>
                  <a:pt x="263311" y="846923"/>
                  <a:pt x="234736" y="887405"/>
                  <a:pt x="187111" y="846924"/>
                </a:cubicBezTo>
                <a:cubicBezTo>
                  <a:pt x="139486" y="806443"/>
                  <a:pt x="65667" y="644518"/>
                  <a:pt x="44236" y="532599"/>
                </a:cubicBezTo>
                <a:cubicBezTo>
                  <a:pt x="22805" y="420680"/>
                  <a:pt x="-51014" y="263517"/>
                  <a:pt x="58524" y="175411"/>
                </a:cubicBezTo>
                <a:cubicBezTo>
                  <a:pt x="168062" y="87305"/>
                  <a:pt x="465717" y="13486"/>
                  <a:pt x="701461" y="3961"/>
                </a:cubicBezTo>
                <a:cubicBezTo>
                  <a:pt x="937205" y="-5564"/>
                  <a:pt x="1342017" y="-7945"/>
                  <a:pt x="1472986" y="118261"/>
                </a:cubicBezTo>
                <a:cubicBezTo>
                  <a:pt x="1603955" y="244467"/>
                  <a:pt x="1544424" y="665949"/>
                  <a:pt x="1487274" y="761199"/>
                </a:cubicBezTo>
                <a:cubicBezTo>
                  <a:pt x="1430124" y="856449"/>
                  <a:pt x="1220573" y="785011"/>
                  <a:pt x="1130086" y="689761"/>
                </a:cubicBezTo>
                <a:cubicBezTo>
                  <a:pt x="1039599" y="594511"/>
                  <a:pt x="1030074" y="242086"/>
                  <a:pt x="944349" y="189699"/>
                </a:cubicBezTo>
                <a:cubicBezTo>
                  <a:pt x="858624" y="137311"/>
                  <a:pt x="677649" y="332573"/>
                  <a:pt x="615736" y="375436"/>
                </a:cubicBezTo>
                <a:cubicBezTo>
                  <a:pt x="553823" y="418298"/>
                  <a:pt x="634786" y="351624"/>
                  <a:pt x="587161" y="418299"/>
                </a:cubicBezTo>
                <a:close/>
              </a:path>
            </a:pathLst>
          </a:cu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1" name="TextBox 20"/>
          <p:cNvSpPr txBox="1"/>
          <p:nvPr/>
        </p:nvSpPr>
        <p:spPr>
          <a:xfrm>
            <a:off x="6347069" y="193245"/>
            <a:ext cx="10663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rgbClr val="FF0000"/>
                </a:solidFill>
              </a:rPr>
              <a:t>k = 2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241644" y="5167628"/>
            <a:ext cx="4184979" cy="1631216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1600" dirty="0"/>
              <a:t>[LS10] J-F. Laslier, R. Sanver, Handbook of Approval Voting, 2010</a:t>
            </a:r>
          </a:p>
          <a:p>
            <a:endParaRPr lang="pl-PL" sz="400" dirty="0"/>
          </a:p>
          <a:p>
            <a:r>
              <a:rPr lang="pl-PL" sz="1600" dirty="0"/>
              <a:t>[AGG+15] H. Aziz, S. Gaspers J. Gudmundsson, S. Mackenzie, N. Mattei, T. Walsh, Computational Aspects of Multiwinner Approval Voting, AAMAS-15.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786558" y="6214069"/>
            <a:ext cx="4187340" cy="584775"/>
          </a:xfrm>
          <a:prstGeom prst="rect">
            <a:avLst/>
          </a:prstGeom>
          <a:solidFill>
            <a:srgbClr val="FFFF99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1600" dirty="0"/>
              <a:t>AV: one point for each approval, output the committee with highest-scoring candidates</a:t>
            </a:r>
          </a:p>
        </p:txBody>
      </p:sp>
    </p:spTree>
    <p:extLst>
      <p:ext uri="{BB962C8B-B14F-4D97-AF65-F5344CB8AC3E}">
        <p14:creationId xmlns:p14="http://schemas.microsoft.com/office/powerpoint/2010/main" val="393910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Election Model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4056358" cy="373129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sz="2400" dirty="0"/>
              <a:t>A multiwinner voting rule:</a:t>
            </a:r>
          </a:p>
          <a:p>
            <a:pPr marL="0" indent="0">
              <a:buNone/>
            </a:pPr>
            <a:endParaRPr lang="pl-PL" sz="400" dirty="0"/>
          </a:p>
          <a:p>
            <a:pPr marL="0" indent="0" algn="ctr">
              <a:buNone/>
            </a:pPr>
            <a:r>
              <a:rPr lang="pl-PL" dirty="0"/>
              <a:t>R(E, k)</a:t>
            </a:r>
          </a:p>
          <a:p>
            <a:pPr marL="0" indent="0" algn="ctr">
              <a:buNone/>
            </a:pPr>
            <a:endParaRPr lang="pl-PL" sz="400" dirty="0"/>
          </a:p>
          <a:p>
            <a:pPr marL="0" indent="0">
              <a:buNone/>
            </a:pPr>
            <a:r>
              <a:rPr lang="pl-PL" sz="2400" dirty="0"/>
              <a:t>outputs a family of size-k committees (set of candidates)</a:t>
            </a:r>
          </a:p>
          <a:p>
            <a:pPr marL="0" indent="0">
              <a:buNone/>
            </a:pPr>
            <a:endParaRPr lang="pl-PL" sz="1200" dirty="0"/>
          </a:p>
          <a:p>
            <a:pPr marL="0" indent="0">
              <a:buNone/>
            </a:pPr>
            <a:r>
              <a:rPr lang="pl-PL" sz="2400" dirty="0"/>
              <a:t>Examples of rules</a:t>
            </a:r>
          </a:p>
          <a:p>
            <a:r>
              <a:rPr lang="pl-PL" sz="2400" dirty="0"/>
              <a:t>AV (approval)</a:t>
            </a:r>
            <a:endParaRPr lang="pl-PL" sz="800" dirty="0"/>
          </a:p>
          <a:p>
            <a:r>
              <a:rPr lang="pl-PL" sz="2400" dirty="0"/>
              <a:t>SAV (satisfaction AV)</a:t>
            </a:r>
          </a:p>
          <a:p>
            <a:endParaRPr lang="pl-PL" sz="2400" dirty="0"/>
          </a:p>
        </p:txBody>
      </p:sp>
      <p:cxnSp>
        <p:nvCxnSpPr>
          <p:cNvPr id="4" name="Łącznik prostoliniowy 4"/>
          <p:cNvCxnSpPr/>
          <p:nvPr/>
        </p:nvCxnSpPr>
        <p:spPr>
          <a:xfrm>
            <a:off x="4515919" y="1158378"/>
            <a:ext cx="0" cy="496778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6524" y="1158378"/>
            <a:ext cx="2634018" cy="6753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pole tekstowe 6"/>
          <p:cNvSpPr txBox="1"/>
          <p:nvPr/>
        </p:nvSpPr>
        <p:spPr>
          <a:xfrm>
            <a:off x="5043828" y="1234759"/>
            <a:ext cx="367280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2800" dirty="0"/>
              <a:t>C = {      ,      ,      ,      ,     }</a:t>
            </a:r>
          </a:p>
          <a:p>
            <a:r>
              <a:rPr lang="pl-PL" sz="2800" dirty="0"/>
              <a:t>V = (v</a:t>
            </a:r>
            <a:r>
              <a:rPr lang="pl-PL" sz="2800" baseline="-25000" dirty="0"/>
              <a:t>1</a:t>
            </a:r>
            <a:r>
              <a:rPr lang="pl-PL" sz="2800" dirty="0"/>
              <a:t>, … , v</a:t>
            </a:r>
            <a:r>
              <a:rPr lang="pl-PL" sz="2800" baseline="-25000" dirty="0"/>
              <a:t>6</a:t>
            </a:r>
            <a:r>
              <a:rPr lang="pl-PL" sz="2800" dirty="0"/>
              <a:t>)</a:t>
            </a:r>
          </a:p>
        </p:txBody>
      </p:sp>
      <p:sp>
        <p:nvSpPr>
          <p:cNvPr id="7" name="pole tekstowe 8"/>
          <p:cNvSpPr txBox="1"/>
          <p:nvPr/>
        </p:nvSpPr>
        <p:spPr>
          <a:xfrm>
            <a:off x="5399348" y="2907214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1</a:t>
            </a:r>
            <a:r>
              <a:rPr lang="pl-PL" dirty="0"/>
              <a:t>:</a:t>
            </a:r>
          </a:p>
        </p:txBody>
      </p:sp>
      <p:sp>
        <p:nvSpPr>
          <p:cNvPr id="8" name="pole tekstowe 9"/>
          <p:cNvSpPr txBox="1"/>
          <p:nvPr/>
        </p:nvSpPr>
        <p:spPr>
          <a:xfrm>
            <a:off x="5399537" y="5223323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5</a:t>
            </a:r>
            <a:r>
              <a:rPr lang="pl-PL" dirty="0"/>
              <a:t>:</a:t>
            </a:r>
          </a:p>
        </p:txBody>
      </p:sp>
      <p:sp>
        <p:nvSpPr>
          <p:cNvPr id="9" name="pole tekstowe 10"/>
          <p:cNvSpPr txBox="1"/>
          <p:nvPr/>
        </p:nvSpPr>
        <p:spPr>
          <a:xfrm>
            <a:off x="5399348" y="3484710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2</a:t>
            </a:r>
            <a:r>
              <a:rPr lang="pl-PL" dirty="0"/>
              <a:t>:</a:t>
            </a:r>
          </a:p>
        </p:txBody>
      </p:sp>
      <p:sp>
        <p:nvSpPr>
          <p:cNvPr id="10" name="pole tekstowe 11"/>
          <p:cNvSpPr txBox="1"/>
          <p:nvPr/>
        </p:nvSpPr>
        <p:spPr>
          <a:xfrm>
            <a:off x="5399348" y="4100832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3</a:t>
            </a:r>
            <a:r>
              <a:rPr lang="pl-PL" dirty="0"/>
              <a:t>:</a:t>
            </a:r>
          </a:p>
        </p:txBody>
      </p:sp>
      <p:sp>
        <p:nvSpPr>
          <p:cNvPr id="11" name="pole tekstowe 12"/>
          <p:cNvSpPr txBox="1"/>
          <p:nvPr/>
        </p:nvSpPr>
        <p:spPr>
          <a:xfrm>
            <a:off x="5399348" y="5761260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6</a:t>
            </a:r>
            <a:r>
              <a:rPr lang="pl-PL" dirty="0"/>
              <a:t>:</a:t>
            </a:r>
          </a:p>
        </p:txBody>
      </p:sp>
      <p:sp>
        <p:nvSpPr>
          <p:cNvPr id="12" name="pole tekstowe 13"/>
          <p:cNvSpPr txBox="1"/>
          <p:nvPr/>
        </p:nvSpPr>
        <p:spPr>
          <a:xfrm>
            <a:off x="5399537" y="4602251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4</a:t>
            </a:r>
            <a:r>
              <a:rPr lang="pl-PL" dirty="0"/>
              <a:t>:</a:t>
            </a:r>
          </a:p>
        </p:txBody>
      </p:sp>
      <p:pic>
        <p:nvPicPr>
          <p:cNvPr id="13" name="Picture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6524" y="2876345"/>
            <a:ext cx="2516961" cy="33233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5856524" y="2709157"/>
            <a:ext cx="2860104" cy="3786188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58885" y="2875430"/>
            <a:ext cx="2514600" cy="3324225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241644" y="5167628"/>
            <a:ext cx="4184979" cy="1631216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1600" dirty="0"/>
              <a:t>[LS10] J-F. Laslier, R. Sanver, Handbook of Approval Voting, 2010</a:t>
            </a:r>
          </a:p>
          <a:p>
            <a:endParaRPr lang="pl-PL" sz="400" dirty="0"/>
          </a:p>
          <a:p>
            <a:r>
              <a:rPr lang="pl-PL" sz="1600" dirty="0"/>
              <a:t>[AGG+15] H. Aziz, S. Gaspers J. Gudmundsson, S. Mackenzie, N. Mattei, T. Walsh, Computational Aspects of Multiwinner Approval Voting, AAMAS-15.</a:t>
            </a:r>
          </a:p>
        </p:txBody>
      </p:sp>
      <p:sp>
        <p:nvSpPr>
          <p:cNvPr id="19" name="TextBox 18"/>
          <p:cNvSpPr txBox="1"/>
          <p:nvPr/>
        </p:nvSpPr>
        <p:spPr>
          <a:xfrm rot="19344059">
            <a:off x="5929313" y="419956"/>
            <a:ext cx="15023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>
                <a:solidFill>
                  <a:srgbClr val="FF0000"/>
                </a:solidFill>
              </a:rPr>
              <a:t>=1/3+1/4+1/3</a:t>
            </a:r>
          </a:p>
        </p:txBody>
      </p:sp>
      <p:sp>
        <p:nvSpPr>
          <p:cNvPr id="20" name="TextBox 19"/>
          <p:cNvSpPr txBox="1"/>
          <p:nvPr/>
        </p:nvSpPr>
        <p:spPr>
          <a:xfrm rot="19344059">
            <a:off x="6535408" y="506985"/>
            <a:ext cx="15023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>
                <a:solidFill>
                  <a:srgbClr val="FF0000"/>
                </a:solidFill>
              </a:rPr>
              <a:t>=1/3+1/4+1/2</a:t>
            </a:r>
          </a:p>
        </p:txBody>
      </p:sp>
      <p:sp>
        <p:nvSpPr>
          <p:cNvPr id="21" name="TextBox 20"/>
          <p:cNvSpPr txBox="1"/>
          <p:nvPr/>
        </p:nvSpPr>
        <p:spPr>
          <a:xfrm rot="19344059">
            <a:off x="7122404" y="478635"/>
            <a:ext cx="15023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>
                <a:solidFill>
                  <a:srgbClr val="FF0000"/>
                </a:solidFill>
              </a:rPr>
              <a:t>=1/3+1/2+1/4</a:t>
            </a:r>
          </a:p>
        </p:txBody>
      </p:sp>
      <p:sp>
        <p:nvSpPr>
          <p:cNvPr id="22" name="TextBox 21"/>
          <p:cNvSpPr txBox="1"/>
          <p:nvPr/>
        </p:nvSpPr>
        <p:spPr>
          <a:xfrm rot="19344059">
            <a:off x="7768946" y="702554"/>
            <a:ext cx="856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>
                <a:solidFill>
                  <a:srgbClr val="FF0000"/>
                </a:solidFill>
              </a:rPr>
              <a:t>=1+1/3</a:t>
            </a:r>
          </a:p>
        </p:txBody>
      </p:sp>
      <p:sp>
        <p:nvSpPr>
          <p:cNvPr id="23" name="TextBox 22"/>
          <p:cNvSpPr txBox="1"/>
          <p:nvPr/>
        </p:nvSpPr>
        <p:spPr>
          <a:xfrm rot="4273239">
            <a:off x="7610613" y="2542880"/>
            <a:ext cx="19415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>
                <a:solidFill>
                  <a:srgbClr val="FF0000"/>
                </a:solidFill>
              </a:rPr>
              <a:t>=1/2+1/4+1/2+1/3</a:t>
            </a:r>
          </a:p>
        </p:txBody>
      </p:sp>
      <p:sp>
        <p:nvSpPr>
          <p:cNvPr id="24" name="Oval 23"/>
          <p:cNvSpPr/>
          <p:nvPr/>
        </p:nvSpPr>
        <p:spPr>
          <a:xfrm>
            <a:off x="7499040" y="1182697"/>
            <a:ext cx="1129965" cy="67377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5" name="TextBox 24"/>
          <p:cNvSpPr txBox="1"/>
          <p:nvPr/>
        </p:nvSpPr>
        <p:spPr>
          <a:xfrm>
            <a:off x="4786558" y="6214069"/>
            <a:ext cx="4187340" cy="584775"/>
          </a:xfrm>
          <a:prstGeom prst="rect">
            <a:avLst/>
          </a:prstGeom>
          <a:solidFill>
            <a:srgbClr val="FFFF99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1600" dirty="0"/>
              <a:t>SAV: each voter has one point to distribute between all approved candidates</a:t>
            </a:r>
          </a:p>
        </p:txBody>
      </p:sp>
    </p:spTree>
    <p:extLst>
      <p:ext uri="{BB962C8B-B14F-4D97-AF65-F5344CB8AC3E}">
        <p14:creationId xmlns:p14="http://schemas.microsoft.com/office/powerpoint/2010/main" val="25960704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/>
      <p:bldP spid="22" grpId="0"/>
      <p:bldP spid="23" grpId="0"/>
      <p:bldP spid="2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Election Model</a:t>
            </a:r>
          </a:p>
        </p:txBody>
      </p:sp>
      <p:cxnSp>
        <p:nvCxnSpPr>
          <p:cNvPr id="4" name="Łącznik prostoliniowy 4"/>
          <p:cNvCxnSpPr/>
          <p:nvPr/>
        </p:nvCxnSpPr>
        <p:spPr>
          <a:xfrm>
            <a:off x="4515919" y="1158378"/>
            <a:ext cx="0" cy="496778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6524" y="1158378"/>
            <a:ext cx="2634018" cy="6753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pole tekstowe 6"/>
          <p:cNvSpPr txBox="1"/>
          <p:nvPr/>
        </p:nvSpPr>
        <p:spPr>
          <a:xfrm>
            <a:off x="5043828" y="1234759"/>
            <a:ext cx="367280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2800" dirty="0"/>
              <a:t>C = {      ,      ,      ,      ,     }</a:t>
            </a:r>
          </a:p>
          <a:p>
            <a:r>
              <a:rPr lang="pl-PL" sz="2800" dirty="0"/>
              <a:t>V = (v</a:t>
            </a:r>
            <a:r>
              <a:rPr lang="pl-PL" sz="2800" baseline="-25000" dirty="0"/>
              <a:t>1</a:t>
            </a:r>
            <a:r>
              <a:rPr lang="pl-PL" sz="2800" dirty="0"/>
              <a:t>, … , v</a:t>
            </a:r>
            <a:r>
              <a:rPr lang="pl-PL" sz="2800" baseline="-25000" dirty="0"/>
              <a:t>6</a:t>
            </a:r>
            <a:r>
              <a:rPr lang="pl-PL" sz="2800" dirty="0"/>
              <a:t>)</a:t>
            </a:r>
          </a:p>
        </p:txBody>
      </p:sp>
      <p:sp>
        <p:nvSpPr>
          <p:cNvPr id="7" name="pole tekstowe 8"/>
          <p:cNvSpPr txBox="1"/>
          <p:nvPr/>
        </p:nvSpPr>
        <p:spPr>
          <a:xfrm>
            <a:off x="5399348" y="2907214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1</a:t>
            </a:r>
            <a:r>
              <a:rPr lang="pl-PL" dirty="0"/>
              <a:t>:</a:t>
            </a:r>
          </a:p>
        </p:txBody>
      </p:sp>
      <p:sp>
        <p:nvSpPr>
          <p:cNvPr id="8" name="pole tekstowe 9"/>
          <p:cNvSpPr txBox="1"/>
          <p:nvPr/>
        </p:nvSpPr>
        <p:spPr>
          <a:xfrm>
            <a:off x="5399537" y="5223323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5</a:t>
            </a:r>
            <a:r>
              <a:rPr lang="pl-PL" dirty="0"/>
              <a:t>:</a:t>
            </a:r>
          </a:p>
        </p:txBody>
      </p:sp>
      <p:sp>
        <p:nvSpPr>
          <p:cNvPr id="9" name="pole tekstowe 10"/>
          <p:cNvSpPr txBox="1"/>
          <p:nvPr/>
        </p:nvSpPr>
        <p:spPr>
          <a:xfrm>
            <a:off x="5399348" y="3484710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2</a:t>
            </a:r>
            <a:r>
              <a:rPr lang="pl-PL" dirty="0"/>
              <a:t>:</a:t>
            </a:r>
          </a:p>
        </p:txBody>
      </p:sp>
      <p:sp>
        <p:nvSpPr>
          <p:cNvPr id="10" name="pole tekstowe 11"/>
          <p:cNvSpPr txBox="1"/>
          <p:nvPr/>
        </p:nvSpPr>
        <p:spPr>
          <a:xfrm>
            <a:off x="5399348" y="4100832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3</a:t>
            </a:r>
            <a:r>
              <a:rPr lang="pl-PL" dirty="0"/>
              <a:t>:</a:t>
            </a:r>
          </a:p>
        </p:txBody>
      </p:sp>
      <p:sp>
        <p:nvSpPr>
          <p:cNvPr id="11" name="pole tekstowe 12"/>
          <p:cNvSpPr txBox="1"/>
          <p:nvPr/>
        </p:nvSpPr>
        <p:spPr>
          <a:xfrm>
            <a:off x="5399348" y="5761260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6</a:t>
            </a:r>
            <a:r>
              <a:rPr lang="pl-PL" dirty="0"/>
              <a:t>:</a:t>
            </a:r>
          </a:p>
        </p:txBody>
      </p:sp>
      <p:sp>
        <p:nvSpPr>
          <p:cNvPr id="12" name="pole tekstowe 13"/>
          <p:cNvSpPr txBox="1"/>
          <p:nvPr/>
        </p:nvSpPr>
        <p:spPr>
          <a:xfrm>
            <a:off x="5399537" y="4602251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4</a:t>
            </a:r>
            <a:r>
              <a:rPr lang="pl-PL" dirty="0"/>
              <a:t>:</a:t>
            </a:r>
          </a:p>
        </p:txBody>
      </p:sp>
      <p:pic>
        <p:nvPicPr>
          <p:cNvPr id="13" name="Picture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6524" y="2876345"/>
            <a:ext cx="2516961" cy="33233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58885" y="2875430"/>
            <a:ext cx="2514600" cy="3324225"/>
          </a:xfrm>
          <a:prstGeom prst="rect">
            <a:avLst/>
          </a:prstGeom>
        </p:spPr>
      </p:pic>
      <p:sp>
        <p:nvSpPr>
          <p:cNvPr id="19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4058720" cy="373129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sz="2400" dirty="0"/>
              <a:t>A multiwinner voting rule:</a:t>
            </a:r>
          </a:p>
          <a:p>
            <a:pPr marL="0" indent="0">
              <a:buNone/>
            </a:pPr>
            <a:endParaRPr lang="pl-PL" sz="400" dirty="0"/>
          </a:p>
          <a:p>
            <a:pPr marL="0" indent="0" algn="ctr">
              <a:buNone/>
            </a:pPr>
            <a:r>
              <a:rPr lang="pl-PL" dirty="0"/>
              <a:t>R(E, k)       </a:t>
            </a:r>
          </a:p>
          <a:p>
            <a:pPr marL="0" indent="0" algn="ctr">
              <a:buNone/>
            </a:pPr>
            <a:endParaRPr lang="pl-PL" sz="400" dirty="0"/>
          </a:p>
          <a:p>
            <a:pPr marL="0" indent="0">
              <a:buNone/>
            </a:pPr>
            <a:r>
              <a:rPr lang="pl-PL" sz="2400" dirty="0"/>
              <a:t>outputs a family of size-k committees (set of candidates)</a:t>
            </a:r>
          </a:p>
          <a:p>
            <a:pPr marL="0" indent="0">
              <a:buNone/>
            </a:pPr>
            <a:endParaRPr lang="pl-PL" sz="1200" dirty="0"/>
          </a:p>
          <a:p>
            <a:pPr marL="0" indent="0">
              <a:buNone/>
            </a:pPr>
            <a:r>
              <a:rPr lang="pl-PL" sz="2400" dirty="0"/>
              <a:t>Examples of rules</a:t>
            </a:r>
          </a:p>
          <a:p>
            <a:r>
              <a:rPr lang="pl-PL" sz="2400" dirty="0"/>
              <a:t>k-Borda</a:t>
            </a:r>
          </a:p>
          <a:p>
            <a:endParaRPr lang="pl-PL" sz="2400" dirty="0"/>
          </a:p>
        </p:txBody>
      </p:sp>
      <p:sp>
        <p:nvSpPr>
          <p:cNvPr id="20" name="TextBox 19"/>
          <p:cNvSpPr txBox="1"/>
          <p:nvPr/>
        </p:nvSpPr>
        <p:spPr>
          <a:xfrm>
            <a:off x="226912" y="6126163"/>
            <a:ext cx="4184979" cy="584775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1600" dirty="0"/>
              <a:t>[Deb92] B. Debord, An Axiomatic Characteriza-tion of Borda’s k-Choice Function, SC&amp;W 1992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856524" y="2506098"/>
            <a:ext cx="23038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/>
              <a:t> 4        3        2      1      0</a:t>
            </a:r>
          </a:p>
        </p:txBody>
      </p:sp>
    </p:spTree>
    <p:extLst>
      <p:ext uri="{BB962C8B-B14F-4D97-AF65-F5344CB8AC3E}">
        <p14:creationId xmlns:p14="http://schemas.microsoft.com/office/powerpoint/2010/main" val="23060733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Election Model</a:t>
            </a:r>
          </a:p>
        </p:txBody>
      </p:sp>
      <p:cxnSp>
        <p:nvCxnSpPr>
          <p:cNvPr id="4" name="Łącznik prostoliniowy 4"/>
          <p:cNvCxnSpPr/>
          <p:nvPr/>
        </p:nvCxnSpPr>
        <p:spPr>
          <a:xfrm>
            <a:off x="4515919" y="1158378"/>
            <a:ext cx="0" cy="496778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6524" y="1158378"/>
            <a:ext cx="2634018" cy="6753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pole tekstowe 6"/>
          <p:cNvSpPr txBox="1"/>
          <p:nvPr/>
        </p:nvSpPr>
        <p:spPr>
          <a:xfrm>
            <a:off x="5043828" y="1234759"/>
            <a:ext cx="367280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2800" dirty="0"/>
              <a:t>C = {      ,      ,      ,      ,     }</a:t>
            </a:r>
          </a:p>
          <a:p>
            <a:r>
              <a:rPr lang="pl-PL" sz="2800" dirty="0"/>
              <a:t>V = (v</a:t>
            </a:r>
            <a:r>
              <a:rPr lang="pl-PL" sz="2800" baseline="-25000" dirty="0"/>
              <a:t>1</a:t>
            </a:r>
            <a:r>
              <a:rPr lang="pl-PL" sz="2800" dirty="0"/>
              <a:t>, … , v</a:t>
            </a:r>
            <a:r>
              <a:rPr lang="pl-PL" sz="2800" baseline="-25000" dirty="0"/>
              <a:t>6</a:t>
            </a:r>
            <a:r>
              <a:rPr lang="pl-PL" sz="2800" dirty="0"/>
              <a:t>)</a:t>
            </a:r>
          </a:p>
        </p:txBody>
      </p:sp>
      <p:sp>
        <p:nvSpPr>
          <p:cNvPr id="7" name="pole tekstowe 8"/>
          <p:cNvSpPr txBox="1"/>
          <p:nvPr/>
        </p:nvSpPr>
        <p:spPr>
          <a:xfrm>
            <a:off x="5399348" y="2907214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1</a:t>
            </a:r>
            <a:r>
              <a:rPr lang="pl-PL" dirty="0"/>
              <a:t>:</a:t>
            </a:r>
          </a:p>
        </p:txBody>
      </p:sp>
      <p:sp>
        <p:nvSpPr>
          <p:cNvPr id="8" name="pole tekstowe 9"/>
          <p:cNvSpPr txBox="1"/>
          <p:nvPr/>
        </p:nvSpPr>
        <p:spPr>
          <a:xfrm>
            <a:off x="5399537" y="5223323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5</a:t>
            </a:r>
            <a:r>
              <a:rPr lang="pl-PL" dirty="0"/>
              <a:t>:</a:t>
            </a:r>
          </a:p>
        </p:txBody>
      </p:sp>
      <p:sp>
        <p:nvSpPr>
          <p:cNvPr id="9" name="pole tekstowe 10"/>
          <p:cNvSpPr txBox="1"/>
          <p:nvPr/>
        </p:nvSpPr>
        <p:spPr>
          <a:xfrm>
            <a:off x="5399348" y="3484710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2</a:t>
            </a:r>
            <a:r>
              <a:rPr lang="pl-PL" dirty="0"/>
              <a:t>:</a:t>
            </a:r>
          </a:p>
        </p:txBody>
      </p:sp>
      <p:sp>
        <p:nvSpPr>
          <p:cNvPr id="10" name="pole tekstowe 11"/>
          <p:cNvSpPr txBox="1"/>
          <p:nvPr/>
        </p:nvSpPr>
        <p:spPr>
          <a:xfrm>
            <a:off x="5399348" y="4100832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3</a:t>
            </a:r>
            <a:r>
              <a:rPr lang="pl-PL" dirty="0"/>
              <a:t>:</a:t>
            </a:r>
          </a:p>
        </p:txBody>
      </p:sp>
      <p:sp>
        <p:nvSpPr>
          <p:cNvPr id="11" name="pole tekstowe 12"/>
          <p:cNvSpPr txBox="1"/>
          <p:nvPr/>
        </p:nvSpPr>
        <p:spPr>
          <a:xfrm>
            <a:off x="5399348" y="5761260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6</a:t>
            </a:r>
            <a:r>
              <a:rPr lang="pl-PL" dirty="0"/>
              <a:t>:</a:t>
            </a:r>
          </a:p>
        </p:txBody>
      </p:sp>
      <p:sp>
        <p:nvSpPr>
          <p:cNvPr id="12" name="pole tekstowe 13"/>
          <p:cNvSpPr txBox="1"/>
          <p:nvPr/>
        </p:nvSpPr>
        <p:spPr>
          <a:xfrm>
            <a:off x="5399537" y="4602251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4</a:t>
            </a:r>
            <a:r>
              <a:rPr lang="pl-PL" dirty="0"/>
              <a:t>:</a:t>
            </a:r>
          </a:p>
        </p:txBody>
      </p:sp>
      <p:pic>
        <p:nvPicPr>
          <p:cNvPr id="13" name="Picture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6524" y="2876345"/>
            <a:ext cx="2516961" cy="33233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4058720" cy="373129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sz="2400" dirty="0"/>
              <a:t>A multiwinner voting rule:</a:t>
            </a:r>
          </a:p>
          <a:p>
            <a:pPr marL="0" indent="0">
              <a:buNone/>
            </a:pPr>
            <a:endParaRPr lang="pl-PL" sz="400" dirty="0"/>
          </a:p>
          <a:p>
            <a:pPr marL="0" indent="0" algn="ctr">
              <a:buNone/>
            </a:pPr>
            <a:r>
              <a:rPr lang="pl-PL" dirty="0"/>
              <a:t>R(E, k)       </a:t>
            </a:r>
          </a:p>
          <a:p>
            <a:pPr marL="0" indent="0" algn="ctr">
              <a:buNone/>
            </a:pPr>
            <a:endParaRPr lang="pl-PL" sz="400" dirty="0"/>
          </a:p>
          <a:p>
            <a:pPr marL="0" indent="0">
              <a:buNone/>
            </a:pPr>
            <a:r>
              <a:rPr lang="pl-PL" sz="2400" dirty="0"/>
              <a:t>outputs a family of size-k committees (set of candidates)</a:t>
            </a:r>
          </a:p>
          <a:p>
            <a:pPr marL="0" indent="0">
              <a:buNone/>
            </a:pPr>
            <a:endParaRPr lang="pl-PL" sz="1200" dirty="0"/>
          </a:p>
          <a:p>
            <a:pPr marL="0" indent="0">
              <a:buNone/>
            </a:pPr>
            <a:r>
              <a:rPr lang="pl-PL" sz="2400" dirty="0"/>
              <a:t>Examples of rules</a:t>
            </a:r>
          </a:p>
          <a:p>
            <a:r>
              <a:rPr lang="pl-PL" sz="2400" dirty="0"/>
              <a:t>k-Borda</a:t>
            </a:r>
          </a:p>
          <a:p>
            <a:endParaRPr lang="pl-PL" sz="2400" dirty="0"/>
          </a:p>
        </p:txBody>
      </p:sp>
      <p:sp>
        <p:nvSpPr>
          <p:cNvPr id="20" name="TextBox 19"/>
          <p:cNvSpPr txBox="1"/>
          <p:nvPr/>
        </p:nvSpPr>
        <p:spPr>
          <a:xfrm>
            <a:off x="226912" y="6126163"/>
            <a:ext cx="4184979" cy="584775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1600" dirty="0"/>
              <a:t>[Deb92] B. Debord, An Axiomatic Characteriza-tion of Borda’s k-Choice Function, SC&amp;W 1992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856524" y="2506098"/>
            <a:ext cx="23038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/>
              <a:t> 4        3        2      1      0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790334" y="795458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b="1" dirty="0">
                <a:solidFill>
                  <a:srgbClr val="FF0000"/>
                </a:solidFill>
              </a:rPr>
              <a:t>15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384579" y="790355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b="1" dirty="0">
                <a:solidFill>
                  <a:schemeClr val="accent6">
                    <a:lumMod val="75000"/>
                  </a:schemeClr>
                </a:solidFill>
              </a:rPr>
              <a:t>10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978824" y="800530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b="1" dirty="0">
                <a:solidFill>
                  <a:srgbClr val="7030A0"/>
                </a:solidFill>
              </a:rPr>
              <a:t>11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540663" y="790354"/>
            <a:ext cx="4090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b="1" dirty="0">
                <a:solidFill>
                  <a:srgbClr val="002060"/>
                </a:solidFill>
              </a:rPr>
              <a:t> 9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8072953" y="800530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b="1" dirty="0">
                <a:solidFill>
                  <a:srgbClr val="00B050"/>
                </a:solidFill>
              </a:rPr>
              <a:t>15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347069" y="193245"/>
            <a:ext cx="10663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rgbClr val="FF0000"/>
                </a:solidFill>
              </a:rPr>
              <a:t>k = 2</a:t>
            </a:r>
          </a:p>
        </p:txBody>
      </p:sp>
      <p:sp>
        <p:nvSpPr>
          <p:cNvPr id="25" name="Freeform: Shape 24"/>
          <p:cNvSpPr/>
          <p:nvPr/>
        </p:nvSpPr>
        <p:spPr>
          <a:xfrm>
            <a:off x="5677803" y="758228"/>
            <a:ext cx="2918859" cy="1240445"/>
          </a:xfrm>
          <a:custGeom>
            <a:avLst/>
            <a:gdLst>
              <a:gd name="connsiteX0" fmla="*/ 2784591 w 2857159"/>
              <a:gd name="connsiteY0" fmla="*/ 388343 h 1179403"/>
              <a:gd name="connsiteX1" fmla="*/ 2756016 w 2857159"/>
              <a:gd name="connsiteY1" fmla="*/ 1031281 h 1179403"/>
              <a:gd name="connsiteX2" fmla="*/ 2484554 w 2857159"/>
              <a:gd name="connsiteY2" fmla="*/ 1145581 h 1179403"/>
              <a:gd name="connsiteX3" fmla="*/ 2327391 w 2857159"/>
              <a:gd name="connsiteY3" fmla="*/ 559793 h 1179403"/>
              <a:gd name="connsiteX4" fmla="*/ 1355841 w 2857159"/>
              <a:gd name="connsiteY4" fmla="*/ 188318 h 1179403"/>
              <a:gd name="connsiteX5" fmla="*/ 598604 w 2857159"/>
              <a:gd name="connsiteY5" fmla="*/ 431206 h 1179403"/>
              <a:gd name="connsiteX6" fmla="*/ 455729 w 2857159"/>
              <a:gd name="connsiteY6" fmla="*/ 959843 h 1179403"/>
              <a:gd name="connsiteX7" fmla="*/ 55679 w 2857159"/>
              <a:gd name="connsiteY7" fmla="*/ 988418 h 1179403"/>
              <a:gd name="connsiteX8" fmla="*/ 198554 w 2857159"/>
              <a:gd name="connsiteY8" fmla="*/ 259756 h 1179403"/>
              <a:gd name="connsiteX9" fmla="*/ 1827329 w 2857159"/>
              <a:gd name="connsiteY9" fmla="*/ 2581 h 1179403"/>
              <a:gd name="connsiteX10" fmla="*/ 2784591 w 2857159"/>
              <a:gd name="connsiteY10" fmla="*/ 388343 h 1179403"/>
              <a:gd name="connsiteX0" fmla="*/ 2813348 w 2885916"/>
              <a:gd name="connsiteY0" fmla="*/ 411078 h 1202138"/>
              <a:gd name="connsiteX1" fmla="*/ 2784773 w 2885916"/>
              <a:gd name="connsiteY1" fmla="*/ 1054016 h 1202138"/>
              <a:gd name="connsiteX2" fmla="*/ 2513311 w 2885916"/>
              <a:gd name="connsiteY2" fmla="*/ 1168316 h 1202138"/>
              <a:gd name="connsiteX3" fmla="*/ 2356148 w 2885916"/>
              <a:gd name="connsiteY3" fmla="*/ 582528 h 1202138"/>
              <a:gd name="connsiteX4" fmla="*/ 1384598 w 2885916"/>
              <a:gd name="connsiteY4" fmla="*/ 211053 h 1202138"/>
              <a:gd name="connsiteX5" fmla="*/ 627361 w 2885916"/>
              <a:gd name="connsiteY5" fmla="*/ 453941 h 1202138"/>
              <a:gd name="connsiteX6" fmla="*/ 484486 w 2885916"/>
              <a:gd name="connsiteY6" fmla="*/ 982578 h 1202138"/>
              <a:gd name="connsiteX7" fmla="*/ 84436 w 2885916"/>
              <a:gd name="connsiteY7" fmla="*/ 1011153 h 1202138"/>
              <a:gd name="connsiteX8" fmla="*/ 177207 w 2885916"/>
              <a:gd name="connsiteY8" fmla="*/ 144705 h 1202138"/>
              <a:gd name="connsiteX9" fmla="*/ 1856086 w 2885916"/>
              <a:gd name="connsiteY9" fmla="*/ 25316 h 1202138"/>
              <a:gd name="connsiteX10" fmla="*/ 2813348 w 2885916"/>
              <a:gd name="connsiteY10" fmla="*/ 411078 h 1202138"/>
              <a:gd name="connsiteX0" fmla="*/ 2813348 w 2885916"/>
              <a:gd name="connsiteY0" fmla="*/ 411078 h 1202138"/>
              <a:gd name="connsiteX1" fmla="*/ 2784773 w 2885916"/>
              <a:gd name="connsiteY1" fmla="*/ 1054016 h 1202138"/>
              <a:gd name="connsiteX2" fmla="*/ 2513311 w 2885916"/>
              <a:gd name="connsiteY2" fmla="*/ 1168316 h 1202138"/>
              <a:gd name="connsiteX3" fmla="*/ 2356148 w 2885916"/>
              <a:gd name="connsiteY3" fmla="*/ 582528 h 1202138"/>
              <a:gd name="connsiteX4" fmla="*/ 1384598 w 2885916"/>
              <a:gd name="connsiteY4" fmla="*/ 211053 h 1202138"/>
              <a:gd name="connsiteX5" fmla="*/ 702517 w 2885916"/>
              <a:gd name="connsiteY5" fmla="*/ 153316 h 1202138"/>
              <a:gd name="connsiteX6" fmla="*/ 484486 w 2885916"/>
              <a:gd name="connsiteY6" fmla="*/ 982578 h 1202138"/>
              <a:gd name="connsiteX7" fmla="*/ 84436 w 2885916"/>
              <a:gd name="connsiteY7" fmla="*/ 1011153 h 1202138"/>
              <a:gd name="connsiteX8" fmla="*/ 177207 w 2885916"/>
              <a:gd name="connsiteY8" fmla="*/ 144705 h 1202138"/>
              <a:gd name="connsiteX9" fmla="*/ 1856086 w 2885916"/>
              <a:gd name="connsiteY9" fmla="*/ 25316 h 1202138"/>
              <a:gd name="connsiteX10" fmla="*/ 2813348 w 2885916"/>
              <a:gd name="connsiteY10" fmla="*/ 411078 h 1202138"/>
              <a:gd name="connsiteX0" fmla="*/ 2813348 w 2885916"/>
              <a:gd name="connsiteY0" fmla="*/ 411078 h 1202138"/>
              <a:gd name="connsiteX1" fmla="*/ 2784773 w 2885916"/>
              <a:gd name="connsiteY1" fmla="*/ 1054016 h 1202138"/>
              <a:gd name="connsiteX2" fmla="*/ 2513311 w 2885916"/>
              <a:gd name="connsiteY2" fmla="*/ 1168316 h 1202138"/>
              <a:gd name="connsiteX3" fmla="*/ 2356148 w 2885916"/>
              <a:gd name="connsiteY3" fmla="*/ 582528 h 1202138"/>
              <a:gd name="connsiteX4" fmla="*/ 2173737 w 2885916"/>
              <a:gd name="connsiteY4" fmla="*/ 148423 h 1202138"/>
              <a:gd name="connsiteX5" fmla="*/ 702517 w 2885916"/>
              <a:gd name="connsiteY5" fmla="*/ 153316 h 1202138"/>
              <a:gd name="connsiteX6" fmla="*/ 484486 w 2885916"/>
              <a:gd name="connsiteY6" fmla="*/ 982578 h 1202138"/>
              <a:gd name="connsiteX7" fmla="*/ 84436 w 2885916"/>
              <a:gd name="connsiteY7" fmla="*/ 1011153 h 1202138"/>
              <a:gd name="connsiteX8" fmla="*/ 177207 w 2885916"/>
              <a:gd name="connsiteY8" fmla="*/ 144705 h 1202138"/>
              <a:gd name="connsiteX9" fmla="*/ 1856086 w 2885916"/>
              <a:gd name="connsiteY9" fmla="*/ 25316 h 1202138"/>
              <a:gd name="connsiteX10" fmla="*/ 2813348 w 2885916"/>
              <a:gd name="connsiteY10" fmla="*/ 411078 h 1202138"/>
              <a:gd name="connsiteX0" fmla="*/ 2813348 w 2884989"/>
              <a:gd name="connsiteY0" fmla="*/ 451332 h 1242392"/>
              <a:gd name="connsiteX1" fmla="*/ 2784773 w 2884989"/>
              <a:gd name="connsiteY1" fmla="*/ 1094270 h 1242392"/>
              <a:gd name="connsiteX2" fmla="*/ 2513311 w 2884989"/>
              <a:gd name="connsiteY2" fmla="*/ 1208570 h 1242392"/>
              <a:gd name="connsiteX3" fmla="*/ 2356148 w 2884989"/>
              <a:gd name="connsiteY3" fmla="*/ 622782 h 1242392"/>
              <a:gd name="connsiteX4" fmla="*/ 2173737 w 2884989"/>
              <a:gd name="connsiteY4" fmla="*/ 188677 h 1242392"/>
              <a:gd name="connsiteX5" fmla="*/ 702517 w 2884989"/>
              <a:gd name="connsiteY5" fmla="*/ 193570 h 1242392"/>
              <a:gd name="connsiteX6" fmla="*/ 484486 w 2884989"/>
              <a:gd name="connsiteY6" fmla="*/ 1022832 h 1242392"/>
              <a:gd name="connsiteX7" fmla="*/ 84436 w 2884989"/>
              <a:gd name="connsiteY7" fmla="*/ 1051407 h 1242392"/>
              <a:gd name="connsiteX8" fmla="*/ 177207 w 2884989"/>
              <a:gd name="connsiteY8" fmla="*/ 184959 h 1242392"/>
              <a:gd name="connsiteX9" fmla="*/ 1868612 w 2884989"/>
              <a:gd name="connsiteY9" fmla="*/ 15466 h 1242392"/>
              <a:gd name="connsiteX10" fmla="*/ 2813348 w 2884989"/>
              <a:gd name="connsiteY10" fmla="*/ 451332 h 1242392"/>
              <a:gd name="connsiteX0" fmla="*/ 2825874 w 2894661"/>
              <a:gd name="connsiteY0" fmla="*/ 224962 h 1236428"/>
              <a:gd name="connsiteX1" fmla="*/ 2784773 w 2894661"/>
              <a:gd name="connsiteY1" fmla="*/ 1080843 h 1236428"/>
              <a:gd name="connsiteX2" fmla="*/ 2513311 w 2894661"/>
              <a:gd name="connsiteY2" fmla="*/ 1195143 h 1236428"/>
              <a:gd name="connsiteX3" fmla="*/ 2356148 w 2894661"/>
              <a:gd name="connsiteY3" fmla="*/ 609355 h 1236428"/>
              <a:gd name="connsiteX4" fmla="*/ 2173737 w 2894661"/>
              <a:gd name="connsiteY4" fmla="*/ 175250 h 1236428"/>
              <a:gd name="connsiteX5" fmla="*/ 702517 w 2894661"/>
              <a:gd name="connsiteY5" fmla="*/ 180143 h 1236428"/>
              <a:gd name="connsiteX6" fmla="*/ 484486 w 2894661"/>
              <a:gd name="connsiteY6" fmla="*/ 1009405 h 1236428"/>
              <a:gd name="connsiteX7" fmla="*/ 84436 w 2894661"/>
              <a:gd name="connsiteY7" fmla="*/ 1037980 h 1236428"/>
              <a:gd name="connsiteX8" fmla="*/ 177207 w 2894661"/>
              <a:gd name="connsiteY8" fmla="*/ 171532 h 1236428"/>
              <a:gd name="connsiteX9" fmla="*/ 1868612 w 2894661"/>
              <a:gd name="connsiteY9" fmla="*/ 2039 h 1236428"/>
              <a:gd name="connsiteX10" fmla="*/ 2825874 w 2894661"/>
              <a:gd name="connsiteY10" fmla="*/ 224962 h 1236428"/>
              <a:gd name="connsiteX0" fmla="*/ 2850072 w 2918859"/>
              <a:gd name="connsiteY0" fmla="*/ 228979 h 1240445"/>
              <a:gd name="connsiteX1" fmla="*/ 2808971 w 2918859"/>
              <a:gd name="connsiteY1" fmla="*/ 1084860 h 1240445"/>
              <a:gd name="connsiteX2" fmla="*/ 2537509 w 2918859"/>
              <a:gd name="connsiteY2" fmla="*/ 1199160 h 1240445"/>
              <a:gd name="connsiteX3" fmla="*/ 2380346 w 2918859"/>
              <a:gd name="connsiteY3" fmla="*/ 613372 h 1240445"/>
              <a:gd name="connsiteX4" fmla="*/ 2197935 w 2918859"/>
              <a:gd name="connsiteY4" fmla="*/ 179267 h 1240445"/>
              <a:gd name="connsiteX5" fmla="*/ 726715 w 2918859"/>
              <a:gd name="connsiteY5" fmla="*/ 184160 h 1240445"/>
              <a:gd name="connsiteX6" fmla="*/ 508684 w 2918859"/>
              <a:gd name="connsiteY6" fmla="*/ 1013422 h 1240445"/>
              <a:gd name="connsiteX7" fmla="*/ 108634 w 2918859"/>
              <a:gd name="connsiteY7" fmla="*/ 1041997 h 1240445"/>
              <a:gd name="connsiteX8" fmla="*/ 163827 w 2918859"/>
              <a:gd name="connsiteY8" fmla="*/ 150497 h 1240445"/>
              <a:gd name="connsiteX9" fmla="*/ 1892810 w 2918859"/>
              <a:gd name="connsiteY9" fmla="*/ 6056 h 1240445"/>
              <a:gd name="connsiteX10" fmla="*/ 2850072 w 2918859"/>
              <a:gd name="connsiteY10" fmla="*/ 228979 h 12404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918859" h="1240445">
                <a:moveTo>
                  <a:pt x="2850072" y="228979"/>
                </a:moveTo>
                <a:cubicBezTo>
                  <a:pt x="3002765" y="408780"/>
                  <a:pt x="2861065" y="923163"/>
                  <a:pt x="2808971" y="1084860"/>
                </a:cubicBezTo>
                <a:cubicBezTo>
                  <a:pt x="2756877" y="1246557"/>
                  <a:pt x="2608946" y="1277741"/>
                  <a:pt x="2537509" y="1199160"/>
                </a:cubicBezTo>
                <a:cubicBezTo>
                  <a:pt x="2466071" y="1120579"/>
                  <a:pt x="2436942" y="783354"/>
                  <a:pt x="2380346" y="613372"/>
                </a:cubicBezTo>
                <a:cubicBezTo>
                  <a:pt x="2323750" y="443390"/>
                  <a:pt x="2473540" y="250802"/>
                  <a:pt x="2197935" y="179267"/>
                </a:cubicBezTo>
                <a:cubicBezTo>
                  <a:pt x="1922330" y="107732"/>
                  <a:pt x="1008257" y="45134"/>
                  <a:pt x="726715" y="184160"/>
                </a:cubicBezTo>
                <a:cubicBezTo>
                  <a:pt x="445173" y="323186"/>
                  <a:pt x="611697" y="870449"/>
                  <a:pt x="508684" y="1013422"/>
                </a:cubicBezTo>
                <a:cubicBezTo>
                  <a:pt x="405671" y="1156395"/>
                  <a:pt x="166110" y="1185818"/>
                  <a:pt x="108634" y="1041997"/>
                </a:cubicBezTo>
                <a:cubicBezTo>
                  <a:pt x="51158" y="898176"/>
                  <a:pt x="-131448" y="314803"/>
                  <a:pt x="163827" y="150497"/>
                </a:cubicBezTo>
                <a:cubicBezTo>
                  <a:pt x="459102" y="-13809"/>
                  <a:pt x="1445103" y="-7024"/>
                  <a:pt x="1892810" y="6056"/>
                </a:cubicBezTo>
                <a:cubicBezTo>
                  <a:pt x="2340517" y="19136"/>
                  <a:pt x="2697379" y="49178"/>
                  <a:pt x="2850072" y="228979"/>
                </a:cubicBezTo>
                <a:close/>
              </a:path>
            </a:pathLst>
          </a:cu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7468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8" grpId="0"/>
      <p:bldP spid="21" grpId="0"/>
      <p:bldP spid="22" grpId="0"/>
      <p:bldP spid="23" grpId="0"/>
      <p:bldP spid="24" grpId="0"/>
      <p:bldP spid="2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Election Model</a:t>
            </a:r>
          </a:p>
        </p:txBody>
      </p:sp>
      <p:cxnSp>
        <p:nvCxnSpPr>
          <p:cNvPr id="4" name="Łącznik prostoliniowy 4"/>
          <p:cNvCxnSpPr/>
          <p:nvPr/>
        </p:nvCxnSpPr>
        <p:spPr>
          <a:xfrm>
            <a:off x="4515919" y="1158378"/>
            <a:ext cx="0" cy="496778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6524" y="1158378"/>
            <a:ext cx="2634018" cy="6753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pole tekstowe 6"/>
          <p:cNvSpPr txBox="1"/>
          <p:nvPr/>
        </p:nvSpPr>
        <p:spPr>
          <a:xfrm>
            <a:off x="5043828" y="1234759"/>
            <a:ext cx="367280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2800" dirty="0"/>
              <a:t>C = {      ,      ,      ,      ,     }</a:t>
            </a:r>
          </a:p>
          <a:p>
            <a:r>
              <a:rPr lang="pl-PL" sz="2800" dirty="0"/>
              <a:t>V = (v</a:t>
            </a:r>
            <a:r>
              <a:rPr lang="pl-PL" sz="2800" baseline="-25000" dirty="0"/>
              <a:t>1</a:t>
            </a:r>
            <a:r>
              <a:rPr lang="pl-PL" sz="2800" dirty="0"/>
              <a:t>, … , v</a:t>
            </a:r>
            <a:r>
              <a:rPr lang="pl-PL" sz="2800" baseline="-25000" dirty="0"/>
              <a:t>6</a:t>
            </a:r>
            <a:r>
              <a:rPr lang="pl-PL" sz="2800" dirty="0"/>
              <a:t>)</a:t>
            </a:r>
          </a:p>
        </p:txBody>
      </p:sp>
      <p:sp>
        <p:nvSpPr>
          <p:cNvPr id="7" name="pole tekstowe 8"/>
          <p:cNvSpPr txBox="1"/>
          <p:nvPr/>
        </p:nvSpPr>
        <p:spPr>
          <a:xfrm>
            <a:off x="5399348" y="2907214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1</a:t>
            </a:r>
            <a:r>
              <a:rPr lang="pl-PL" dirty="0"/>
              <a:t>:</a:t>
            </a:r>
          </a:p>
        </p:txBody>
      </p:sp>
      <p:sp>
        <p:nvSpPr>
          <p:cNvPr id="8" name="pole tekstowe 9"/>
          <p:cNvSpPr txBox="1"/>
          <p:nvPr/>
        </p:nvSpPr>
        <p:spPr>
          <a:xfrm>
            <a:off x="5399537" y="5223323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5</a:t>
            </a:r>
            <a:r>
              <a:rPr lang="pl-PL" dirty="0"/>
              <a:t>:</a:t>
            </a:r>
          </a:p>
        </p:txBody>
      </p:sp>
      <p:sp>
        <p:nvSpPr>
          <p:cNvPr id="9" name="pole tekstowe 10"/>
          <p:cNvSpPr txBox="1"/>
          <p:nvPr/>
        </p:nvSpPr>
        <p:spPr>
          <a:xfrm>
            <a:off x="5399348" y="3484710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2</a:t>
            </a:r>
            <a:r>
              <a:rPr lang="pl-PL" dirty="0"/>
              <a:t>:</a:t>
            </a:r>
          </a:p>
        </p:txBody>
      </p:sp>
      <p:sp>
        <p:nvSpPr>
          <p:cNvPr id="10" name="pole tekstowe 11"/>
          <p:cNvSpPr txBox="1"/>
          <p:nvPr/>
        </p:nvSpPr>
        <p:spPr>
          <a:xfrm>
            <a:off x="5399348" y="4100832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3</a:t>
            </a:r>
            <a:r>
              <a:rPr lang="pl-PL" dirty="0"/>
              <a:t>:</a:t>
            </a:r>
          </a:p>
        </p:txBody>
      </p:sp>
      <p:sp>
        <p:nvSpPr>
          <p:cNvPr id="11" name="pole tekstowe 12"/>
          <p:cNvSpPr txBox="1"/>
          <p:nvPr/>
        </p:nvSpPr>
        <p:spPr>
          <a:xfrm>
            <a:off x="5399348" y="5761260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6</a:t>
            </a:r>
            <a:r>
              <a:rPr lang="pl-PL" dirty="0"/>
              <a:t>:</a:t>
            </a:r>
          </a:p>
        </p:txBody>
      </p:sp>
      <p:sp>
        <p:nvSpPr>
          <p:cNvPr id="12" name="pole tekstowe 13"/>
          <p:cNvSpPr txBox="1"/>
          <p:nvPr/>
        </p:nvSpPr>
        <p:spPr>
          <a:xfrm>
            <a:off x="5399537" y="4602251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4</a:t>
            </a:r>
            <a:r>
              <a:rPr lang="pl-PL" dirty="0"/>
              <a:t>:</a:t>
            </a:r>
          </a:p>
        </p:txBody>
      </p:sp>
      <p:pic>
        <p:nvPicPr>
          <p:cNvPr id="13" name="Picture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6524" y="2876345"/>
            <a:ext cx="2516961" cy="33233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4058720" cy="373129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sz="2400" dirty="0"/>
              <a:t>A multiwinner voting rule:</a:t>
            </a:r>
          </a:p>
          <a:p>
            <a:pPr marL="0" indent="0">
              <a:buNone/>
            </a:pPr>
            <a:endParaRPr lang="pl-PL" sz="400" dirty="0"/>
          </a:p>
          <a:p>
            <a:pPr marL="0" indent="0" algn="ctr">
              <a:buNone/>
            </a:pPr>
            <a:r>
              <a:rPr lang="pl-PL" dirty="0"/>
              <a:t>R(E, k)       </a:t>
            </a:r>
          </a:p>
          <a:p>
            <a:pPr marL="0" indent="0" algn="ctr">
              <a:buNone/>
            </a:pPr>
            <a:endParaRPr lang="pl-PL" sz="400" dirty="0"/>
          </a:p>
          <a:p>
            <a:pPr marL="0" indent="0">
              <a:buNone/>
            </a:pPr>
            <a:r>
              <a:rPr lang="pl-PL" sz="2400" dirty="0"/>
              <a:t>outputs a family of size-k committees (set of candidates)</a:t>
            </a:r>
          </a:p>
          <a:p>
            <a:pPr marL="0" indent="0">
              <a:buNone/>
            </a:pPr>
            <a:endParaRPr lang="pl-PL" sz="1200" dirty="0"/>
          </a:p>
          <a:p>
            <a:pPr marL="0" indent="0">
              <a:buNone/>
            </a:pPr>
            <a:r>
              <a:rPr lang="pl-PL" sz="2400" dirty="0"/>
              <a:t>Examples of rules</a:t>
            </a:r>
          </a:p>
          <a:p>
            <a:r>
              <a:rPr lang="pl-PL" sz="2400" dirty="0"/>
              <a:t>STV </a:t>
            </a:r>
            <a:r>
              <a:rPr lang="pl-PL" sz="2000" dirty="0"/>
              <a:t>(single transferable vote)</a:t>
            </a:r>
            <a:endParaRPr lang="pl-PL" sz="2400" dirty="0"/>
          </a:p>
          <a:p>
            <a:endParaRPr lang="pl-PL" sz="2400" dirty="0"/>
          </a:p>
        </p:txBody>
      </p:sp>
      <p:sp>
        <p:nvSpPr>
          <p:cNvPr id="20" name="TextBox 19"/>
          <p:cNvSpPr txBox="1"/>
          <p:nvPr/>
        </p:nvSpPr>
        <p:spPr>
          <a:xfrm>
            <a:off x="241200" y="5661046"/>
            <a:ext cx="4184979" cy="1077218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1600" dirty="0"/>
              <a:t>[TR00] N. Tideman, D. Richardson, Better Voting Rules Through Technology: The Refinement-Manageability Tradeoff in the Single Transferable Vote, Public Choice 2000.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38839" y="4482628"/>
            <a:ext cx="4187340" cy="1077218"/>
          </a:xfrm>
          <a:prstGeom prst="rect">
            <a:avLst/>
          </a:prstGeom>
          <a:solidFill>
            <a:srgbClr val="FFFF99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1600" dirty="0"/>
              <a:t>STV: Candidates ranked first quota times (about n/(k+1)+1) get elected. If there are no such candidates, delete one ranked first least frequently</a:t>
            </a:r>
          </a:p>
        </p:txBody>
      </p:sp>
    </p:spTree>
    <p:extLst>
      <p:ext uri="{BB962C8B-B14F-4D97-AF65-F5344CB8AC3E}">
        <p14:creationId xmlns:p14="http://schemas.microsoft.com/office/powerpoint/2010/main" val="3350889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Election Model</a:t>
            </a:r>
          </a:p>
        </p:txBody>
      </p:sp>
      <p:cxnSp>
        <p:nvCxnSpPr>
          <p:cNvPr id="4" name="Łącznik prostoliniowy 4"/>
          <p:cNvCxnSpPr/>
          <p:nvPr/>
        </p:nvCxnSpPr>
        <p:spPr>
          <a:xfrm>
            <a:off x="4515919" y="1158378"/>
            <a:ext cx="0" cy="496778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6524" y="1158378"/>
            <a:ext cx="2634018" cy="6753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pole tekstowe 6"/>
          <p:cNvSpPr txBox="1"/>
          <p:nvPr/>
        </p:nvSpPr>
        <p:spPr>
          <a:xfrm>
            <a:off x="5043828" y="1234759"/>
            <a:ext cx="367280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2800" dirty="0"/>
              <a:t>C = {      ,      ,      ,      ,     }</a:t>
            </a:r>
          </a:p>
          <a:p>
            <a:r>
              <a:rPr lang="pl-PL" sz="2800" dirty="0"/>
              <a:t>V = (v</a:t>
            </a:r>
            <a:r>
              <a:rPr lang="pl-PL" sz="2800" baseline="-25000" dirty="0"/>
              <a:t>1</a:t>
            </a:r>
            <a:r>
              <a:rPr lang="pl-PL" sz="2800" dirty="0"/>
              <a:t>, … , v</a:t>
            </a:r>
            <a:r>
              <a:rPr lang="pl-PL" sz="2800" baseline="-25000" dirty="0"/>
              <a:t>6</a:t>
            </a:r>
            <a:r>
              <a:rPr lang="pl-PL" sz="2800" dirty="0"/>
              <a:t>)</a:t>
            </a:r>
          </a:p>
        </p:txBody>
      </p:sp>
      <p:sp>
        <p:nvSpPr>
          <p:cNvPr id="7" name="pole tekstowe 8"/>
          <p:cNvSpPr txBox="1"/>
          <p:nvPr/>
        </p:nvSpPr>
        <p:spPr>
          <a:xfrm>
            <a:off x="5399348" y="2907214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1</a:t>
            </a:r>
            <a:r>
              <a:rPr lang="pl-PL" dirty="0"/>
              <a:t>:</a:t>
            </a:r>
          </a:p>
        </p:txBody>
      </p:sp>
      <p:sp>
        <p:nvSpPr>
          <p:cNvPr id="8" name="pole tekstowe 9"/>
          <p:cNvSpPr txBox="1"/>
          <p:nvPr/>
        </p:nvSpPr>
        <p:spPr>
          <a:xfrm>
            <a:off x="5399537" y="5223323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5</a:t>
            </a:r>
            <a:r>
              <a:rPr lang="pl-PL" dirty="0"/>
              <a:t>:</a:t>
            </a:r>
          </a:p>
        </p:txBody>
      </p:sp>
      <p:sp>
        <p:nvSpPr>
          <p:cNvPr id="9" name="pole tekstowe 10"/>
          <p:cNvSpPr txBox="1"/>
          <p:nvPr/>
        </p:nvSpPr>
        <p:spPr>
          <a:xfrm>
            <a:off x="5399348" y="3484710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2</a:t>
            </a:r>
            <a:r>
              <a:rPr lang="pl-PL" dirty="0"/>
              <a:t>:</a:t>
            </a:r>
          </a:p>
        </p:txBody>
      </p:sp>
      <p:sp>
        <p:nvSpPr>
          <p:cNvPr id="10" name="pole tekstowe 11"/>
          <p:cNvSpPr txBox="1"/>
          <p:nvPr/>
        </p:nvSpPr>
        <p:spPr>
          <a:xfrm>
            <a:off x="5399348" y="4100832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3</a:t>
            </a:r>
            <a:r>
              <a:rPr lang="pl-PL" dirty="0"/>
              <a:t>:</a:t>
            </a:r>
          </a:p>
        </p:txBody>
      </p:sp>
      <p:sp>
        <p:nvSpPr>
          <p:cNvPr id="11" name="pole tekstowe 12"/>
          <p:cNvSpPr txBox="1"/>
          <p:nvPr/>
        </p:nvSpPr>
        <p:spPr>
          <a:xfrm>
            <a:off x="5399348" y="5761260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6</a:t>
            </a:r>
            <a:r>
              <a:rPr lang="pl-PL" dirty="0"/>
              <a:t>:</a:t>
            </a:r>
          </a:p>
        </p:txBody>
      </p:sp>
      <p:sp>
        <p:nvSpPr>
          <p:cNvPr id="12" name="pole tekstowe 13"/>
          <p:cNvSpPr txBox="1"/>
          <p:nvPr/>
        </p:nvSpPr>
        <p:spPr>
          <a:xfrm>
            <a:off x="5399537" y="4602251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4</a:t>
            </a:r>
            <a:r>
              <a:rPr lang="pl-PL" dirty="0"/>
              <a:t>:</a:t>
            </a:r>
          </a:p>
        </p:txBody>
      </p:sp>
      <p:pic>
        <p:nvPicPr>
          <p:cNvPr id="13" name="Picture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6524" y="2876345"/>
            <a:ext cx="2516961" cy="33233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4058720" cy="373129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sz="2400" dirty="0"/>
              <a:t>A multiwinner voting rule:</a:t>
            </a:r>
          </a:p>
          <a:p>
            <a:pPr marL="0" indent="0">
              <a:buNone/>
            </a:pPr>
            <a:endParaRPr lang="pl-PL" sz="400" dirty="0"/>
          </a:p>
          <a:p>
            <a:pPr marL="0" indent="0" algn="ctr">
              <a:buNone/>
            </a:pPr>
            <a:r>
              <a:rPr lang="pl-PL" dirty="0"/>
              <a:t>R(E, k)       </a:t>
            </a:r>
          </a:p>
          <a:p>
            <a:pPr marL="0" indent="0" algn="ctr">
              <a:buNone/>
            </a:pPr>
            <a:endParaRPr lang="pl-PL" sz="400" dirty="0"/>
          </a:p>
          <a:p>
            <a:pPr marL="0" indent="0">
              <a:buNone/>
            </a:pPr>
            <a:r>
              <a:rPr lang="pl-PL" sz="2400" dirty="0"/>
              <a:t>outputs a family of size-k committees (set of candidates)</a:t>
            </a:r>
          </a:p>
          <a:p>
            <a:pPr marL="0" indent="0">
              <a:buNone/>
            </a:pPr>
            <a:endParaRPr lang="pl-PL" sz="1200" dirty="0"/>
          </a:p>
          <a:p>
            <a:pPr marL="0" indent="0">
              <a:buNone/>
            </a:pPr>
            <a:r>
              <a:rPr lang="pl-PL" sz="2400" dirty="0"/>
              <a:t>Examples of rules</a:t>
            </a:r>
          </a:p>
          <a:p>
            <a:r>
              <a:rPr lang="pl-PL" sz="2400" dirty="0"/>
              <a:t>STV </a:t>
            </a:r>
            <a:r>
              <a:rPr lang="pl-PL" sz="2000" dirty="0"/>
              <a:t>(single transferable vote)</a:t>
            </a:r>
            <a:endParaRPr lang="pl-PL" sz="2400" dirty="0"/>
          </a:p>
          <a:p>
            <a:endParaRPr lang="pl-PL" sz="2400" dirty="0"/>
          </a:p>
        </p:txBody>
      </p:sp>
      <p:sp>
        <p:nvSpPr>
          <p:cNvPr id="20" name="TextBox 19"/>
          <p:cNvSpPr txBox="1"/>
          <p:nvPr/>
        </p:nvSpPr>
        <p:spPr>
          <a:xfrm>
            <a:off x="241200" y="5661046"/>
            <a:ext cx="4184979" cy="1077218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1600" dirty="0"/>
              <a:t>[TR00] N. Tideman, D. Richardson, Better Voting Rules Through Technology: The Refinement-Manageability Tradeoff in the Single Transferable Vote, Public Choice 2000.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38839" y="4482628"/>
            <a:ext cx="4187340" cy="1077218"/>
          </a:xfrm>
          <a:prstGeom prst="rect">
            <a:avLst/>
          </a:prstGeom>
          <a:solidFill>
            <a:srgbClr val="FFFF99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1600" dirty="0"/>
              <a:t>STV: Candidates ranked first quota times (about n/(k+1)+1) get elected. If there are no such candidates, delete one ranked first least frequently</a:t>
            </a:r>
          </a:p>
        </p:txBody>
      </p:sp>
      <p:sp>
        <p:nvSpPr>
          <p:cNvPr id="3" name="Rectangle 2"/>
          <p:cNvSpPr/>
          <p:nvPr/>
        </p:nvSpPr>
        <p:spPr>
          <a:xfrm>
            <a:off x="6386513" y="3484710"/>
            <a:ext cx="471487" cy="2958953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8" name="Rectangle 17"/>
          <p:cNvSpPr/>
          <p:nvPr/>
        </p:nvSpPr>
        <p:spPr>
          <a:xfrm>
            <a:off x="7727117" y="2850383"/>
            <a:ext cx="561228" cy="634327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4" name="TextBox 13"/>
          <p:cNvSpPr txBox="1"/>
          <p:nvPr/>
        </p:nvSpPr>
        <p:spPr>
          <a:xfrm>
            <a:off x="4816191" y="269466"/>
            <a:ext cx="40611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800" dirty="0">
                <a:solidFill>
                  <a:srgbClr val="FF0000"/>
                </a:solidFill>
              </a:rPr>
              <a:t>k =2   </a:t>
            </a:r>
            <a:r>
              <a:rPr lang="pl-PL" sz="2800" dirty="0">
                <a:solidFill>
                  <a:srgbClr val="FF0000"/>
                </a:solidFill>
                <a:sym typeface="Wingdings" panose="05000000000000000000" pitchFamily="2" charset="2"/>
              </a:rPr>
              <a:t> quota = 6/3+1 = 3</a:t>
            </a:r>
            <a:endParaRPr lang="pl-PL" sz="2800" dirty="0">
              <a:solidFill>
                <a:srgbClr val="FF0000"/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5856524" y="5086689"/>
            <a:ext cx="561228" cy="554879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3" name="Rectangle 22"/>
          <p:cNvSpPr/>
          <p:nvPr/>
        </p:nvSpPr>
        <p:spPr>
          <a:xfrm>
            <a:off x="7733131" y="5711507"/>
            <a:ext cx="561228" cy="505351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4" name="Rectangle 23"/>
          <p:cNvSpPr/>
          <p:nvPr/>
        </p:nvSpPr>
        <p:spPr>
          <a:xfrm>
            <a:off x="7387800" y="3977277"/>
            <a:ext cx="429058" cy="505351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5" name="Rectangle 24"/>
          <p:cNvSpPr/>
          <p:nvPr/>
        </p:nvSpPr>
        <p:spPr>
          <a:xfrm>
            <a:off x="6417752" y="2805391"/>
            <a:ext cx="486132" cy="597821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6" name="Rectangle 25"/>
          <p:cNvSpPr/>
          <p:nvPr/>
        </p:nvSpPr>
        <p:spPr>
          <a:xfrm>
            <a:off x="6854007" y="4602251"/>
            <a:ext cx="486132" cy="556623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7" name="Rectangle 26"/>
          <p:cNvSpPr/>
          <p:nvPr/>
        </p:nvSpPr>
        <p:spPr>
          <a:xfrm>
            <a:off x="7719934" y="3439002"/>
            <a:ext cx="429058" cy="505351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0" name="Rectangle 29"/>
          <p:cNvSpPr/>
          <p:nvPr/>
        </p:nvSpPr>
        <p:spPr>
          <a:xfrm>
            <a:off x="5856524" y="4568357"/>
            <a:ext cx="539888" cy="505351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1" name="Rectangle 30"/>
          <p:cNvSpPr/>
          <p:nvPr/>
        </p:nvSpPr>
        <p:spPr>
          <a:xfrm>
            <a:off x="6800569" y="5679014"/>
            <a:ext cx="539888" cy="505351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2" name="Rectangle 31"/>
          <p:cNvSpPr/>
          <p:nvPr/>
        </p:nvSpPr>
        <p:spPr>
          <a:xfrm>
            <a:off x="7366488" y="5170679"/>
            <a:ext cx="539888" cy="505351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3" name="Rectangle 32"/>
          <p:cNvSpPr/>
          <p:nvPr/>
        </p:nvSpPr>
        <p:spPr>
          <a:xfrm>
            <a:off x="7762294" y="3986414"/>
            <a:ext cx="539888" cy="505351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4" name="Rectangle 33"/>
          <p:cNvSpPr/>
          <p:nvPr/>
        </p:nvSpPr>
        <p:spPr>
          <a:xfrm>
            <a:off x="7225497" y="2859142"/>
            <a:ext cx="539888" cy="1076111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6" name="Rectangle 35"/>
          <p:cNvSpPr/>
          <p:nvPr/>
        </p:nvSpPr>
        <p:spPr>
          <a:xfrm>
            <a:off x="7387800" y="989487"/>
            <a:ext cx="761192" cy="1076111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7" name="Rectangle 36"/>
          <p:cNvSpPr/>
          <p:nvPr/>
        </p:nvSpPr>
        <p:spPr>
          <a:xfrm>
            <a:off x="6421321" y="1197161"/>
            <a:ext cx="486132" cy="597821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8" name="Rectangle 37"/>
          <p:cNvSpPr/>
          <p:nvPr/>
        </p:nvSpPr>
        <p:spPr>
          <a:xfrm>
            <a:off x="7906377" y="1214609"/>
            <a:ext cx="589314" cy="634327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9" name="Rectangle 28"/>
          <p:cNvSpPr/>
          <p:nvPr/>
        </p:nvSpPr>
        <p:spPr>
          <a:xfrm>
            <a:off x="5371200" y="5143391"/>
            <a:ext cx="3346236" cy="1214521"/>
          </a:xfrm>
          <a:prstGeom prst="rect">
            <a:avLst/>
          </a:prstGeom>
          <a:solidFill>
            <a:srgbClr val="FF0000">
              <a:alpha val="20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8" name="Rectangle 27"/>
          <p:cNvSpPr/>
          <p:nvPr/>
        </p:nvSpPr>
        <p:spPr>
          <a:xfrm>
            <a:off x="5370392" y="2805391"/>
            <a:ext cx="3346236" cy="597821"/>
          </a:xfrm>
          <a:prstGeom prst="rect">
            <a:avLst/>
          </a:prstGeom>
          <a:solidFill>
            <a:srgbClr val="FF0000">
              <a:alpha val="20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9" name="Rectangle 38"/>
          <p:cNvSpPr/>
          <p:nvPr/>
        </p:nvSpPr>
        <p:spPr>
          <a:xfrm>
            <a:off x="6805119" y="3420415"/>
            <a:ext cx="538205" cy="1076111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0" name="Rectangle 39"/>
          <p:cNvSpPr/>
          <p:nvPr/>
        </p:nvSpPr>
        <p:spPr>
          <a:xfrm>
            <a:off x="7325494" y="4479976"/>
            <a:ext cx="538205" cy="645514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5" name="Rectangle 34"/>
          <p:cNvSpPr/>
          <p:nvPr/>
        </p:nvSpPr>
        <p:spPr>
          <a:xfrm>
            <a:off x="5370392" y="3403212"/>
            <a:ext cx="3346236" cy="1736418"/>
          </a:xfrm>
          <a:prstGeom prst="rect">
            <a:avLst/>
          </a:prstGeom>
          <a:solidFill>
            <a:srgbClr val="F789FF">
              <a:alpha val="20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79763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8" grpId="0" animBg="1"/>
      <p:bldP spid="14" grpId="0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6" grpId="0" animBg="1"/>
      <p:bldP spid="37" grpId="0" animBg="1"/>
      <p:bldP spid="38" grpId="0" animBg="1"/>
      <p:bldP spid="29" grpId="0" animBg="1"/>
      <p:bldP spid="28" grpId="0" animBg="1"/>
      <p:bldP spid="39" grpId="0" animBg="1"/>
      <p:bldP spid="40" grpId="0" animBg="1"/>
      <p:bldP spid="3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20080"/>
          </a:xfrm>
        </p:spPr>
        <p:txBody>
          <a:bodyPr/>
          <a:lstStyle/>
          <a:p>
            <a:pPr algn="ctr"/>
            <a:r>
              <a:rPr lang="pl-PL" dirty="0"/>
              <a:t>What Are We After?</a:t>
            </a:r>
          </a:p>
        </p:txBody>
      </p:sp>
      <p:sp>
        <p:nvSpPr>
          <p:cNvPr id="3" name="Rectangle 2"/>
          <p:cNvSpPr/>
          <p:nvPr/>
        </p:nvSpPr>
        <p:spPr>
          <a:xfrm>
            <a:off x="142872" y="1127095"/>
            <a:ext cx="2443165" cy="5201423"/>
          </a:xfrm>
          <a:prstGeom prst="rect">
            <a:avLst/>
          </a:prstGeom>
          <a:solidFill>
            <a:srgbClr val="97FF97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pl-PL" sz="2000" b="1" dirty="0">
                <a:solidFill>
                  <a:schemeClr val="tx1"/>
                </a:solidFill>
              </a:rPr>
              <a:t>Applicatons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sz="2000" dirty="0">
                <a:solidFill>
                  <a:schemeClr val="tx1"/>
                </a:solidFill>
              </a:rPr>
              <a:t>Shortlisting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Jobs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Awards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Competitions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sz="2000" dirty="0">
                <a:solidFill>
                  <a:schemeClr val="tx1"/>
                </a:solidFill>
              </a:rPr>
              <a:t>Movie selection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One movie per passenger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Proportional to interest?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sz="2000" dirty="0">
                <a:solidFill>
                  <a:schemeClr val="tx1"/>
                </a:solidFill>
              </a:rPr>
              <a:t>Parliamentary elections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National level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Company/internal</a:t>
            </a:r>
          </a:p>
        </p:txBody>
      </p:sp>
      <p:sp>
        <p:nvSpPr>
          <p:cNvPr id="54" name="Rectangle 53"/>
          <p:cNvSpPr/>
          <p:nvPr/>
        </p:nvSpPr>
        <p:spPr>
          <a:xfrm>
            <a:off x="6653212" y="1127095"/>
            <a:ext cx="2381250" cy="1933921"/>
          </a:xfrm>
          <a:prstGeom prst="rect">
            <a:avLst/>
          </a:prstGeom>
          <a:solidFill>
            <a:srgbClr val="97FF97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pl-PL" sz="2000" b="1" dirty="0">
                <a:solidFill>
                  <a:schemeClr val="tx1"/>
                </a:solidFill>
              </a:rPr>
              <a:t>Axioms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sz="2000" dirty="0">
                <a:solidFill>
                  <a:schemeClr val="tx1"/>
                </a:solidFill>
              </a:rPr>
              <a:t>Committee Monotonicity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sz="2000" dirty="0">
                <a:solidFill>
                  <a:schemeClr val="tx1"/>
                </a:solidFill>
              </a:rPr>
              <a:t>Dummet’s Proportionality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sz="2000" dirty="0">
                <a:solidFill>
                  <a:schemeClr val="tx1"/>
                </a:solidFill>
              </a:rPr>
              <a:t>...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6653212" y="3171826"/>
            <a:ext cx="2381250" cy="3156692"/>
          </a:xfrm>
          <a:prstGeom prst="rect">
            <a:avLst/>
          </a:prstGeom>
          <a:solidFill>
            <a:srgbClr val="97FF97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pl-PL" sz="2000" b="1" dirty="0">
                <a:solidFill>
                  <a:schemeClr val="tx1"/>
                </a:solidFill>
              </a:rPr>
              <a:t>Algorithms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sz="2000" dirty="0">
                <a:solidFill>
                  <a:schemeClr val="tx1"/>
                </a:solidFill>
              </a:rPr>
              <a:t>Efficient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Poly-time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FPT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Approx.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Heuristics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sz="2000" dirty="0">
                <a:solidFill>
                  <a:schemeClr val="tx1"/>
                </a:solidFill>
              </a:rPr>
              <a:t>Hardness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NP-hardness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W[]-hard.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Inapprox.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pl-PL" sz="1600" dirty="0">
              <a:solidFill>
                <a:schemeClr val="tx1"/>
              </a:solidFill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2586038" y="1127095"/>
            <a:ext cx="4067174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b="1" dirty="0"/>
              <a:t>Excellence</a:t>
            </a:r>
          </a:p>
          <a:p>
            <a:pPr algn="ctr"/>
            <a:r>
              <a:rPr lang="pl-PL" sz="2000" dirty="0"/>
              <a:t>Similar candidates:</a:t>
            </a:r>
            <a:br>
              <a:rPr lang="pl-PL" sz="2000" dirty="0"/>
            </a:br>
            <a:r>
              <a:rPr lang="pl-PL" sz="2000" dirty="0"/>
              <a:t>treated identically</a:t>
            </a:r>
          </a:p>
          <a:p>
            <a:pPr algn="ctr"/>
            <a:endParaRPr lang="pl-PL" sz="2000" b="1" dirty="0"/>
          </a:p>
          <a:p>
            <a:pPr algn="ctr"/>
            <a:endParaRPr lang="pl-PL" sz="2000" b="1" dirty="0"/>
          </a:p>
          <a:p>
            <a:pPr algn="ctr"/>
            <a:endParaRPr lang="pl-PL" sz="2000" b="1" dirty="0"/>
          </a:p>
          <a:p>
            <a:pPr algn="ctr"/>
            <a:r>
              <a:rPr lang="pl-PL" sz="2400" b="1" dirty="0"/>
              <a:t>Diversity</a:t>
            </a:r>
          </a:p>
          <a:p>
            <a:pPr algn="ctr"/>
            <a:r>
              <a:rPr lang="pl-PL" sz="2000" dirty="0"/>
              <a:t>Similar candidates:</a:t>
            </a:r>
            <a:br>
              <a:rPr lang="pl-PL" sz="2000" dirty="0"/>
            </a:br>
            <a:r>
              <a:rPr lang="pl-PL" sz="2000" dirty="0"/>
              <a:t>at most one gets in</a:t>
            </a:r>
          </a:p>
          <a:p>
            <a:pPr algn="ctr"/>
            <a:endParaRPr lang="pl-PL" sz="2000" b="1" dirty="0"/>
          </a:p>
          <a:p>
            <a:pPr algn="ctr"/>
            <a:endParaRPr lang="pl-PL" sz="2000" b="1" dirty="0"/>
          </a:p>
          <a:p>
            <a:pPr algn="ctr"/>
            <a:endParaRPr lang="pl-PL" sz="2000" b="1" dirty="0"/>
          </a:p>
          <a:p>
            <a:pPr algn="ctr"/>
            <a:r>
              <a:rPr lang="pl-PL" sz="2400" b="1" dirty="0"/>
              <a:t>Proportionality</a:t>
            </a:r>
          </a:p>
          <a:p>
            <a:pPr algn="ctr"/>
            <a:r>
              <a:rPr lang="pl-PL" sz="2000" dirty="0"/>
              <a:t>Similar candidates:</a:t>
            </a:r>
            <a:br>
              <a:rPr lang="pl-PL" sz="2000" dirty="0"/>
            </a:br>
            <a:r>
              <a:rPr lang="pl-PL" sz="2000" dirty="0"/>
              <a:t>outcome proportional to support </a:t>
            </a:r>
          </a:p>
          <a:p>
            <a:pPr algn="ctr"/>
            <a:endParaRPr lang="pl-PL" sz="2000" b="1" dirty="0"/>
          </a:p>
          <a:p>
            <a:pPr algn="ctr"/>
            <a:endParaRPr lang="pl-PL" sz="2000" b="1" dirty="0"/>
          </a:p>
        </p:txBody>
      </p:sp>
    </p:spTree>
    <p:extLst>
      <p:ext uri="{BB962C8B-B14F-4D97-AF65-F5344CB8AC3E}">
        <p14:creationId xmlns:p14="http://schemas.microsoft.com/office/powerpoint/2010/main" val="317406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4" grpId="0" animBg="1"/>
      <p:bldP spid="5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4734" y="3328876"/>
            <a:ext cx="959823" cy="10291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4" descr="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6058" y="1232126"/>
            <a:ext cx="884576" cy="12892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44505"/>
            <a:ext cx="9144000" cy="720080"/>
          </a:xfrm>
        </p:spPr>
        <p:txBody>
          <a:bodyPr/>
          <a:lstStyle/>
          <a:p>
            <a:pPr algn="ctr"/>
            <a:r>
              <a:rPr lang="pl-PL" dirty="0"/>
              <a:t>What Are We After?</a:t>
            </a:r>
          </a:p>
        </p:txBody>
      </p:sp>
      <p:sp>
        <p:nvSpPr>
          <p:cNvPr id="7" name="TextBox 6"/>
          <p:cNvSpPr txBox="1"/>
          <p:nvPr/>
        </p:nvSpPr>
        <p:spPr>
          <a:xfrm rot="3769082">
            <a:off x="2624919" y="1603083"/>
            <a:ext cx="14648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b="1" dirty="0">
                <a:solidFill>
                  <a:srgbClr val="FF0000"/>
                </a:solidFill>
              </a:rPr>
              <a:t>Committee</a:t>
            </a:r>
            <a:br>
              <a:rPr lang="pl-PL" b="1" dirty="0">
                <a:solidFill>
                  <a:srgbClr val="FF0000"/>
                </a:solidFill>
              </a:rPr>
            </a:br>
            <a:r>
              <a:rPr lang="pl-PL" b="1" dirty="0">
                <a:solidFill>
                  <a:srgbClr val="FF0000"/>
                </a:solidFill>
              </a:rPr>
              <a:t>monotonicity</a:t>
            </a:r>
          </a:p>
        </p:txBody>
      </p:sp>
      <p:sp>
        <p:nvSpPr>
          <p:cNvPr id="8" name="TextBox 7"/>
          <p:cNvSpPr txBox="1"/>
          <p:nvPr/>
        </p:nvSpPr>
        <p:spPr>
          <a:xfrm rot="20261312">
            <a:off x="4901045" y="2232741"/>
            <a:ext cx="10038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b="1" dirty="0">
                <a:solidFill>
                  <a:srgbClr val="0070C0"/>
                </a:solidFill>
              </a:rPr>
              <a:t>Gehrlein</a:t>
            </a:r>
            <a:br>
              <a:rPr lang="pl-PL" b="1" dirty="0">
                <a:solidFill>
                  <a:srgbClr val="0070C0"/>
                </a:solidFill>
              </a:rPr>
            </a:br>
            <a:r>
              <a:rPr lang="pl-PL" b="1" dirty="0">
                <a:solidFill>
                  <a:srgbClr val="0070C0"/>
                </a:solidFill>
              </a:rPr>
              <a:t>stability</a:t>
            </a:r>
          </a:p>
        </p:txBody>
      </p:sp>
      <p:sp>
        <p:nvSpPr>
          <p:cNvPr id="9" name="TextBox 8"/>
          <p:cNvSpPr txBox="1"/>
          <p:nvPr/>
        </p:nvSpPr>
        <p:spPr>
          <a:xfrm rot="21165559">
            <a:off x="4204064" y="2103717"/>
            <a:ext cx="9352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b="1" dirty="0">
                <a:solidFill>
                  <a:srgbClr val="EA8016"/>
                </a:solidFill>
              </a:rPr>
              <a:t>k-Borda</a:t>
            </a:r>
          </a:p>
        </p:txBody>
      </p:sp>
      <p:sp>
        <p:nvSpPr>
          <p:cNvPr id="10" name="TextBox 9"/>
          <p:cNvSpPr txBox="1"/>
          <p:nvPr/>
        </p:nvSpPr>
        <p:spPr>
          <a:xfrm rot="1389884">
            <a:off x="4210843" y="2649989"/>
            <a:ext cx="5950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b="1" dirty="0">
                <a:solidFill>
                  <a:srgbClr val="002060"/>
                </a:solidFill>
              </a:rPr>
              <a:t>NED</a:t>
            </a:r>
          </a:p>
        </p:txBody>
      </p:sp>
      <p:sp>
        <p:nvSpPr>
          <p:cNvPr id="11" name="TextBox 10"/>
          <p:cNvSpPr txBox="1"/>
          <p:nvPr/>
        </p:nvSpPr>
        <p:spPr>
          <a:xfrm rot="20630724">
            <a:off x="2582248" y="4196649"/>
            <a:ext cx="23094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b="1" dirty="0">
                <a:solidFill>
                  <a:srgbClr val="EF1DFF"/>
                </a:solidFill>
              </a:rPr>
              <a:t>Chamberlin—Courant</a:t>
            </a:r>
          </a:p>
        </p:txBody>
      </p:sp>
      <p:sp>
        <p:nvSpPr>
          <p:cNvPr id="12" name="TextBox 11"/>
          <p:cNvSpPr txBox="1"/>
          <p:nvPr/>
        </p:nvSpPr>
        <p:spPr>
          <a:xfrm rot="5138120">
            <a:off x="5215120" y="4794101"/>
            <a:ext cx="24275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b="1" dirty="0">
                <a:solidFill>
                  <a:schemeClr val="bg2">
                    <a:lumMod val="25000"/>
                  </a:schemeClr>
                </a:solidFill>
              </a:rPr>
              <a:t>justified representation</a:t>
            </a:r>
          </a:p>
        </p:txBody>
      </p:sp>
      <p:sp>
        <p:nvSpPr>
          <p:cNvPr id="13" name="TextBox 12"/>
          <p:cNvSpPr txBox="1"/>
          <p:nvPr/>
        </p:nvSpPr>
        <p:spPr>
          <a:xfrm rot="845464">
            <a:off x="2564800" y="5949321"/>
            <a:ext cx="9322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b="1" dirty="0">
                <a:solidFill>
                  <a:srgbClr val="0070C0"/>
                </a:solidFill>
              </a:rPr>
              <a:t>EJR, PJR</a:t>
            </a:r>
          </a:p>
        </p:txBody>
      </p:sp>
      <p:sp>
        <p:nvSpPr>
          <p:cNvPr id="14" name="TextBox 13"/>
          <p:cNvSpPr txBox="1"/>
          <p:nvPr/>
        </p:nvSpPr>
        <p:spPr>
          <a:xfrm rot="21342146">
            <a:off x="3640736" y="6002529"/>
            <a:ext cx="26725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b="1" dirty="0">
                <a:solidFill>
                  <a:srgbClr val="FF0000"/>
                </a:solidFill>
              </a:rPr>
              <a:t>Dummet’s Proportionality</a:t>
            </a:r>
          </a:p>
        </p:txBody>
      </p:sp>
      <p:sp>
        <p:nvSpPr>
          <p:cNvPr id="17" name="TextBox 16"/>
          <p:cNvSpPr txBox="1"/>
          <p:nvPr/>
        </p:nvSpPr>
        <p:spPr>
          <a:xfrm rot="797404">
            <a:off x="5084496" y="4216946"/>
            <a:ext cx="8771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b="1" dirty="0">
                <a:solidFill>
                  <a:schemeClr val="accent2">
                    <a:lumMod val="50000"/>
                  </a:schemeClr>
                </a:solidFill>
              </a:rPr>
              <a:t>narrow</a:t>
            </a:r>
            <a:br>
              <a:rPr lang="pl-PL" b="1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pl-PL" b="1" dirty="0">
                <a:solidFill>
                  <a:schemeClr val="accent2">
                    <a:lumMod val="50000"/>
                  </a:schemeClr>
                </a:solidFill>
              </a:rPr>
              <a:t>top</a:t>
            </a:r>
          </a:p>
        </p:txBody>
      </p:sp>
      <p:sp>
        <p:nvSpPr>
          <p:cNvPr id="18" name="TextBox 17"/>
          <p:cNvSpPr txBox="1"/>
          <p:nvPr/>
        </p:nvSpPr>
        <p:spPr>
          <a:xfrm rot="21283796">
            <a:off x="3778870" y="4301706"/>
            <a:ext cx="14648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b="1" dirty="0">
                <a:solidFill>
                  <a:srgbClr val="FFC000"/>
                </a:solidFill>
              </a:rPr>
              <a:t>top-member</a:t>
            </a:r>
            <a:br>
              <a:rPr lang="pl-PL" b="1" dirty="0">
                <a:solidFill>
                  <a:srgbClr val="FFC000"/>
                </a:solidFill>
              </a:rPr>
            </a:br>
            <a:r>
              <a:rPr lang="pl-PL" b="1" dirty="0">
                <a:solidFill>
                  <a:srgbClr val="FFC000"/>
                </a:solidFill>
              </a:rPr>
              <a:t>monotonicity</a:t>
            </a:r>
          </a:p>
        </p:txBody>
      </p:sp>
      <p:sp>
        <p:nvSpPr>
          <p:cNvPr id="19" name="TextBox 18"/>
          <p:cNvSpPr txBox="1"/>
          <p:nvPr/>
        </p:nvSpPr>
        <p:spPr>
          <a:xfrm rot="21118622">
            <a:off x="2621770" y="2603077"/>
            <a:ext cx="14648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b="1" dirty="0">
                <a:solidFill>
                  <a:srgbClr val="7030A0"/>
                </a:solidFill>
              </a:rPr>
              <a:t>non-crossing</a:t>
            </a:r>
            <a:br>
              <a:rPr lang="pl-PL" b="1" dirty="0">
                <a:solidFill>
                  <a:srgbClr val="7030A0"/>
                </a:solidFill>
              </a:rPr>
            </a:br>
            <a:r>
              <a:rPr lang="pl-PL" b="1" dirty="0">
                <a:solidFill>
                  <a:srgbClr val="7030A0"/>
                </a:solidFill>
              </a:rPr>
              <a:t>monotonicity</a:t>
            </a:r>
          </a:p>
        </p:txBody>
      </p:sp>
      <p:sp>
        <p:nvSpPr>
          <p:cNvPr id="20" name="TextBox 19"/>
          <p:cNvSpPr txBox="1"/>
          <p:nvPr/>
        </p:nvSpPr>
        <p:spPr>
          <a:xfrm rot="21333570">
            <a:off x="3378062" y="5781898"/>
            <a:ext cx="5563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b="1" dirty="0"/>
              <a:t>PAV</a:t>
            </a:r>
          </a:p>
        </p:txBody>
      </p:sp>
      <p:sp>
        <p:nvSpPr>
          <p:cNvPr id="21" name="TextBox 20"/>
          <p:cNvSpPr txBox="1"/>
          <p:nvPr/>
        </p:nvSpPr>
        <p:spPr>
          <a:xfrm rot="835022">
            <a:off x="2827991" y="5134752"/>
            <a:ext cx="5414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b="1" dirty="0">
                <a:solidFill>
                  <a:srgbClr val="00CC00"/>
                </a:solidFill>
              </a:rPr>
              <a:t>STV</a:t>
            </a:r>
          </a:p>
        </p:txBody>
      </p:sp>
      <p:sp>
        <p:nvSpPr>
          <p:cNvPr id="22" name="TextBox 21"/>
          <p:cNvSpPr txBox="1"/>
          <p:nvPr/>
        </p:nvSpPr>
        <p:spPr>
          <a:xfrm rot="17752764">
            <a:off x="5433988" y="4922588"/>
            <a:ext cx="9512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b="1" dirty="0">
                <a:solidFill>
                  <a:srgbClr val="EA8016"/>
                </a:solidFill>
              </a:rPr>
              <a:t>Monroe</a:t>
            </a:r>
          </a:p>
        </p:txBody>
      </p:sp>
      <p:sp>
        <p:nvSpPr>
          <p:cNvPr id="23" name="TextBox 22"/>
          <p:cNvSpPr txBox="1"/>
          <p:nvPr/>
        </p:nvSpPr>
        <p:spPr>
          <a:xfrm rot="912290">
            <a:off x="5596014" y="2911444"/>
            <a:ext cx="6960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b="1" dirty="0">
                <a:solidFill>
                  <a:srgbClr val="0000FF"/>
                </a:solidFill>
              </a:rPr>
              <a:t>SNTV</a:t>
            </a:r>
          </a:p>
        </p:txBody>
      </p:sp>
      <p:sp>
        <p:nvSpPr>
          <p:cNvPr id="35" name="Rectangle 34"/>
          <p:cNvSpPr/>
          <p:nvPr/>
        </p:nvSpPr>
        <p:spPr>
          <a:xfrm>
            <a:off x="142872" y="1127095"/>
            <a:ext cx="2443165" cy="5201423"/>
          </a:xfrm>
          <a:prstGeom prst="rect">
            <a:avLst/>
          </a:prstGeom>
          <a:solidFill>
            <a:srgbClr val="97FF97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pl-PL" sz="2000" b="1" dirty="0">
                <a:solidFill>
                  <a:schemeClr val="tx1"/>
                </a:solidFill>
              </a:rPr>
              <a:t>Applicatons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sz="2000" dirty="0">
                <a:solidFill>
                  <a:schemeClr val="tx1"/>
                </a:solidFill>
              </a:rPr>
              <a:t>Shortlisting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Jobs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Awards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Competitions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sz="2000" dirty="0">
                <a:solidFill>
                  <a:schemeClr val="tx1"/>
                </a:solidFill>
              </a:rPr>
              <a:t>Movie selection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One movie per passenger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Proportional to interest?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sz="2000" dirty="0">
                <a:solidFill>
                  <a:schemeClr val="tx1"/>
                </a:solidFill>
              </a:rPr>
              <a:t>Parliamentary elections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National level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Company/internal</a:t>
            </a:r>
          </a:p>
        </p:txBody>
      </p:sp>
      <p:sp>
        <p:nvSpPr>
          <p:cNvPr id="36" name="Rectangle 35"/>
          <p:cNvSpPr/>
          <p:nvPr/>
        </p:nvSpPr>
        <p:spPr>
          <a:xfrm>
            <a:off x="6653212" y="1127095"/>
            <a:ext cx="2381250" cy="1933921"/>
          </a:xfrm>
          <a:prstGeom prst="rect">
            <a:avLst/>
          </a:prstGeom>
          <a:solidFill>
            <a:srgbClr val="97FF97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pl-PL" sz="2000" b="1" dirty="0">
                <a:solidFill>
                  <a:schemeClr val="tx1"/>
                </a:solidFill>
              </a:rPr>
              <a:t>Axioms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sz="2000" dirty="0">
                <a:solidFill>
                  <a:schemeClr val="tx1"/>
                </a:solidFill>
              </a:rPr>
              <a:t>Committee Monotonicity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sz="2000" dirty="0">
                <a:solidFill>
                  <a:schemeClr val="tx1"/>
                </a:solidFill>
              </a:rPr>
              <a:t>Dummet’s Proportionality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sz="2000" dirty="0">
                <a:solidFill>
                  <a:schemeClr val="tx1"/>
                </a:solidFill>
              </a:rPr>
              <a:t>...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6653212" y="3171826"/>
            <a:ext cx="2381250" cy="3156692"/>
          </a:xfrm>
          <a:prstGeom prst="rect">
            <a:avLst/>
          </a:prstGeom>
          <a:solidFill>
            <a:srgbClr val="97FF97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pl-PL" sz="2000" b="1" dirty="0">
                <a:solidFill>
                  <a:schemeClr val="tx1"/>
                </a:solidFill>
              </a:rPr>
              <a:t>Algorithms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sz="2000" dirty="0">
                <a:solidFill>
                  <a:schemeClr val="tx1"/>
                </a:solidFill>
              </a:rPr>
              <a:t>Efficient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Poly-time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FPT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Approx.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Heuristics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sz="2000" dirty="0">
                <a:solidFill>
                  <a:schemeClr val="tx1"/>
                </a:solidFill>
              </a:rPr>
              <a:t>Hardness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NP-hardness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W[]-hard.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Inapprox.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pl-PL" sz="1600" dirty="0">
              <a:solidFill>
                <a:schemeClr val="tx1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2586038" y="1127095"/>
            <a:ext cx="4067174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b="1" dirty="0"/>
              <a:t>Excellence</a:t>
            </a:r>
          </a:p>
          <a:p>
            <a:pPr algn="ctr"/>
            <a:r>
              <a:rPr lang="pl-PL" sz="2000" dirty="0"/>
              <a:t>Similar candidates:</a:t>
            </a:r>
            <a:br>
              <a:rPr lang="pl-PL" sz="2000" dirty="0"/>
            </a:br>
            <a:r>
              <a:rPr lang="pl-PL" sz="2000" dirty="0"/>
              <a:t>treated identically</a:t>
            </a:r>
          </a:p>
          <a:p>
            <a:pPr algn="ctr"/>
            <a:endParaRPr lang="pl-PL" sz="2000" b="1" dirty="0"/>
          </a:p>
          <a:p>
            <a:pPr algn="ctr"/>
            <a:endParaRPr lang="pl-PL" sz="2000" b="1" dirty="0"/>
          </a:p>
          <a:p>
            <a:pPr algn="ctr"/>
            <a:endParaRPr lang="pl-PL" sz="2000" b="1" dirty="0"/>
          </a:p>
          <a:p>
            <a:pPr algn="ctr"/>
            <a:r>
              <a:rPr lang="pl-PL" sz="2400" b="1" dirty="0"/>
              <a:t>Diversity</a:t>
            </a:r>
          </a:p>
          <a:p>
            <a:pPr algn="ctr"/>
            <a:r>
              <a:rPr lang="pl-PL" sz="2000" dirty="0"/>
              <a:t>Similar candidates:</a:t>
            </a:r>
            <a:br>
              <a:rPr lang="pl-PL" sz="2000" dirty="0"/>
            </a:br>
            <a:r>
              <a:rPr lang="pl-PL" sz="2000" dirty="0"/>
              <a:t>at most one gets in</a:t>
            </a:r>
          </a:p>
          <a:p>
            <a:pPr algn="ctr"/>
            <a:endParaRPr lang="pl-PL" sz="2000" b="1" dirty="0"/>
          </a:p>
          <a:p>
            <a:pPr algn="ctr"/>
            <a:endParaRPr lang="pl-PL" sz="2000" b="1" dirty="0"/>
          </a:p>
          <a:p>
            <a:pPr algn="ctr"/>
            <a:endParaRPr lang="pl-PL" sz="2000" b="1" dirty="0"/>
          </a:p>
          <a:p>
            <a:pPr algn="ctr"/>
            <a:r>
              <a:rPr lang="pl-PL" sz="2400" b="1" dirty="0"/>
              <a:t>Proportionality</a:t>
            </a:r>
          </a:p>
          <a:p>
            <a:pPr algn="ctr"/>
            <a:r>
              <a:rPr lang="pl-PL" sz="2000" dirty="0"/>
              <a:t>Similar candidates:</a:t>
            </a:r>
            <a:br>
              <a:rPr lang="pl-PL" sz="2000" dirty="0"/>
            </a:br>
            <a:r>
              <a:rPr lang="pl-PL" sz="2000" dirty="0"/>
              <a:t>outcome proportional to support </a:t>
            </a:r>
          </a:p>
          <a:p>
            <a:pPr algn="ctr"/>
            <a:endParaRPr lang="pl-PL" sz="2000" b="1" dirty="0"/>
          </a:p>
          <a:p>
            <a:pPr algn="ctr"/>
            <a:endParaRPr lang="pl-PL" sz="2000" b="1" dirty="0"/>
          </a:p>
        </p:txBody>
      </p:sp>
      <p:sp>
        <p:nvSpPr>
          <p:cNvPr id="39" name="TextBox 38"/>
          <p:cNvSpPr txBox="1"/>
          <p:nvPr/>
        </p:nvSpPr>
        <p:spPr>
          <a:xfrm>
            <a:off x="142871" y="6431762"/>
            <a:ext cx="8891591" cy="307777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1400" dirty="0"/>
              <a:t>[FSST17] P. Faliszewski, P. Skowron, A. Slinko, N.Talmon, Multiwinner Voting: A New Challenge for Social Choice Theory</a:t>
            </a:r>
          </a:p>
        </p:txBody>
      </p:sp>
    </p:spTree>
    <p:extLst>
      <p:ext uri="{BB962C8B-B14F-4D97-AF65-F5344CB8AC3E}">
        <p14:creationId xmlns:p14="http://schemas.microsoft.com/office/powerpoint/2010/main" val="18160646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3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4734" y="3328876"/>
            <a:ext cx="959823" cy="10291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4" descr="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6058" y="1232126"/>
            <a:ext cx="884576" cy="12892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44505"/>
            <a:ext cx="9144000" cy="720080"/>
          </a:xfrm>
        </p:spPr>
        <p:txBody>
          <a:bodyPr/>
          <a:lstStyle/>
          <a:p>
            <a:pPr algn="ctr"/>
            <a:r>
              <a:rPr lang="pl-PL" dirty="0"/>
              <a:t>What Are We After?</a:t>
            </a:r>
          </a:p>
        </p:txBody>
      </p:sp>
      <p:sp>
        <p:nvSpPr>
          <p:cNvPr id="7" name="TextBox 6"/>
          <p:cNvSpPr txBox="1"/>
          <p:nvPr/>
        </p:nvSpPr>
        <p:spPr>
          <a:xfrm rot="3769082">
            <a:off x="2624919" y="1603083"/>
            <a:ext cx="14648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b="1" dirty="0">
                <a:solidFill>
                  <a:srgbClr val="FF0000"/>
                </a:solidFill>
              </a:rPr>
              <a:t>Committee</a:t>
            </a:r>
            <a:br>
              <a:rPr lang="pl-PL" b="1" dirty="0">
                <a:solidFill>
                  <a:srgbClr val="FF0000"/>
                </a:solidFill>
              </a:rPr>
            </a:br>
            <a:r>
              <a:rPr lang="pl-PL" b="1" dirty="0">
                <a:solidFill>
                  <a:srgbClr val="FF0000"/>
                </a:solidFill>
              </a:rPr>
              <a:t>monotonicity</a:t>
            </a:r>
          </a:p>
        </p:txBody>
      </p:sp>
      <p:sp>
        <p:nvSpPr>
          <p:cNvPr id="8" name="TextBox 7"/>
          <p:cNvSpPr txBox="1"/>
          <p:nvPr/>
        </p:nvSpPr>
        <p:spPr>
          <a:xfrm rot="20261312">
            <a:off x="4901045" y="2232741"/>
            <a:ext cx="10038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b="1" dirty="0">
                <a:solidFill>
                  <a:srgbClr val="0070C0"/>
                </a:solidFill>
              </a:rPr>
              <a:t>Gehrlein</a:t>
            </a:r>
            <a:br>
              <a:rPr lang="pl-PL" b="1" dirty="0">
                <a:solidFill>
                  <a:srgbClr val="0070C0"/>
                </a:solidFill>
              </a:rPr>
            </a:br>
            <a:r>
              <a:rPr lang="pl-PL" b="1" dirty="0">
                <a:solidFill>
                  <a:srgbClr val="0070C0"/>
                </a:solidFill>
              </a:rPr>
              <a:t>stability</a:t>
            </a:r>
          </a:p>
        </p:txBody>
      </p:sp>
      <p:sp>
        <p:nvSpPr>
          <p:cNvPr id="9" name="TextBox 8"/>
          <p:cNvSpPr txBox="1"/>
          <p:nvPr/>
        </p:nvSpPr>
        <p:spPr>
          <a:xfrm rot="21165559">
            <a:off x="4204064" y="2103717"/>
            <a:ext cx="9352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b="1" dirty="0">
                <a:solidFill>
                  <a:srgbClr val="EA8016"/>
                </a:solidFill>
              </a:rPr>
              <a:t>k-Borda</a:t>
            </a:r>
          </a:p>
        </p:txBody>
      </p:sp>
      <p:sp>
        <p:nvSpPr>
          <p:cNvPr id="10" name="TextBox 9"/>
          <p:cNvSpPr txBox="1"/>
          <p:nvPr/>
        </p:nvSpPr>
        <p:spPr>
          <a:xfrm rot="1389884">
            <a:off x="4210843" y="2649989"/>
            <a:ext cx="5950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b="1" dirty="0">
                <a:solidFill>
                  <a:srgbClr val="002060"/>
                </a:solidFill>
              </a:rPr>
              <a:t>NED</a:t>
            </a:r>
          </a:p>
        </p:txBody>
      </p:sp>
      <p:sp>
        <p:nvSpPr>
          <p:cNvPr id="11" name="TextBox 10"/>
          <p:cNvSpPr txBox="1"/>
          <p:nvPr/>
        </p:nvSpPr>
        <p:spPr>
          <a:xfrm rot="20630724">
            <a:off x="2582248" y="4196649"/>
            <a:ext cx="23094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b="1" dirty="0">
                <a:solidFill>
                  <a:srgbClr val="EF1DFF"/>
                </a:solidFill>
              </a:rPr>
              <a:t>Chamberlin—Courant</a:t>
            </a:r>
          </a:p>
        </p:txBody>
      </p:sp>
      <p:sp>
        <p:nvSpPr>
          <p:cNvPr id="12" name="TextBox 11"/>
          <p:cNvSpPr txBox="1"/>
          <p:nvPr/>
        </p:nvSpPr>
        <p:spPr>
          <a:xfrm rot="5138120">
            <a:off x="5215120" y="4794101"/>
            <a:ext cx="24275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b="1" dirty="0">
                <a:solidFill>
                  <a:schemeClr val="bg2">
                    <a:lumMod val="25000"/>
                  </a:schemeClr>
                </a:solidFill>
              </a:rPr>
              <a:t>justified representation</a:t>
            </a:r>
          </a:p>
        </p:txBody>
      </p:sp>
      <p:sp>
        <p:nvSpPr>
          <p:cNvPr id="13" name="TextBox 12"/>
          <p:cNvSpPr txBox="1"/>
          <p:nvPr/>
        </p:nvSpPr>
        <p:spPr>
          <a:xfrm rot="845464">
            <a:off x="2564800" y="5949321"/>
            <a:ext cx="9322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b="1" dirty="0">
                <a:solidFill>
                  <a:srgbClr val="0070C0"/>
                </a:solidFill>
              </a:rPr>
              <a:t>EJR, PJR</a:t>
            </a:r>
          </a:p>
        </p:txBody>
      </p:sp>
      <p:sp>
        <p:nvSpPr>
          <p:cNvPr id="14" name="TextBox 13"/>
          <p:cNvSpPr txBox="1"/>
          <p:nvPr/>
        </p:nvSpPr>
        <p:spPr>
          <a:xfrm rot="21342146">
            <a:off x="3640736" y="6002529"/>
            <a:ext cx="26725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b="1" dirty="0">
                <a:solidFill>
                  <a:srgbClr val="FF0000"/>
                </a:solidFill>
              </a:rPr>
              <a:t>Dummet’s Proportionality</a:t>
            </a:r>
          </a:p>
        </p:txBody>
      </p:sp>
      <p:sp>
        <p:nvSpPr>
          <p:cNvPr id="17" name="TextBox 16"/>
          <p:cNvSpPr txBox="1"/>
          <p:nvPr/>
        </p:nvSpPr>
        <p:spPr>
          <a:xfrm rot="797404">
            <a:off x="5084496" y="4216946"/>
            <a:ext cx="8771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b="1" dirty="0">
                <a:solidFill>
                  <a:schemeClr val="accent2">
                    <a:lumMod val="50000"/>
                  </a:schemeClr>
                </a:solidFill>
              </a:rPr>
              <a:t>narrow</a:t>
            </a:r>
            <a:br>
              <a:rPr lang="pl-PL" b="1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pl-PL" b="1" dirty="0">
                <a:solidFill>
                  <a:schemeClr val="accent2">
                    <a:lumMod val="50000"/>
                  </a:schemeClr>
                </a:solidFill>
              </a:rPr>
              <a:t>top</a:t>
            </a:r>
          </a:p>
        </p:txBody>
      </p:sp>
      <p:sp>
        <p:nvSpPr>
          <p:cNvPr id="18" name="TextBox 17"/>
          <p:cNvSpPr txBox="1"/>
          <p:nvPr/>
        </p:nvSpPr>
        <p:spPr>
          <a:xfrm rot="21283796">
            <a:off x="3778870" y="4301706"/>
            <a:ext cx="14648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b="1" dirty="0">
                <a:solidFill>
                  <a:srgbClr val="FFC000"/>
                </a:solidFill>
              </a:rPr>
              <a:t>top-member</a:t>
            </a:r>
            <a:br>
              <a:rPr lang="pl-PL" b="1" dirty="0">
                <a:solidFill>
                  <a:srgbClr val="FFC000"/>
                </a:solidFill>
              </a:rPr>
            </a:br>
            <a:r>
              <a:rPr lang="pl-PL" b="1" dirty="0">
                <a:solidFill>
                  <a:srgbClr val="FFC000"/>
                </a:solidFill>
              </a:rPr>
              <a:t>monotonicity</a:t>
            </a:r>
          </a:p>
        </p:txBody>
      </p:sp>
      <p:sp>
        <p:nvSpPr>
          <p:cNvPr id="19" name="TextBox 18"/>
          <p:cNvSpPr txBox="1"/>
          <p:nvPr/>
        </p:nvSpPr>
        <p:spPr>
          <a:xfrm rot="21118622">
            <a:off x="2621770" y="2603077"/>
            <a:ext cx="14648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b="1" dirty="0">
                <a:solidFill>
                  <a:srgbClr val="7030A0"/>
                </a:solidFill>
              </a:rPr>
              <a:t>non-crossing</a:t>
            </a:r>
            <a:br>
              <a:rPr lang="pl-PL" b="1" dirty="0">
                <a:solidFill>
                  <a:srgbClr val="7030A0"/>
                </a:solidFill>
              </a:rPr>
            </a:br>
            <a:r>
              <a:rPr lang="pl-PL" b="1" dirty="0">
                <a:solidFill>
                  <a:srgbClr val="7030A0"/>
                </a:solidFill>
              </a:rPr>
              <a:t>monotonicity</a:t>
            </a:r>
          </a:p>
        </p:txBody>
      </p:sp>
      <p:sp>
        <p:nvSpPr>
          <p:cNvPr id="20" name="TextBox 19"/>
          <p:cNvSpPr txBox="1"/>
          <p:nvPr/>
        </p:nvSpPr>
        <p:spPr>
          <a:xfrm rot="21333570">
            <a:off x="3378062" y="5781898"/>
            <a:ext cx="5563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b="1" dirty="0"/>
              <a:t>PAV</a:t>
            </a:r>
          </a:p>
        </p:txBody>
      </p:sp>
      <p:sp>
        <p:nvSpPr>
          <p:cNvPr id="21" name="TextBox 20"/>
          <p:cNvSpPr txBox="1"/>
          <p:nvPr/>
        </p:nvSpPr>
        <p:spPr>
          <a:xfrm rot="835022">
            <a:off x="2827991" y="5134752"/>
            <a:ext cx="5414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b="1" dirty="0">
                <a:solidFill>
                  <a:srgbClr val="00CC00"/>
                </a:solidFill>
              </a:rPr>
              <a:t>STV</a:t>
            </a:r>
          </a:p>
        </p:txBody>
      </p:sp>
      <p:sp>
        <p:nvSpPr>
          <p:cNvPr id="22" name="TextBox 21"/>
          <p:cNvSpPr txBox="1"/>
          <p:nvPr/>
        </p:nvSpPr>
        <p:spPr>
          <a:xfrm rot="17752764">
            <a:off x="5433988" y="4922588"/>
            <a:ext cx="9512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b="1" dirty="0">
                <a:solidFill>
                  <a:srgbClr val="EA8016"/>
                </a:solidFill>
              </a:rPr>
              <a:t>Monroe</a:t>
            </a:r>
          </a:p>
        </p:txBody>
      </p:sp>
      <p:sp>
        <p:nvSpPr>
          <p:cNvPr id="23" name="TextBox 22"/>
          <p:cNvSpPr txBox="1"/>
          <p:nvPr/>
        </p:nvSpPr>
        <p:spPr>
          <a:xfrm rot="912290">
            <a:off x="5596014" y="2911444"/>
            <a:ext cx="6960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b="1" dirty="0">
                <a:solidFill>
                  <a:srgbClr val="0000FF"/>
                </a:solidFill>
              </a:rPr>
              <a:t>SNTV</a:t>
            </a:r>
          </a:p>
        </p:txBody>
      </p:sp>
      <p:sp>
        <p:nvSpPr>
          <p:cNvPr id="35" name="Rectangle 34"/>
          <p:cNvSpPr/>
          <p:nvPr/>
        </p:nvSpPr>
        <p:spPr>
          <a:xfrm>
            <a:off x="142872" y="1127095"/>
            <a:ext cx="2443165" cy="5201423"/>
          </a:xfrm>
          <a:prstGeom prst="rect">
            <a:avLst/>
          </a:prstGeom>
          <a:solidFill>
            <a:srgbClr val="97FF97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pl-PL" sz="2000" b="1" dirty="0">
                <a:solidFill>
                  <a:schemeClr val="tx1"/>
                </a:solidFill>
              </a:rPr>
              <a:t>Applicatons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sz="2000" dirty="0">
                <a:solidFill>
                  <a:schemeClr val="tx1"/>
                </a:solidFill>
              </a:rPr>
              <a:t>Shortlisting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Jobs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Awards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Competitions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sz="2000" dirty="0">
                <a:solidFill>
                  <a:schemeClr val="tx1"/>
                </a:solidFill>
              </a:rPr>
              <a:t>Movie selection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One movie per passenger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Proportional to interest?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sz="2000" dirty="0">
                <a:solidFill>
                  <a:schemeClr val="tx1"/>
                </a:solidFill>
              </a:rPr>
              <a:t>Parliamentary elections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National level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Company/internal</a:t>
            </a:r>
          </a:p>
        </p:txBody>
      </p:sp>
      <p:sp>
        <p:nvSpPr>
          <p:cNvPr id="36" name="Rectangle 35"/>
          <p:cNvSpPr/>
          <p:nvPr/>
        </p:nvSpPr>
        <p:spPr>
          <a:xfrm>
            <a:off x="6653212" y="1127095"/>
            <a:ext cx="2381250" cy="1933921"/>
          </a:xfrm>
          <a:prstGeom prst="rect">
            <a:avLst/>
          </a:prstGeom>
          <a:solidFill>
            <a:srgbClr val="97FF97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pl-PL" sz="2000" b="1" dirty="0">
                <a:solidFill>
                  <a:schemeClr val="tx1"/>
                </a:solidFill>
              </a:rPr>
              <a:t>Axioms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sz="2000" dirty="0">
                <a:solidFill>
                  <a:schemeClr val="tx1"/>
                </a:solidFill>
              </a:rPr>
              <a:t>Committee Monotonicity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sz="2000" dirty="0">
                <a:solidFill>
                  <a:schemeClr val="tx1"/>
                </a:solidFill>
              </a:rPr>
              <a:t>Dummet’s Proportionality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sz="2000" dirty="0">
                <a:solidFill>
                  <a:schemeClr val="tx1"/>
                </a:solidFill>
              </a:rPr>
              <a:t>...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6653212" y="3171826"/>
            <a:ext cx="2381250" cy="3156692"/>
          </a:xfrm>
          <a:prstGeom prst="rect">
            <a:avLst/>
          </a:prstGeom>
          <a:solidFill>
            <a:srgbClr val="97FF97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pl-PL" sz="2000" b="1" dirty="0">
                <a:solidFill>
                  <a:schemeClr val="tx1"/>
                </a:solidFill>
              </a:rPr>
              <a:t>Algorithms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sz="2000" dirty="0">
                <a:solidFill>
                  <a:schemeClr val="tx1"/>
                </a:solidFill>
              </a:rPr>
              <a:t>Efficient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Poly-time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FPT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Approx.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Heuristics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sz="2000" dirty="0">
                <a:solidFill>
                  <a:schemeClr val="tx1"/>
                </a:solidFill>
              </a:rPr>
              <a:t>Hardness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NP-hardness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W[]-hard.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l-PL" dirty="0">
                <a:solidFill>
                  <a:schemeClr val="tx1"/>
                </a:solidFill>
              </a:rPr>
              <a:t>Inapprox.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pl-PL" sz="1600" dirty="0">
              <a:solidFill>
                <a:schemeClr val="tx1"/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142871" y="6431762"/>
            <a:ext cx="8891591" cy="307777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1400" dirty="0"/>
              <a:t>[FSST17] P. Faliszewski, P. Skowron, A. Slinko, N.Talmon, Multiwinner Voting: A New Challenge for Social Choice Theory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2586038" y="1127095"/>
            <a:ext cx="4067174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b="1" dirty="0"/>
              <a:t>Excellence</a:t>
            </a:r>
          </a:p>
          <a:p>
            <a:pPr algn="ctr"/>
            <a:r>
              <a:rPr lang="pl-PL" sz="2000" dirty="0"/>
              <a:t>Similar candidates:</a:t>
            </a:r>
            <a:br>
              <a:rPr lang="pl-PL" sz="2000" dirty="0"/>
            </a:br>
            <a:r>
              <a:rPr lang="pl-PL" sz="2000" dirty="0"/>
              <a:t>treated identically</a:t>
            </a:r>
          </a:p>
          <a:p>
            <a:pPr algn="ctr"/>
            <a:endParaRPr lang="pl-PL" sz="2000" b="1" dirty="0"/>
          </a:p>
          <a:p>
            <a:pPr algn="ctr"/>
            <a:endParaRPr lang="pl-PL" sz="2000" b="1" dirty="0"/>
          </a:p>
          <a:p>
            <a:pPr algn="ctr"/>
            <a:endParaRPr lang="pl-PL" sz="2000" b="1" dirty="0"/>
          </a:p>
          <a:p>
            <a:pPr algn="ctr"/>
            <a:r>
              <a:rPr lang="pl-PL" sz="2400" b="1" dirty="0"/>
              <a:t>Diversity</a:t>
            </a:r>
          </a:p>
          <a:p>
            <a:pPr algn="ctr"/>
            <a:r>
              <a:rPr lang="pl-PL" sz="2000" dirty="0"/>
              <a:t>Similar candidates:</a:t>
            </a:r>
            <a:br>
              <a:rPr lang="pl-PL" sz="2000" dirty="0"/>
            </a:br>
            <a:r>
              <a:rPr lang="pl-PL" sz="2000" dirty="0"/>
              <a:t>at most one gets in</a:t>
            </a:r>
          </a:p>
          <a:p>
            <a:pPr algn="ctr"/>
            <a:endParaRPr lang="pl-PL" sz="2000" b="1" dirty="0"/>
          </a:p>
          <a:p>
            <a:pPr algn="ctr"/>
            <a:endParaRPr lang="pl-PL" sz="2000" b="1" dirty="0"/>
          </a:p>
          <a:p>
            <a:pPr algn="ctr"/>
            <a:endParaRPr lang="pl-PL" sz="2000" b="1" dirty="0"/>
          </a:p>
          <a:p>
            <a:pPr algn="ctr"/>
            <a:r>
              <a:rPr lang="pl-PL" sz="2400" b="1" dirty="0"/>
              <a:t>Proportionality</a:t>
            </a:r>
          </a:p>
          <a:p>
            <a:pPr algn="ctr"/>
            <a:r>
              <a:rPr lang="pl-PL" sz="2000" dirty="0"/>
              <a:t>Similar candidates:</a:t>
            </a:r>
            <a:br>
              <a:rPr lang="pl-PL" sz="2000" dirty="0"/>
            </a:br>
            <a:r>
              <a:rPr lang="pl-PL" sz="2000" dirty="0"/>
              <a:t>outcome proportional to support </a:t>
            </a:r>
          </a:p>
          <a:p>
            <a:pPr algn="ctr"/>
            <a:endParaRPr lang="pl-PL" sz="2000" b="1" dirty="0"/>
          </a:p>
          <a:p>
            <a:pPr algn="ctr"/>
            <a:endParaRPr lang="pl-PL" sz="2000" b="1" dirty="0"/>
          </a:p>
        </p:txBody>
      </p:sp>
    </p:spTree>
    <p:extLst>
      <p:ext uri="{BB962C8B-B14F-4D97-AF65-F5344CB8AC3E}">
        <p14:creationId xmlns:p14="http://schemas.microsoft.com/office/powerpoint/2010/main" val="23043286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3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3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3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3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7" grpId="0"/>
      <p:bldP spid="18" grpId="0"/>
      <p:bldP spid="20" grpId="0"/>
      <p:bldP spid="21" grpId="0"/>
      <p:bldP spid="2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2913" y="1185862"/>
            <a:ext cx="8229600" cy="458628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pl-PL" sz="9600" dirty="0"/>
              <a:t>Nature of the Committees</a:t>
            </a:r>
          </a:p>
          <a:p>
            <a:pPr marL="0" indent="0" algn="ctr">
              <a:buNone/>
            </a:pPr>
            <a:r>
              <a:rPr lang="pl-PL" sz="6600" dirty="0"/>
              <a:t>(Excellence)</a:t>
            </a:r>
          </a:p>
        </p:txBody>
      </p:sp>
    </p:spTree>
    <p:extLst>
      <p:ext uri="{BB962C8B-B14F-4D97-AF65-F5344CB8AC3E}">
        <p14:creationId xmlns:p14="http://schemas.microsoft.com/office/powerpoint/2010/main" val="291181541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/>
              <a:t>Excellence: Main Idea</a:t>
            </a:r>
          </a:p>
        </p:txBody>
      </p:sp>
      <p:pic>
        <p:nvPicPr>
          <p:cNvPr id="7" name="Picture 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3477" y="2606750"/>
            <a:ext cx="206305" cy="393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3285" y="1951330"/>
            <a:ext cx="119022" cy="3482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9566" y="1738854"/>
            <a:ext cx="119022" cy="3482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9152" y="1528763"/>
            <a:ext cx="119022" cy="3482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220" y="1542566"/>
            <a:ext cx="206305" cy="393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3972" y="2185990"/>
            <a:ext cx="206305" cy="393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4129" y="2112015"/>
            <a:ext cx="158696" cy="4617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2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1599" y="1936190"/>
            <a:ext cx="182501" cy="3633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3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7356" y="2444887"/>
            <a:ext cx="182501" cy="3633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3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5035" y="1920384"/>
            <a:ext cx="182501" cy="3633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1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4950" y="1975368"/>
            <a:ext cx="119022" cy="3482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1496" y="2011887"/>
            <a:ext cx="119022" cy="3482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5666" y="1623479"/>
            <a:ext cx="119022" cy="3482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3553" y="1690491"/>
            <a:ext cx="119022" cy="3482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2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5674" y="2238978"/>
            <a:ext cx="182501" cy="3633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2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6373" y="2102724"/>
            <a:ext cx="182501" cy="3633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2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0773" y="2213019"/>
            <a:ext cx="182501" cy="3633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2825" y="1845354"/>
            <a:ext cx="206305" cy="393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2568" y="1674349"/>
            <a:ext cx="206305" cy="393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3696" y="2208699"/>
            <a:ext cx="206305" cy="393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5877" y="2759150"/>
            <a:ext cx="206305" cy="393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2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4415" y="2686732"/>
            <a:ext cx="182501" cy="3633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" name="Picture 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9640" y="2561224"/>
            <a:ext cx="119022" cy="3482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1" name="TextBox 30"/>
          <p:cNvSpPr txBox="1"/>
          <p:nvPr/>
        </p:nvSpPr>
        <p:spPr>
          <a:xfrm>
            <a:off x="2103846" y="1542566"/>
            <a:ext cx="242634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/>
              <a:t>Given:</a:t>
            </a:r>
            <a:r>
              <a:rPr lang="pl-PL" sz="2400" dirty="0"/>
              <a:t> A group of candidates and preferences of the judges/voters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2103846" y="3474039"/>
            <a:ext cx="216921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/>
              <a:t>Task:</a:t>
            </a:r>
            <a:r>
              <a:rPr lang="pl-PL" sz="2400" dirty="0"/>
              <a:t> Select k best candidates (the finalists)</a:t>
            </a:r>
          </a:p>
        </p:txBody>
      </p:sp>
      <p:sp>
        <p:nvSpPr>
          <p:cNvPr id="35" name="Oval 34"/>
          <p:cNvSpPr/>
          <p:nvPr/>
        </p:nvSpPr>
        <p:spPr>
          <a:xfrm>
            <a:off x="5958828" y="1846536"/>
            <a:ext cx="770299" cy="834912"/>
          </a:xfrm>
          <a:prstGeom prst="ellipse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12572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4" grpId="0"/>
      <p:bldP spid="3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3477" y="2606750"/>
            <a:ext cx="206305" cy="393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3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7356" y="2444887"/>
            <a:ext cx="182501" cy="3633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5877" y="2759150"/>
            <a:ext cx="206305" cy="393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2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4415" y="2686732"/>
            <a:ext cx="182501" cy="3633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" name="Picture 1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9640" y="2561224"/>
            <a:ext cx="119022" cy="3482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/>
              <a:t>Excellence: Main Idea</a:t>
            </a:r>
          </a:p>
        </p:txBody>
      </p:sp>
      <p:pic>
        <p:nvPicPr>
          <p:cNvPr id="8" name="Picture 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3285" y="1951330"/>
            <a:ext cx="119022" cy="3482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1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9566" y="1738854"/>
            <a:ext cx="119022" cy="3482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1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9152" y="1528763"/>
            <a:ext cx="119022" cy="3482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220" y="1542566"/>
            <a:ext cx="206305" cy="393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3972" y="2185990"/>
            <a:ext cx="206305" cy="393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2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1599" y="1936190"/>
            <a:ext cx="182501" cy="3633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1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4950" y="1975368"/>
            <a:ext cx="119022" cy="3482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1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1496" y="2011887"/>
            <a:ext cx="119022" cy="3482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1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5666" y="1623479"/>
            <a:ext cx="119022" cy="3482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1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3553" y="1690491"/>
            <a:ext cx="119022" cy="3482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2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6373" y="2102724"/>
            <a:ext cx="182501" cy="3633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2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0773" y="2213019"/>
            <a:ext cx="182501" cy="3633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2568" y="1674349"/>
            <a:ext cx="206305" cy="393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4" name="Group 3"/>
          <p:cNvGrpSpPr/>
          <p:nvPr/>
        </p:nvGrpSpPr>
        <p:grpSpPr>
          <a:xfrm>
            <a:off x="5958828" y="1845354"/>
            <a:ext cx="781173" cy="836094"/>
            <a:chOff x="5958828" y="1845354"/>
            <a:chExt cx="781173" cy="836094"/>
          </a:xfrm>
        </p:grpSpPr>
        <p:pic>
          <p:nvPicPr>
            <p:cNvPr id="26" name="Picture 1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33696" y="2208699"/>
              <a:ext cx="206305" cy="39362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grpSp>
          <p:nvGrpSpPr>
            <p:cNvPr id="3" name="Group 2"/>
            <p:cNvGrpSpPr/>
            <p:nvPr/>
          </p:nvGrpSpPr>
          <p:grpSpPr>
            <a:xfrm>
              <a:off x="5958828" y="1845354"/>
              <a:ext cx="770299" cy="836094"/>
              <a:chOff x="5958828" y="1845354"/>
              <a:chExt cx="770299" cy="836094"/>
            </a:xfrm>
          </p:grpSpPr>
          <p:pic>
            <p:nvPicPr>
              <p:cNvPr id="13" name="Picture 21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994129" y="2112015"/>
                <a:ext cx="158696" cy="46175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16" name="Picture 32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385035" y="1920384"/>
                <a:ext cx="182501" cy="36334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21" name="Picture 29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235674" y="2238978"/>
                <a:ext cx="182501" cy="36334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24" name="Picture 14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152825" y="1845354"/>
                <a:ext cx="206305" cy="39362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6" name="Oval 5"/>
              <p:cNvSpPr/>
              <p:nvPr/>
            </p:nvSpPr>
            <p:spPr>
              <a:xfrm>
                <a:off x="5958828" y="1846536"/>
                <a:ext cx="770299" cy="834912"/>
              </a:xfrm>
              <a:prstGeom prst="ellipse">
                <a:avLst/>
              </a:prstGeom>
              <a:noFill/>
              <a:ln w="508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l-PL"/>
              </a:p>
            </p:txBody>
          </p:sp>
        </p:grpSp>
      </p:grpSp>
      <p:sp>
        <p:nvSpPr>
          <p:cNvPr id="31" name="TextBox 30"/>
          <p:cNvSpPr txBox="1"/>
          <p:nvPr/>
        </p:nvSpPr>
        <p:spPr>
          <a:xfrm>
            <a:off x="2103846" y="1542566"/>
            <a:ext cx="242634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/>
              <a:t>Given:</a:t>
            </a:r>
            <a:r>
              <a:rPr lang="pl-PL" sz="2400" dirty="0"/>
              <a:t> A group of candidates and preferences of the judges/voters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2103846" y="3474039"/>
            <a:ext cx="216921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/>
              <a:t>Task:</a:t>
            </a:r>
            <a:r>
              <a:rPr lang="pl-PL" sz="2400" dirty="0"/>
              <a:t> Select k best candidates (the finalists)</a:t>
            </a:r>
          </a:p>
        </p:txBody>
      </p:sp>
    </p:spTree>
    <p:extLst>
      <p:ext uri="{BB962C8B-B14F-4D97-AF65-F5344CB8AC3E}">
        <p14:creationId xmlns:p14="http://schemas.microsoft.com/office/powerpoint/2010/main" val="10803693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3477" y="2606750"/>
            <a:ext cx="206305" cy="393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3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7356" y="2444887"/>
            <a:ext cx="182501" cy="3633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5877" y="2759150"/>
            <a:ext cx="206305" cy="393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2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4415" y="2686732"/>
            <a:ext cx="182501" cy="3633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" name="Picture 1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9640" y="2561224"/>
            <a:ext cx="119022" cy="3482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/>
              <a:t>Excellence: Main Idea</a:t>
            </a:r>
          </a:p>
        </p:txBody>
      </p:sp>
      <p:pic>
        <p:nvPicPr>
          <p:cNvPr id="8" name="Picture 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3285" y="1951330"/>
            <a:ext cx="119022" cy="3482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1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9566" y="1738854"/>
            <a:ext cx="119022" cy="3482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1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9152" y="1528763"/>
            <a:ext cx="119022" cy="3482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220" y="1542566"/>
            <a:ext cx="206305" cy="393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3972" y="2185990"/>
            <a:ext cx="206305" cy="393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2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1599" y="1936190"/>
            <a:ext cx="182501" cy="3633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1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4950" y="1975368"/>
            <a:ext cx="119022" cy="3482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1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1496" y="2011887"/>
            <a:ext cx="119022" cy="3482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1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5666" y="1623479"/>
            <a:ext cx="119022" cy="3482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1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3553" y="1690491"/>
            <a:ext cx="119022" cy="3482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2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6373" y="2102724"/>
            <a:ext cx="182501" cy="3633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2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0773" y="2213019"/>
            <a:ext cx="182501" cy="3633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2568" y="1674349"/>
            <a:ext cx="206305" cy="393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6468" y="3916545"/>
            <a:ext cx="206305" cy="393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6901" y="3819861"/>
            <a:ext cx="158696" cy="4617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3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7807" y="3628230"/>
            <a:ext cx="182501" cy="3633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2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8446" y="3946824"/>
            <a:ext cx="182501" cy="3633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5597" y="3553200"/>
            <a:ext cx="206305" cy="393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Oval 5"/>
          <p:cNvSpPr/>
          <p:nvPr/>
        </p:nvSpPr>
        <p:spPr>
          <a:xfrm>
            <a:off x="5961600" y="3554382"/>
            <a:ext cx="770299" cy="834912"/>
          </a:xfrm>
          <a:prstGeom prst="ellipse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1" name="TextBox 30"/>
          <p:cNvSpPr txBox="1"/>
          <p:nvPr/>
        </p:nvSpPr>
        <p:spPr>
          <a:xfrm>
            <a:off x="2103846" y="1542566"/>
            <a:ext cx="242634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/>
              <a:t>Given:</a:t>
            </a:r>
            <a:r>
              <a:rPr lang="pl-PL" sz="2400" dirty="0"/>
              <a:t> A group of candidates and preferences of the judges/voters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2103846" y="3474039"/>
            <a:ext cx="216921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/>
              <a:t>Task:</a:t>
            </a:r>
            <a:r>
              <a:rPr lang="pl-PL" sz="2400" dirty="0"/>
              <a:t> Select k best candidates (the finalists)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2103846" y="5359989"/>
            <a:ext cx="293964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/>
              <a:t>Later:</a:t>
            </a:r>
            <a:r>
              <a:rPr lang="pl-PL" sz="2400" dirty="0"/>
              <a:t> Select the overall winner</a:t>
            </a:r>
          </a:p>
        </p:txBody>
      </p:sp>
      <p:sp>
        <p:nvSpPr>
          <p:cNvPr id="5" name="Rectangle 4"/>
          <p:cNvSpPr/>
          <p:nvPr/>
        </p:nvSpPr>
        <p:spPr>
          <a:xfrm>
            <a:off x="1337481" y="980729"/>
            <a:ext cx="6974006" cy="3926164"/>
          </a:xfrm>
          <a:prstGeom prst="rect">
            <a:avLst/>
          </a:prstGeom>
          <a:solidFill>
            <a:schemeClr val="accent3">
              <a:lumMod val="75000"/>
              <a:alpha val="2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pl-PL" b="1" dirty="0">
                <a:solidFill>
                  <a:schemeClr val="tx1"/>
                </a:solidFill>
              </a:rPr>
              <a:t>Committee Selection</a:t>
            </a:r>
          </a:p>
        </p:txBody>
      </p:sp>
      <p:sp>
        <p:nvSpPr>
          <p:cNvPr id="34" name="Rectangle 33"/>
          <p:cNvSpPr/>
          <p:nvPr/>
        </p:nvSpPr>
        <p:spPr>
          <a:xfrm>
            <a:off x="1325996" y="5036181"/>
            <a:ext cx="6974006" cy="1607902"/>
          </a:xfrm>
          <a:prstGeom prst="rect">
            <a:avLst/>
          </a:prstGeom>
          <a:solidFill>
            <a:schemeClr val="accent2">
              <a:lumMod val="60000"/>
              <a:lumOff val="40000"/>
              <a:alpha val="2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pl-PL" b="1" dirty="0">
                <a:solidFill>
                  <a:schemeClr val="tx1"/>
                </a:solidFill>
              </a:rPr>
              <a:t>Final Selection</a:t>
            </a:r>
          </a:p>
        </p:txBody>
      </p:sp>
      <p:sp>
        <p:nvSpPr>
          <p:cNvPr id="35" name="Rectangle 34"/>
          <p:cNvSpPr/>
          <p:nvPr/>
        </p:nvSpPr>
        <p:spPr>
          <a:xfrm>
            <a:off x="1325996" y="5004994"/>
            <a:ext cx="6974006" cy="1607902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endParaRPr lang="pl-PL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9966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4" grpId="0" animBg="1"/>
      <p:bldP spid="3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/>
              <a:t>Excellence: Main Idea</a:t>
            </a:r>
          </a:p>
        </p:txBody>
      </p:sp>
      <p:sp>
        <p:nvSpPr>
          <p:cNvPr id="3" name="Rectangle 2"/>
          <p:cNvSpPr/>
          <p:nvPr/>
        </p:nvSpPr>
        <p:spPr>
          <a:xfrm>
            <a:off x="345872" y="1214651"/>
            <a:ext cx="8511912" cy="928048"/>
          </a:xfrm>
          <a:prstGeom prst="rect">
            <a:avLst/>
          </a:prstGeom>
          <a:solidFill>
            <a:srgbClr val="FFFF99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l-PL" sz="2400" b="1" dirty="0">
                <a:solidFill>
                  <a:schemeClr val="tx1"/>
                </a:solidFill>
              </a:rPr>
              <a:t>Intuition:</a:t>
            </a:r>
            <a:r>
              <a:rPr lang="pl-PL" sz="2400" dirty="0">
                <a:solidFill>
                  <a:schemeClr val="tx1"/>
                </a:solidFill>
              </a:rPr>
              <a:t> Two similar candidate either both are selected or both or rejected (modulo border cases)</a:t>
            </a:r>
          </a:p>
        </p:txBody>
      </p:sp>
    </p:spTree>
    <p:extLst>
      <p:ext uri="{BB962C8B-B14F-4D97-AF65-F5344CB8AC3E}">
        <p14:creationId xmlns:p14="http://schemas.microsoft.com/office/powerpoint/2010/main" val="142187571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028" y="0"/>
            <a:ext cx="8229600" cy="726510"/>
          </a:xfrm>
        </p:spPr>
        <p:txBody>
          <a:bodyPr>
            <a:normAutofit/>
          </a:bodyPr>
          <a:lstStyle/>
          <a:p>
            <a:pPr algn="ctr"/>
            <a:r>
              <a:rPr lang="pl-PL" dirty="0"/>
              <a:t>Excellence: Main Idea</a:t>
            </a:r>
          </a:p>
        </p:txBody>
      </p:sp>
      <p:sp>
        <p:nvSpPr>
          <p:cNvPr id="3" name="Rectangle 2"/>
          <p:cNvSpPr/>
          <p:nvPr/>
        </p:nvSpPr>
        <p:spPr>
          <a:xfrm>
            <a:off x="345872" y="726511"/>
            <a:ext cx="8511912" cy="375780"/>
          </a:xfrm>
          <a:prstGeom prst="rect">
            <a:avLst/>
          </a:prstGeom>
          <a:solidFill>
            <a:srgbClr val="FFFF99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l-PL" sz="2000" b="1" dirty="0">
                <a:solidFill>
                  <a:schemeClr val="tx1"/>
                </a:solidFill>
              </a:rPr>
              <a:t>Intuition:</a:t>
            </a:r>
            <a:r>
              <a:rPr lang="pl-PL" sz="2000" dirty="0">
                <a:solidFill>
                  <a:schemeClr val="tx1"/>
                </a:solidFill>
              </a:rPr>
              <a:t> Two similar candidate either both are selected or both or rejected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345872" y="1219804"/>
            <a:ext cx="8370756" cy="46612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l-PL" sz="1800" u="sng" dirty="0"/>
              <a:t>2D-Domain Experiment:</a:t>
            </a:r>
            <a:r>
              <a:rPr lang="pl-PL" sz="1800" dirty="0"/>
              <a:t>   </a:t>
            </a:r>
            <a:r>
              <a:rPr lang="pl-PL" sz="1800" dirty="0">
                <a:solidFill>
                  <a:srgbClr val="9F9F9F"/>
                </a:solidFill>
              </a:rPr>
              <a:t>c</a:t>
            </a:r>
            <a:r>
              <a:rPr lang="en-US" sz="1800" dirty="0" err="1">
                <a:solidFill>
                  <a:srgbClr val="9F9F9F"/>
                </a:solidFill>
              </a:rPr>
              <a:t>andidates</a:t>
            </a:r>
            <a:r>
              <a:rPr lang="pl-PL" sz="1800" dirty="0">
                <a:solidFill>
                  <a:srgbClr val="9F9F9F"/>
                </a:solidFill>
              </a:rPr>
              <a:t>: </a:t>
            </a:r>
            <a:r>
              <a:rPr lang="en-US" sz="1800" dirty="0">
                <a:solidFill>
                  <a:srgbClr val="9F9F9F"/>
                </a:solidFill>
              </a:rPr>
              <a:t>light gray</a:t>
            </a:r>
            <a:r>
              <a:rPr lang="pl-PL" sz="1800" dirty="0">
                <a:solidFill>
                  <a:srgbClr val="9F9F9F"/>
                </a:solidFill>
              </a:rPr>
              <a:t>,   </a:t>
            </a:r>
            <a:r>
              <a:rPr lang="pl-PL" sz="1800" dirty="0">
                <a:solidFill>
                  <a:schemeClr val="bg1">
                    <a:lumMod val="50000"/>
                  </a:schemeClr>
                </a:solidFill>
              </a:rPr>
              <a:t>v</a:t>
            </a:r>
            <a:r>
              <a:rPr lang="en-US" sz="1800" dirty="0" err="1">
                <a:solidFill>
                  <a:schemeClr val="bg1">
                    <a:lumMod val="50000"/>
                  </a:schemeClr>
                </a:solidFill>
              </a:rPr>
              <a:t>oter</a:t>
            </a:r>
            <a:r>
              <a:rPr lang="pl-PL" sz="1800" dirty="0">
                <a:solidFill>
                  <a:schemeClr val="bg1">
                    <a:lumMod val="50000"/>
                  </a:schemeClr>
                </a:solidFill>
              </a:rPr>
              <a:t>s: </a:t>
            </a:r>
            <a:r>
              <a:rPr lang="en-US" sz="1800" dirty="0">
                <a:solidFill>
                  <a:schemeClr val="bg1">
                    <a:lumMod val="50000"/>
                  </a:schemeClr>
                </a:solidFill>
              </a:rPr>
              <a:t>dark gray</a:t>
            </a:r>
            <a:r>
              <a:rPr lang="pl-P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 </a:t>
            </a:r>
            <a:r>
              <a:rPr lang="pl-PL" sz="1800" dirty="0">
                <a:solidFill>
                  <a:srgbClr val="FF0000"/>
                </a:solidFill>
              </a:rPr>
              <a:t>c</a:t>
            </a:r>
            <a:r>
              <a:rPr lang="en-US" sz="1800" dirty="0" err="1">
                <a:solidFill>
                  <a:srgbClr val="FF0000"/>
                </a:solidFill>
              </a:rPr>
              <a:t>ommittee</a:t>
            </a:r>
            <a:r>
              <a:rPr lang="pl-PL" sz="1800" dirty="0">
                <a:solidFill>
                  <a:srgbClr val="FF0000"/>
                </a:solidFill>
              </a:rPr>
              <a:t>:</a:t>
            </a:r>
            <a:r>
              <a:rPr lang="en-US" sz="1800" dirty="0">
                <a:solidFill>
                  <a:srgbClr val="FF0000"/>
                </a:solidFill>
              </a:rPr>
              <a:t> red</a:t>
            </a:r>
          </a:p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endParaRPr lang="en-US" sz="1800" dirty="0"/>
          </a:p>
        </p:txBody>
      </p:sp>
      <p:pic>
        <p:nvPicPr>
          <p:cNvPr id="76" name="Picture 7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872" y="1803438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78" name="Picture 7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872" y="1803438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80" name="Picture 7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872" y="1803438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82" name="Picture 8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872" y="1803438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84" name="Picture 8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872" y="1803438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86" name="Picture 8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872" y="1803438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88" name="Picture 8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872" y="1803438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90" name="Picture 8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872" y="1803438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92" name="Picture 9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872" y="1803438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94" name="Picture 9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872" y="1803438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96" name="Picture 95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872" y="1803438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98" name="Picture 97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872" y="1803438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00" name="Picture 99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872" y="1803438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02" name="Picture 101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872" y="1803438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103" name="TextBox 102"/>
          <p:cNvSpPr txBox="1"/>
          <p:nvPr/>
        </p:nvSpPr>
        <p:spPr>
          <a:xfrm>
            <a:off x="345872" y="3774106"/>
            <a:ext cx="17145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AV, gauss(10,10)</a:t>
            </a:r>
          </a:p>
        </p:txBody>
      </p:sp>
      <p:pic>
        <p:nvPicPr>
          <p:cNvPr id="105" name="Picture 104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872" y="4260951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07" name="Picture 106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872" y="4260951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09" name="Picture 108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872" y="4260951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11" name="Picture 110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872" y="4260951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13" name="Picture 112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872" y="4260951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15" name="Picture 114"/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872" y="4260951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17" name="Picture 116"/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872" y="4260951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19" name="Picture 118"/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872" y="4260951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21" name="Picture 120"/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872" y="4260951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23" name="Picture 122"/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872" y="4260951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25" name="Picture 124"/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872" y="4260951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27" name="Picture 126"/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872" y="4260951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29" name="Picture 128"/>
          <p:cNvPicPr>
            <a:picLocks noChangeAspect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872" y="4260951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31" name="Picture 130"/>
          <p:cNvPicPr>
            <a:picLocks noChangeAspect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872" y="4260951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132" name="TextBox 131"/>
          <p:cNvSpPr txBox="1"/>
          <p:nvPr/>
        </p:nvSpPr>
        <p:spPr>
          <a:xfrm>
            <a:off x="345872" y="6231619"/>
            <a:ext cx="18187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SAV, gauss(10,10)</a:t>
            </a:r>
          </a:p>
        </p:txBody>
      </p:sp>
      <p:pic>
        <p:nvPicPr>
          <p:cNvPr id="134" name="Picture 133"/>
          <p:cNvPicPr>
            <a:picLocks noChangeAspect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1287" y="1803438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36" name="Picture 135"/>
          <p:cNvPicPr>
            <a:picLocks noChangeAspect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1287" y="1803438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38" name="Picture 137"/>
          <p:cNvPicPr>
            <a:picLocks noChangeAspect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1287" y="1803438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40" name="Picture 139"/>
          <p:cNvPicPr>
            <a:picLocks noChangeAspect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1287" y="1803438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42" name="Picture 141"/>
          <p:cNvPicPr>
            <a:picLocks noChangeAspect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1287" y="1803438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44" name="Picture 143"/>
          <p:cNvPicPr>
            <a:picLocks noChangeAspect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1287" y="1803438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46" name="Picture 145"/>
          <p:cNvPicPr>
            <a:picLocks noChangeAspect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1287" y="1803438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48" name="Picture 147"/>
          <p:cNvPicPr>
            <a:picLocks noChangeAspect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1287" y="1803438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50" name="Picture 149"/>
          <p:cNvPicPr>
            <a:picLocks noChangeAspect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1287" y="1803438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52" name="Picture 151"/>
          <p:cNvPicPr>
            <a:picLocks noChangeAspect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1287" y="1803438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54" name="Picture 153"/>
          <p:cNvPicPr>
            <a:picLocks noChangeAspect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1287" y="1803438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56" name="Picture 155"/>
          <p:cNvPicPr>
            <a:picLocks noChangeAspect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1287" y="1803438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58" name="Picture 157"/>
          <p:cNvPicPr>
            <a:picLocks noChangeAspect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1287" y="1803438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60" name="Picture 159"/>
          <p:cNvPicPr>
            <a:picLocks noChangeAspect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1287" y="1803438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161" name="TextBox 160"/>
          <p:cNvSpPr txBox="1"/>
          <p:nvPr/>
        </p:nvSpPr>
        <p:spPr>
          <a:xfrm>
            <a:off x="3191287" y="3774106"/>
            <a:ext cx="13192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1-AV (SNTV)</a:t>
            </a:r>
          </a:p>
        </p:txBody>
      </p:sp>
      <p:pic>
        <p:nvPicPr>
          <p:cNvPr id="220" name="Picture 219"/>
          <p:cNvPicPr>
            <a:picLocks noChangeAspect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1287" y="4260951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222" name="Picture 221"/>
          <p:cNvPicPr>
            <a:picLocks noChangeAspect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1287" y="4260951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224" name="Picture 223"/>
          <p:cNvPicPr>
            <a:picLocks noChangeAspect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1287" y="4260951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226" name="Picture 225"/>
          <p:cNvPicPr>
            <a:picLocks noChangeAspect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1287" y="4260951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228" name="Picture 227"/>
          <p:cNvPicPr>
            <a:picLocks noChangeAspect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1287" y="4260951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230" name="Picture 229"/>
          <p:cNvPicPr>
            <a:picLocks noChangeAspect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1287" y="4260951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232" name="Picture 231"/>
          <p:cNvPicPr>
            <a:picLocks noChangeAspect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1287" y="4260951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234" name="Picture 233"/>
          <p:cNvPicPr>
            <a:picLocks noChangeAspect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1287" y="4260951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236" name="Picture 235"/>
          <p:cNvPicPr>
            <a:picLocks noChangeAspect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1287" y="4260951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238" name="Picture 237"/>
          <p:cNvPicPr>
            <a:picLocks noChangeAspect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1287" y="4260951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240" name="Picture 239"/>
          <p:cNvPicPr>
            <a:picLocks noChangeAspect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1287" y="4260951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242" name="Picture 241"/>
          <p:cNvPicPr>
            <a:picLocks noChangeAspect="1"/>
          </p:cNvPicPr>
          <p:nvPr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1287" y="4260951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244" name="Picture 243"/>
          <p:cNvPicPr>
            <a:picLocks noChangeAspect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1287" y="4260951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246" name="Picture 245"/>
          <p:cNvPicPr>
            <a:picLocks noChangeAspect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1287" y="4260951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247" name="TextBox 246"/>
          <p:cNvSpPr txBox="1"/>
          <p:nvPr/>
        </p:nvSpPr>
        <p:spPr>
          <a:xfrm>
            <a:off x="3191286" y="6231619"/>
            <a:ext cx="12053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k-AV (Bloc)</a:t>
            </a:r>
          </a:p>
        </p:txBody>
      </p:sp>
    </p:spTree>
    <p:extLst>
      <p:ext uri="{BB962C8B-B14F-4D97-AF65-F5344CB8AC3E}">
        <p14:creationId xmlns:p14="http://schemas.microsoft.com/office/powerpoint/2010/main" val="29080999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>
                      <p:stCondLst>
                        <p:cond delay="indefinite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1" fill="hold">
                      <p:stCondLst>
                        <p:cond delay="indefinite"/>
                      </p:stCondLst>
                      <p:childTnLst>
                        <p:par>
                          <p:cTn id="212" fill="hold">
                            <p:stCondLst>
                              <p:cond delay="0"/>
                            </p:stCondLst>
                            <p:childTnLst>
                              <p:par>
                                <p:cTn id="2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5" fill="hold">
                      <p:stCondLst>
                        <p:cond delay="indefinite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9" fill="hold">
                      <p:stCondLst>
                        <p:cond delay="indefinite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3" fill="hold">
                      <p:stCondLst>
                        <p:cond delay="indefinite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7" fill="hold">
                      <p:stCondLst>
                        <p:cond delay="indefinite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1" fill="hold">
                      <p:stCondLst>
                        <p:cond delay="indefinite"/>
                      </p:stCondLst>
                      <p:childTnLst>
                        <p:par>
                          <p:cTn id="232" fill="hold">
                            <p:stCondLst>
                              <p:cond delay="0"/>
                            </p:stCondLst>
                            <p:childTnLst>
                              <p:par>
                                <p:cTn id="2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5" fill="hold">
                      <p:stCondLst>
                        <p:cond delay="indefinite"/>
                      </p:stCondLst>
                      <p:childTnLst>
                        <p:par>
                          <p:cTn id="236" fill="hold">
                            <p:stCondLst>
                              <p:cond delay="0"/>
                            </p:stCondLst>
                            <p:childTnLst>
                              <p:par>
                                <p:cTn id="2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103" grpId="0"/>
      <p:bldP spid="132" grpId="0"/>
      <p:bldP spid="161" grpId="0"/>
      <p:bldP spid="24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028" y="0"/>
            <a:ext cx="8229600" cy="726510"/>
          </a:xfrm>
        </p:spPr>
        <p:txBody>
          <a:bodyPr>
            <a:normAutofit/>
          </a:bodyPr>
          <a:lstStyle/>
          <a:p>
            <a:pPr algn="ctr"/>
            <a:r>
              <a:rPr lang="pl-PL" dirty="0"/>
              <a:t>Excellence: Main Idea</a:t>
            </a:r>
          </a:p>
        </p:txBody>
      </p:sp>
      <p:sp>
        <p:nvSpPr>
          <p:cNvPr id="3" name="Rectangle 2"/>
          <p:cNvSpPr/>
          <p:nvPr/>
        </p:nvSpPr>
        <p:spPr>
          <a:xfrm>
            <a:off x="345872" y="726511"/>
            <a:ext cx="8511912" cy="375780"/>
          </a:xfrm>
          <a:prstGeom prst="rect">
            <a:avLst/>
          </a:prstGeom>
          <a:solidFill>
            <a:srgbClr val="FFFF99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l-PL" sz="2000" b="1" dirty="0">
                <a:solidFill>
                  <a:schemeClr val="tx1"/>
                </a:solidFill>
              </a:rPr>
              <a:t>Intuition:</a:t>
            </a:r>
            <a:r>
              <a:rPr lang="pl-PL" sz="2000" dirty="0">
                <a:solidFill>
                  <a:schemeClr val="tx1"/>
                </a:solidFill>
              </a:rPr>
              <a:t> Two similar candidate either both are selected or both or rejected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345872" y="1219804"/>
            <a:ext cx="8370756" cy="46612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l-PL" sz="1800" u="sng" dirty="0"/>
              <a:t>2D-Domain Experiment:</a:t>
            </a:r>
            <a:r>
              <a:rPr lang="pl-PL" sz="1800" dirty="0"/>
              <a:t>   </a:t>
            </a:r>
            <a:r>
              <a:rPr lang="pl-PL" sz="1800" dirty="0">
                <a:solidFill>
                  <a:srgbClr val="9F9F9F"/>
                </a:solidFill>
              </a:rPr>
              <a:t>c</a:t>
            </a:r>
            <a:r>
              <a:rPr lang="en-US" sz="1800" dirty="0" err="1">
                <a:solidFill>
                  <a:srgbClr val="9F9F9F"/>
                </a:solidFill>
              </a:rPr>
              <a:t>andidates</a:t>
            </a:r>
            <a:r>
              <a:rPr lang="pl-PL" sz="1800" dirty="0">
                <a:solidFill>
                  <a:srgbClr val="9F9F9F"/>
                </a:solidFill>
              </a:rPr>
              <a:t>: </a:t>
            </a:r>
            <a:r>
              <a:rPr lang="en-US" sz="1800" dirty="0">
                <a:solidFill>
                  <a:srgbClr val="9F9F9F"/>
                </a:solidFill>
              </a:rPr>
              <a:t>light gray</a:t>
            </a:r>
            <a:r>
              <a:rPr lang="pl-PL" sz="1800" dirty="0">
                <a:solidFill>
                  <a:srgbClr val="9F9F9F"/>
                </a:solidFill>
              </a:rPr>
              <a:t>,   </a:t>
            </a:r>
            <a:r>
              <a:rPr lang="pl-PL" sz="1800" dirty="0">
                <a:solidFill>
                  <a:schemeClr val="bg1">
                    <a:lumMod val="50000"/>
                  </a:schemeClr>
                </a:solidFill>
              </a:rPr>
              <a:t>v</a:t>
            </a:r>
            <a:r>
              <a:rPr lang="en-US" sz="1800" dirty="0" err="1">
                <a:solidFill>
                  <a:schemeClr val="bg1">
                    <a:lumMod val="50000"/>
                  </a:schemeClr>
                </a:solidFill>
              </a:rPr>
              <a:t>oter</a:t>
            </a:r>
            <a:r>
              <a:rPr lang="pl-PL" sz="1800" dirty="0">
                <a:solidFill>
                  <a:schemeClr val="bg1">
                    <a:lumMod val="50000"/>
                  </a:schemeClr>
                </a:solidFill>
              </a:rPr>
              <a:t>s: </a:t>
            </a:r>
            <a:r>
              <a:rPr lang="en-US" sz="1800" dirty="0">
                <a:solidFill>
                  <a:schemeClr val="bg1">
                    <a:lumMod val="50000"/>
                  </a:schemeClr>
                </a:solidFill>
              </a:rPr>
              <a:t>dark gray</a:t>
            </a:r>
            <a:r>
              <a:rPr lang="pl-P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 </a:t>
            </a:r>
            <a:r>
              <a:rPr lang="pl-PL" sz="1800" dirty="0">
                <a:solidFill>
                  <a:srgbClr val="FF0000"/>
                </a:solidFill>
              </a:rPr>
              <a:t>c</a:t>
            </a:r>
            <a:r>
              <a:rPr lang="en-US" sz="1800" dirty="0" err="1">
                <a:solidFill>
                  <a:srgbClr val="FF0000"/>
                </a:solidFill>
              </a:rPr>
              <a:t>ommittee</a:t>
            </a:r>
            <a:r>
              <a:rPr lang="pl-PL" sz="1800" dirty="0">
                <a:solidFill>
                  <a:srgbClr val="FF0000"/>
                </a:solidFill>
              </a:rPr>
              <a:t>:</a:t>
            </a:r>
            <a:r>
              <a:rPr lang="en-US" sz="1800" dirty="0">
                <a:solidFill>
                  <a:srgbClr val="FF0000"/>
                </a:solidFill>
              </a:rPr>
              <a:t> red</a:t>
            </a:r>
          </a:p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endParaRPr lang="en-US" sz="1800" dirty="0"/>
          </a:p>
        </p:txBody>
      </p:sp>
      <p:pic>
        <p:nvPicPr>
          <p:cNvPr id="102" name="Picture 10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872" y="1803438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103" name="TextBox 102"/>
          <p:cNvSpPr txBox="1"/>
          <p:nvPr/>
        </p:nvSpPr>
        <p:spPr>
          <a:xfrm>
            <a:off x="345872" y="3774106"/>
            <a:ext cx="17145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AV, gauss(10,10)</a:t>
            </a:r>
          </a:p>
        </p:txBody>
      </p:sp>
      <p:pic>
        <p:nvPicPr>
          <p:cNvPr id="131" name="Picture 13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872" y="4260951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132" name="TextBox 131"/>
          <p:cNvSpPr txBox="1"/>
          <p:nvPr/>
        </p:nvSpPr>
        <p:spPr>
          <a:xfrm>
            <a:off x="345872" y="6231619"/>
            <a:ext cx="18187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SAV, gauss(10,10)</a:t>
            </a:r>
          </a:p>
        </p:txBody>
      </p:sp>
      <p:pic>
        <p:nvPicPr>
          <p:cNvPr id="160" name="Picture 15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1286" y="1803438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161" name="TextBox 160"/>
          <p:cNvSpPr txBox="1"/>
          <p:nvPr/>
        </p:nvSpPr>
        <p:spPr>
          <a:xfrm>
            <a:off x="3191287" y="3774106"/>
            <a:ext cx="13192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1-AV (SNTV)</a:t>
            </a:r>
          </a:p>
        </p:txBody>
      </p:sp>
      <p:pic>
        <p:nvPicPr>
          <p:cNvPr id="246" name="Picture 24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1286" y="4260951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247" name="TextBox 246"/>
          <p:cNvSpPr txBox="1"/>
          <p:nvPr/>
        </p:nvSpPr>
        <p:spPr>
          <a:xfrm>
            <a:off x="3191286" y="6231619"/>
            <a:ext cx="12053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k-AV (Bloc)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036700" y="1928138"/>
            <a:ext cx="24608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Problem with Bloc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91664" y="2632016"/>
            <a:ext cx="1792965" cy="2742182"/>
          </a:xfrm>
          <a:prstGeom prst="rect">
            <a:avLst/>
          </a:prstGeom>
        </p:spPr>
      </p:pic>
      <p:cxnSp>
        <p:nvCxnSpPr>
          <p:cNvPr id="8" name="Straight Connector 7"/>
          <p:cNvCxnSpPr/>
          <p:nvPr/>
        </p:nvCxnSpPr>
        <p:spPr>
          <a:xfrm flipH="1">
            <a:off x="6805534" y="2499183"/>
            <a:ext cx="14990" cy="2931768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/>
          <p:cNvSpPr/>
          <p:nvPr/>
        </p:nvSpPr>
        <p:spPr>
          <a:xfrm>
            <a:off x="6850505" y="2632016"/>
            <a:ext cx="1365781" cy="2798935"/>
          </a:xfrm>
          <a:prstGeom prst="rect">
            <a:avLst/>
          </a:prstGeom>
          <a:solidFill>
            <a:schemeClr val="bg1">
              <a:alpha val="7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pic>
        <p:nvPicPr>
          <p:cNvPr id="101" name="Picture 10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964511" y="5673164"/>
            <a:ext cx="605180" cy="1099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1062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028" y="0"/>
            <a:ext cx="8229600" cy="726510"/>
          </a:xfrm>
        </p:spPr>
        <p:txBody>
          <a:bodyPr>
            <a:normAutofit/>
          </a:bodyPr>
          <a:lstStyle/>
          <a:p>
            <a:pPr algn="ctr"/>
            <a:r>
              <a:rPr lang="pl-PL" dirty="0"/>
              <a:t>Excellence: Main Idea</a:t>
            </a:r>
          </a:p>
        </p:txBody>
      </p:sp>
      <p:sp>
        <p:nvSpPr>
          <p:cNvPr id="3" name="Rectangle 2"/>
          <p:cNvSpPr/>
          <p:nvPr/>
        </p:nvSpPr>
        <p:spPr>
          <a:xfrm>
            <a:off x="345872" y="726511"/>
            <a:ext cx="8511912" cy="375780"/>
          </a:xfrm>
          <a:prstGeom prst="rect">
            <a:avLst/>
          </a:prstGeom>
          <a:solidFill>
            <a:srgbClr val="FFFF99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l-PL" sz="2000" b="1" dirty="0">
                <a:solidFill>
                  <a:schemeClr val="tx1"/>
                </a:solidFill>
              </a:rPr>
              <a:t>Intuition:</a:t>
            </a:r>
            <a:r>
              <a:rPr lang="pl-PL" sz="2000" dirty="0">
                <a:solidFill>
                  <a:schemeClr val="tx1"/>
                </a:solidFill>
              </a:rPr>
              <a:t> Two similar candidate either both are selected or both or rejected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345872" y="1219804"/>
            <a:ext cx="8370756" cy="46612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l-PL" sz="1800" u="sng" dirty="0"/>
              <a:t>2D-Domain Experiment:</a:t>
            </a:r>
            <a:r>
              <a:rPr lang="pl-PL" sz="1800" dirty="0"/>
              <a:t>   </a:t>
            </a:r>
            <a:r>
              <a:rPr lang="pl-PL" sz="1800" dirty="0">
                <a:solidFill>
                  <a:srgbClr val="9F9F9F"/>
                </a:solidFill>
              </a:rPr>
              <a:t>c</a:t>
            </a:r>
            <a:r>
              <a:rPr lang="en-US" sz="1800" dirty="0" err="1">
                <a:solidFill>
                  <a:srgbClr val="9F9F9F"/>
                </a:solidFill>
              </a:rPr>
              <a:t>andidates</a:t>
            </a:r>
            <a:r>
              <a:rPr lang="pl-PL" sz="1800" dirty="0">
                <a:solidFill>
                  <a:srgbClr val="9F9F9F"/>
                </a:solidFill>
              </a:rPr>
              <a:t>: </a:t>
            </a:r>
            <a:r>
              <a:rPr lang="en-US" sz="1800" dirty="0">
                <a:solidFill>
                  <a:srgbClr val="9F9F9F"/>
                </a:solidFill>
              </a:rPr>
              <a:t>light gray</a:t>
            </a:r>
            <a:r>
              <a:rPr lang="pl-PL" sz="1800" dirty="0">
                <a:solidFill>
                  <a:srgbClr val="9F9F9F"/>
                </a:solidFill>
              </a:rPr>
              <a:t>,   </a:t>
            </a:r>
            <a:r>
              <a:rPr lang="pl-PL" sz="1800" dirty="0">
                <a:solidFill>
                  <a:schemeClr val="bg1">
                    <a:lumMod val="50000"/>
                  </a:schemeClr>
                </a:solidFill>
              </a:rPr>
              <a:t>v</a:t>
            </a:r>
            <a:r>
              <a:rPr lang="en-US" sz="1800" dirty="0" err="1">
                <a:solidFill>
                  <a:schemeClr val="bg1">
                    <a:lumMod val="50000"/>
                  </a:schemeClr>
                </a:solidFill>
              </a:rPr>
              <a:t>oter</a:t>
            </a:r>
            <a:r>
              <a:rPr lang="pl-PL" sz="1800" dirty="0">
                <a:solidFill>
                  <a:schemeClr val="bg1">
                    <a:lumMod val="50000"/>
                  </a:schemeClr>
                </a:solidFill>
              </a:rPr>
              <a:t>s: </a:t>
            </a:r>
            <a:r>
              <a:rPr lang="en-US" sz="1800" dirty="0">
                <a:solidFill>
                  <a:schemeClr val="bg1">
                    <a:lumMod val="50000"/>
                  </a:schemeClr>
                </a:solidFill>
              </a:rPr>
              <a:t>dark gray</a:t>
            </a:r>
            <a:r>
              <a:rPr lang="pl-P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 </a:t>
            </a:r>
            <a:r>
              <a:rPr lang="pl-PL" sz="1800" dirty="0">
                <a:solidFill>
                  <a:srgbClr val="FF0000"/>
                </a:solidFill>
              </a:rPr>
              <a:t>c</a:t>
            </a:r>
            <a:r>
              <a:rPr lang="en-US" sz="1800" dirty="0" err="1">
                <a:solidFill>
                  <a:srgbClr val="FF0000"/>
                </a:solidFill>
              </a:rPr>
              <a:t>ommittee</a:t>
            </a:r>
            <a:r>
              <a:rPr lang="pl-PL" sz="1800" dirty="0">
                <a:solidFill>
                  <a:srgbClr val="FF0000"/>
                </a:solidFill>
              </a:rPr>
              <a:t>:</a:t>
            </a:r>
            <a:r>
              <a:rPr lang="en-US" sz="1800" dirty="0">
                <a:solidFill>
                  <a:srgbClr val="FF0000"/>
                </a:solidFill>
              </a:rPr>
              <a:t> red</a:t>
            </a:r>
          </a:p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endParaRPr lang="en-US" sz="1800" dirty="0"/>
          </a:p>
        </p:txBody>
      </p:sp>
      <p:pic>
        <p:nvPicPr>
          <p:cNvPr id="102" name="Picture 10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872" y="1803438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103" name="TextBox 102"/>
          <p:cNvSpPr txBox="1"/>
          <p:nvPr/>
        </p:nvSpPr>
        <p:spPr>
          <a:xfrm>
            <a:off x="345872" y="3774106"/>
            <a:ext cx="17145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AV, gauss(10,10)</a:t>
            </a:r>
          </a:p>
        </p:txBody>
      </p:sp>
      <p:pic>
        <p:nvPicPr>
          <p:cNvPr id="131" name="Picture 13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872" y="4260951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132" name="TextBox 131"/>
          <p:cNvSpPr txBox="1"/>
          <p:nvPr/>
        </p:nvSpPr>
        <p:spPr>
          <a:xfrm>
            <a:off x="345872" y="6231619"/>
            <a:ext cx="18187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SAV, gauss(10,10)</a:t>
            </a:r>
          </a:p>
        </p:txBody>
      </p:sp>
      <p:pic>
        <p:nvPicPr>
          <p:cNvPr id="160" name="Picture 15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1286" y="1803438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161" name="TextBox 160"/>
          <p:cNvSpPr txBox="1"/>
          <p:nvPr/>
        </p:nvSpPr>
        <p:spPr>
          <a:xfrm>
            <a:off x="3191287" y="3774106"/>
            <a:ext cx="13192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1-AV (SNTV)</a:t>
            </a:r>
          </a:p>
        </p:txBody>
      </p:sp>
      <p:pic>
        <p:nvPicPr>
          <p:cNvPr id="246" name="Picture 24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1286" y="4260951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247" name="TextBox 246"/>
          <p:cNvSpPr txBox="1"/>
          <p:nvPr/>
        </p:nvSpPr>
        <p:spPr>
          <a:xfrm>
            <a:off x="3191286" y="6231619"/>
            <a:ext cx="12053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k-AV (Bloc)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036700" y="1928138"/>
            <a:ext cx="24608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Problem with Bloc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91664" y="2632016"/>
            <a:ext cx="1792965" cy="2742182"/>
          </a:xfrm>
          <a:prstGeom prst="rect">
            <a:avLst/>
          </a:prstGeom>
        </p:spPr>
      </p:pic>
      <p:grpSp>
        <p:nvGrpSpPr>
          <p:cNvPr id="17" name="Group 16"/>
          <p:cNvGrpSpPr/>
          <p:nvPr/>
        </p:nvGrpSpPr>
        <p:grpSpPr>
          <a:xfrm>
            <a:off x="6805534" y="2499183"/>
            <a:ext cx="1410752" cy="2931768"/>
            <a:chOff x="6805534" y="2499183"/>
            <a:chExt cx="1410752" cy="2931768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6805534" y="2499183"/>
              <a:ext cx="14990" cy="2931768"/>
            </a:xfrm>
            <a:prstGeom prst="line">
              <a:avLst/>
            </a:prstGeom>
            <a:ln w="317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Rectangle 8"/>
            <p:cNvSpPr/>
            <p:nvPr/>
          </p:nvSpPr>
          <p:spPr>
            <a:xfrm>
              <a:off x="6850505" y="2632016"/>
              <a:ext cx="1365781" cy="2798935"/>
            </a:xfrm>
            <a:prstGeom prst="rect">
              <a:avLst/>
            </a:prstGeom>
            <a:solidFill>
              <a:schemeClr val="bg1">
                <a:alpha val="70000"/>
              </a:schemeClr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 dirty="0">
                <a:solidFill>
                  <a:schemeClr val="tx1"/>
                </a:solidFill>
              </a:endParaRPr>
            </a:p>
          </p:txBody>
        </p:sp>
      </p:grpSp>
      <p:pic>
        <p:nvPicPr>
          <p:cNvPr id="101" name="Picture 10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964511" y="5673164"/>
            <a:ext cx="605180" cy="1099198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541381" y="5685706"/>
            <a:ext cx="558285" cy="1013728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401606" y="5739391"/>
            <a:ext cx="511821" cy="912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4260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7.40741E-7 L 0.07709 -0.0020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54" y="-11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028" y="0"/>
            <a:ext cx="8229600" cy="726510"/>
          </a:xfrm>
        </p:spPr>
        <p:txBody>
          <a:bodyPr>
            <a:normAutofit/>
          </a:bodyPr>
          <a:lstStyle/>
          <a:p>
            <a:pPr algn="ctr"/>
            <a:r>
              <a:rPr lang="pl-PL" dirty="0"/>
              <a:t>Excellence: Main Idea</a:t>
            </a:r>
          </a:p>
        </p:txBody>
      </p:sp>
      <p:sp>
        <p:nvSpPr>
          <p:cNvPr id="3" name="Rectangle 2"/>
          <p:cNvSpPr/>
          <p:nvPr/>
        </p:nvSpPr>
        <p:spPr>
          <a:xfrm>
            <a:off x="345872" y="726511"/>
            <a:ext cx="8511912" cy="375780"/>
          </a:xfrm>
          <a:prstGeom prst="rect">
            <a:avLst/>
          </a:prstGeom>
          <a:solidFill>
            <a:srgbClr val="FFFF99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l-PL" sz="2000" b="1" dirty="0">
                <a:solidFill>
                  <a:schemeClr val="tx1"/>
                </a:solidFill>
              </a:rPr>
              <a:t>Intuition:</a:t>
            </a:r>
            <a:r>
              <a:rPr lang="pl-PL" sz="2000" dirty="0">
                <a:solidFill>
                  <a:schemeClr val="tx1"/>
                </a:solidFill>
              </a:rPr>
              <a:t> Two similar candidate either both are selected or both or rejected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345872" y="1219804"/>
            <a:ext cx="8370756" cy="46612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l-PL" sz="1800" u="sng" dirty="0"/>
              <a:t>2D-Domain Experiment:</a:t>
            </a:r>
            <a:r>
              <a:rPr lang="pl-PL" sz="1800" dirty="0"/>
              <a:t>   </a:t>
            </a:r>
            <a:r>
              <a:rPr lang="pl-PL" sz="1800" dirty="0">
                <a:solidFill>
                  <a:srgbClr val="9F9F9F"/>
                </a:solidFill>
              </a:rPr>
              <a:t>c</a:t>
            </a:r>
            <a:r>
              <a:rPr lang="en-US" sz="1800" dirty="0" err="1">
                <a:solidFill>
                  <a:srgbClr val="9F9F9F"/>
                </a:solidFill>
              </a:rPr>
              <a:t>andidates</a:t>
            </a:r>
            <a:r>
              <a:rPr lang="pl-PL" sz="1800" dirty="0">
                <a:solidFill>
                  <a:srgbClr val="9F9F9F"/>
                </a:solidFill>
              </a:rPr>
              <a:t>: </a:t>
            </a:r>
            <a:r>
              <a:rPr lang="en-US" sz="1800" dirty="0">
                <a:solidFill>
                  <a:srgbClr val="9F9F9F"/>
                </a:solidFill>
              </a:rPr>
              <a:t>light gray</a:t>
            </a:r>
            <a:r>
              <a:rPr lang="pl-PL" sz="1800" dirty="0">
                <a:solidFill>
                  <a:srgbClr val="9F9F9F"/>
                </a:solidFill>
              </a:rPr>
              <a:t>,   </a:t>
            </a:r>
            <a:r>
              <a:rPr lang="pl-PL" sz="1800" dirty="0">
                <a:solidFill>
                  <a:schemeClr val="bg1">
                    <a:lumMod val="50000"/>
                  </a:schemeClr>
                </a:solidFill>
              </a:rPr>
              <a:t>v</a:t>
            </a:r>
            <a:r>
              <a:rPr lang="en-US" sz="1800" dirty="0" err="1">
                <a:solidFill>
                  <a:schemeClr val="bg1">
                    <a:lumMod val="50000"/>
                  </a:schemeClr>
                </a:solidFill>
              </a:rPr>
              <a:t>oter</a:t>
            </a:r>
            <a:r>
              <a:rPr lang="pl-PL" sz="1800" dirty="0">
                <a:solidFill>
                  <a:schemeClr val="bg1">
                    <a:lumMod val="50000"/>
                  </a:schemeClr>
                </a:solidFill>
              </a:rPr>
              <a:t>s: </a:t>
            </a:r>
            <a:r>
              <a:rPr lang="en-US" sz="1800" dirty="0">
                <a:solidFill>
                  <a:schemeClr val="bg1">
                    <a:lumMod val="50000"/>
                  </a:schemeClr>
                </a:solidFill>
              </a:rPr>
              <a:t>dark gray</a:t>
            </a:r>
            <a:r>
              <a:rPr lang="pl-P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 </a:t>
            </a:r>
            <a:r>
              <a:rPr lang="pl-PL" sz="1800" dirty="0">
                <a:solidFill>
                  <a:srgbClr val="FF0000"/>
                </a:solidFill>
              </a:rPr>
              <a:t>c</a:t>
            </a:r>
            <a:r>
              <a:rPr lang="en-US" sz="1800" dirty="0" err="1">
                <a:solidFill>
                  <a:srgbClr val="FF0000"/>
                </a:solidFill>
              </a:rPr>
              <a:t>ommittee</a:t>
            </a:r>
            <a:r>
              <a:rPr lang="pl-PL" sz="1800" dirty="0">
                <a:solidFill>
                  <a:srgbClr val="FF0000"/>
                </a:solidFill>
              </a:rPr>
              <a:t>:</a:t>
            </a:r>
            <a:r>
              <a:rPr lang="en-US" sz="1800" dirty="0">
                <a:solidFill>
                  <a:srgbClr val="FF0000"/>
                </a:solidFill>
              </a:rPr>
              <a:t> red</a:t>
            </a:r>
          </a:p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endParaRPr lang="en-US" sz="1800" dirty="0"/>
          </a:p>
        </p:txBody>
      </p:sp>
      <p:pic>
        <p:nvPicPr>
          <p:cNvPr id="249" name="Picture 24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784" y="1803438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251" name="Picture 25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784" y="1803438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253" name="Picture 25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784" y="1803438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255" name="Picture 25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784" y="1803438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257" name="Picture 25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784" y="1803438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259" name="Picture 25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784" y="1803438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261" name="Picture 26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784" y="1803438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263" name="Picture 26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784" y="1803438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265" name="Picture 26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784" y="1803438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267" name="Picture 26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784" y="1803438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269" name="Picture 268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784" y="1803438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271" name="Picture 270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784" y="1803438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273" name="Picture 272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784" y="1803438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275" name="Picture 274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784" y="1803438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cxnSp>
        <p:nvCxnSpPr>
          <p:cNvPr id="277" name="Straight Connector 276"/>
          <p:cNvCxnSpPr/>
          <p:nvPr/>
        </p:nvCxnSpPr>
        <p:spPr>
          <a:xfrm flipV="1">
            <a:off x="6043612" y="1803438"/>
            <a:ext cx="0" cy="4797513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8" name="TextBox 277"/>
          <p:cNvSpPr txBox="1"/>
          <p:nvPr/>
        </p:nvSpPr>
        <p:spPr>
          <a:xfrm>
            <a:off x="6517784" y="3774106"/>
            <a:ext cx="5325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STV</a:t>
            </a:r>
          </a:p>
        </p:txBody>
      </p:sp>
      <p:pic>
        <p:nvPicPr>
          <p:cNvPr id="308" name="Picture 307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784" y="4260951"/>
            <a:ext cx="2340000" cy="2340000"/>
          </a:xfrm>
          <a:prstGeom prst="rect">
            <a:avLst/>
          </a:prstGeom>
          <a:ln>
            <a:solidFill>
              <a:srgbClr val="0070C0"/>
            </a:solidFill>
          </a:ln>
        </p:spPr>
      </p:pic>
      <p:pic>
        <p:nvPicPr>
          <p:cNvPr id="310" name="Picture 309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784" y="4260951"/>
            <a:ext cx="2340000" cy="2340000"/>
          </a:xfrm>
          <a:prstGeom prst="rect">
            <a:avLst/>
          </a:prstGeom>
          <a:ln>
            <a:solidFill>
              <a:srgbClr val="0070C0"/>
            </a:solidFill>
          </a:ln>
        </p:spPr>
      </p:pic>
      <p:pic>
        <p:nvPicPr>
          <p:cNvPr id="312" name="Picture 311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784" y="4260951"/>
            <a:ext cx="2340000" cy="2340000"/>
          </a:xfrm>
          <a:prstGeom prst="rect">
            <a:avLst/>
          </a:prstGeom>
          <a:ln>
            <a:solidFill>
              <a:srgbClr val="0070C0"/>
            </a:solidFill>
          </a:ln>
        </p:spPr>
      </p:pic>
      <p:pic>
        <p:nvPicPr>
          <p:cNvPr id="314" name="Picture 313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784" y="4260951"/>
            <a:ext cx="2340000" cy="2340000"/>
          </a:xfrm>
          <a:prstGeom prst="rect">
            <a:avLst/>
          </a:prstGeom>
          <a:ln>
            <a:solidFill>
              <a:srgbClr val="0070C0"/>
            </a:solidFill>
          </a:ln>
        </p:spPr>
      </p:pic>
      <p:pic>
        <p:nvPicPr>
          <p:cNvPr id="316" name="Picture 315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784" y="4260951"/>
            <a:ext cx="2340000" cy="2340000"/>
          </a:xfrm>
          <a:prstGeom prst="rect">
            <a:avLst/>
          </a:prstGeom>
          <a:ln>
            <a:solidFill>
              <a:srgbClr val="0070C0"/>
            </a:solidFill>
          </a:ln>
        </p:spPr>
      </p:pic>
      <p:pic>
        <p:nvPicPr>
          <p:cNvPr id="318" name="Picture 317"/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784" y="4260951"/>
            <a:ext cx="2340000" cy="2340000"/>
          </a:xfrm>
          <a:prstGeom prst="rect">
            <a:avLst/>
          </a:prstGeom>
          <a:ln>
            <a:solidFill>
              <a:srgbClr val="0070C0"/>
            </a:solidFill>
          </a:ln>
        </p:spPr>
      </p:pic>
      <p:pic>
        <p:nvPicPr>
          <p:cNvPr id="320" name="Picture 319"/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784" y="4260951"/>
            <a:ext cx="2340000" cy="2340000"/>
          </a:xfrm>
          <a:prstGeom prst="rect">
            <a:avLst/>
          </a:prstGeom>
          <a:ln>
            <a:solidFill>
              <a:srgbClr val="0070C0"/>
            </a:solidFill>
          </a:ln>
        </p:spPr>
      </p:pic>
      <p:pic>
        <p:nvPicPr>
          <p:cNvPr id="322" name="Picture 321"/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784" y="4260951"/>
            <a:ext cx="2340000" cy="2340000"/>
          </a:xfrm>
          <a:prstGeom prst="rect">
            <a:avLst/>
          </a:prstGeom>
          <a:ln>
            <a:solidFill>
              <a:srgbClr val="0070C0"/>
            </a:solidFill>
          </a:ln>
        </p:spPr>
      </p:pic>
      <p:pic>
        <p:nvPicPr>
          <p:cNvPr id="324" name="Picture 323"/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784" y="4260951"/>
            <a:ext cx="2340000" cy="2340000"/>
          </a:xfrm>
          <a:prstGeom prst="rect">
            <a:avLst/>
          </a:prstGeom>
          <a:ln>
            <a:solidFill>
              <a:srgbClr val="0070C0"/>
            </a:solidFill>
          </a:ln>
        </p:spPr>
      </p:pic>
      <p:pic>
        <p:nvPicPr>
          <p:cNvPr id="326" name="Picture 325"/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784" y="4260951"/>
            <a:ext cx="2340000" cy="2340000"/>
          </a:xfrm>
          <a:prstGeom prst="rect">
            <a:avLst/>
          </a:prstGeom>
          <a:ln>
            <a:solidFill>
              <a:srgbClr val="0070C0"/>
            </a:solidFill>
          </a:ln>
        </p:spPr>
      </p:pic>
      <p:pic>
        <p:nvPicPr>
          <p:cNvPr id="328" name="Picture 327"/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784" y="4260951"/>
            <a:ext cx="2340000" cy="2340000"/>
          </a:xfrm>
          <a:prstGeom prst="rect">
            <a:avLst/>
          </a:prstGeom>
          <a:ln>
            <a:solidFill>
              <a:srgbClr val="0070C0"/>
            </a:solidFill>
          </a:ln>
        </p:spPr>
      </p:pic>
      <p:pic>
        <p:nvPicPr>
          <p:cNvPr id="330" name="Picture 329"/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784" y="4260951"/>
            <a:ext cx="2340000" cy="2340000"/>
          </a:xfrm>
          <a:prstGeom prst="rect">
            <a:avLst/>
          </a:prstGeom>
          <a:ln>
            <a:solidFill>
              <a:srgbClr val="0070C0"/>
            </a:solidFill>
          </a:ln>
        </p:spPr>
      </p:pic>
      <p:pic>
        <p:nvPicPr>
          <p:cNvPr id="332" name="Picture 331"/>
          <p:cNvPicPr>
            <a:picLocks noChangeAspect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784" y="4260951"/>
            <a:ext cx="2340000" cy="2340000"/>
          </a:xfrm>
          <a:prstGeom prst="rect">
            <a:avLst/>
          </a:prstGeom>
          <a:ln>
            <a:solidFill>
              <a:srgbClr val="0070C0"/>
            </a:solidFill>
          </a:ln>
        </p:spPr>
      </p:pic>
      <p:pic>
        <p:nvPicPr>
          <p:cNvPr id="334" name="Picture 333"/>
          <p:cNvPicPr>
            <a:picLocks noChangeAspect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784" y="4260951"/>
            <a:ext cx="2340000" cy="2340000"/>
          </a:xfrm>
          <a:prstGeom prst="rect">
            <a:avLst/>
          </a:prstGeom>
          <a:ln>
            <a:solidFill>
              <a:srgbClr val="0070C0"/>
            </a:solidFill>
          </a:ln>
        </p:spPr>
      </p:pic>
      <p:sp>
        <p:nvSpPr>
          <p:cNvPr id="335" name="TextBox 334"/>
          <p:cNvSpPr txBox="1"/>
          <p:nvPr/>
        </p:nvSpPr>
        <p:spPr>
          <a:xfrm>
            <a:off x="6517784" y="6231619"/>
            <a:ext cx="915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k-Borda</a:t>
            </a:r>
          </a:p>
        </p:txBody>
      </p:sp>
      <p:pic>
        <p:nvPicPr>
          <p:cNvPr id="97" name="Picture 96"/>
          <p:cNvPicPr>
            <a:picLocks noChangeAspect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872" y="1803438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99" name="TextBox 98"/>
          <p:cNvSpPr txBox="1"/>
          <p:nvPr/>
        </p:nvSpPr>
        <p:spPr>
          <a:xfrm>
            <a:off x="345872" y="3774106"/>
            <a:ext cx="17145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AV, gauss(10,10)</a:t>
            </a:r>
          </a:p>
        </p:txBody>
      </p:sp>
      <p:pic>
        <p:nvPicPr>
          <p:cNvPr id="101" name="Picture 100"/>
          <p:cNvPicPr>
            <a:picLocks noChangeAspect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872" y="4260951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104" name="TextBox 103"/>
          <p:cNvSpPr txBox="1"/>
          <p:nvPr/>
        </p:nvSpPr>
        <p:spPr>
          <a:xfrm>
            <a:off x="345872" y="6231619"/>
            <a:ext cx="18187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SAV, gauss(10,10)</a:t>
            </a:r>
          </a:p>
        </p:txBody>
      </p:sp>
      <p:pic>
        <p:nvPicPr>
          <p:cNvPr id="106" name="Picture 105"/>
          <p:cNvPicPr>
            <a:picLocks noChangeAspect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1286" y="1803438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108" name="TextBox 107"/>
          <p:cNvSpPr txBox="1"/>
          <p:nvPr/>
        </p:nvSpPr>
        <p:spPr>
          <a:xfrm>
            <a:off x="3191287" y="3774106"/>
            <a:ext cx="13192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1-AV (SNTV)</a:t>
            </a:r>
          </a:p>
        </p:txBody>
      </p:sp>
      <p:pic>
        <p:nvPicPr>
          <p:cNvPr id="110" name="Picture 109"/>
          <p:cNvPicPr>
            <a:picLocks noChangeAspect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1286" y="4260951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112" name="TextBox 111"/>
          <p:cNvSpPr txBox="1"/>
          <p:nvPr/>
        </p:nvSpPr>
        <p:spPr>
          <a:xfrm>
            <a:off x="3191286" y="6231619"/>
            <a:ext cx="12053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k-AV (Bloc)</a:t>
            </a:r>
          </a:p>
        </p:txBody>
      </p:sp>
    </p:spTree>
    <p:extLst>
      <p:ext uri="{BB962C8B-B14F-4D97-AF65-F5344CB8AC3E}">
        <p14:creationId xmlns:p14="http://schemas.microsoft.com/office/powerpoint/2010/main" val="12258104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8" grpId="0"/>
      <p:bldP spid="33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028" y="0"/>
            <a:ext cx="8229600" cy="726510"/>
          </a:xfrm>
        </p:spPr>
        <p:txBody>
          <a:bodyPr>
            <a:normAutofit/>
          </a:bodyPr>
          <a:lstStyle/>
          <a:p>
            <a:pPr algn="ctr"/>
            <a:r>
              <a:rPr lang="pl-PL" dirty="0"/>
              <a:t>Excellence: Main Idea</a:t>
            </a:r>
          </a:p>
        </p:txBody>
      </p:sp>
      <p:sp>
        <p:nvSpPr>
          <p:cNvPr id="3" name="Rectangle 2"/>
          <p:cNvSpPr/>
          <p:nvPr/>
        </p:nvSpPr>
        <p:spPr>
          <a:xfrm>
            <a:off x="345872" y="726511"/>
            <a:ext cx="8511912" cy="375780"/>
          </a:xfrm>
          <a:prstGeom prst="rect">
            <a:avLst/>
          </a:prstGeom>
          <a:solidFill>
            <a:srgbClr val="FFFF99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l-PL" sz="2000" b="1" dirty="0">
                <a:solidFill>
                  <a:schemeClr val="tx1"/>
                </a:solidFill>
              </a:rPr>
              <a:t>Intuition:</a:t>
            </a:r>
            <a:r>
              <a:rPr lang="pl-PL" sz="2000" dirty="0">
                <a:solidFill>
                  <a:schemeClr val="tx1"/>
                </a:solidFill>
              </a:rPr>
              <a:t> Two similar candidate either both are selected or both or rejected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345872" y="1219804"/>
            <a:ext cx="8370756" cy="46612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l-PL" sz="1800" u="sng" dirty="0"/>
              <a:t>2D-Domain Experiment:</a:t>
            </a:r>
            <a:r>
              <a:rPr lang="pl-PL" sz="1800" dirty="0"/>
              <a:t>   </a:t>
            </a:r>
            <a:r>
              <a:rPr lang="pl-PL" sz="1800" dirty="0">
                <a:solidFill>
                  <a:srgbClr val="9F9F9F"/>
                </a:solidFill>
              </a:rPr>
              <a:t>c</a:t>
            </a:r>
            <a:r>
              <a:rPr lang="en-US" sz="1800" dirty="0" err="1">
                <a:solidFill>
                  <a:srgbClr val="9F9F9F"/>
                </a:solidFill>
              </a:rPr>
              <a:t>andidates</a:t>
            </a:r>
            <a:r>
              <a:rPr lang="pl-PL" sz="1800" dirty="0">
                <a:solidFill>
                  <a:srgbClr val="9F9F9F"/>
                </a:solidFill>
              </a:rPr>
              <a:t>: </a:t>
            </a:r>
            <a:r>
              <a:rPr lang="en-US" sz="1800" dirty="0">
                <a:solidFill>
                  <a:srgbClr val="9F9F9F"/>
                </a:solidFill>
              </a:rPr>
              <a:t>light gray</a:t>
            </a:r>
            <a:r>
              <a:rPr lang="pl-PL" sz="1800" dirty="0">
                <a:solidFill>
                  <a:srgbClr val="9F9F9F"/>
                </a:solidFill>
              </a:rPr>
              <a:t>,   </a:t>
            </a:r>
            <a:r>
              <a:rPr lang="pl-PL" sz="1800" dirty="0">
                <a:solidFill>
                  <a:schemeClr val="bg1">
                    <a:lumMod val="50000"/>
                  </a:schemeClr>
                </a:solidFill>
              </a:rPr>
              <a:t>v</a:t>
            </a:r>
            <a:r>
              <a:rPr lang="en-US" sz="1800" dirty="0" err="1">
                <a:solidFill>
                  <a:schemeClr val="bg1">
                    <a:lumMod val="50000"/>
                  </a:schemeClr>
                </a:solidFill>
              </a:rPr>
              <a:t>oter</a:t>
            </a:r>
            <a:r>
              <a:rPr lang="pl-PL" sz="1800" dirty="0">
                <a:solidFill>
                  <a:schemeClr val="bg1">
                    <a:lumMod val="50000"/>
                  </a:schemeClr>
                </a:solidFill>
              </a:rPr>
              <a:t>s: </a:t>
            </a:r>
            <a:r>
              <a:rPr lang="en-US" sz="1800" dirty="0">
                <a:solidFill>
                  <a:schemeClr val="bg1">
                    <a:lumMod val="50000"/>
                  </a:schemeClr>
                </a:solidFill>
              </a:rPr>
              <a:t>dark gray</a:t>
            </a:r>
            <a:r>
              <a:rPr lang="pl-P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 </a:t>
            </a:r>
            <a:r>
              <a:rPr lang="pl-PL" sz="1800" dirty="0">
                <a:solidFill>
                  <a:srgbClr val="FF0000"/>
                </a:solidFill>
              </a:rPr>
              <a:t>c</a:t>
            </a:r>
            <a:r>
              <a:rPr lang="en-US" sz="1800" dirty="0" err="1">
                <a:solidFill>
                  <a:srgbClr val="FF0000"/>
                </a:solidFill>
              </a:rPr>
              <a:t>ommittee</a:t>
            </a:r>
            <a:r>
              <a:rPr lang="pl-PL" sz="1800" dirty="0">
                <a:solidFill>
                  <a:srgbClr val="FF0000"/>
                </a:solidFill>
              </a:rPr>
              <a:t>:</a:t>
            </a:r>
            <a:r>
              <a:rPr lang="en-US" sz="1800" dirty="0">
                <a:solidFill>
                  <a:srgbClr val="FF0000"/>
                </a:solidFill>
              </a:rPr>
              <a:t> red</a:t>
            </a:r>
          </a:p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endParaRPr lang="en-US" sz="1800" dirty="0"/>
          </a:p>
        </p:txBody>
      </p:sp>
      <p:pic>
        <p:nvPicPr>
          <p:cNvPr id="102" name="Picture 10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962" y="1803438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103" name="TextBox 102"/>
          <p:cNvSpPr txBox="1"/>
          <p:nvPr/>
        </p:nvSpPr>
        <p:spPr>
          <a:xfrm>
            <a:off x="345872" y="3774106"/>
            <a:ext cx="17145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AV, gauss(10,10)</a:t>
            </a:r>
          </a:p>
        </p:txBody>
      </p:sp>
      <p:pic>
        <p:nvPicPr>
          <p:cNvPr id="131" name="Picture 13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930" y="4260951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132" name="TextBox 131"/>
          <p:cNvSpPr txBox="1"/>
          <p:nvPr/>
        </p:nvSpPr>
        <p:spPr>
          <a:xfrm>
            <a:off x="345872" y="6231619"/>
            <a:ext cx="18187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SAV, gauss(10,10)</a:t>
            </a:r>
          </a:p>
        </p:txBody>
      </p:sp>
      <p:pic>
        <p:nvPicPr>
          <p:cNvPr id="160" name="Picture 15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0771" y="1803438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161" name="TextBox 160"/>
          <p:cNvSpPr txBox="1"/>
          <p:nvPr/>
        </p:nvSpPr>
        <p:spPr>
          <a:xfrm>
            <a:off x="3191287" y="3774106"/>
            <a:ext cx="13192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1-AV (SNTV)</a:t>
            </a:r>
          </a:p>
        </p:txBody>
      </p:sp>
      <p:pic>
        <p:nvPicPr>
          <p:cNvPr id="246" name="Picture 24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9225" y="4260951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247" name="TextBox 246"/>
          <p:cNvSpPr txBox="1"/>
          <p:nvPr/>
        </p:nvSpPr>
        <p:spPr>
          <a:xfrm>
            <a:off x="3191286" y="6231619"/>
            <a:ext cx="12053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k-AV (Bloc)</a:t>
            </a:r>
          </a:p>
        </p:txBody>
      </p:sp>
      <p:pic>
        <p:nvPicPr>
          <p:cNvPr id="275" name="Picture 27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784" y="1803438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cxnSp>
        <p:nvCxnSpPr>
          <p:cNvPr id="277" name="Straight Connector 276"/>
          <p:cNvCxnSpPr/>
          <p:nvPr/>
        </p:nvCxnSpPr>
        <p:spPr>
          <a:xfrm flipV="1">
            <a:off x="6043612" y="1803438"/>
            <a:ext cx="0" cy="4797513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8" name="TextBox 277"/>
          <p:cNvSpPr txBox="1"/>
          <p:nvPr/>
        </p:nvSpPr>
        <p:spPr>
          <a:xfrm>
            <a:off x="6517784" y="3774106"/>
            <a:ext cx="5325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STV</a:t>
            </a:r>
          </a:p>
        </p:txBody>
      </p:sp>
      <p:pic>
        <p:nvPicPr>
          <p:cNvPr id="334" name="Picture 33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784" y="4260951"/>
            <a:ext cx="2340000" cy="2340000"/>
          </a:xfrm>
          <a:prstGeom prst="rect">
            <a:avLst/>
          </a:prstGeom>
          <a:ln>
            <a:solidFill>
              <a:srgbClr val="0070C0"/>
            </a:solidFill>
          </a:ln>
        </p:spPr>
      </p:pic>
      <p:sp>
        <p:nvSpPr>
          <p:cNvPr id="335" name="TextBox 334"/>
          <p:cNvSpPr txBox="1"/>
          <p:nvPr/>
        </p:nvSpPr>
        <p:spPr>
          <a:xfrm>
            <a:off x="6517784" y="6231619"/>
            <a:ext cx="915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k-Borda</a:t>
            </a:r>
          </a:p>
        </p:txBody>
      </p:sp>
      <p:sp>
        <p:nvSpPr>
          <p:cNvPr id="5" name="Oval 4"/>
          <p:cNvSpPr/>
          <p:nvPr/>
        </p:nvSpPr>
        <p:spPr>
          <a:xfrm>
            <a:off x="6314718" y="4291092"/>
            <a:ext cx="2746132" cy="2461427"/>
          </a:xfrm>
          <a:custGeom>
            <a:avLst/>
            <a:gdLst>
              <a:gd name="connsiteX0" fmla="*/ 0 w 2180075"/>
              <a:gd name="connsiteY0" fmla="*/ 1075545 h 2151089"/>
              <a:gd name="connsiteX1" fmla="*/ 1090038 w 2180075"/>
              <a:gd name="connsiteY1" fmla="*/ 0 h 2151089"/>
              <a:gd name="connsiteX2" fmla="*/ 2180076 w 2180075"/>
              <a:gd name="connsiteY2" fmla="*/ 1075545 h 2151089"/>
              <a:gd name="connsiteX3" fmla="*/ 1090038 w 2180075"/>
              <a:gd name="connsiteY3" fmla="*/ 2151090 h 2151089"/>
              <a:gd name="connsiteX4" fmla="*/ 0 w 2180075"/>
              <a:gd name="connsiteY4" fmla="*/ 1075545 h 2151089"/>
              <a:gd name="connsiteX0" fmla="*/ 59009 w 2239085"/>
              <a:gd name="connsiteY0" fmla="*/ 1152877 h 2228422"/>
              <a:gd name="connsiteX1" fmla="*/ 251807 w 2239085"/>
              <a:gd name="connsiteY1" fmla="*/ 203985 h 2228422"/>
              <a:gd name="connsiteX2" fmla="*/ 1149047 w 2239085"/>
              <a:gd name="connsiteY2" fmla="*/ 77332 h 2228422"/>
              <a:gd name="connsiteX3" fmla="*/ 2239085 w 2239085"/>
              <a:gd name="connsiteY3" fmla="*/ 1152877 h 2228422"/>
              <a:gd name="connsiteX4" fmla="*/ 1149047 w 2239085"/>
              <a:gd name="connsiteY4" fmla="*/ 2228422 h 2228422"/>
              <a:gd name="connsiteX5" fmla="*/ 59009 w 2239085"/>
              <a:gd name="connsiteY5" fmla="*/ 1152877 h 2228422"/>
              <a:gd name="connsiteX0" fmla="*/ 59009 w 2286418"/>
              <a:gd name="connsiteY0" fmla="*/ 1086226 h 2161771"/>
              <a:gd name="connsiteX1" fmla="*/ 251807 w 2286418"/>
              <a:gd name="connsiteY1" fmla="*/ 137334 h 2161771"/>
              <a:gd name="connsiteX2" fmla="*/ 1149047 w 2286418"/>
              <a:gd name="connsiteY2" fmla="*/ 10681 h 2161771"/>
              <a:gd name="connsiteX3" fmla="*/ 2090586 w 2286418"/>
              <a:gd name="connsiteY3" fmla="*/ 128766 h 2161771"/>
              <a:gd name="connsiteX4" fmla="*/ 2239085 w 2286418"/>
              <a:gd name="connsiteY4" fmla="*/ 1086226 h 2161771"/>
              <a:gd name="connsiteX5" fmla="*/ 1149047 w 2286418"/>
              <a:gd name="connsiteY5" fmla="*/ 2161771 h 2161771"/>
              <a:gd name="connsiteX6" fmla="*/ 59009 w 2286418"/>
              <a:gd name="connsiteY6" fmla="*/ 1086226 h 2161771"/>
              <a:gd name="connsiteX0" fmla="*/ 59009 w 2257483"/>
              <a:gd name="connsiteY0" fmla="*/ 1086226 h 2269740"/>
              <a:gd name="connsiteX1" fmla="*/ 251807 w 2257483"/>
              <a:gd name="connsiteY1" fmla="*/ 137334 h 2269740"/>
              <a:gd name="connsiteX2" fmla="*/ 1149047 w 2257483"/>
              <a:gd name="connsiteY2" fmla="*/ 10681 h 2269740"/>
              <a:gd name="connsiteX3" fmla="*/ 2090586 w 2257483"/>
              <a:gd name="connsiteY3" fmla="*/ 128766 h 2269740"/>
              <a:gd name="connsiteX4" fmla="*/ 2239085 w 2257483"/>
              <a:gd name="connsiteY4" fmla="*/ 1086226 h 2269740"/>
              <a:gd name="connsiteX5" fmla="*/ 2095881 w 2257483"/>
              <a:gd name="connsiteY5" fmla="*/ 2110546 h 2269740"/>
              <a:gd name="connsiteX6" fmla="*/ 1149047 w 2257483"/>
              <a:gd name="connsiteY6" fmla="*/ 2161771 h 2269740"/>
              <a:gd name="connsiteX7" fmla="*/ 59009 w 2257483"/>
              <a:gd name="connsiteY7" fmla="*/ 1086226 h 2269740"/>
              <a:gd name="connsiteX0" fmla="*/ 59009 w 2394428"/>
              <a:gd name="connsiteY0" fmla="*/ 1086226 h 2269740"/>
              <a:gd name="connsiteX1" fmla="*/ 251807 w 2394428"/>
              <a:gd name="connsiteY1" fmla="*/ 137334 h 2269740"/>
              <a:gd name="connsiteX2" fmla="*/ 1149047 w 2394428"/>
              <a:gd name="connsiteY2" fmla="*/ 10681 h 2269740"/>
              <a:gd name="connsiteX3" fmla="*/ 2090586 w 2394428"/>
              <a:gd name="connsiteY3" fmla="*/ 128766 h 2269740"/>
              <a:gd name="connsiteX4" fmla="*/ 2388986 w 2394428"/>
              <a:gd name="connsiteY4" fmla="*/ 1056246 h 2269740"/>
              <a:gd name="connsiteX5" fmla="*/ 2095881 w 2394428"/>
              <a:gd name="connsiteY5" fmla="*/ 2110546 h 2269740"/>
              <a:gd name="connsiteX6" fmla="*/ 1149047 w 2394428"/>
              <a:gd name="connsiteY6" fmla="*/ 2161771 h 2269740"/>
              <a:gd name="connsiteX7" fmla="*/ 59009 w 2394428"/>
              <a:gd name="connsiteY7" fmla="*/ 1086226 h 2269740"/>
              <a:gd name="connsiteX0" fmla="*/ 1356 w 2336775"/>
              <a:gd name="connsiteY0" fmla="*/ 1086226 h 2238592"/>
              <a:gd name="connsiteX1" fmla="*/ 194154 w 2336775"/>
              <a:gd name="connsiteY1" fmla="*/ 137334 h 2238592"/>
              <a:gd name="connsiteX2" fmla="*/ 1091394 w 2336775"/>
              <a:gd name="connsiteY2" fmla="*/ 10681 h 2238592"/>
              <a:gd name="connsiteX3" fmla="*/ 2032933 w 2336775"/>
              <a:gd name="connsiteY3" fmla="*/ 128766 h 2238592"/>
              <a:gd name="connsiteX4" fmla="*/ 2331333 w 2336775"/>
              <a:gd name="connsiteY4" fmla="*/ 1056246 h 2238592"/>
              <a:gd name="connsiteX5" fmla="*/ 2038228 w 2336775"/>
              <a:gd name="connsiteY5" fmla="*/ 2110546 h 2238592"/>
              <a:gd name="connsiteX6" fmla="*/ 1091394 w 2336775"/>
              <a:gd name="connsiteY6" fmla="*/ 2161771 h 2238592"/>
              <a:gd name="connsiteX7" fmla="*/ 239409 w 2336775"/>
              <a:gd name="connsiteY7" fmla="*/ 2155515 h 2238592"/>
              <a:gd name="connsiteX8" fmla="*/ 1356 w 2336775"/>
              <a:gd name="connsiteY8" fmla="*/ 1086226 h 2238592"/>
              <a:gd name="connsiteX0" fmla="*/ 1356 w 2336775"/>
              <a:gd name="connsiteY0" fmla="*/ 1086226 h 2431972"/>
              <a:gd name="connsiteX1" fmla="*/ 194154 w 2336775"/>
              <a:gd name="connsiteY1" fmla="*/ 137334 h 2431972"/>
              <a:gd name="connsiteX2" fmla="*/ 1091394 w 2336775"/>
              <a:gd name="connsiteY2" fmla="*/ 10681 h 2431972"/>
              <a:gd name="connsiteX3" fmla="*/ 2032933 w 2336775"/>
              <a:gd name="connsiteY3" fmla="*/ 128766 h 2431972"/>
              <a:gd name="connsiteX4" fmla="*/ 2331333 w 2336775"/>
              <a:gd name="connsiteY4" fmla="*/ 1056246 h 2431972"/>
              <a:gd name="connsiteX5" fmla="*/ 2038228 w 2336775"/>
              <a:gd name="connsiteY5" fmla="*/ 2110546 h 2431972"/>
              <a:gd name="connsiteX6" fmla="*/ 1241295 w 2336775"/>
              <a:gd name="connsiteY6" fmla="*/ 2431594 h 2431972"/>
              <a:gd name="connsiteX7" fmla="*/ 239409 w 2336775"/>
              <a:gd name="connsiteY7" fmla="*/ 2155515 h 2431972"/>
              <a:gd name="connsiteX8" fmla="*/ 1356 w 2336775"/>
              <a:gd name="connsiteY8" fmla="*/ 1086226 h 2431972"/>
              <a:gd name="connsiteX0" fmla="*/ 1356 w 2336775"/>
              <a:gd name="connsiteY0" fmla="*/ 1086226 h 2466092"/>
              <a:gd name="connsiteX1" fmla="*/ 194154 w 2336775"/>
              <a:gd name="connsiteY1" fmla="*/ 137334 h 2466092"/>
              <a:gd name="connsiteX2" fmla="*/ 1091394 w 2336775"/>
              <a:gd name="connsiteY2" fmla="*/ 10681 h 2466092"/>
              <a:gd name="connsiteX3" fmla="*/ 2032933 w 2336775"/>
              <a:gd name="connsiteY3" fmla="*/ 128766 h 2466092"/>
              <a:gd name="connsiteX4" fmla="*/ 2331333 w 2336775"/>
              <a:gd name="connsiteY4" fmla="*/ 1056246 h 2466092"/>
              <a:gd name="connsiteX5" fmla="*/ 2038228 w 2336775"/>
              <a:gd name="connsiteY5" fmla="*/ 2110546 h 2466092"/>
              <a:gd name="connsiteX6" fmla="*/ 1241295 w 2336775"/>
              <a:gd name="connsiteY6" fmla="*/ 2431594 h 2466092"/>
              <a:gd name="connsiteX7" fmla="*/ 239409 w 2336775"/>
              <a:gd name="connsiteY7" fmla="*/ 2335738 h 2466092"/>
              <a:gd name="connsiteX8" fmla="*/ 1356 w 2336775"/>
              <a:gd name="connsiteY8" fmla="*/ 1086226 h 24660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336775" h="2466092">
                <a:moveTo>
                  <a:pt x="1356" y="1086226"/>
                </a:moveTo>
                <a:cubicBezTo>
                  <a:pt x="-6187" y="719825"/>
                  <a:pt x="12481" y="316592"/>
                  <a:pt x="194154" y="137334"/>
                </a:cubicBezTo>
                <a:cubicBezTo>
                  <a:pt x="375827" y="-41923"/>
                  <a:pt x="784931" y="12109"/>
                  <a:pt x="1091394" y="10681"/>
                </a:cubicBezTo>
                <a:cubicBezTo>
                  <a:pt x="1397857" y="9253"/>
                  <a:pt x="1851260" y="-50491"/>
                  <a:pt x="2032933" y="128766"/>
                </a:cubicBezTo>
                <a:cubicBezTo>
                  <a:pt x="2214606" y="308024"/>
                  <a:pt x="2367926" y="780913"/>
                  <a:pt x="2331333" y="1056246"/>
                </a:cubicBezTo>
                <a:cubicBezTo>
                  <a:pt x="2294740" y="1331579"/>
                  <a:pt x="2219901" y="1931289"/>
                  <a:pt x="2038228" y="2110546"/>
                </a:cubicBezTo>
                <a:cubicBezTo>
                  <a:pt x="1856555" y="2289804"/>
                  <a:pt x="1541098" y="2394062"/>
                  <a:pt x="1241295" y="2431594"/>
                </a:cubicBezTo>
                <a:cubicBezTo>
                  <a:pt x="941492" y="2469126"/>
                  <a:pt x="421082" y="2514996"/>
                  <a:pt x="239409" y="2335738"/>
                </a:cubicBezTo>
                <a:cubicBezTo>
                  <a:pt x="57736" y="2156481"/>
                  <a:pt x="8899" y="1452627"/>
                  <a:pt x="1356" y="1086226"/>
                </a:cubicBezTo>
                <a:close/>
              </a:path>
            </a:pathLst>
          </a:custGeom>
          <a:noFill/>
          <a:ln w="1905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6" name="Explosion: 14 Points 5"/>
          <p:cNvSpPr/>
          <p:nvPr/>
        </p:nvSpPr>
        <p:spPr>
          <a:xfrm>
            <a:off x="523732" y="1699908"/>
            <a:ext cx="2098623" cy="2308485"/>
          </a:xfrm>
          <a:prstGeom prst="irregularSeal2">
            <a:avLst/>
          </a:prstGeom>
          <a:noFill/>
          <a:ln w="152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99" name="Explosion: 14 Points 98"/>
          <p:cNvSpPr/>
          <p:nvPr/>
        </p:nvSpPr>
        <p:spPr>
          <a:xfrm rot="2685564">
            <a:off x="3419040" y="1839653"/>
            <a:ext cx="2098623" cy="2308485"/>
          </a:xfrm>
          <a:prstGeom prst="irregularSeal2">
            <a:avLst/>
          </a:prstGeom>
          <a:noFill/>
          <a:ln w="152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101" name="Explosion: 14 Points 100"/>
          <p:cNvSpPr/>
          <p:nvPr/>
        </p:nvSpPr>
        <p:spPr>
          <a:xfrm rot="4631976">
            <a:off x="6577182" y="1839653"/>
            <a:ext cx="2330501" cy="2308485"/>
          </a:xfrm>
          <a:prstGeom prst="irregularSeal2">
            <a:avLst/>
          </a:prstGeom>
          <a:noFill/>
          <a:ln w="152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104" name="Explosion: 14 Points 103"/>
          <p:cNvSpPr/>
          <p:nvPr/>
        </p:nvSpPr>
        <p:spPr>
          <a:xfrm rot="1892467">
            <a:off x="593773" y="4238854"/>
            <a:ext cx="2098623" cy="2308485"/>
          </a:xfrm>
          <a:prstGeom prst="irregularSeal2">
            <a:avLst/>
          </a:prstGeom>
          <a:noFill/>
          <a:ln w="152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106" name="Explosion: 14 Points 105"/>
          <p:cNvSpPr/>
          <p:nvPr/>
        </p:nvSpPr>
        <p:spPr>
          <a:xfrm rot="4810703">
            <a:off x="3309913" y="4215884"/>
            <a:ext cx="2098623" cy="2308485"/>
          </a:xfrm>
          <a:prstGeom prst="irregularSeal2">
            <a:avLst/>
          </a:prstGeom>
          <a:noFill/>
          <a:ln w="152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0033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9" grpId="0" animBg="1"/>
      <p:bldP spid="101" grpId="0" animBg="1"/>
      <p:bldP spid="104" grpId="0" animBg="1"/>
      <p:bldP spid="10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028" y="0"/>
            <a:ext cx="8229600" cy="726510"/>
          </a:xfrm>
        </p:spPr>
        <p:txBody>
          <a:bodyPr>
            <a:normAutofit/>
          </a:bodyPr>
          <a:lstStyle/>
          <a:p>
            <a:pPr algn="ctr"/>
            <a:r>
              <a:rPr lang="pl-PL" dirty="0"/>
              <a:t>Excellence: Main Idea</a:t>
            </a:r>
          </a:p>
        </p:txBody>
      </p:sp>
      <p:sp>
        <p:nvSpPr>
          <p:cNvPr id="3" name="Rectangle 2"/>
          <p:cNvSpPr/>
          <p:nvPr/>
        </p:nvSpPr>
        <p:spPr>
          <a:xfrm>
            <a:off x="345872" y="726511"/>
            <a:ext cx="8511912" cy="375780"/>
          </a:xfrm>
          <a:prstGeom prst="rect">
            <a:avLst/>
          </a:prstGeom>
          <a:solidFill>
            <a:srgbClr val="FFFF99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l-PL" sz="2000" b="1" dirty="0">
                <a:solidFill>
                  <a:schemeClr val="tx1"/>
                </a:solidFill>
              </a:rPr>
              <a:t>Intuition:</a:t>
            </a:r>
            <a:r>
              <a:rPr lang="pl-PL" sz="2000" dirty="0">
                <a:solidFill>
                  <a:schemeClr val="tx1"/>
                </a:solidFill>
              </a:rPr>
              <a:t> Two similar candidate either both are selected or both or rejected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345872" y="1219804"/>
            <a:ext cx="8370756" cy="46612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l-PL" sz="1800" u="sng" dirty="0"/>
              <a:t>2D-Domain Experiment:</a:t>
            </a:r>
            <a:r>
              <a:rPr lang="pl-PL" sz="1800" dirty="0"/>
              <a:t>   </a:t>
            </a:r>
            <a:r>
              <a:rPr lang="pl-PL" sz="1800" dirty="0">
                <a:solidFill>
                  <a:srgbClr val="9F9F9F"/>
                </a:solidFill>
              </a:rPr>
              <a:t>c</a:t>
            </a:r>
            <a:r>
              <a:rPr lang="en-US" sz="1800" dirty="0" err="1">
                <a:solidFill>
                  <a:srgbClr val="9F9F9F"/>
                </a:solidFill>
              </a:rPr>
              <a:t>andidates</a:t>
            </a:r>
            <a:r>
              <a:rPr lang="pl-PL" sz="1800" dirty="0">
                <a:solidFill>
                  <a:srgbClr val="9F9F9F"/>
                </a:solidFill>
              </a:rPr>
              <a:t>: </a:t>
            </a:r>
            <a:r>
              <a:rPr lang="en-US" sz="1800" dirty="0">
                <a:solidFill>
                  <a:srgbClr val="9F9F9F"/>
                </a:solidFill>
              </a:rPr>
              <a:t>light gray</a:t>
            </a:r>
            <a:r>
              <a:rPr lang="pl-PL" sz="1800" dirty="0">
                <a:solidFill>
                  <a:srgbClr val="9F9F9F"/>
                </a:solidFill>
              </a:rPr>
              <a:t>,   </a:t>
            </a:r>
            <a:r>
              <a:rPr lang="pl-PL" sz="1800" dirty="0">
                <a:solidFill>
                  <a:schemeClr val="bg1">
                    <a:lumMod val="50000"/>
                  </a:schemeClr>
                </a:solidFill>
              </a:rPr>
              <a:t>v</a:t>
            </a:r>
            <a:r>
              <a:rPr lang="en-US" sz="1800" dirty="0" err="1">
                <a:solidFill>
                  <a:schemeClr val="bg1">
                    <a:lumMod val="50000"/>
                  </a:schemeClr>
                </a:solidFill>
              </a:rPr>
              <a:t>oter</a:t>
            </a:r>
            <a:r>
              <a:rPr lang="pl-PL" sz="1800" dirty="0">
                <a:solidFill>
                  <a:schemeClr val="bg1">
                    <a:lumMod val="50000"/>
                  </a:schemeClr>
                </a:solidFill>
              </a:rPr>
              <a:t>s: </a:t>
            </a:r>
            <a:r>
              <a:rPr lang="en-US" sz="1800" dirty="0">
                <a:solidFill>
                  <a:schemeClr val="bg1">
                    <a:lumMod val="50000"/>
                  </a:schemeClr>
                </a:solidFill>
              </a:rPr>
              <a:t>dark gray</a:t>
            </a:r>
            <a:r>
              <a:rPr lang="pl-PL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 </a:t>
            </a:r>
            <a:r>
              <a:rPr lang="pl-PL" sz="1800" dirty="0">
                <a:solidFill>
                  <a:srgbClr val="FF0000"/>
                </a:solidFill>
              </a:rPr>
              <a:t>c</a:t>
            </a:r>
            <a:r>
              <a:rPr lang="en-US" sz="1800" dirty="0" err="1">
                <a:solidFill>
                  <a:srgbClr val="FF0000"/>
                </a:solidFill>
              </a:rPr>
              <a:t>ommittee</a:t>
            </a:r>
            <a:r>
              <a:rPr lang="pl-PL" sz="1800" dirty="0">
                <a:solidFill>
                  <a:srgbClr val="FF0000"/>
                </a:solidFill>
              </a:rPr>
              <a:t>:</a:t>
            </a:r>
            <a:r>
              <a:rPr lang="en-US" sz="1800" dirty="0">
                <a:solidFill>
                  <a:srgbClr val="FF0000"/>
                </a:solidFill>
              </a:rPr>
              <a:t> red</a:t>
            </a:r>
          </a:p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endParaRPr lang="en-US" sz="1800" dirty="0"/>
          </a:p>
        </p:txBody>
      </p:sp>
      <p:pic>
        <p:nvPicPr>
          <p:cNvPr id="275" name="Picture 27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784" y="1803438"/>
            <a:ext cx="2340000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cxnSp>
        <p:nvCxnSpPr>
          <p:cNvPr id="277" name="Straight Connector 276"/>
          <p:cNvCxnSpPr/>
          <p:nvPr/>
        </p:nvCxnSpPr>
        <p:spPr>
          <a:xfrm flipV="1">
            <a:off x="6043612" y="1803438"/>
            <a:ext cx="0" cy="4797513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8" name="TextBox 277"/>
          <p:cNvSpPr txBox="1"/>
          <p:nvPr/>
        </p:nvSpPr>
        <p:spPr>
          <a:xfrm>
            <a:off x="6517784" y="3774106"/>
            <a:ext cx="5325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STV</a:t>
            </a:r>
          </a:p>
        </p:txBody>
      </p:sp>
      <p:pic>
        <p:nvPicPr>
          <p:cNvPr id="334" name="Picture 33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784" y="4260951"/>
            <a:ext cx="2340000" cy="2340000"/>
          </a:xfrm>
          <a:prstGeom prst="rect">
            <a:avLst/>
          </a:prstGeom>
          <a:ln>
            <a:solidFill>
              <a:srgbClr val="0070C0"/>
            </a:solidFill>
          </a:ln>
        </p:spPr>
      </p:pic>
      <p:sp>
        <p:nvSpPr>
          <p:cNvPr id="335" name="TextBox 334"/>
          <p:cNvSpPr txBox="1"/>
          <p:nvPr/>
        </p:nvSpPr>
        <p:spPr>
          <a:xfrm>
            <a:off x="6517784" y="6231619"/>
            <a:ext cx="915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k-Borda</a:t>
            </a:r>
          </a:p>
        </p:txBody>
      </p:sp>
      <p:sp>
        <p:nvSpPr>
          <p:cNvPr id="5" name="Oval 4"/>
          <p:cNvSpPr/>
          <p:nvPr/>
        </p:nvSpPr>
        <p:spPr>
          <a:xfrm>
            <a:off x="6314718" y="4291092"/>
            <a:ext cx="2746132" cy="2461427"/>
          </a:xfrm>
          <a:custGeom>
            <a:avLst/>
            <a:gdLst>
              <a:gd name="connsiteX0" fmla="*/ 0 w 2180075"/>
              <a:gd name="connsiteY0" fmla="*/ 1075545 h 2151089"/>
              <a:gd name="connsiteX1" fmla="*/ 1090038 w 2180075"/>
              <a:gd name="connsiteY1" fmla="*/ 0 h 2151089"/>
              <a:gd name="connsiteX2" fmla="*/ 2180076 w 2180075"/>
              <a:gd name="connsiteY2" fmla="*/ 1075545 h 2151089"/>
              <a:gd name="connsiteX3" fmla="*/ 1090038 w 2180075"/>
              <a:gd name="connsiteY3" fmla="*/ 2151090 h 2151089"/>
              <a:gd name="connsiteX4" fmla="*/ 0 w 2180075"/>
              <a:gd name="connsiteY4" fmla="*/ 1075545 h 2151089"/>
              <a:gd name="connsiteX0" fmla="*/ 59009 w 2239085"/>
              <a:gd name="connsiteY0" fmla="*/ 1152877 h 2228422"/>
              <a:gd name="connsiteX1" fmla="*/ 251807 w 2239085"/>
              <a:gd name="connsiteY1" fmla="*/ 203985 h 2228422"/>
              <a:gd name="connsiteX2" fmla="*/ 1149047 w 2239085"/>
              <a:gd name="connsiteY2" fmla="*/ 77332 h 2228422"/>
              <a:gd name="connsiteX3" fmla="*/ 2239085 w 2239085"/>
              <a:gd name="connsiteY3" fmla="*/ 1152877 h 2228422"/>
              <a:gd name="connsiteX4" fmla="*/ 1149047 w 2239085"/>
              <a:gd name="connsiteY4" fmla="*/ 2228422 h 2228422"/>
              <a:gd name="connsiteX5" fmla="*/ 59009 w 2239085"/>
              <a:gd name="connsiteY5" fmla="*/ 1152877 h 2228422"/>
              <a:gd name="connsiteX0" fmla="*/ 59009 w 2286418"/>
              <a:gd name="connsiteY0" fmla="*/ 1086226 h 2161771"/>
              <a:gd name="connsiteX1" fmla="*/ 251807 w 2286418"/>
              <a:gd name="connsiteY1" fmla="*/ 137334 h 2161771"/>
              <a:gd name="connsiteX2" fmla="*/ 1149047 w 2286418"/>
              <a:gd name="connsiteY2" fmla="*/ 10681 h 2161771"/>
              <a:gd name="connsiteX3" fmla="*/ 2090586 w 2286418"/>
              <a:gd name="connsiteY3" fmla="*/ 128766 h 2161771"/>
              <a:gd name="connsiteX4" fmla="*/ 2239085 w 2286418"/>
              <a:gd name="connsiteY4" fmla="*/ 1086226 h 2161771"/>
              <a:gd name="connsiteX5" fmla="*/ 1149047 w 2286418"/>
              <a:gd name="connsiteY5" fmla="*/ 2161771 h 2161771"/>
              <a:gd name="connsiteX6" fmla="*/ 59009 w 2286418"/>
              <a:gd name="connsiteY6" fmla="*/ 1086226 h 2161771"/>
              <a:gd name="connsiteX0" fmla="*/ 59009 w 2257483"/>
              <a:gd name="connsiteY0" fmla="*/ 1086226 h 2269740"/>
              <a:gd name="connsiteX1" fmla="*/ 251807 w 2257483"/>
              <a:gd name="connsiteY1" fmla="*/ 137334 h 2269740"/>
              <a:gd name="connsiteX2" fmla="*/ 1149047 w 2257483"/>
              <a:gd name="connsiteY2" fmla="*/ 10681 h 2269740"/>
              <a:gd name="connsiteX3" fmla="*/ 2090586 w 2257483"/>
              <a:gd name="connsiteY3" fmla="*/ 128766 h 2269740"/>
              <a:gd name="connsiteX4" fmla="*/ 2239085 w 2257483"/>
              <a:gd name="connsiteY4" fmla="*/ 1086226 h 2269740"/>
              <a:gd name="connsiteX5" fmla="*/ 2095881 w 2257483"/>
              <a:gd name="connsiteY5" fmla="*/ 2110546 h 2269740"/>
              <a:gd name="connsiteX6" fmla="*/ 1149047 w 2257483"/>
              <a:gd name="connsiteY6" fmla="*/ 2161771 h 2269740"/>
              <a:gd name="connsiteX7" fmla="*/ 59009 w 2257483"/>
              <a:gd name="connsiteY7" fmla="*/ 1086226 h 2269740"/>
              <a:gd name="connsiteX0" fmla="*/ 59009 w 2394428"/>
              <a:gd name="connsiteY0" fmla="*/ 1086226 h 2269740"/>
              <a:gd name="connsiteX1" fmla="*/ 251807 w 2394428"/>
              <a:gd name="connsiteY1" fmla="*/ 137334 h 2269740"/>
              <a:gd name="connsiteX2" fmla="*/ 1149047 w 2394428"/>
              <a:gd name="connsiteY2" fmla="*/ 10681 h 2269740"/>
              <a:gd name="connsiteX3" fmla="*/ 2090586 w 2394428"/>
              <a:gd name="connsiteY3" fmla="*/ 128766 h 2269740"/>
              <a:gd name="connsiteX4" fmla="*/ 2388986 w 2394428"/>
              <a:gd name="connsiteY4" fmla="*/ 1056246 h 2269740"/>
              <a:gd name="connsiteX5" fmla="*/ 2095881 w 2394428"/>
              <a:gd name="connsiteY5" fmla="*/ 2110546 h 2269740"/>
              <a:gd name="connsiteX6" fmla="*/ 1149047 w 2394428"/>
              <a:gd name="connsiteY6" fmla="*/ 2161771 h 2269740"/>
              <a:gd name="connsiteX7" fmla="*/ 59009 w 2394428"/>
              <a:gd name="connsiteY7" fmla="*/ 1086226 h 2269740"/>
              <a:gd name="connsiteX0" fmla="*/ 1356 w 2336775"/>
              <a:gd name="connsiteY0" fmla="*/ 1086226 h 2238592"/>
              <a:gd name="connsiteX1" fmla="*/ 194154 w 2336775"/>
              <a:gd name="connsiteY1" fmla="*/ 137334 h 2238592"/>
              <a:gd name="connsiteX2" fmla="*/ 1091394 w 2336775"/>
              <a:gd name="connsiteY2" fmla="*/ 10681 h 2238592"/>
              <a:gd name="connsiteX3" fmla="*/ 2032933 w 2336775"/>
              <a:gd name="connsiteY3" fmla="*/ 128766 h 2238592"/>
              <a:gd name="connsiteX4" fmla="*/ 2331333 w 2336775"/>
              <a:gd name="connsiteY4" fmla="*/ 1056246 h 2238592"/>
              <a:gd name="connsiteX5" fmla="*/ 2038228 w 2336775"/>
              <a:gd name="connsiteY5" fmla="*/ 2110546 h 2238592"/>
              <a:gd name="connsiteX6" fmla="*/ 1091394 w 2336775"/>
              <a:gd name="connsiteY6" fmla="*/ 2161771 h 2238592"/>
              <a:gd name="connsiteX7" fmla="*/ 239409 w 2336775"/>
              <a:gd name="connsiteY7" fmla="*/ 2155515 h 2238592"/>
              <a:gd name="connsiteX8" fmla="*/ 1356 w 2336775"/>
              <a:gd name="connsiteY8" fmla="*/ 1086226 h 2238592"/>
              <a:gd name="connsiteX0" fmla="*/ 1356 w 2336775"/>
              <a:gd name="connsiteY0" fmla="*/ 1086226 h 2431972"/>
              <a:gd name="connsiteX1" fmla="*/ 194154 w 2336775"/>
              <a:gd name="connsiteY1" fmla="*/ 137334 h 2431972"/>
              <a:gd name="connsiteX2" fmla="*/ 1091394 w 2336775"/>
              <a:gd name="connsiteY2" fmla="*/ 10681 h 2431972"/>
              <a:gd name="connsiteX3" fmla="*/ 2032933 w 2336775"/>
              <a:gd name="connsiteY3" fmla="*/ 128766 h 2431972"/>
              <a:gd name="connsiteX4" fmla="*/ 2331333 w 2336775"/>
              <a:gd name="connsiteY4" fmla="*/ 1056246 h 2431972"/>
              <a:gd name="connsiteX5" fmla="*/ 2038228 w 2336775"/>
              <a:gd name="connsiteY5" fmla="*/ 2110546 h 2431972"/>
              <a:gd name="connsiteX6" fmla="*/ 1241295 w 2336775"/>
              <a:gd name="connsiteY6" fmla="*/ 2431594 h 2431972"/>
              <a:gd name="connsiteX7" fmla="*/ 239409 w 2336775"/>
              <a:gd name="connsiteY7" fmla="*/ 2155515 h 2431972"/>
              <a:gd name="connsiteX8" fmla="*/ 1356 w 2336775"/>
              <a:gd name="connsiteY8" fmla="*/ 1086226 h 2431972"/>
              <a:gd name="connsiteX0" fmla="*/ 1356 w 2336775"/>
              <a:gd name="connsiteY0" fmla="*/ 1086226 h 2466092"/>
              <a:gd name="connsiteX1" fmla="*/ 194154 w 2336775"/>
              <a:gd name="connsiteY1" fmla="*/ 137334 h 2466092"/>
              <a:gd name="connsiteX2" fmla="*/ 1091394 w 2336775"/>
              <a:gd name="connsiteY2" fmla="*/ 10681 h 2466092"/>
              <a:gd name="connsiteX3" fmla="*/ 2032933 w 2336775"/>
              <a:gd name="connsiteY3" fmla="*/ 128766 h 2466092"/>
              <a:gd name="connsiteX4" fmla="*/ 2331333 w 2336775"/>
              <a:gd name="connsiteY4" fmla="*/ 1056246 h 2466092"/>
              <a:gd name="connsiteX5" fmla="*/ 2038228 w 2336775"/>
              <a:gd name="connsiteY5" fmla="*/ 2110546 h 2466092"/>
              <a:gd name="connsiteX6" fmla="*/ 1241295 w 2336775"/>
              <a:gd name="connsiteY6" fmla="*/ 2431594 h 2466092"/>
              <a:gd name="connsiteX7" fmla="*/ 239409 w 2336775"/>
              <a:gd name="connsiteY7" fmla="*/ 2335738 h 2466092"/>
              <a:gd name="connsiteX8" fmla="*/ 1356 w 2336775"/>
              <a:gd name="connsiteY8" fmla="*/ 1086226 h 24660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336775" h="2466092">
                <a:moveTo>
                  <a:pt x="1356" y="1086226"/>
                </a:moveTo>
                <a:cubicBezTo>
                  <a:pt x="-6187" y="719825"/>
                  <a:pt x="12481" y="316592"/>
                  <a:pt x="194154" y="137334"/>
                </a:cubicBezTo>
                <a:cubicBezTo>
                  <a:pt x="375827" y="-41923"/>
                  <a:pt x="784931" y="12109"/>
                  <a:pt x="1091394" y="10681"/>
                </a:cubicBezTo>
                <a:cubicBezTo>
                  <a:pt x="1397857" y="9253"/>
                  <a:pt x="1851260" y="-50491"/>
                  <a:pt x="2032933" y="128766"/>
                </a:cubicBezTo>
                <a:cubicBezTo>
                  <a:pt x="2214606" y="308024"/>
                  <a:pt x="2367926" y="780913"/>
                  <a:pt x="2331333" y="1056246"/>
                </a:cubicBezTo>
                <a:cubicBezTo>
                  <a:pt x="2294740" y="1331579"/>
                  <a:pt x="2219901" y="1931289"/>
                  <a:pt x="2038228" y="2110546"/>
                </a:cubicBezTo>
                <a:cubicBezTo>
                  <a:pt x="1856555" y="2289804"/>
                  <a:pt x="1541098" y="2394062"/>
                  <a:pt x="1241295" y="2431594"/>
                </a:cubicBezTo>
                <a:cubicBezTo>
                  <a:pt x="941492" y="2469126"/>
                  <a:pt x="421082" y="2514996"/>
                  <a:pt x="239409" y="2335738"/>
                </a:cubicBezTo>
                <a:cubicBezTo>
                  <a:pt x="57736" y="2156481"/>
                  <a:pt x="8899" y="1452627"/>
                  <a:pt x="1356" y="1086226"/>
                </a:cubicBezTo>
                <a:close/>
              </a:path>
            </a:pathLst>
          </a:custGeom>
          <a:noFill/>
          <a:ln w="1905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101" name="Explosion: 14 Points 100"/>
          <p:cNvSpPr/>
          <p:nvPr/>
        </p:nvSpPr>
        <p:spPr>
          <a:xfrm rot="4631976">
            <a:off x="6577182" y="1839653"/>
            <a:ext cx="2330501" cy="2308485"/>
          </a:xfrm>
          <a:prstGeom prst="irregularSeal2">
            <a:avLst/>
          </a:prstGeom>
          <a:noFill/>
          <a:ln w="152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795" y="1803438"/>
            <a:ext cx="4797893" cy="4797893"/>
          </a:xfrm>
          <a:prstGeom prst="rect">
            <a:avLst/>
          </a:prstGeom>
          <a:ln>
            <a:solidFill>
              <a:srgbClr val="0070C0"/>
            </a:solidFill>
          </a:ln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795" y="1803438"/>
            <a:ext cx="4797893" cy="4797893"/>
          </a:xfrm>
          <a:prstGeom prst="rect">
            <a:avLst/>
          </a:prstGeom>
          <a:ln>
            <a:solidFill>
              <a:srgbClr val="0070C0"/>
            </a:solidFill>
          </a:ln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795" y="1803438"/>
            <a:ext cx="4797893" cy="4797893"/>
          </a:xfrm>
          <a:prstGeom prst="rect">
            <a:avLst/>
          </a:prstGeom>
          <a:ln>
            <a:solidFill>
              <a:srgbClr val="0070C0"/>
            </a:solidFill>
          </a:ln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795" y="1803438"/>
            <a:ext cx="4797893" cy="4797893"/>
          </a:xfrm>
          <a:prstGeom prst="rect">
            <a:avLst/>
          </a:prstGeom>
          <a:ln>
            <a:solidFill>
              <a:srgbClr val="0070C0"/>
            </a:solidFill>
          </a:ln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795" y="1803438"/>
            <a:ext cx="4797893" cy="4797893"/>
          </a:xfrm>
          <a:prstGeom prst="rect">
            <a:avLst/>
          </a:prstGeom>
          <a:ln>
            <a:solidFill>
              <a:srgbClr val="0070C0"/>
            </a:solidFill>
          </a:ln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795" y="1803438"/>
            <a:ext cx="4797893" cy="4797893"/>
          </a:xfrm>
          <a:prstGeom prst="rect">
            <a:avLst/>
          </a:prstGeom>
          <a:ln>
            <a:solidFill>
              <a:srgbClr val="0070C0"/>
            </a:solidFill>
          </a:ln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795" y="1803438"/>
            <a:ext cx="4797893" cy="4797893"/>
          </a:xfrm>
          <a:prstGeom prst="rect">
            <a:avLst/>
          </a:prstGeom>
          <a:ln>
            <a:solidFill>
              <a:srgbClr val="0070C0"/>
            </a:solidFill>
          </a:ln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795" y="1803438"/>
            <a:ext cx="4797893" cy="4797893"/>
          </a:xfrm>
          <a:prstGeom prst="rect">
            <a:avLst/>
          </a:prstGeom>
          <a:ln>
            <a:solidFill>
              <a:srgbClr val="0070C0"/>
            </a:solidFill>
          </a:ln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795" y="1803438"/>
            <a:ext cx="4797893" cy="4797893"/>
          </a:xfrm>
          <a:prstGeom prst="rect">
            <a:avLst/>
          </a:prstGeom>
          <a:ln>
            <a:solidFill>
              <a:srgbClr val="0070C0"/>
            </a:solidFill>
          </a:ln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795" y="1803438"/>
            <a:ext cx="4797893" cy="4797893"/>
          </a:xfrm>
          <a:prstGeom prst="rect">
            <a:avLst/>
          </a:prstGeom>
          <a:ln>
            <a:solidFill>
              <a:srgbClr val="0070C0"/>
            </a:solidFill>
          </a:ln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795" y="1803438"/>
            <a:ext cx="4797893" cy="4797893"/>
          </a:xfrm>
          <a:prstGeom prst="rect">
            <a:avLst/>
          </a:prstGeom>
          <a:ln>
            <a:solidFill>
              <a:srgbClr val="0070C0"/>
            </a:solidFill>
          </a:ln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795" y="1803438"/>
            <a:ext cx="4797893" cy="4797893"/>
          </a:xfrm>
          <a:prstGeom prst="rect">
            <a:avLst/>
          </a:prstGeom>
          <a:ln>
            <a:solidFill>
              <a:srgbClr val="0070C0"/>
            </a:solidFill>
          </a:ln>
        </p:spPr>
      </p:pic>
      <p:pic>
        <p:nvPicPr>
          <p:cNvPr id="224" name="Picture 223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795" y="1803438"/>
            <a:ext cx="4797893" cy="4797893"/>
          </a:xfrm>
          <a:prstGeom prst="rect">
            <a:avLst/>
          </a:prstGeom>
          <a:ln>
            <a:solidFill>
              <a:srgbClr val="0070C0"/>
            </a:solidFill>
          </a:ln>
        </p:spPr>
      </p:pic>
      <p:pic>
        <p:nvPicPr>
          <p:cNvPr id="226" name="Picture 225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795" y="1803438"/>
            <a:ext cx="4797893" cy="4797893"/>
          </a:xfrm>
          <a:prstGeom prst="rect">
            <a:avLst/>
          </a:prstGeom>
          <a:ln>
            <a:solidFill>
              <a:srgbClr val="0070C0"/>
            </a:solidFill>
          </a:ln>
        </p:spPr>
      </p:pic>
      <p:sp>
        <p:nvSpPr>
          <p:cNvPr id="52" name="TextBox 51"/>
          <p:cNvSpPr txBox="1"/>
          <p:nvPr/>
        </p:nvSpPr>
        <p:spPr>
          <a:xfrm>
            <a:off x="888949" y="5908453"/>
            <a:ext cx="2508018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pl-PL" dirty="0"/>
              <a:t>Approval, uniform(1,1000)</a:t>
            </a:r>
          </a:p>
        </p:txBody>
      </p:sp>
    </p:spTree>
    <p:extLst>
      <p:ext uri="{BB962C8B-B14F-4D97-AF65-F5344CB8AC3E}">
        <p14:creationId xmlns:p14="http://schemas.microsoft.com/office/powerpoint/2010/main" val="4003322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028" y="0"/>
            <a:ext cx="8229600" cy="726510"/>
          </a:xfrm>
        </p:spPr>
        <p:txBody>
          <a:bodyPr>
            <a:normAutofit/>
          </a:bodyPr>
          <a:lstStyle/>
          <a:p>
            <a:pPr algn="ctr"/>
            <a:r>
              <a:rPr lang="pl-PL" dirty="0"/>
              <a:t>Excellence: Main Idea</a:t>
            </a:r>
          </a:p>
        </p:txBody>
      </p:sp>
      <p:sp>
        <p:nvSpPr>
          <p:cNvPr id="3" name="Rectangle 2"/>
          <p:cNvSpPr/>
          <p:nvPr/>
        </p:nvSpPr>
        <p:spPr>
          <a:xfrm>
            <a:off x="345872" y="726511"/>
            <a:ext cx="8511912" cy="375780"/>
          </a:xfrm>
          <a:prstGeom prst="rect">
            <a:avLst/>
          </a:prstGeom>
          <a:solidFill>
            <a:srgbClr val="FFFF99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l-PL" sz="2000" b="1" dirty="0">
                <a:solidFill>
                  <a:schemeClr val="tx1"/>
                </a:solidFill>
              </a:rPr>
              <a:t>Intuition:</a:t>
            </a:r>
            <a:r>
              <a:rPr lang="pl-PL" sz="2000" dirty="0">
                <a:solidFill>
                  <a:schemeClr val="tx1"/>
                </a:solidFill>
              </a:rPr>
              <a:t> Two similar candidate either both are selected or both or rejected</a:t>
            </a:r>
          </a:p>
        </p:txBody>
      </p:sp>
      <p:sp>
        <p:nvSpPr>
          <p:cNvPr id="29" name="Rectangle 28"/>
          <p:cNvSpPr/>
          <p:nvPr/>
        </p:nvSpPr>
        <p:spPr>
          <a:xfrm>
            <a:off x="345872" y="1291740"/>
            <a:ext cx="4171536" cy="2535173"/>
          </a:xfrm>
          <a:prstGeom prst="rect">
            <a:avLst/>
          </a:prstGeom>
          <a:solidFill>
            <a:srgbClr val="FEE4B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Committee Monotonicity</a:t>
            </a:r>
          </a:p>
          <a:p>
            <a:pPr algn="just"/>
            <a:r>
              <a:rPr lang="pl-PL" sz="2200" dirty="0">
                <a:solidFill>
                  <a:schemeClr val="tx1"/>
                </a:solidFill>
              </a:rPr>
              <a:t>If a candidate is selected for a committee of size k, then this candidate is also selected for committee of size k+1</a:t>
            </a:r>
          </a:p>
        </p:txBody>
      </p:sp>
      <p:sp>
        <p:nvSpPr>
          <p:cNvPr id="31" name="Rectangle 30"/>
          <p:cNvSpPr/>
          <p:nvPr/>
        </p:nvSpPr>
        <p:spPr>
          <a:xfrm>
            <a:off x="4640238" y="1291740"/>
            <a:ext cx="4217545" cy="2535174"/>
          </a:xfrm>
          <a:prstGeom prst="rect">
            <a:avLst/>
          </a:prstGeom>
          <a:solidFill>
            <a:srgbClr val="E0FEB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Gehrlein Stability</a:t>
            </a:r>
          </a:p>
          <a:p>
            <a:pPr algn="just"/>
            <a:r>
              <a:rPr lang="pl-PL" sz="2200" dirty="0">
                <a:solidFill>
                  <a:schemeClr val="tx1"/>
                </a:solidFill>
              </a:rPr>
              <a:t>Committee is stable if there is no selected candidate such that a majority of voters prefers some nonselected one to him. A stable rule selects stable committee whenever one exists.</a:t>
            </a:r>
          </a:p>
        </p:txBody>
      </p:sp>
      <p:sp>
        <p:nvSpPr>
          <p:cNvPr id="32" name="Left Brace 31"/>
          <p:cNvSpPr/>
          <p:nvPr/>
        </p:nvSpPr>
        <p:spPr>
          <a:xfrm rot="16200000">
            <a:off x="4403935" y="-158640"/>
            <a:ext cx="395785" cy="8511912"/>
          </a:xfrm>
          <a:prstGeom prst="leftBrace">
            <a:avLst>
              <a:gd name="adj1" fmla="val 8333"/>
              <a:gd name="adj2" fmla="val 50321"/>
            </a:avLst>
          </a:prstGeom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3" name="TextBox 32"/>
          <p:cNvSpPr txBox="1"/>
          <p:nvPr/>
        </p:nvSpPr>
        <p:spPr>
          <a:xfrm>
            <a:off x="3610180" y="4285763"/>
            <a:ext cx="21098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800" dirty="0">
                <a:solidFill>
                  <a:srgbClr val="FF0000"/>
                </a:solidFill>
              </a:rPr>
              <a:t>Perfect Rule?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64360" y="5919212"/>
            <a:ext cx="8906096" cy="745545"/>
          </a:xfrm>
          <a:prstGeom prst="roundRect">
            <a:avLst>
              <a:gd name="adj" fmla="val 0"/>
            </a:avLst>
          </a:prstGeom>
          <a:solidFill>
            <a:srgbClr val="FFFFCC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2" spcCol="72000" rtlCol="0" anchor="ctr"/>
          <a:lstStyle/>
          <a:p>
            <a:r>
              <a:rPr lang="pl-PL" sz="1600" dirty="0">
                <a:solidFill>
                  <a:schemeClr val="tx1"/>
                </a:solidFill>
              </a:rPr>
              <a:t>[EFSS17] E. Elkind, P. Faliszewski, P. Skowron, A. Slinko, Properties of Multiwinner Voting Rules, Social Choice and Welfare, 2017</a:t>
            </a:r>
          </a:p>
          <a:p>
            <a:r>
              <a:rPr lang="pl-PL" sz="1600" dirty="0">
                <a:solidFill>
                  <a:schemeClr val="tx1"/>
                </a:solidFill>
              </a:rPr>
              <a:t>[BC08] S. Barbera, D. Coelho, How to Choose a Non-Controversial List with k Names, Social Choice and Welfare, 2008</a:t>
            </a:r>
          </a:p>
        </p:txBody>
      </p:sp>
    </p:spTree>
    <p:extLst>
      <p:ext uri="{BB962C8B-B14F-4D97-AF65-F5344CB8AC3E}">
        <p14:creationId xmlns:p14="http://schemas.microsoft.com/office/powerpoint/2010/main" val="12184778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1" grpId="0" animBg="1"/>
      <p:bldP spid="32" grpId="0" animBg="1"/>
      <p:bldP spid="33" grpId="0"/>
      <p:bldP spid="34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/>
              <a:t>Excellence: Candidate Monotonicity</a:t>
            </a:r>
          </a:p>
        </p:txBody>
      </p:sp>
      <p:sp>
        <p:nvSpPr>
          <p:cNvPr id="36" name="Rectangle 35"/>
          <p:cNvSpPr/>
          <p:nvPr/>
        </p:nvSpPr>
        <p:spPr>
          <a:xfrm>
            <a:off x="177422" y="1107380"/>
            <a:ext cx="8720918" cy="871545"/>
          </a:xfrm>
          <a:prstGeom prst="rect">
            <a:avLst/>
          </a:prstGeom>
          <a:solidFill>
            <a:srgbClr val="FEE4B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Committee Monotonicity: </a:t>
            </a:r>
            <a:r>
              <a:rPr lang="pl-PL" sz="2200" dirty="0">
                <a:solidFill>
                  <a:schemeClr val="tx1"/>
                </a:solidFill>
              </a:rPr>
              <a:t>If a candidate is selected for a committee of size k, then this candidate is also selected for committee of size k+1</a:t>
            </a:r>
          </a:p>
        </p:txBody>
      </p:sp>
      <p:sp>
        <p:nvSpPr>
          <p:cNvPr id="9" name="pole tekstowe 8"/>
          <p:cNvSpPr txBox="1"/>
          <p:nvPr/>
        </p:nvSpPr>
        <p:spPr>
          <a:xfrm>
            <a:off x="473467" y="2959916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1</a:t>
            </a:r>
            <a:r>
              <a:rPr lang="pl-PL" dirty="0"/>
              <a:t>:</a:t>
            </a:r>
          </a:p>
        </p:txBody>
      </p:sp>
      <p:sp>
        <p:nvSpPr>
          <p:cNvPr id="10" name="pole tekstowe 9"/>
          <p:cNvSpPr txBox="1"/>
          <p:nvPr/>
        </p:nvSpPr>
        <p:spPr>
          <a:xfrm>
            <a:off x="473656" y="5276025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5</a:t>
            </a:r>
            <a:r>
              <a:rPr lang="pl-PL" dirty="0"/>
              <a:t>:</a:t>
            </a:r>
          </a:p>
        </p:txBody>
      </p:sp>
      <p:sp>
        <p:nvSpPr>
          <p:cNvPr id="11" name="pole tekstowe 10"/>
          <p:cNvSpPr txBox="1"/>
          <p:nvPr/>
        </p:nvSpPr>
        <p:spPr>
          <a:xfrm>
            <a:off x="473467" y="3537412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2</a:t>
            </a:r>
            <a:r>
              <a:rPr lang="pl-PL" dirty="0"/>
              <a:t>:</a:t>
            </a:r>
          </a:p>
        </p:txBody>
      </p:sp>
      <p:sp>
        <p:nvSpPr>
          <p:cNvPr id="12" name="pole tekstowe 11"/>
          <p:cNvSpPr txBox="1"/>
          <p:nvPr/>
        </p:nvSpPr>
        <p:spPr>
          <a:xfrm>
            <a:off x="473467" y="4153534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3</a:t>
            </a:r>
            <a:r>
              <a:rPr lang="pl-PL" dirty="0"/>
              <a:t>:</a:t>
            </a:r>
          </a:p>
        </p:txBody>
      </p:sp>
      <p:sp>
        <p:nvSpPr>
          <p:cNvPr id="13" name="pole tekstowe 12"/>
          <p:cNvSpPr txBox="1"/>
          <p:nvPr/>
        </p:nvSpPr>
        <p:spPr>
          <a:xfrm>
            <a:off x="473467" y="5813962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6</a:t>
            </a:r>
            <a:r>
              <a:rPr lang="pl-PL" dirty="0"/>
              <a:t>:</a:t>
            </a:r>
          </a:p>
        </p:txBody>
      </p:sp>
      <p:sp>
        <p:nvSpPr>
          <p:cNvPr id="14" name="pole tekstowe 13"/>
          <p:cNvSpPr txBox="1"/>
          <p:nvPr/>
        </p:nvSpPr>
        <p:spPr>
          <a:xfrm>
            <a:off x="473656" y="4654953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4</a:t>
            </a:r>
            <a:r>
              <a:rPr lang="pl-PL" dirty="0"/>
              <a:t>:</a:t>
            </a:r>
          </a:p>
        </p:txBody>
      </p:sp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0643" y="2929047"/>
            <a:ext cx="2516961" cy="33233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023297" y="2253931"/>
            <a:ext cx="70291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000" dirty="0"/>
              <a:t>Every candidate-monotone rule generates a ranking of candidates</a:t>
            </a:r>
          </a:p>
        </p:txBody>
      </p:sp>
      <p:sp>
        <p:nvSpPr>
          <p:cNvPr id="8" name="Arrow: Right 7"/>
          <p:cNvSpPr/>
          <p:nvPr/>
        </p:nvSpPr>
        <p:spPr>
          <a:xfrm>
            <a:off x="3503526" y="4372118"/>
            <a:ext cx="851441" cy="437168"/>
          </a:xfrm>
          <a:prstGeom prst="rightArrow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pic>
        <p:nvPicPr>
          <p:cNvPr id="37" name="Picture 3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69489" y="4256704"/>
            <a:ext cx="361950" cy="65741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605483" y="5352969"/>
            <a:ext cx="98135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b="1" dirty="0">
                <a:solidFill>
                  <a:srgbClr val="FF0000"/>
                </a:solidFill>
              </a:rPr>
              <a:t>k = 1</a:t>
            </a:r>
          </a:p>
        </p:txBody>
      </p:sp>
    </p:spTree>
    <p:extLst>
      <p:ext uri="{BB962C8B-B14F-4D97-AF65-F5344CB8AC3E}">
        <p14:creationId xmlns:p14="http://schemas.microsoft.com/office/powerpoint/2010/main" val="15601993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  <p:bldP spid="14" grpId="0"/>
      <p:bldP spid="7" grpId="0"/>
      <p:bldP spid="8" grpId="0" animBg="1"/>
      <p:bldP spid="19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/>
              <a:t>Excellence: Candidate Monotonicity</a:t>
            </a:r>
          </a:p>
        </p:txBody>
      </p:sp>
      <p:sp>
        <p:nvSpPr>
          <p:cNvPr id="36" name="Rectangle 35"/>
          <p:cNvSpPr/>
          <p:nvPr/>
        </p:nvSpPr>
        <p:spPr>
          <a:xfrm>
            <a:off x="177422" y="1107380"/>
            <a:ext cx="8720918" cy="871545"/>
          </a:xfrm>
          <a:prstGeom prst="rect">
            <a:avLst/>
          </a:prstGeom>
          <a:solidFill>
            <a:srgbClr val="FEE4B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Committee Monotonicity: </a:t>
            </a:r>
            <a:r>
              <a:rPr lang="pl-PL" sz="2200" dirty="0">
                <a:solidFill>
                  <a:schemeClr val="tx1"/>
                </a:solidFill>
              </a:rPr>
              <a:t>If a candidate is selected for a committee of size k, then this candidate is also selected for committee of size k+1</a:t>
            </a:r>
          </a:p>
        </p:txBody>
      </p:sp>
      <p:sp>
        <p:nvSpPr>
          <p:cNvPr id="9" name="pole tekstowe 8"/>
          <p:cNvSpPr txBox="1"/>
          <p:nvPr/>
        </p:nvSpPr>
        <p:spPr>
          <a:xfrm>
            <a:off x="473467" y="2959916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1</a:t>
            </a:r>
            <a:r>
              <a:rPr lang="pl-PL" dirty="0"/>
              <a:t>:</a:t>
            </a:r>
          </a:p>
        </p:txBody>
      </p:sp>
      <p:sp>
        <p:nvSpPr>
          <p:cNvPr id="10" name="pole tekstowe 9"/>
          <p:cNvSpPr txBox="1"/>
          <p:nvPr/>
        </p:nvSpPr>
        <p:spPr>
          <a:xfrm>
            <a:off x="473656" y="5276025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5</a:t>
            </a:r>
            <a:r>
              <a:rPr lang="pl-PL" dirty="0"/>
              <a:t>:</a:t>
            </a:r>
          </a:p>
        </p:txBody>
      </p:sp>
      <p:sp>
        <p:nvSpPr>
          <p:cNvPr id="11" name="pole tekstowe 10"/>
          <p:cNvSpPr txBox="1"/>
          <p:nvPr/>
        </p:nvSpPr>
        <p:spPr>
          <a:xfrm>
            <a:off x="473467" y="3537412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2</a:t>
            </a:r>
            <a:r>
              <a:rPr lang="pl-PL" dirty="0"/>
              <a:t>:</a:t>
            </a:r>
          </a:p>
        </p:txBody>
      </p:sp>
      <p:sp>
        <p:nvSpPr>
          <p:cNvPr id="12" name="pole tekstowe 11"/>
          <p:cNvSpPr txBox="1"/>
          <p:nvPr/>
        </p:nvSpPr>
        <p:spPr>
          <a:xfrm>
            <a:off x="473467" y="4153534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3</a:t>
            </a:r>
            <a:r>
              <a:rPr lang="pl-PL" dirty="0"/>
              <a:t>:</a:t>
            </a:r>
          </a:p>
        </p:txBody>
      </p:sp>
      <p:sp>
        <p:nvSpPr>
          <p:cNvPr id="13" name="pole tekstowe 12"/>
          <p:cNvSpPr txBox="1"/>
          <p:nvPr/>
        </p:nvSpPr>
        <p:spPr>
          <a:xfrm>
            <a:off x="473467" y="5813962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6</a:t>
            </a:r>
            <a:r>
              <a:rPr lang="pl-PL" dirty="0"/>
              <a:t>:</a:t>
            </a:r>
          </a:p>
        </p:txBody>
      </p:sp>
      <p:sp>
        <p:nvSpPr>
          <p:cNvPr id="14" name="pole tekstowe 13"/>
          <p:cNvSpPr txBox="1"/>
          <p:nvPr/>
        </p:nvSpPr>
        <p:spPr>
          <a:xfrm>
            <a:off x="473656" y="4654953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4</a:t>
            </a:r>
            <a:r>
              <a:rPr lang="pl-PL" dirty="0"/>
              <a:t>:</a:t>
            </a:r>
          </a:p>
        </p:txBody>
      </p:sp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0643" y="2929047"/>
            <a:ext cx="2516961" cy="33233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023297" y="2253931"/>
            <a:ext cx="70291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000" dirty="0"/>
              <a:t>Every candidate-monotone rule generates a ranking of candidates</a:t>
            </a:r>
          </a:p>
        </p:txBody>
      </p:sp>
      <p:sp>
        <p:nvSpPr>
          <p:cNvPr id="8" name="Arrow: Right 7"/>
          <p:cNvSpPr/>
          <p:nvPr/>
        </p:nvSpPr>
        <p:spPr>
          <a:xfrm>
            <a:off x="3503526" y="4372118"/>
            <a:ext cx="851441" cy="437168"/>
          </a:xfrm>
          <a:prstGeom prst="rightArrow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pic>
        <p:nvPicPr>
          <p:cNvPr id="37" name="Picture 3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69489" y="4256704"/>
            <a:ext cx="361950" cy="657415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39247" y="4256704"/>
            <a:ext cx="447675" cy="58102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605483" y="5352969"/>
            <a:ext cx="98135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b="1" dirty="0">
                <a:solidFill>
                  <a:srgbClr val="FF0000"/>
                </a:solidFill>
              </a:rPr>
              <a:t>k = 2</a:t>
            </a:r>
          </a:p>
        </p:txBody>
      </p:sp>
    </p:spTree>
    <p:extLst>
      <p:ext uri="{BB962C8B-B14F-4D97-AF65-F5344CB8AC3E}">
        <p14:creationId xmlns:p14="http://schemas.microsoft.com/office/powerpoint/2010/main" val="399863292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/>
              <a:t>Excellence: Candidate Monotonicity</a:t>
            </a:r>
          </a:p>
        </p:txBody>
      </p:sp>
      <p:sp>
        <p:nvSpPr>
          <p:cNvPr id="36" name="Rectangle 35"/>
          <p:cNvSpPr/>
          <p:nvPr/>
        </p:nvSpPr>
        <p:spPr>
          <a:xfrm>
            <a:off x="177422" y="1107380"/>
            <a:ext cx="8720918" cy="871545"/>
          </a:xfrm>
          <a:prstGeom prst="rect">
            <a:avLst/>
          </a:prstGeom>
          <a:solidFill>
            <a:srgbClr val="FEE4B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Committee Monotonicity: </a:t>
            </a:r>
            <a:r>
              <a:rPr lang="pl-PL" sz="2200" dirty="0">
                <a:solidFill>
                  <a:schemeClr val="tx1"/>
                </a:solidFill>
              </a:rPr>
              <a:t>If a candidate is selected for a committee of size k, then this candidate is also selected for committee of size k+1</a:t>
            </a:r>
          </a:p>
        </p:txBody>
      </p:sp>
      <p:sp>
        <p:nvSpPr>
          <p:cNvPr id="9" name="pole tekstowe 8"/>
          <p:cNvSpPr txBox="1"/>
          <p:nvPr/>
        </p:nvSpPr>
        <p:spPr>
          <a:xfrm>
            <a:off x="473467" y="2959916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1</a:t>
            </a:r>
            <a:r>
              <a:rPr lang="pl-PL" dirty="0"/>
              <a:t>:</a:t>
            </a:r>
          </a:p>
        </p:txBody>
      </p:sp>
      <p:sp>
        <p:nvSpPr>
          <p:cNvPr id="10" name="pole tekstowe 9"/>
          <p:cNvSpPr txBox="1"/>
          <p:nvPr/>
        </p:nvSpPr>
        <p:spPr>
          <a:xfrm>
            <a:off x="473656" y="5276025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5</a:t>
            </a:r>
            <a:r>
              <a:rPr lang="pl-PL" dirty="0"/>
              <a:t>:</a:t>
            </a:r>
          </a:p>
        </p:txBody>
      </p:sp>
      <p:sp>
        <p:nvSpPr>
          <p:cNvPr id="11" name="pole tekstowe 10"/>
          <p:cNvSpPr txBox="1"/>
          <p:nvPr/>
        </p:nvSpPr>
        <p:spPr>
          <a:xfrm>
            <a:off x="473467" y="3537412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2</a:t>
            </a:r>
            <a:r>
              <a:rPr lang="pl-PL" dirty="0"/>
              <a:t>:</a:t>
            </a:r>
          </a:p>
        </p:txBody>
      </p:sp>
      <p:sp>
        <p:nvSpPr>
          <p:cNvPr id="12" name="pole tekstowe 11"/>
          <p:cNvSpPr txBox="1"/>
          <p:nvPr/>
        </p:nvSpPr>
        <p:spPr>
          <a:xfrm>
            <a:off x="473467" y="4153534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3</a:t>
            </a:r>
            <a:r>
              <a:rPr lang="pl-PL" dirty="0"/>
              <a:t>:</a:t>
            </a:r>
          </a:p>
        </p:txBody>
      </p:sp>
      <p:sp>
        <p:nvSpPr>
          <p:cNvPr id="13" name="pole tekstowe 12"/>
          <p:cNvSpPr txBox="1"/>
          <p:nvPr/>
        </p:nvSpPr>
        <p:spPr>
          <a:xfrm>
            <a:off x="473467" y="5813962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6</a:t>
            </a:r>
            <a:r>
              <a:rPr lang="pl-PL" dirty="0"/>
              <a:t>:</a:t>
            </a:r>
          </a:p>
        </p:txBody>
      </p:sp>
      <p:sp>
        <p:nvSpPr>
          <p:cNvPr id="14" name="pole tekstowe 13"/>
          <p:cNvSpPr txBox="1"/>
          <p:nvPr/>
        </p:nvSpPr>
        <p:spPr>
          <a:xfrm>
            <a:off x="473656" y="4654953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4</a:t>
            </a:r>
            <a:r>
              <a:rPr lang="pl-PL" dirty="0"/>
              <a:t>:</a:t>
            </a:r>
          </a:p>
        </p:txBody>
      </p:sp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0643" y="2929047"/>
            <a:ext cx="2516961" cy="33233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023297" y="2253931"/>
            <a:ext cx="70291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000" dirty="0"/>
              <a:t>Every candidate-monotone rule generates a ranking of candidates</a:t>
            </a:r>
          </a:p>
        </p:txBody>
      </p:sp>
      <p:sp>
        <p:nvSpPr>
          <p:cNvPr id="8" name="Arrow: Right 7"/>
          <p:cNvSpPr/>
          <p:nvPr/>
        </p:nvSpPr>
        <p:spPr>
          <a:xfrm>
            <a:off x="3503526" y="4372118"/>
            <a:ext cx="851441" cy="437168"/>
          </a:xfrm>
          <a:prstGeom prst="rightArrow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pic>
        <p:nvPicPr>
          <p:cNvPr id="37" name="Picture 3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69489" y="4256704"/>
            <a:ext cx="361950" cy="657415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39247" y="4256704"/>
            <a:ext cx="447675" cy="581025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24892" y="4209369"/>
            <a:ext cx="361950" cy="65722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605483" y="5352969"/>
            <a:ext cx="98135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b="1" dirty="0">
                <a:solidFill>
                  <a:srgbClr val="FF0000"/>
                </a:solidFill>
              </a:rPr>
              <a:t>k = 3</a:t>
            </a:r>
          </a:p>
        </p:txBody>
      </p:sp>
    </p:spTree>
    <p:extLst>
      <p:ext uri="{BB962C8B-B14F-4D97-AF65-F5344CB8AC3E}">
        <p14:creationId xmlns:p14="http://schemas.microsoft.com/office/powerpoint/2010/main" val="16088702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/>
              <a:t>Excellence: Candidate Monotonicity</a:t>
            </a:r>
          </a:p>
        </p:txBody>
      </p:sp>
      <p:sp>
        <p:nvSpPr>
          <p:cNvPr id="36" name="Rectangle 35"/>
          <p:cNvSpPr/>
          <p:nvPr/>
        </p:nvSpPr>
        <p:spPr>
          <a:xfrm>
            <a:off x="177422" y="1107380"/>
            <a:ext cx="8720918" cy="871545"/>
          </a:xfrm>
          <a:prstGeom prst="rect">
            <a:avLst/>
          </a:prstGeom>
          <a:solidFill>
            <a:srgbClr val="FEE4B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Committee Monotonicity: </a:t>
            </a:r>
            <a:r>
              <a:rPr lang="pl-PL" sz="2200" dirty="0">
                <a:solidFill>
                  <a:schemeClr val="tx1"/>
                </a:solidFill>
              </a:rPr>
              <a:t>If a candidate is selected for a committee of size k, then this candidate is also selected for committee of size k+1</a:t>
            </a:r>
          </a:p>
        </p:txBody>
      </p:sp>
      <p:sp>
        <p:nvSpPr>
          <p:cNvPr id="9" name="pole tekstowe 8"/>
          <p:cNvSpPr txBox="1"/>
          <p:nvPr/>
        </p:nvSpPr>
        <p:spPr>
          <a:xfrm>
            <a:off x="473467" y="2959916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1</a:t>
            </a:r>
            <a:r>
              <a:rPr lang="pl-PL" dirty="0"/>
              <a:t>:</a:t>
            </a:r>
          </a:p>
        </p:txBody>
      </p:sp>
      <p:sp>
        <p:nvSpPr>
          <p:cNvPr id="10" name="pole tekstowe 9"/>
          <p:cNvSpPr txBox="1"/>
          <p:nvPr/>
        </p:nvSpPr>
        <p:spPr>
          <a:xfrm>
            <a:off x="473656" y="5276025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5</a:t>
            </a:r>
            <a:r>
              <a:rPr lang="pl-PL" dirty="0"/>
              <a:t>:</a:t>
            </a:r>
          </a:p>
        </p:txBody>
      </p:sp>
      <p:sp>
        <p:nvSpPr>
          <p:cNvPr id="11" name="pole tekstowe 10"/>
          <p:cNvSpPr txBox="1"/>
          <p:nvPr/>
        </p:nvSpPr>
        <p:spPr>
          <a:xfrm>
            <a:off x="473467" y="3537412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2</a:t>
            </a:r>
            <a:r>
              <a:rPr lang="pl-PL" dirty="0"/>
              <a:t>:</a:t>
            </a:r>
          </a:p>
        </p:txBody>
      </p:sp>
      <p:sp>
        <p:nvSpPr>
          <p:cNvPr id="12" name="pole tekstowe 11"/>
          <p:cNvSpPr txBox="1"/>
          <p:nvPr/>
        </p:nvSpPr>
        <p:spPr>
          <a:xfrm>
            <a:off x="473467" y="4153534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3</a:t>
            </a:r>
            <a:r>
              <a:rPr lang="pl-PL" dirty="0"/>
              <a:t>:</a:t>
            </a:r>
          </a:p>
        </p:txBody>
      </p:sp>
      <p:sp>
        <p:nvSpPr>
          <p:cNvPr id="13" name="pole tekstowe 12"/>
          <p:cNvSpPr txBox="1"/>
          <p:nvPr/>
        </p:nvSpPr>
        <p:spPr>
          <a:xfrm>
            <a:off x="473467" y="5813962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6</a:t>
            </a:r>
            <a:r>
              <a:rPr lang="pl-PL" dirty="0"/>
              <a:t>:</a:t>
            </a:r>
          </a:p>
        </p:txBody>
      </p:sp>
      <p:sp>
        <p:nvSpPr>
          <p:cNvPr id="14" name="pole tekstowe 13"/>
          <p:cNvSpPr txBox="1"/>
          <p:nvPr/>
        </p:nvSpPr>
        <p:spPr>
          <a:xfrm>
            <a:off x="473656" y="4654953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4</a:t>
            </a:r>
            <a:r>
              <a:rPr lang="pl-PL" dirty="0"/>
              <a:t>:</a:t>
            </a:r>
          </a:p>
        </p:txBody>
      </p:sp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0643" y="2929047"/>
            <a:ext cx="2516961" cy="33233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023297" y="2253931"/>
            <a:ext cx="70291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000" dirty="0"/>
              <a:t>Every candidate-monotone rule generates a ranking of candidates</a:t>
            </a:r>
          </a:p>
        </p:txBody>
      </p:sp>
      <p:sp>
        <p:nvSpPr>
          <p:cNvPr id="8" name="Arrow: Right 7"/>
          <p:cNvSpPr/>
          <p:nvPr/>
        </p:nvSpPr>
        <p:spPr>
          <a:xfrm>
            <a:off x="3503526" y="4372118"/>
            <a:ext cx="851441" cy="437168"/>
          </a:xfrm>
          <a:prstGeom prst="rightArrow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pic>
        <p:nvPicPr>
          <p:cNvPr id="37" name="Picture 3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69489" y="4256704"/>
            <a:ext cx="361950" cy="657415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39247" y="4256704"/>
            <a:ext cx="447675" cy="581025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24892" y="4209369"/>
            <a:ext cx="361950" cy="657225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71143" y="4179909"/>
            <a:ext cx="371475" cy="64770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605483" y="5352969"/>
            <a:ext cx="98135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b="1" dirty="0">
                <a:solidFill>
                  <a:srgbClr val="FF0000"/>
                </a:solidFill>
              </a:rPr>
              <a:t>k = 4</a:t>
            </a:r>
          </a:p>
        </p:txBody>
      </p:sp>
    </p:spTree>
    <p:extLst>
      <p:ext uri="{BB962C8B-B14F-4D97-AF65-F5344CB8AC3E}">
        <p14:creationId xmlns:p14="http://schemas.microsoft.com/office/powerpoint/2010/main" val="419306348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/>
              <a:t>Excellence: Candidate Monotonicity</a:t>
            </a:r>
          </a:p>
        </p:txBody>
      </p:sp>
      <p:sp>
        <p:nvSpPr>
          <p:cNvPr id="36" name="Rectangle 35"/>
          <p:cNvSpPr/>
          <p:nvPr/>
        </p:nvSpPr>
        <p:spPr>
          <a:xfrm>
            <a:off x="177422" y="1107380"/>
            <a:ext cx="8720918" cy="871545"/>
          </a:xfrm>
          <a:prstGeom prst="rect">
            <a:avLst/>
          </a:prstGeom>
          <a:solidFill>
            <a:srgbClr val="FEE4B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Committee Monotonicity: </a:t>
            </a:r>
            <a:r>
              <a:rPr lang="pl-PL" sz="2200" dirty="0">
                <a:solidFill>
                  <a:schemeClr val="tx1"/>
                </a:solidFill>
              </a:rPr>
              <a:t>If a candidate is selected for a committee of size k, then this candidate is also selected for committee of size k+1</a:t>
            </a:r>
          </a:p>
        </p:txBody>
      </p:sp>
      <p:sp>
        <p:nvSpPr>
          <p:cNvPr id="9" name="pole tekstowe 8"/>
          <p:cNvSpPr txBox="1"/>
          <p:nvPr/>
        </p:nvSpPr>
        <p:spPr>
          <a:xfrm>
            <a:off x="473467" y="2959916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1</a:t>
            </a:r>
            <a:r>
              <a:rPr lang="pl-PL" dirty="0"/>
              <a:t>:</a:t>
            </a:r>
          </a:p>
        </p:txBody>
      </p:sp>
      <p:sp>
        <p:nvSpPr>
          <p:cNvPr id="10" name="pole tekstowe 9"/>
          <p:cNvSpPr txBox="1"/>
          <p:nvPr/>
        </p:nvSpPr>
        <p:spPr>
          <a:xfrm>
            <a:off x="473656" y="5276025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5</a:t>
            </a:r>
            <a:r>
              <a:rPr lang="pl-PL" dirty="0"/>
              <a:t>:</a:t>
            </a:r>
          </a:p>
        </p:txBody>
      </p:sp>
      <p:sp>
        <p:nvSpPr>
          <p:cNvPr id="11" name="pole tekstowe 10"/>
          <p:cNvSpPr txBox="1"/>
          <p:nvPr/>
        </p:nvSpPr>
        <p:spPr>
          <a:xfrm>
            <a:off x="473467" y="3537412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2</a:t>
            </a:r>
            <a:r>
              <a:rPr lang="pl-PL" dirty="0"/>
              <a:t>:</a:t>
            </a:r>
          </a:p>
        </p:txBody>
      </p:sp>
      <p:sp>
        <p:nvSpPr>
          <p:cNvPr id="12" name="pole tekstowe 11"/>
          <p:cNvSpPr txBox="1"/>
          <p:nvPr/>
        </p:nvSpPr>
        <p:spPr>
          <a:xfrm>
            <a:off x="473467" y="4153534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3</a:t>
            </a:r>
            <a:r>
              <a:rPr lang="pl-PL" dirty="0"/>
              <a:t>:</a:t>
            </a:r>
          </a:p>
        </p:txBody>
      </p:sp>
      <p:sp>
        <p:nvSpPr>
          <p:cNvPr id="13" name="pole tekstowe 12"/>
          <p:cNvSpPr txBox="1"/>
          <p:nvPr/>
        </p:nvSpPr>
        <p:spPr>
          <a:xfrm>
            <a:off x="473467" y="5813962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6</a:t>
            </a:r>
            <a:r>
              <a:rPr lang="pl-PL" dirty="0"/>
              <a:t>:</a:t>
            </a:r>
          </a:p>
        </p:txBody>
      </p:sp>
      <p:sp>
        <p:nvSpPr>
          <p:cNvPr id="14" name="pole tekstowe 13"/>
          <p:cNvSpPr txBox="1"/>
          <p:nvPr/>
        </p:nvSpPr>
        <p:spPr>
          <a:xfrm>
            <a:off x="473656" y="4654953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4</a:t>
            </a:r>
            <a:r>
              <a:rPr lang="pl-PL" dirty="0"/>
              <a:t>:</a:t>
            </a:r>
          </a:p>
        </p:txBody>
      </p:sp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0643" y="2929047"/>
            <a:ext cx="2516961" cy="33233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023297" y="2253931"/>
            <a:ext cx="70291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000" dirty="0"/>
              <a:t>Every candidate-monotone rule generates a ranking of candidates</a:t>
            </a:r>
          </a:p>
        </p:txBody>
      </p:sp>
      <p:sp>
        <p:nvSpPr>
          <p:cNvPr id="8" name="Arrow: Right 7"/>
          <p:cNvSpPr/>
          <p:nvPr/>
        </p:nvSpPr>
        <p:spPr>
          <a:xfrm>
            <a:off x="3503526" y="4372118"/>
            <a:ext cx="851441" cy="437168"/>
          </a:xfrm>
          <a:prstGeom prst="rightArrow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pic>
        <p:nvPicPr>
          <p:cNvPr id="37" name="Picture 3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69489" y="4256704"/>
            <a:ext cx="361950" cy="657415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39247" y="4256704"/>
            <a:ext cx="447675" cy="581025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24892" y="4209369"/>
            <a:ext cx="361950" cy="657225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71143" y="4179909"/>
            <a:ext cx="371475" cy="647700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700040" y="4153534"/>
            <a:ext cx="352425" cy="62865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605483" y="5352969"/>
            <a:ext cx="98135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b="1" dirty="0">
                <a:solidFill>
                  <a:srgbClr val="FF0000"/>
                </a:solidFill>
              </a:rPr>
              <a:t>k = 5</a:t>
            </a:r>
          </a:p>
        </p:txBody>
      </p:sp>
    </p:spTree>
    <p:extLst>
      <p:ext uri="{BB962C8B-B14F-4D97-AF65-F5344CB8AC3E}">
        <p14:creationId xmlns:p14="http://schemas.microsoft.com/office/powerpoint/2010/main" val="96008542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/>
              <a:t>Excellence: Candidate Monotonicity</a:t>
            </a:r>
          </a:p>
        </p:txBody>
      </p:sp>
      <p:sp>
        <p:nvSpPr>
          <p:cNvPr id="36" name="Rectangle 35"/>
          <p:cNvSpPr/>
          <p:nvPr/>
        </p:nvSpPr>
        <p:spPr>
          <a:xfrm>
            <a:off x="177422" y="1107380"/>
            <a:ext cx="8720918" cy="871545"/>
          </a:xfrm>
          <a:prstGeom prst="rect">
            <a:avLst/>
          </a:prstGeom>
          <a:solidFill>
            <a:srgbClr val="FEE4B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Committee Monotonicity: </a:t>
            </a:r>
            <a:r>
              <a:rPr lang="pl-PL" sz="2200" dirty="0">
                <a:solidFill>
                  <a:schemeClr val="tx1"/>
                </a:solidFill>
              </a:rPr>
              <a:t>If a candidate is selected for a committee of size k, then this candidate is also selected for committee of size k+1</a:t>
            </a:r>
          </a:p>
        </p:txBody>
      </p:sp>
      <p:sp>
        <p:nvSpPr>
          <p:cNvPr id="9" name="pole tekstowe 8"/>
          <p:cNvSpPr txBox="1"/>
          <p:nvPr/>
        </p:nvSpPr>
        <p:spPr>
          <a:xfrm>
            <a:off x="473467" y="2959916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1</a:t>
            </a:r>
            <a:r>
              <a:rPr lang="pl-PL" dirty="0"/>
              <a:t>:</a:t>
            </a:r>
          </a:p>
        </p:txBody>
      </p:sp>
      <p:sp>
        <p:nvSpPr>
          <p:cNvPr id="10" name="pole tekstowe 9"/>
          <p:cNvSpPr txBox="1"/>
          <p:nvPr/>
        </p:nvSpPr>
        <p:spPr>
          <a:xfrm>
            <a:off x="473656" y="5276025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5</a:t>
            </a:r>
            <a:r>
              <a:rPr lang="pl-PL" dirty="0"/>
              <a:t>:</a:t>
            </a:r>
          </a:p>
        </p:txBody>
      </p:sp>
      <p:sp>
        <p:nvSpPr>
          <p:cNvPr id="11" name="pole tekstowe 10"/>
          <p:cNvSpPr txBox="1"/>
          <p:nvPr/>
        </p:nvSpPr>
        <p:spPr>
          <a:xfrm>
            <a:off x="473467" y="3537412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2</a:t>
            </a:r>
            <a:r>
              <a:rPr lang="pl-PL" dirty="0"/>
              <a:t>:</a:t>
            </a:r>
          </a:p>
        </p:txBody>
      </p:sp>
      <p:sp>
        <p:nvSpPr>
          <p:cNvPr id="12" name="pole tekstowe 11"/>
          <p:cNvSpPr txBox="1"/>
          <p:nvPr/>
        </p:nvSpPr>
        <p:spPr>
          <a:xfrm>
            <a:off x="473467" y="4153534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3</a:t>
            </a:r>
            <a:r>
              <a:rPr lang="pl-PL" dirty="0"/>
              <a:t>:</a:t>
            </a:r>
          </a:p>
        </p:txBody>
      </p:sp>
      <p:sp>
        <p:nvSpPr>
          <p:cNvPr id="13" name="pole tekstowe 12"/>
          <p:cNvSpPr txBox="1"/>
          <p:nvPr/>
        </p:nvSpPr>
        <p:spPr>
          <a:xfrm>
            <a:off x="473467" y="5813962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6</a:t>
            </a:r>
            <a:r>
              <a:rPr lang="pl-PL" dirty="0"/>
              <a:t>:</a:t>
            </a:r>
          </a:p>
        </p:txBody>
      </p:sp>
      <p:sp>
        <p:nvSpPr>
          <p:cNvPr id="14" name="pole tekstowe 13"/>
          <p:cNvSpPr txBox="1"/>
          <p:nvPr/>
        </p:nvSpPr>
        <p:spPr>
          <a:xfrm>
            <a:off x="473656" y="4654953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4</a:t>
            </a:r>
            <a:r>
              <a:rPr lang="pl-PL" dirty="0"/>
              <a:t>:</a:t>
            </a:r>
          </a:p>
        </p:txBody>
      </p:sp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0643" y="2929047"/>
            <a:ext cx="2516961" cy="33233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023297" y="2253931"/>
            <a:ext cx="70291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000" dirty="0"/>
              <a:t>Every candidate-monotone rule generates a ranking of candidates</a:t>
            </a:r>
          </a:p>
        </p:txBody>
      </p:sp>
      <p:sp>
        <p:nvSpPr>
          <p:cNvPr id="8" name="Arrow: Right 7"/>
          <p:cNvSpPr/>
          <p:nvPr/>
        </p:nvSpPr>
        <p:spPr>
          <a:xfrm>
            <a:off x="3503526" y="4372118"/>
            <a:ext cx="851441" cy="437168"/>
          </a:xfrm>
          <a:prstGeom prst="rightArrow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pic>
        <p:nvPicPr>
          <p:cNvPr id="37" name="Picture 3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69489" y="4256704"/>
            <a:ext cx="361950" cy="657415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39247" y="4256704"/>
            <a:ext cx="447675" cy="581025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24892" y="4209369"/>
            <a:ext cx="361950" cy="657225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71143" y="4179909"/>
            <a:ext cx="371475" cy="647700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700040" y="4153534"/>
            <a:ext cx="352425" cy="628650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5075337" y="4256704"/>
            <a:ext cx="267893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/>
              <a:t>&gt;      &gt;      &gt;      &gt;</a:t>
            </a:r>
          </a:p>
        </p:txBody>
      </p:sp>
    </p:spTree>
    <p:extLst>
      <p:ext uri="{BB962C8B-B14F-4D97-AF65-F5344CB8AC3E}">
        <p14:creationId xmlns:p14="http://schemas.microsoft.com/office/powerpoint/2010/main" val="355125614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/>
              <a:t>Excellence: Committee Monotonicity</a:t>
            </a:r>
          </a:p>
        </p:txBody>
      </p:sp>
      <p:sp>
        <p:nvSpPr>
          <p:cNvPr id="36" name="Rectangle 35"/>
          <p:cNvSpPr/>
          <p:nvPr/>
        </p:nvSpPr>
        <p:spPr>
          <a:xfrm>
            <a:off x="177422" y="1107380"/>
            <a:ext cx="8720918" cy="871545"/>
          </a:xfrm>
          <a:prstGeom prst="rect">
            <a:avLst/>
          </a:prstGeom>
          <a:solidFill>
            <a:srgbClr val="FEE4B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Committee Monotonicity: </a:t>
            </a:r>
            <a:r>
              <a:rPr lang="pl-PL" sz="2200" dirty="0">
                <a:solidFill>
                  <a:schemeClr val="tx1"/>
                </a:solidFill>
              </a:rPr>
              <a:t>If a candidate is selected for a committee of size k, then this candidate is also selected for committee of size k+1</a:t>
            </a:r>
          </a:p>
        </p:txBody>
      </p:sp>
      <p:sp>
        <p:nvSpPr>
          <p:cNvPr id="19" name="Rectangle 18"/>
          <p:cNvSpPr/>
          <p:nvPr/>
        </p:nvSpPr>
        <p:spPr>
          <a:xfrm>
            <a:off x="177421" y="2105578"/>
            <a:ext cx="3526673" cy="1838626"/>
          </a:xfrm>
          <a:prstGeom prst="rect">
            <a:avLst/>
          </a:prstGeom>
          <a:solidFill>
            <a:srgbClr val="F4EEBA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Theorem</a:t>
            </a:r>
          </a:p>
          <a:p>
            <a:pPr algn="just"/>
            <a:r>
              <a:rPr lang="pl-PL" sz="2200" dirty="0">
                <a:solidFill>
                  <a:schemeClr val="tx1"/>
                </a:solidFill>
              </a:rPr>
              <a:t>Every candidate-monotone rule corresponds to a social welfare function (and the other way round)</a:t>
            </a:r>
          </a:p>
        </p:txBody>
      </p:sp>
      <p:sp>
        <p:nvSpPr>
          <p:cNvPr id="20" name="Rectangle 19"/>
          <p:cNvSpPr/>
          <p:nvPr/>
        </p:nvSpPr>
        <p:spPr>
          <a:xfrm>
            <a:off x="177422" y="4168665"/>
            <a:ext cx="3526672" cy="2511104"/>
          </a:xfrm>
          <a:prstGeom prst="rect">
            <a:avLst/>
          </a:prstGeom>
          <a:solidFill>
            <a:srgbClr val="FEFAAC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Committee Monotone Rules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l-PL" sz="2200" dirty="0">
                <a:solidFill>
                  <a:schemeClr val="tx1"/>
                </a:solidFill>
              </a:rPr>
              <a:t>SNTV (1-AV)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pl-PL" sz="2200" b="1" dirty="0">
              <a:solidFill>
                <a:schemeClr val="tx1"/>
              </a:solidFill>
            </a:endParaRPr>
          </a:p>
        </p:txBody>
      </p:sp>
      <p:sp>
        <p:nvSpPr>
          <p:cNvPr id="6" name="pole tekstowe 8"/>
          <p:cNvSpPr txBox="1"/>
          <p:nvPr/>
        </p:nvSpPr>
        <p:spPr>
          <a:xfrm>
            <a:off x="4936979" y="2742940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1</a:t>
            </a:r>
            <a:r>
              <a:rPr lang="pl-PL" dirty="0"/>
              <a:t>:</a:t>
            </a:r>
          </a:p>
        </p:txBody>
      </p:sp>
      <p:sp>
        <p:nvSpPr>
          <p:cNvPr id="7" name="pole tekstowe 9"/>
          <p:cNvSpPr txBox="1"/>
          <p:nvPr/>
        </p:nvSpPr>
        <p:spPr>
          <a:xfrm>
            <a:off x="4937168" y="5059049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5</a:t>
            </a:r>
            <a:r>
              <a:rPr lang="pl-PL" dirty="0"/>
              <a:t>:</a:t>
            </a:r>
          </a:p>
        </p:txBody>
      </p:sp>
      <p:sp>
        <p:nvSpPr>
          <p:cNvPr id="8" name="pole tekstowe 10"/>
          <p:cNvSpPr txBox="1"/>
          <p:nvPr/>
        </p:nvSpPr>
        <p:spPr>
          <a:xfrm>
            <a:off x="4936979" y="3320436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2</a:t>
            </a:r>
            <a:r>
              <a:rPr lang="pl-PL" dirty="0"/>
              <a:t>:</a:t>
            </a:r>
          </a:p>
        </p:txBody>
      </p:sp>
      <p:sp>
        <p:nvSpPr>
          <p:cNvPr id="9" name="pole tekstowe 11"/>
          <p:cNvSpPr txBox="1"/>
          <p:nvPr/>
        </p:nvSpPr>
        <p:spPr>
          <a:xfrm>
            <a:off x="4936979" y="3936558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3</a:t>
            </a:r>
            <a:r>
              <a:rPr lang="pl-PL" dirty="0"/>
              <a:t>:</a:t>
            </a:r>
          </a:p>
        </p:txBody>
      </p:sp>
      <p:sp>
        <p:nvSpPr>
          <p:cNvPr id="10" name="pole tekstowe 12"/>
          <p:cNvSpPr txBox="1"/>
          <p:nvPr/>
        </p:nvSpPr>
        <p:spPr>
          <a:xfrm>
            <a:off x="4936979" y="5596986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6</a:t>
            </a:r>
            <a:r>
              <a:rPr lang="pl-PL" dirty="0"/>
              <a:t>:</a:t>
            </a:r>
          </a:p>
        </p:txBody>
      </p:sp>
      <p:sp>
        <p:nvSpPr>
          <p:cNvPr id="11" name="pole tekstowe 13"/>
          <p:cNvSpPr txBox="1"/>
          <p:nvPr/>
        </p:nvSpPr>
        <p:spPr>
          <a:xfrm>
            <a:off x="4937168" y="4437977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4</a:t>
            </a:r>
            <a:r>
              <a:rPr lang="pl-PL" dirty="0"/>
              <a:t>:</a:t>
            </a:r>
          </a:p>
        </p:txBody>
      </p:sp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4155" y="2712071"/>
            <a:ext cx="2516961" cy="33233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394155" y="2345854"/>
            <a:ext cx="23038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/>
              <a:t>1        0        0      0       0</a:t>
            </a:r>
          </a:p>
        </p:txBody>
      </p:sp>
    </p:spTree>
    <p:extLst>
      <p:ext uri="{BB962C8B-B14F-4D97-AF65-F5344CB8AC3E}">
        <p14:creationId xmlns:p14="http://schemas.microsoft.com/office/powerpoint/2010/main" val="31995895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6" grpId="0"/>
      <p:bldP spid="7" grpId="0"/>
      <p:bldP spid="8" grpId="0"/>
      <p:bldP spid="9" grpId="0"/>
      <p:bldP spid="10" grpId="0"/>
      <p:bldP spid="11" grpId="0"/>
      <p:bldP spid="3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/>
              <a:t>Excellence: Committee Monotonicity</a:t>
            </a:r>
          </a:p>
        </p:txBody>
      </p:sp>
      <p:sp>
        <p:nvSpPr>
          <p:cNvPr id="36" name="Rectangle 35"/>
          <p:cNvSpPr/>
          <p:nvPr/>
        </p:nvSpPr>
        <p:spPr>
          <a:xfrm>
            <a:off x="177422" y="1107380"/>
            <a:ext cx="8720918" cy="871545"/>
          </a:xfrm>
          <a:prstGeom prst="rect">
            <a:avLst/>
          </a:prstGeom>
          <a:solidFill>
            <a:srgbClr val="FEE4B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Committee Monotonicity: </a:t>
            </a:r>
            <a:r>
              <a:rPr lang="pl-PL" sz="2200" dirty="0">
                <a:solidFill>
                  <a:schemeClr val="tx1"/>
                </a:solidFill>
              </a:rPr>
              <a:t>If a candidate is selected for a committee of size k, then this candidate is also selected for committee of size k+1</a:t>
            </a:r>
          </a:p>
        </p:txBody>
      </p:sp>
      <p:sp>
        <p:nvSpPr>
          <p:cNvPr id="19" name="Rectangle 18"/>
          <p:cNvSpPr/>
          <p:nvPr/>
        </p:nvSpPr>
        <p:spPr>
          <a:xfrm>
            <a:off x="177421" y="2105578"/>
            <a:ext cx="3526673" cy="1838626"/>
          </a:xfrm>
          <a:prstGeom prst="rect">
            <a:avLst/>
          </a:prstGeom>
          <a:solidFill>
            <a:srgbClr val="F4EEBA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Theorem</a:t>
            </a:r>
          </a:p>
          <a:p>
            <a:pPr algn="just"/>
            <a:r>
              <a:rPr lang="pl-PL" sz="2200" dirty="0">
                <a:solidFill>
                  <a:schemeClr val="tx1"/>
                </a:solidFill>
              </a:rPr>
              <a:t>Every candidate-monotone rule corresponds to a social welfare function (and the other way round)</a:t>
            </a:r>
          </a:p>
        </p:txBody>
      </p:sp>
      <p:sp>
        <p:nvSpPr>
          <p:cNvPr id="20" name="Rectangle 19"/>
          <p:cNvSpPr/>
          <p:nvPr/>
        </p:nvSpPr>
        <p:spPr>
          <a:xfrm>
            <a:off x="177422" y="4168665"/>
            <a:ext cx="3526672" cy="2511104"/>
          </a:xfrm>
          <a:prstGeom prst="rect">
            <a:avLst/>
          </a:prstGeom>
          <a:solidFill>
            <a:srgbClr val="FEFAAC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Committee Monotone Rules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l-PL" sz="2200" dirty="0">
                <a:solidFill>
                  <a:schemeClr val="tx1"/>
                </a:solidFill>
              </a:rPr>
              <a:t>SNTV (1-AV)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l-PL" sz="2200" dirty="0">
                <a:solidFill>
                  <a:schemeClr val="tx1"/>
                </a:solidFill>
              </a:rPr>
              <a:t>k-Borda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pl-PL" sz="2200" b="1" dirty="0">
              <a:solidFill>
                <a:schemeClr val="tx1"/>
              </a:solidFill>
            </a:endParaRPr>
          </a:p>
        </p:txBody>
      </p:sp>
      <p:sp>
        <p:nvSpPr>
          <p:cNvPr id="6" name="pole tekstowe 8"/>
          <p:cNvSpPr txBox="1"/>
          <p:nvPr/>
        </p:nvSpPr>
        <p:spPr>
          <a:xfrm>
            <a:off x="4936979" y="2742940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1</a:t>
            </a:r>
            <a:r>
              <a:rPr lang="pl-PL" dirty="0"/>
              <a:t>:</a:t>
            </a:r>
          </a:p>
        </p:txBody>
      </p:sp>
      <p:sp>
        <p:nvSpPr>
          <p:cNvPr id="7" name="pole tekstowe 9"/>
          <p:cNvSpPr txBox="1"/>
          <p:nvPr/>
        </p:nvSpPr>
        <p:spPr>
          <a:xfrm>
            <a:off x="4937168" y="5059049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5</a:t>
            </a:r>
            <a:r>
              <a:rPr lang="pl-PL" dirty="0"/>
              <a:t>:</a:t>
            </a:r>
          </a:p>
        </p:txBody>
      </p:sp>
      <p:sp>
        <p:nvSpPr>
          <p:cNvPr id="8" name="pole tekstowe 10"/>
          <p:cNvSpPr txBox="1"/>
          <p:nvPr/>
        </p:nvSpPr>
        <p:spPr>
          <a:xfrm>
            <a:off x="4936979" y="3320436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2</a:t>
            </a:r>
            <a:r>
              <a:rPr lang="pl-PL" dirty="0"/>
              <a:t>:</a:t>
            </a:r>
          </a:p>
        </p:txBody>
      </p:sp>
      <p:sp>
        <p:nvSpPr>
          <p:cNvPr id="9" name="pole tekstowe 11"/>
          <p:cNvSpPr txBox="1"/>
          <p:nvPr/>
        </p:nvSpPr>
        <p:spPr>
          <a:xfrm>
            <a:off x="4936979" y="3936558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3</a:t>
            </a:r>
            <a:r>
              <a:rPr lang="pl-PL" dirty="0"/>
              <a:t>:</a:t>
            </a:r>
          </a:p>
        </p:txBody>
      </p:sp>
      <p:sp>
        <p:nvSpPr>
          <p:cNvPr id="10" name="pole tekstowe 12"/>
          <p:cNvSpPr txBox="1"/>
          <p:nvPr/>
        </p:nvSpPr>
        <p:spPr>
          <a:xfrm>
            <a:off x="4936979" y="5596986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6</a:t>
            </a:r>
            <a:r>
              <a:rPr lang="pl-PL" dirty="0"/>
              <a:t>:</a:t>
            </a:r>
          </a:p>
        </p:txBody>
      </p:sp>
      <p:sp>
        <p:nvSpPr>
          <p:cNvPr id="11" name="pole tekstowe 13"/>
          <p:cNvSpPr txBox="1"/>
          <p:nvPr/>
        </p:nvSpPr>
        <p:spPr>
          <a:xfrm>
            <a:off x="4937168" y="4437977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4</a:t>
            </a:r>
            <a:r>
              <a:rPr lang="pl-PL" dirty="0"/>
              <a:t>:</a:t>
            </a:r>
          </a:p>
        </p:txBody>
      </p:sp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4155" y="2712071"/>
            <a:ext cx="2516961" cy="33233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394155" y="2345854"/>
            <a:ext cx="23038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/>
              <a:t>4        3        2      1       0</a:t>
            </a:r>
          </a:p>
        </p:txBody>
      </p:sp>
    </p:spTree>
    <p:extLst>
      <p:ext uri="{BB962C8B-B14F-4D97-AF65-F5344CB8AC3E}">
        <p14:creationId xmlns:p14="http://schemas.microsoft.com/office/powerpoint/2010/main" val="235060145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/>
              <a:t>Excellence: Committee Monotonicity</a:t>
            </a:r>
          </a:p>
        </p:txBody>
      </p:sp>
      <p:sp>
        <p:nvSpPr>
          <p:cNvPr id="36" name="Rectangle 35"/>
          <p:cNvSpPr/>
          <p:nvPr/>
        </p:nvSpPr>
        <p:spPr>
          <a:xfrm>
            <a:off x="177422" y="1107380"/>
            <a:ext cx="8720918" cy="871545"/>
          </a:xfrm>
          <a:prstGeom prst="rect">
            <a:avLst/>
          </a:prstGeom>
          <a:solidFill>
            <a:srgbClr val="FEE4B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Committee Monotonicity: </a:t>
            </a:r>
            <a:r>
              <a:rPr lang="pl-PL" sz="2200" dirty="0">
                <a:solidFill>
                  <a:schemeClr val="tx1"/>
                </a:solidFill>
              </a:rPr>
              <a:t>If a candidate is selected for a committee of size k, then this candidate is also selected for committee of size k+1</a:t>
            </a:r>
          </a:p>
        </p:txBody>
      </p:sp>
      <p:sp>
        <p:nvSpPr>
          <p:cNvPr id="19" name="Rectangle 18"/>
          <p:cNvSpPr/>
          <p:nvPr/>
        </p:nvSpPr>
        <p:spPr>
          <a:xfrm>
            <a:off x="177421" y="2105578"/>
            <a:ext cx="3526673" cy="1838626"/>
          </a:xfrm>
          <a:prstGeom prst="rect">
            <a:avLst/>
          </a:prstGeom>
          <a:solidFill>
            <a:srgbClr val="F4EEBA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Theorem</a:t>
            </a:r>
          </a:p>
          <a:p>
            <a:pPr algn="just"/>
            <a:r>
              <a:rPr lang="pl-PL" sz="2200" dirty="0">
                <a:solidFill>
                  <a:schemeClr val="tx1"/>
                </a:solidFill>
              </a:rPr>
              <a:t>Every candidate-monotone rule corresponds to a social welfare function (and the other way round)</a:t>
            </a:r>
          </a:p>
        </p:txBody>
      </p:sp>
      <p:sp>
        <p:nvSpPr>
          <p:cNvPr id="20" name="Rectangle 19"/>
          <p:cNvSpPr/>
          <p:nvPr/>
        </p:nvSpPr>
        <p:spPr>
          <a:xfrm>
            <a:off x="177422" y="4168665"/>
            <a:ext cx="3526672" cy="2511104"/>
          </a:xfrm>
          <a:prstGeom prst="rect">
            <a:avLst/>
          </a:prstGeom>
          <a:solidFill>
            <a:srgbClr val="FEFAAC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Committee Monotone Rules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l-PL" sz="2200" dirty="0">
                <a:solidFill>
                  <a:schemeClr val="tx1"/>
                </a:solidFill>
              </a:rPr>
              <a:t>SNTV (1-AV)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l-PL" sz="2200" dirty="0">
                <a:solidFill>
                  <a:schemeClr val="tx1"/>
                </a:solidFill>
              </a:rPr>
              <a:t>k-Borda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l-PL" sz="2200" dirty="0">
                <a:solidFill>
                  <a:schemeClr val="tx1"/>
                </a:solidFill>
              </a:rPr>
              <a:t>Bloc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pl-PL" sz="2200" b="1" dirty="0">
              <a:solidFill>
                <a:schemeClr val="tx1"/>
              </a:solidFill>
            </a:endParaRPr>
          </a:p>
        </p:txBody>
      </p:sp>
      <p:sp>
        <p:nvSpPr>
          <p:cNvPr id="6" name="pole tekstowe 8"/>
          <p:cNvSpPr txBox="1"/>
          <p:nvPr/>
        </p:nvSpPr>
        <p:spPr>
          <a:xfrm>
            <a:off x="4936979" y="2742940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1</a:t>
            </a:r>
            <a:r>
              <a:rPr lang="pl-PL" dirty="0"/>
              <a:t>:</a:t>
            </a:r>
          </a:p>
        </p:txBody>
      </p:sp>
      <p:sp>
        <p:nvSpPr>
          <p:cNvPr id="7" name="pole tekstowe 9"/>
          <p:cNvSpPr txBox="1"/>
          <p:nvPr/>
        </p:nvSpPr>
        <p:spPr>
          <a:xfrm>
            <a:off x="4937168" y="5059049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5</a:t>
            </a:r>
            <a:r>
              <a:rPr lang="pl-PL" dirty="0"/>
              <a:t>:</a:t>
            </a:r>
          </a:p>
        </p:txBody>
      </p:sp>
      <p:sp>
        <p:nvSpPr>
          <p:cNvPr id="8" name="pole tekstowe 10"/>
          <p:cNvSpPr txBox="1"/>
          <p:nvPr/>
        </p:nvSpPr>
        <p:spPr>
          <a:xfrm>
            <a:off x="4936979" y="3320436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2</a:t>
            </a:r>
            <a:r>
              <a:rPr lang="pl-PL" dirty="0"/>
              <a:t>:</a:t>
            </a:r>
          </a:p>
        </p:txBody>
      </p:sp>
      <p:sp>
        <p:nvSpPr>
          <p:cNvPr id="9" name="pole tekstowe 11"/>
          <p:cNvSpPr txBox="1"/>
          <p:nvPr/>
        </p:nvSpPr>
        <p:spPr>
          <a:xfrm>
            <a:off x="4936979" y="3936558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3</a:t>
            </a:r>
            <a:r>
              <a:rPr lang="pl-PL" dirty="0"/>
              <a:t>:</a:t>
            </a:r>
          </a:p>
        </p:txBody>
      </p:sp>
      <p:sp>
        <p:nvSpPr>
          <p:cNvPr id="10" name="pole tekstowe 12"/>
          <p:cNvSpPr txBox="1"/>
          <p:nvPr/>
        </p:nvSpPr>
        <p:spPr>
          <a:xfrm>
            <a:off x="4936979" y="5596986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6</a:t>
            </a:r>
            <a:r>
              <a:rPr lang="pl-PL" dirty="0"/>
              <a:t>:</a:t>
            </a:r>
          </a:p>
        </p:txBody>
      </p:sp>
      <p:sp>
        <p:nvSpPr>
          <p:cNvPr id="11" name="pole tekstowe 13"/>
          <p:cNvSpPr txBox="1"/>
          <p:nvPr/>
        </p:nvSpPr>
        <p:spPr>
          <a:xfrm>
            <a:off x="4937168" y="4437977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4</a:t>
            </a:r>
            <a:r>
              <a:rPr lang="pl-PL" dirty="0"/>
              <a:t>:</a:t>
            </a:r>
          </a:p>
        </p:txBody>
      </p:sp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4155" y="2712071"/>
            <a:ext cx="2516961" cy="33233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394155" y="2345854"/>
            <a:ext cx="23567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/>
              <a:t>1        1       0        0       0</a:t>
            </a:r>
          </a:p>
        </p:txBody>
      </p:sp>
      <p:cxnSp>
        <p:nvCxnSpPr>
          <p:cNvPr id="5" name="Straight Connector 4"/>
          <p:cNvCxnSpPr/>
          <p:nvPr/>
        </p:nvCxnSpPr>
        <p:spPr>
          <a:xfrm flipH="1">
            <a:off x="309966" y="5334100"/>
            <a:ext cx="1100379" cy="20147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>
            <a:cxnSpLocks/>
          </p:cNvCxnSpPr>
          <p:nvPr/>
        </p:nvCxnSpPr>
        <p:spPr>
          <a:xfrm flipH="1" flipV="1">
            <a:off x="373249" y="5352181"/>
            <a:ext cx="973811" cy="1524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311143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/>
              <a:t>Excellence: Committee Monotonicity</a:t>
            </a:r>
          </a:p>
        </p:txBody>
      </p:sp>
      <p:sp>
        <p:nvSpPr>
          <p:cNvPr id="36" name="Rectangle 35"/>
          <p:cNvSpPr/>
          <p:nvPr/>
        </p:nvSpPr>
        <p:spPr>
          <a:xfrm>
            <a:off x="177422" y="1107380"/>
            <a:ext cx="8720918" cy="871545"/>
          </a:xfrm>
          <a:prstGeom prst="rect">
            <a:avLst/>
          </a:prstGeom>
          <a:solidFill>
            <a:srgbClr val="FEE4B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Committee Monotonicity: </a:t>
            </a:r>
            <a:r>
              <a:rPr lang="pl-PL" sz="2200" dirty="0">
                <a:solidFill>
                  <a:schemeClr val="tx1"/>
                </a:solidFill>
              </a:rPr>
              <a:t>If a candidate is selected for a committee of size k, then this candidate is also selected for committee of size k+1</a:t>
            </a:r>
          </a:p>
        </p:txBody>
      </p:sp>
      <p:sp>
        <p:nvSpPr>
          <p:cNvPr id="19" name="Rectangle 18"/>
          <p:cNvSpPr/>
          <p:nvPr/>
        </p:nvSpPr>
        <p:spPr>
          <a:xfrm>
            <a:off x="177421" y="2105578"/>
            <a:ext cx="3526673" cy="1838626"/>
          </a:xfrm>
          <a:prstGeom prst="rect">
            <a:avLst/>
          </a:prstGeom>
          <a:solidFill>
            <a:srgbClr val="F4EEBA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Theorem</a:t>
            </a:r>
          </a:p>
          <a:p>
            <a:pPr algn="just"/>
            <a:r>
              <a:rPr lang="pl-PL" sz="2200" dirty="0">
                <a:solidFill>
                  <a:schemeClr val="tx1"/>
                </a:solidFill>
              </a:rPr>
              <a:t>Every candidate-monotone rule corresponds to a social welfare function (and the other way round)</a:t>
            </a:r>
          </a:p>
        </p:txBody>
      </p:sp>
      <p:sp>
        <p:nvSpPr>
          <p:cNvPr id="20" name="Rectangle 19"/>
          <p:cNvSpPr/>
          <p:nvPr/>
        </p:nvSpPr>
        <p:spPr>
          <a:xfrm>
            <a:off x="177422" y="4168665"/>
            <a:ext cx="3526672" cy="2511104"/>
          </a:xfrm>
          <a:prstGeom prst="rect">
            <a:avLst/>
          </a:prstGeom>
          <a:solidFill>
            <a:srgbClr val="FEFAAC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Committee Monotone Rules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l-PL" sz="2200" dirty="0">
                <a:solidFill>
                  <a:schemeClr val="tx1"/>
                </a:solidFill>
              </a:rPr>
              <a:t>SNTV (1-AV)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l-PL" sz="2200" dirty="0">
                <a:solidFill>
                  <a:schemeClr val="tx1"/>
                </a:solidFill>
              </a:rPr>
              <a:t>k-Borda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l-PL" sz="2200" dirty="0">
                <a:solidFill>
                  <a:schemeClr val="tx1"/>
                </a:solidFill>
              </a:rPr>
              <a:t>Bloc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l-PL" sz="2200" dirty="0">
                <a:solidFill>
                  <a:schemeClr val="tx1"/>
                </a:solidFill>
              </a:rPr>
              <a:t>AV/SAV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pl-PL" sz="2200" b="1" dirty="0">
              <a:solidFill>
                <a:schemeClr val="tx1"/>
              </a:solidFill>
            </a:endParaRPr>
          </a:p>
        </p:txBody>
      </p:sp>
      <p:sp>
        <p:nvSpPr>
          <p:cNvPr id="6" name="pole tekstowe 8"/>
          <p:cNvSpPr txBox="1"/>
          <p:nvPr/>
        </p:nvSpPr>
        <p:spPr>
          <a:xfrm>
            <a:off x="4936979" y="2742940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1</a:t>
            </a:r>
            <a:r>
              <a:rPr lang="pl-PL" dirty="0"/>
              <a:t>:</a:t>
            </a:r>
          </a:p>
        </p:txBody>
      </p:sp>
      <p:sp>
        <p:nvSpPr>
          <p:cNvPr id="7" name="pole tekstowe 9"/>
          <p:cNvSpPr txBox="1"/>
          <p:nvPr/>
        </p:nvSpPr>
        <p:spPr>
          <a:xfrm>
            <a:off x="4936979" y="4993997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5</a:t>
            </a:r>
            <a:r>
              <a:rPr lang="pl-PL" dirty="0"/>
              <a:t>:</a:t>
            </a:r>
          </a:p>
        </p:txBody>
      </p:sp>
      <p:sp>
        <p:nvSpPr>
          <p:cNvPr id="8" name="pole tekstowe 10"/>
          <p:cNvSpPr txBox="1"/>
          <p:nvPr/>
        </p:nvSpPr>
        <p:spPr>
          <a:xfrm>
            <a:off x="4936979" y="3320436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2</a:t>
            </a:r>
            <a:r>
              <a:rPr lang="pl-PL" dirty="0"/>
              <a:t>:</a:t>
            </a:r>
          </a:p>
        </p:txBody>
      </p:sp>
      <p:sp>
        <p:nvSpPr>
          <p:cNvPr id="9" name="pole tekstowe 11"/>
          <p:cNvSpPr txBox="1"/>
          <p:nvPr/>
        </p:nvSpPr>
        <p:spPr>
          <a:xfrm>
            <a:off x="4936979" y="3858373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3</a:t>
            </a:r>
            <a:r>
              <a:rPr lang="pl-PL" dirty="0"/>
              <a:t>:</a:t>
            </a:r>
          </a:p>
        </p:txBody>
      </p:sp>
      <p:sp>
        <p:nvSpPr>
          <p:cNvPr id="10" name="pole tekstowe 12"/>
          <p:cNvSpPr txBox="1"/>
          <p:nvPr/>
        </p:nvSpPr>
        <p:spPr>
          <a:xfrm>
            <a:off x="4936979" y="5596986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6</a:t>
            </a:r>
            <a:r>
              <a:rPr lang="pl-PL" dirty="0"/>
              <a:t>:</a:t>
            </a:r>
          </a:p>
        </p:txBody>
      </p:sp>
      <p:sp>
        <p:nvSpPr>
          <p:cNvPr id="11" name="pole tekstowe 13"/>
          <p:cNvSpPr txBox="1"/>
          <p:nvPr/>
        </p:nvSpPr>
        <p:spPr>
          <a:xfrm>
            <a:off x="4937168" y="4437977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4</a:t>
            </a:r>
            <a:r>
              <a:rPr lang="pl-PL" dirty="0"/>
              <a:t>:</a:t>
            </a:r>
          </a:p>
        </p:txBody>
      </p:sp>
      <p:cxnSp>
        <p:nvCxnSpPr>
          <p:cNvPr id="5" name="Straight Connector 4"/>
          <p:cNvCxnSpPr/>
          <p:nvPr/>
        </p:nvCxnSpPr>
        <p:spPr>
          <a:xfrm flipH="1">
            <a:off x="309966" y="5334100"/>
            <a:ext cx="1100379" cy="20147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>
            <a:cxnSpLocks/>
          </p:cNvCxnSpPr>
          <p:nvPr/>
        </p:nvCxnSpPr>
        <p:spPr>
          <a:xfrm flipH="1" flipV="1">
            <a:off x="373249" y="5352181"/>
            <a:ext cx="973811" cy="1524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4155" y="2662561"/>
            <a:ext cx="2540977" cy="3359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681363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/>
              <a:t>Excellence: Committee Monotonicity</a:t>
            </a:r>
          </a:p>
        </p:txBody>
      </p:sp>
      <p:sp>
        <p:nvSpPr>
          <p:cNvPr id="36" name="Rectangle 35"/>
          <p:cNvSpPr/>
          <p:nvPr/>
        </p:nvSpPr>
        <p:spPr>
          <a:xfrm>
            <a:off x="177422" y="1107380"/>
            <a:ext cx="8720918" cy="871545"/>
          </a:xfrm>
          <a:prstGeom prst="rect">
            <a:avLst/>
          </a:prstGeom>
          <a:solidFill>
            <a:srgbClr val="FEE4B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Committee Monotonicity: </a:t>
            </a:r>
            <a:r>
              <a:rPr lang="pl-PL" sz="2200" dirty="0">
                <a:solidFill>
                  <a:schemeClr val="tx1"/>
                </a:solidFill>
              </a:rPr>
              <a:t>If a candidate is selected for a committee of size k, then this candidate is also selected for committee of size k+1</a:t>
            </a:r>
          </a:p>
        </p:txBody>
      </p:sp>
      <p:sp>
        <p:nvSpPr>
          <p:cNvPr id="19" name="Rectangle 18"/>
          <p:cNvSpPr/>
          <p:nvPr/>
        </p:nvSpPr>
        <p:spPr>
          <a:xfrm>
            <a:off x="177421" y="2105578"/>
            <a:ext cx="3526673" cy="1838626"/>
          </a:xfrm>
          <a:prstGeom prst="rect">
            <a:avLst/>
          </a:prstGeom>
          <a:solidFill>
            <a:srgbClr val="F4EEBA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Theorem</a:t>
            </a:r>
          </a:p>
          <a:p>
            <a:pPr algn="just"/>
            <a:r>
              <a:rPr lang="pl-PL" sz="2200" dirty="0">
                <a:solidFill>
                  <a:schemeClr val="tx1"/>
                </a:solidFill>
              </a:rPr>
              <a:t>Every candidate-monotone rule corresponds to a social welfare function (and the other way round)</a:t>
            </a:r>
          </a:p>
        </p:txBody>
      </p:sp>
      <p:sp>
        <p:nvSpPr>
          <p:cNvPr id="20" name="Rectangle 19"/>
          <p:cNvSpPr/>
          <p:nvPr/>
        </p:nvSpPr>
        <p:spPr>
          <a:xfrm>
            <a:off x="177422" y="4168665"/>
            <a:ext cx="3526672" cy="2511104"/>
          </a:xfrm>
          <a:prstGeom prst="rect">
            <a:avLst/>
          </a:prstGeom>
          <a:solidFill>
            <a:srgbClr val="FEFAAC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Committee Monotone Rules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l-PL" sz="2200" dirty="0">
                <a:solidFill>
                  <a:schemeClr val="tx1"/>
                </a:solidFill>
              </a:rPr>
              <a:t>SNTV (1-AV)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l-PL" sz="2200" dirty="0">
                <a:solidFill>
                  <a:schemeClr val="tx1"/>
                </a:solidFill>
              </a:rPr>
              <a:t>k-Borda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l-PL" sz="2200" dirty="0">
                <a:solidFill>
                  <a:schemeClr val="tx1"/>
                </a:solidFill>
              </a:rPr>
              <a:t>Bloc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l-PL" sz="2200" dirty="0">
                <a:solidFill>
                  <a:schemeClr val="tx1"/>
                </a:solidFill>
              </a:rPr>
              <a:t>AV/SAV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l-PL" sz="2200" dirty="0">
                <a:solidFill>
                  <a:schemeClr val="tx1"/>
                </a:solidFill>
              </a:rPr>
              <a:t>Any single-winner rules that gives scores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pl-PL" sz="2200" b="1" dirty="0">
              <a:solidFill>
                <a:schemeClr val="tx1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 flipH="1">
            <a:off x="309966" y="5334100"/>
            <a:ext cx="1100379" cy="20147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>
            <a:cxnSpLocks/>
          </p:cNvCxnSpPr>
          <p:nvPr/>
        </p:nvCxnSpPr>
        <p:spPr>
          <a:xfrm flipH="1" flipV="1">
            <a:off x="373249" y="5352181"/>
            <a:ext cx="973811" cy="1524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/>
          <p:cNvSpPr txBox="1"/>
          <p:nvPr/>
        </p:nvSpPr>
        <p:spPr>
          <a:xfrm rot="20398286">
            <a:off x="4585961" y="2929925"/>
            <a:ext cx="176522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>
                <a:solidFill>
                  <a:srgbClr val="FF0000"/>
                </a:solidFill>
              </a:rPr>
              <a:t>Copeland</a:t>
            </a:r>
          </a:p>
        </p:txBody>
      </p:sp>
      <p:sp>
        <p:nvSpPr>
          <p:cNvPr id="4" name="TextBox 3"/>
          <p:cNvSpPr txBox="1"/>
          <p:nvPr/>
        </p:nvSpPr>
        <p:spPr>
          <a:xfrm rot="787523">
            <a:off x="4261599" y="4842425"/>
            <a:ext cx="16412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>
                <a:solidFill>
                  <a:schemeClr val="accent2">
                    <a:lumMod val="75000"/>
                  </a:schemeClr>
                </a:solidFill>
              </a:rPr>
              <a:t>Maximin</a:t>
            </a:r>
          </a:p>
        </p:txBody>
      </p:sp>
      <p:sp>
        <p:nvSpPr>
          <p:cNvPr id="12" name="TextBox 11"/>
          <p:cNvSpPr txBox="1"/>
          <p:nvPr/>
        </p:nvSpPr>
        <p:spPr>
          <a:xfrm rot="19069571">
            <a:off x="5981650" y="5616895"/>
            <a:ext cx="165782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>
                <a:solidFill>
                  <a:schemeClr val="accent6">
                    <a:lumMod val="75000"/>
                  </a:schemeClr>
                </a:solidFill>
              </a:rPr>
              <a:t>Dodgson</a:t>
            </a:r>
          </a:p>
        </p:txBody>
      </p:sp>
      <p:sp>
        <p:nvSpPr>
          <p:cNvPr id="13" name="TextBox 12"/>
          <p:cNvSpPr txBox="1"/>
          <p:nvPr/>
        </p:nvSpPr>
        <p:spPr>
          <a:xfrm rot="569900">
            <a:off x="6721709" y="2527446"/>
            <a:ext cx="152092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>
                <a:solidFill>
                  <a:srgbClr val="00B050"/>
                </a:solidFill>
              </a:rPr>
              <a:t>Kemeny</a:t>
            </a:r>
          </a:p>
        </p:txBody>
      </p:sp>
      <p:sp>
        <p:nvSpPr>
          <p:cNvPr id="14" name="TextBox 13"/>
          <p:cNvSpPr txBox="1"/>
          <p:nvPr/>
        </p:nvSpPr>
        <p:spPr>
          <a:xfrm rot="18328256">
            <a:off x="4908637" y="3632559"/>
            <a:ext cx="229723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>
                <a:solidFill>
                  <a:srgbClr val="0070C0"/>
                </a:solidFill>
              </a:rPr>
              <a:t>Ranked Pairs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845884" y="4507413"/>
            <a:ext cx="143058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>
                <a:solidFill>
                  <a:srgbClr val="002060"/>
                </a:solidFill>
              </a:rPr>
              <a:t>Schulze</a:t>
            </a:r>
          </a:p>
        </p:txBody>
      </p:sp>
      <p:sp>
        <p:nvSpPr>
          <p:cNvPr id="18" name="TextBox 17"/>
          <p:cNvSpPr txBox="1"/>
          <p:nvPr/>
        </p:nvSpPr>
        <p:spPr>
          <a:xfrm rot="2431934">
            <a:off x="6429897" y="4196406"/>
            <a:ext cx="23825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>
                <a:solidFill>
                  <a:srgbClr val="7030A0"/>
                </a:solidFill>
              </a:rPr>
              <a:t>Range Voting</a:t>
            </a:r>
          </a:p>
        </p:txBody>
      </p:sp>
    </p:spTree>
    <p:extLst>
      <p:ext uri="{BB962C8B-B14F-4D97-AF65-F5344CB8AC3E}">
        <p14:creationId xmlns:p14="http://schemas.microsoft.com/office/powerpoint/2010/main" val="35487330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12" grpId="0"/>
      <p:bldP spid="13" grpId="0"/>
      <p:bldP spid="14" grpId="0"/>
      <p:bldP spid="15" grpId="0"/>
      <p:bldP spid="18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/>
              <a:t>Excellence: Main Idea</a:t>
            </a:r>
          </a:p>
        </p:txBody>
      </p:sp>
      <p:sp>
        <p:nvSpPr>
          <p:cNvPr id="3" name="Rectangle 2"/>
          <p:cNvSpPr/>
          <p:nvPr/>
        </p:nvSpPr>
        <p:spPr>
          <a:xfrm>
            <a:off x="345872" y="1214651"/>
            <a:ext cx="8511912" cy="928048"/>
          </a:xfrm>
          <a:prstGeom prst="rect">
            <a:avLst/>
          </a:prstGeom>
          <a:solidFill>
            <a:srgbClr val="FFFF99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l-PL" sz="2400" b="1" dirty="0">
                <a:solidFill>
                  <a:schemeClr val="tx1"/>
                </a:solidFill>
              </a:rPr>
              <a:t>Intuition:</a:t>
            </a:r>
            <a:r>
              <a:rPr lang="pl-PL" sz="2400" dirty="0">
                <a:solidFill>
                  <a:schemeClr val="tx1"/>
                </a:solidFill>
              </a:rPr>
              <a:t> Two similar candidate either both are selected or both or rejected (modulo border cases)</a:t>
            </a:r>
          </a:p>
        </p:txBody>
      </p:sp>
      <p:sp>
        <p:nvSpPr>
          <p:cNvPr id="37" name="Rectangle 36"/>
          <p:cNvSpPr/>
          <p:nvPr/>
        </p:nvSpPr>
        <p:spPr>
          <a:xfrm>
            <a:off x="4640239" y="2376621"/>
            <a:ext cx="4217545" cy="2535174"/>
          </a:xfrm>
          <a:prstGeom prst="rect">
            <a:avLst/>
          </a:prstGeom>
          <a:solidFill>
            <a:srgbClr val="E0FEB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Gehrlein Stability</a:t>
            </a:r>
          </a:p>
          <a:p>
            <a:pPr algn="just"/>
            <a:r>
              <a:rPr lang="pl-PL" sz="2200" dirty="0">
                <a:solidFill>
                  <a:schemeClr val="tx1"/>
                </a:solidFill>
              </a:rPr>
              <a:t>Committee is stable if there is no selected candidate such that a majority of voters prefers some nonselected one to him. A stable rule selects stable committee whenever one exists.</a:t>
            </a:r>
          </a:p>
        </p:txBody>
      </p:sp>
    </p:spTree>
    <p:extLst>
      <p:ext uri="{BB962C8B-B14F-4D97-AF65-F5344CB8AC3E}">
        <p14:creationId xmlns:p14="http://schemas.microsoft.com/office/powerpoint/2010/main" val="2169159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27954" y="2624284"/>
            <a:ext cx="447675" cy="58102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/>
              <a:t>Excellence: Stability/Condorcet</a:t>
            </a:r>
          </a:p>
        </p:txBody>
      </p:sp>
      <p:sp>
        <p:nvSpPr>
          <p:cNvPr id="37" name="Rectangle 36"/>
          <p:cNvSpPr/>
          <p:nvPr/>
        </p:nvSpPr>
        <p:spPr>
          <a:xfrm>
            <a:off x="350577" y="980729"/>
            <a:ext cx="8670593" cy="1136830"/>
          </a:xfrm>
          <a:prstGeom prst="rect">
            <a:avLst/>
          </a:prstGeom>
          <a:solidFill>
            <a:srgbClr val="E0FEB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Gehrlein Stability</a:t>
            </a:r>
          </a:p>
          <a:p>
            <a:pPr algn="just"/>
            <a:r>
              <a:rPr lang="pl-PL" sz="2200" dirty="0">
                <a:solidFill>
                  <a:schemeClr val="tx1"/>
                </a:solidFill>
              </a:rPr>
              <a:t>Committee is stable if there is no selected candidate such that a majority of voters prefers some nonselected one to him.</a:t>
            </a:r>
          </a:p>
        </p:txBody>
      </p:sp>
      <p:sp>
        <p:nvSpPr>
          <p:cNvPr id="38" name="Rectangle: Rounded Corners 37"/>
          <p:cNvSpPr/>
          <p:nvPr/>
        </p:nvSpPr>
        <p:spPr>
          <a:xfrm>
            <a:off x="179243" y="5807242"/>
            <a:ext cx="8841927" cy="922421"/>
          </a:xfrm>
          <a:prstGeom prst="roundRect">
            <a:avLst>
              <a:gd name="adj" fmla="val 0"/>
            </a:avLst>
          </a:prstGeom>
          <a:solidFill>
            <a:srgbClr val="FFFFCC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2" spcCol="72000" rtlCol="0" anchor="ctr"/>
          <a:lstStyle/>
          <a:p>
            <a:r>
              <a:rPr lang="pl-PL" sz="1600" dirty="0">
                <a:solidFill>
                  <a:schemeClr val="tx1"/>
                </a:solidFill>
              </a:rPr>
              <a:t>[BC08] S. Barbera, D. Coelho, How to Choose a Non-Controversial List with k Names, Social Choice and Welfare, 2008</a:t>
            </a:r>
          </a:p>
          <a:p>
            <a:r>
              <a:rPr lang="pl-PL" sz="1600" dirty="0">
                <a:solidFill>
                  <a:schemeClr val="tx1"/>
                </a:solidFill>
              </a:rPr>
              <a:t>[Geh85] W. Gehrelin, The Condorcet Criterion and Committee Selection, Mathematical Social Sciences, 1985</a:t>
            </a:r>
          </a:p>
        </p:txBody>
      </p:sp>
      <p:sp>
        <p:nvSpPr>
          <p:cNvPr id="10" name="pole tekstowe 8"/>
          <p:cNvSpPr txBox="1"/>
          <p:nvPr/>
        </p:nvSpPr>
        <p:spPr>
          <a:xfrm>
            <a:off x="434361" y="2645297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1</a:t>
            </a:r>
            <a:r>
              <a:rPr lang="pl-PL" sz="1600" dirty="0"/>
              <a:t>:</a:t>
            </a:r>
          </a:p>
        </p:txBody>
      </p:sp>
      <p:sp>
        <p:nvSpPr>
          <p:cNvPr id="11" name="pole tekstowe 9"/>
          <p:cNvSpPr txBox="1"/>
          <p:nvPr/>
        </p:nvSpPr>
        <p:spPr>
          <a:xfrm>
            <a:off x="434361" y="4605270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5</a:t>
            </a:r>
            <a:r>
              <a:rPr lang="pl-PL" sz="1600" dirty="0"/>
              <a:t>:</a:t>
            </a:r>
          </a:p>
        </p:txBody>
      </p:sp>
      <p:sp>
        <p:nvSpPr>
          <p:cNvPr id="12" name="pole tekstowe 10"/>
          <p:cNvSpPr txBox="1"/>
          <p:nvPr/>
        </p:nvSpPr>
        <p:spPr>
          <a:xfrm>
            <a:off x="434361" y="3143254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2</a:t>
            </a:r>
            <a:r>
              <a:rPr lang="pl-PL" sz="1600" dirty="0"/>
              <a:t>:</a:t>
            </a:r>
          </a:p>
        </p:txBody>
      </p:sp>
      <p:sp>
        <p:nvSpPr>
          <p:cNvPr id="13" name="pole tekstowe 11"/>
          <p:cNvSpPr txBox="1"/>
          <p:nvPr/>
        </p:nvSpPr>
        <p:spPr>
          <a:xfrm>
            <a:off x="434361" y="3632957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3</a:t>
            </a:r>
            <a:r>
              <a:rPr lang="pl-PL" sz="1600" dirty="0"/>
              <a:t>:</a:t>
            </a:r>
          </a:p>
        </p:txBody>
      </p:sp>
      <p:sp>
        <p:nvSpPr>
          <p:cNvPr id="14" name="pole tekstowe 12"/>
          <p:cNvSpPr txBox="1"/>
          <p:nvPr/>
        </p:nvSpPr>
        <p:spPr>
          <a:xfrm>
            <a:off x="434361" y="5062199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6</a:t>
            </a:r>
            <a:r>
              <a:rPr lang="pl-PL" sz="1600" dirty="0"/>
              <a:t>:</a:t>
            </a:r>
          </a:p>
        </p:txBody>
      </p:sp>
      <p:sp>
        <p:nvSpPr>
          <p:cNvPr id="15" name="pole tekstowe 13"/>
          <p:cNvSpPr txBox="1"/>
          <p:nvPr/>
        </p:nvSpPr>
        <p:spPr>
          <a:xfrm>
            <a:off x="434361" y="4115567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4</a:t>
            </a:r>
            <a:r>
              <a:rPr lang="pl-PL" sz="1600" dirty="0"/>
              <a:t>: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59477" y="2133418"/>
            <a:ext cx="20393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/>
              <a:t>4      3      2       1     0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57422" y="2534712"/>
            <a:ext cx="361950" cy="657225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4974960" y="2558925"/>
            <a:ext cx="7868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schemeClr val="accent6">
                    <a:lumMod val="75000"/>
                  </a:schemeClr>
                </a:solidFill>
              </a:rPr>
              <a:t>:10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94910" y="2627782"/>
            <a:ext cx="361950" cy="65741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58034" y="2544290"/>
            <a:ext cx="371475" cy="64770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95741" y="2515842"/>
            <a:ext cx="352425" cy="628650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3920640" y="2566181"/>
            <a:ext cx="7761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rgbClr val="FF0000"/>
                </a:solidFill>
              </a:rPr>
              <a:t>:14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102229" y="2546281"/>
            <a:ext cx="843850" cy="646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srgbClr val="EF1DFF"/>
                </a:solidFill>
              </a:rPr>
              <a:t>:13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190886" y="2545606"/>
            <a:ext cx="9102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schemeClr val="accent1">
                    <a:lumMod val="50000"/>
                  </a:schemeClr>
                </a:solidFill>
              </a:rPr>
              <a:t>:14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8171953" y="2558925"/>
            <a:ext cx="8492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srgbClr val="0A9417"/>
                </a:solidFill>
              </a:rPr>
              <a:t>:9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9492" y="2570329"/>
            <a:ext cx="2056411" cy="2874020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97506" y="3841752"/>
            <a:ext cx="605180" cy="1099198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02229" y="3781431"/>
            <a:ext cx="665018" cy="1159519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399847" y="5441130"/>
            <a:ext cx="9352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/>
              <a:t>k-Borda</a:t>
            </a:r>
          </a:p>
        </p:txBody>
      </p:sp>
    </p:spTree>
    <p:extLst>
      <p:ext uri="{BB962C8B-B14F-4D97-AF65-F5344CB8AC3E}">
        <p14:creationId xmlns:p14="http://schemas.microsoft.com/office/powerpoint/2010/main" val="2516364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10" grpId="0"/>
      <p:bldP spid="11" grpId="0"/>
      <p:bldP spid="12" grpId="0"/>
      <p:bldP spid="13" grpId="0"/>
      <p:bldP spid="14" grpId="0"/>
      <p:bldP spid="15" grpId="0"/>
      <p:bldP spid="6" grpId="0"/>
      <p:bldP spid="18" grpId="0"/>
      <p:bldP spid="23" grpId="0"/>
      <p:bldP spid="24" grpId="0"/>
      <p:bldP spid="25" grpId="0"/>
      <p:bldP spid="26" grpId="0"/>
      <p:bldP spid="9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27954" y="2624284"/>
            <a:ext cx="447675" cy="581025"/>
          </a:xfrm>
          <a:prstGeom prst="rect">
            <a:avLst/>
          </a:prstGeom>
        </p:spPr>
      </p:pic>
      <p:sp>
        <p:nvSpPr>
          <p:cNvPr id="37" name="Rectangle 36"/>
          <p:cNvSpPr/>
          <p:nvPr/>
        </p:nvSpPr>
        <p:spPr>
          <a:xfrm>
            <a:off x="350577" y="980729"/>
            <a:ext cx="8670593" cy="1136830"/>
          </a:xfrm>
          <a:prstGeom prst="rect">
            <a:avLst/>
          </a:prstGeom>
          <a:solidFill>
            <a:srgbClr val="E0FEB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Gehrlein Stability</a:t>
            </a:r>
          </a:p>
          <a:p>
            <a:pPr algn="just"/>
            <a:r>
              <a:rPr lang="pl-PL" sz="2200" dirty="0">
                <a:solidFill>
                  <a:schemeClr val="tx1"/>
                </a:solidFill>
              </a:rPr>
              <a:t>Committee is stable if there is no selected candidate such that a majority of voters prefers some nonselected one to him.</a:t>
            </a:r>
          </a:p>
        </p:txBody>
      </p:sp>
      <p:sp>
        <p:nvSpPr>
          <p:cNvPr id="38" name="Rectangle: Rounded Corners 37"/>
          <p:cNvSpPr/>
          <p:nvPr/>
        </p:nvSpPr>
        <p:spPr>
          <a:xfrm>
            <a:off x="179243" y="5807242"/>
            <a:ext cx="8841927" cy="922421"/>
          </a:xfrm>
          <a:prstGeom prst="roundRect">
            <a:avLst>
              <a:gd name="adj" fmla="val 0"/>
            </a:avLst>
          </a:prstGeom>
          <a:solidFill>
            <a:srgbClr val="FFFFCC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2" spcCol="72000" rtlCol="0" anchor="ctr"/>
          <a:lstStyle/>
          <a:p>
            <a:r>
              <a:rPr lang="pl-PL" sz="1600" dirty="0">
                <a:solidFill>
                  <a:schemeClr val="tx1"/>
                </a:solidFill>
              </a:rPr>
              <a:t>[BC08] S. Barbera, D. Coelho, How to Choose a Non-Controversial List with k Names, Social Choice and Welfare, 2008</a:t>
            </a:r>
          </a:p>
          <a:p>
            <a:r>
              <a:rPr lang="pl-PL" sz="1600" dirty="0">
                <a:solidFill>
                  <a:schemeClr val="tx1"/>
                </a:solidFill>
              </a:rPr>
              <a:t>[Geh85] W. Gehrelin, The Condorcet Criterion and Committee Selection, Mathematical Social Sciences, 1985</a:t>
            </a:r>
          </a:p>
        </p:txBody>
      </p:sp>
      <p:sp>
        <p:nvSpPr>
          <p:cNvPr id="10" name="pole tekstowe 8"/>
          <p:cNvSpPr txBox="1"/>
          <p:nvPr/>
        </p:nvSpPr>
        <p:spPr>
          <a:xfrm>
            <a:off x="434361" y="2645297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1</a:t>
            </a:r>
            <a:r>
              <a:rPr lang="pl-PL" sz="1600" dirty="0"/>
              <a:t>:</a:t>
            </a:r>
          </a:p>
        </p:txBody>
      </p:sp>
      <p:sp>
        <p:nvSpPr>
          <p:cNvPr id="11" name="pole tekstowe 9"/>
          <p:cNvSpPr txBox="1"/>
          <p:nvPr/>
        </p:nvSpPr>
        <p:spPr>
          <a:xfrm>
            <a:off x="434361" y="4605270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5</a:t>
            </a:r>
            <a:r>
              <a:rPr lang="pl-PL" sz="1600" dirty="0"/>
              <a:t>:</a:t>
            </a:r>
          </a:p>
        </p:txBody>
      </p:sp>
      <p:sp>
        <p:nvSpPr>
          <p:cNvPr id="12" name="pole tekstowe 10"/>
          <p:cNvSpPr txBox="1"/>
          <p:nvPr/>
        </p:nvSpPr>
        <p:spPr>
          <a:xfrm>
            <a:off x="434361" y="3143254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2</a:t>
            </a:r>
            <a:r>
              <a:rPr lang="pl-PL" sz="1600" dirty="0"/>
              <a:t>:</a:t>
            </a:r>
          </a:p>
        </p:txBody>
      </p:sp>
      <p:sp>
        <p:nvSpPr>
          <p:cNvPr id="13" name="pole tekstowe 11"/>
          <p:cNvSpPr txBox="1"/>
          <p:nvPr/>
        </p:nvSpPr>
        <p:spPr>
          <a:xfrm>
            <a:off x="434361" y="3632957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3</a:t>
            </a:r>
            <a:r>
              <a:rPr lang="pl-PL" sz="1600" dirty="0"/>
              <a:t>:</a:t>
            </a:r>
          </a:p>
        </p:txBody>
      </p:sp>
      <p:sp>
        <p:nvSpPr>
          <p:cNvPr id="14" name="pole tekstowe 12"/>
          <p:cNvSpPr txBox="1"/>
          <p:nvPr/>
        </p:nvSpPr>
        <p:spPr>
          <a:xfrm>
            <a:off x="434361" y="5062199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6</a:t>
            </a:r>
            <a:r>
              <a:rPr lang="pl-PL" sz="1600" dirty="0"/>
              <a:t>:</a:t>
            </a:r>
          </a:p>
        </p:txBody>
      </p:sp>
      <p:sp>
        <p:nvSpPr>
          <p:cNvPr id="15" name="pole tekstowe 13"/>
          <p:cNvSpPr txBox="1"/>
          <p:nvPr/>
        </p:nvSpPr>
        <p:spPr>
          <a:xfrm>
            <a:off x="434361" y="4115567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4</a:t>
            </a:r>
            <a:r>
              <a:rPr lang="pl-PL" sz="1600" dirty="0"/>
              <a:t>: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59477" y="2133418"/>
            <a:ext cx="20393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/>
              <a:t>4      3      2       1     0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57422" y="2534712"/>
            <a:ext cx="361950" cy="657225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4974960" y="2558925"/>
            <a:ext cx="7868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schemeClr val="accent6">
                    <a:lumMod val="75000"/>
                  </a:schemeClr>
                </a:solidFill>
              </a:rPr>
              <a:t>:10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94910" y="2627782"/>
            <a:ext cx="361950" cy="65741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58034" y="2544290"/>
            <a:ext cx="371475" cy="64770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95741" y="2515842"/>
            <a:ext cx="352425" cy="628650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3920640" y="2566181"/>
            <a:ext cx="7761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rgbClr val="FF0000"/>
                </a:solidFill>
              </a:rPr>
              <a:t>:14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102229" y="2546281"/>
            <a:ext cx="843850" cy="646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srgbClr val="EF1DFF"/>
                </a:solidFill>
              </a:rPr>
              <a:t>:13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190886" y="2545606"/>
            <a:ext cx="9102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schemeClr val="accent1">
                    <a:lumMod val="50000"/>
                  </a:schemeClr>
                </a:solidFill>
              </a:rPr>
              <a:t>:14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8171953" y="2558925"/>
            <a:ext cx="8492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srgbClr val="0A9417"/>
                </a:solidFill>
              </a:rPr>
              <a:t>:9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9492" y="2570329"/>
            <a:ext cx="2056411" cy="2874020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97506" y="3841752"/>
            <a:ext cx="605180" cy="1099198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02229" y="3781431"/>
            <a:ext cx="665018" cy="1159519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399847" y="5441130"/>
            <a:ext cx="9352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/>
              <a:t>k-Borda</a:t>
            </a:r>
          </a:p>
        </p:txBody>
      </p:sp>
      <p:sp>
        <p:nvSpPr>
          <p:cNvPr id="3" name="Rectangle 2"/>
          <p:cNvSpPr/>
          <p:nvPr/>
        </p:nvSpPr>
        <p:spPr>
          <a:xfrm>
            <a:off x="817536" y="2530376"/>
            <a:ext cx="467205" cy="984205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1563591" y="2546414"/>
            <a:ext cx="947023" cy="434564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1702664" y="2973093"/>
            <a:ext cx="1195193" cy="541487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1976907" y="3481808"/>
            <a:ext cx="1304127" cy="1505755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1133720" y="3521517"/>
            <a:ext cx="417923" cy="1919613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810196" y="4988071"/>
            <a:ext cx="892468" cy="453568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1962992" y="4987562"/>
            <a:ext cx="463480" cy="453568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490626" y="3839414"/>
            <a:ext cx="113845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800" b="1" dirty="0">
                <a:solidFill>
                  <a:srgbClr val="00B050"/>
                </a:solidFill>
              </a:rPr>
              <a:t>OK!</a:t>
            </a:r>
          </a:p>
        </p:txBody>
      </p:sp>
      <p:sp>
        <p:nvSpPr>
          <p:cNvPr id="36" name="Title 1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720080"/>
          </a:xfrm>
        </p:spPr>
        <p:txBody>
          <a:bodyPr/>
          <a:lstStyle/>
          <a:p>
            <a:pPr algn="ctr"/>
            <a:r>
              <a:rPr lang="pl-PL" dirty="0"/>
              <a:t>Excellence: Stability/Condorcet</a:t>
            </a:r>
          </a:p>
        </p:txBody>
      </p:sp>
    </p:spTree>
    <p:extLst>
      <p:ext uri="{BB962C8B-B14F-4D97-AF65-F5344CB8AC3E}">
        <p14:creationId xmlns:p14="http://schemas.microsoft.com/office/powerpoint/2010/main" val="32094987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7" grpId="0" animBg="1"/>
      <p:bldP spid="28" grpId="0" animBg="1"/>
      <p:bldP spid="30" grpId="0" animBg="1"/>
      <p:bldP spid="32" grpId="0" animBg="1"/>
      <p:bldP spid="33" grpId="0" animBg="1"/>
      <p:bldP spid="34" grpId="0" animBg="1"/>
      <p:bldP spid="4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27954" y="2624284"/>
            <a:ext cx="447675" cy="581025"/>
          </a:xfrm>
          <a:prstGeom prst="rect">
            <a:avLst/>
          </a:prstGeom>
        </p:spPr>
      </p:pic>
      <p:sp>
        <p:nvSpPr>
          <p:cNvPr id="37" name="Rectangle 36"/>
          <p:cNvSpPr/>
          <p:nvPr/>
        </p:nvSpPr>
        <p:spPr>
          <a:xfrm>
            <a:off x="350577" y="980729"/>
            <a:ext cx="8670593" cy="1136830"/>
          </a:xfrm>
          <a:prstGeom prst="rect">
            <a:avLst/>
          </a:prstGeom>
          <a:solidFill>
            <a:srgbClr val="E0FEB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Gehrlein Stability</a:t>
            </a:r>
          </a:p>
          <a:p>
            <a:pPr algn="just"/>
            <a:r>
              <a:rPr lang="pl-PL" sz="2200" dirty="0">
                <a:solidFill>
                  <a:schemeClr val="tx1"/>
                </a:solidFill>
              </a:rPr>
              <a:t>Committee is stable if there is no selected candidate such that a majority of voters prefers some nonselected one to him.</a:t>
            </a:r>
          </a:p>
        </p:txBody>
      </p:sp>
      <p:sp>
        <p:nvSpPr>
          <p:cNvPr id="38" name="Rectangle: Rounded Corners 37"/>
          <p:cNvSpPr/>
          <p:nvPr/>
        </p:nvSpPr>
        <p:spPr>
          <a:xfrm>
            <a:off x="179243" y="5807242"/>
            <a:ext cx="8841927" cy="922421"/>
          </a:xfrm>
          <a:prstGeom prst="roundRect">
            <a:avLst>
              <a:gd name="adj" fmla="val 0"/>
            </a:avLst>
          </a:prstGeom>
          <a:solidFill>
            <a:srgbClr val="FFFFCC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2" spcCol="72000" rtlCol="0" anchor="ctr"/>
          <a:lstStyle/>
          <a:p>
            <a:r>
              <a:rPr lang="pl-PL" sz="1600" dirty="0">
                <a:solidFill>
                  <a:schemeClr val="tx1"/>
                </a:solidFill>
              </a:rPr>
              <a:t>[BC08] S. Barbera, D. Coelho, How to Choose a Non-Controversial List with k Names, Social Choice and Welfare, 2008</a:t>
            </a:r>
          </a:p>
          <a:p>
            <a:r>
              <a:rPr lang="pl-PL" sz="1600" dirty="0">
                <a:solidFill>
                  <a:schemeClr val="tx1"/>
                </a:solidFill>
              </a:rPr>
              <a:t>[Geh85] W. Gehrelin, The Condorcet Criterion and Committee Selection, Mathematical Social Sciences, 1985</a:t>
            </a:r>
          </a:p>
        </p:txBody>
      </p:sp>
      <p:sp>
        <p:nvSpPr>
          <p:cNvPr id="10" name="pole tekstowe 8"/>
          <p:cNvSpPr txBox="1"/>
          <p:nvPr/>
        </p:nvSpPr>
        <p:spPr>
          <a:xfrm>
            <a:off x="434361" y="2645297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1</a:t>
            </a:r>
            <a:r>
              <a:rPr lang="pl-PL" sz="1600" dirty="0"/>
              <a:t>:</a:t>
            </a:r>
          </a:p>
        </p:txBody>
      </p:sp>
      <p:sp>
        <p:nvSpPr>
          <p:cNvPr id="11" name="pole tekstowe 9"/>
          <p:cNvSpPr txBox="1"/>
          <p:nvPr/>
        </p:nvSpPr>
        <p:spPr>
          <a:xfrm>
            <a:off x="434361" y="4605270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5</a:t>
            </a:r>
            <a:r>
              <a:rPr lang="pl-PL" sz="1600" dirty="0"/>
              <a:t>:</a:t>
            </a:r>
          </a:p>
        </p:txBody>
      </p:sp>
      <p:sp>
        <p:nvSpPr>
          <p:cNvPr id="12" name="pole tekstowe 10"/>
          <p:cNvSpPr txBox="1"/>
          <p:nvPr/>
        </p:nvSpPr>
        <p:spPr>
          <a:xfrm>
            <a:off x="434361" y="3143254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2</a:t>
            </a:r>
            <a:r>
              <a:rPr lang="pl-PL" sz="1600" dirty="0"/>
              <a:t>:</a:t>
            </a:r>
          </a:p>
        </p:txBody>
      </p:sp>
      <p:sp>
        <p:nvSpPr>
          <p:cNvPr id="13" name="pole tekstowe 11"/>
          <p:cNvSpPr txBox="1"/>
          <p:nvPr/>
        </p:nvSpPr>
        <p:spPr>
          <a:xfrm>
            <a:off x="434361" y="3632957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3</a:t>
            </a:r>
            <a:r>
              <a:rPr lang="pl-PL" sz="1600" dirty="0"/>
              <a:t>:</a:t>
            </a:r>
          </a:p>
        </p:txBody>
      </p:sp>
      <p:sp>
        <p:nvSpPr>
          <p:cNvPr id="14" name="pole tekstowe 12"/>
          <p:cNvSpPr txBox="1"/>
          <p:nvPr/>
        </p:nvSpPr>
        <p:spPr>
          <a:xfrm>
            <a:off x="434361" y="5062199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6</a:t>
            </a:r>
            <a:r>
              <a:rPr lang="pl-PL" sz="1600" dirty="0"/>
              <a:t>:</a:t>
            </a:r>
          </a:p>
        </p:txBody>
      </p:sp>
      <p:sp>
        <p:nvSpPr>
          <p:cNvPr id="15" name="pole tekstowe 13"/>
          <p:cNvSpPr txBox="1"/>
          <p:nvPr/>
        </p:nvSpPr>
        <p:spPr>
          <a:xfrm>
            <a:off x="434361" y="4115567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4</a:t>
            </a:r>
            <a:r>
              <a:rPr lang="pl-PL" sz="1600" dirty="0"/>
              <a:t>: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59477" y="2133418"/>
            <a:ext cx="20393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/>
              <a:t>4      3      2       1     0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57422" y="2534712"/>
            <a:ext cx="361950" cy="657225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4974960" y="2558925"/>
            <a:ext cx="7868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schemeClr val="accent6">
                    <a:lumMod val="75000"/>
                  </a:schemeClr>
                </a:solidFill>
              </a:rPr>
              <a:t>:10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94910" y="2627782"/>
            <a:ext cx="361950" cy="65741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58034" y="2544290"/>
            <a:ext cx="371475" cy="64770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95741" y="2515842"/>
            <a:ext cx="352425" cy="628650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3920640" y="2566181"/>
            <a:ext cx="7761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rgbClr val="FF0000"/>
                </a:solidFill>
              </a:rPr>
              <a:t>:14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102229" y="2546281"/>
            <a:ext cx="843850" cy="646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srgbClr val="EF1DFF"/>
                </a:solidFill>
              </a:rPr>
              <a:t>:13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190886" y="2545606"/>
            <a:ext cx="9102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schemeClr val="accent1">
                    <a:lumMod val="50000"/>
                  </a:schemeClr>
                </a:solidFill>
              </a:rPr>
              <a:t>:14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8171953" y="2558925"/>
            <a:ext cx="8492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srgbClr val="0A9417"/>
                </a:solidFill>
              </a:rPr>
              <a:t>:9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9492" y="2570329"/>
            <a:ext cx="2056411" cy="2874020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97506" y="3841752"/>
            <a:ext cx="605180" cy="1099198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02229" y="3781431"/>
            <a:ext cx="665018" cy="1159519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399847" y="5441130"/>
            <a:ext cx="9352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/>
              <a:t>k-Borda</a:t>
            </a:r>
          </a:p>
        </p:txBody>
      </p:sp>
      <p:sp>
        <p:nvSpPr>
          <p:cNvPr id="3" name="Rectangle 2"/>
          <p:cNvSpPr/>
          <p:nvPr/>
        </p:nvSpPr>
        <p:spPr>
          <a:xfrm>
            <a:off x="817536" y="2530376"/>
            <a:ext cx="467205" cy="984205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1563591" y="2546414"/>
            <a:ext cx="947023" cy="434564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1702664" y="2973093"/>
            <a:ext cx="1195193" cy="541487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1976907" y="3481808"/>
            <a:ext cx="1304127" cy="1505755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1133720" y="3521517"/>
            <a:ext cx="417923" cy="1919613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810196" y="4988071"/>
            <a:ext cx="892468" cy="453568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1962992" y="4987562"/>
            <a:ext cx="463480" cy="453568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5" name="Title 1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720080"/>
          </a:xfrm>
        </p:spPr>
        <p:txBody>
          <a:bodyPr/>
          <a:lstStyle/>
          <a:p>
            <a:pPr algn="ctr"/>
            <a:r>
              <a:rPr lang="pl-PL" dirty="0"/>
              <a:t>Excellence: Stability/Condorcet</a:t>
            </a:r>
          </a:p>
        </p:txBody>
      </p:sp>
    </p:spTree>
    <p:extLst>
      <p:ext uri="{BB962C8B-B14F-4D97-AF65-F5344CB8AC3E}">
        <p14:creationId xmlns:p14="http://schemas.microsoft.com/office/powerpoint/2010/main" val="25910939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7" grpId="0" animBg="1"/>
      <p:bldP spid="28" grpId="0" animBg="1"/>
      <p:bldP spid="30" grpId="0" animBg="1"/>
      <p:bldP spid="32" grpId="0" animBg="1"/>
      <p:bldP spid="33" grpId="0" animBg="1"/>
      <p:bldP spid="34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27954" y="2624284"/>
            <a:ext cx="447675" cy="581025"/>
          </a:xfrm>
          <a:prstGeom prst="rect">
            <a:avLst/>
          </a:prstGeom>
        </p:spPr>
      </p:pic>
      <p:sp>
        <p:nvSpPr>
          <p:cNvPr id="37" name="Rectangle 36"/>
          <p:cNvSpPr/>
          <p:nvPr/>
        </p:nvSpPr>
        <p:spPr>
          <a:xfrm>
            <a:off x="350577" y="980729"/>
            <a:ext cx="8670593" cy="1136830"/>
          </a:xfrm>
          <a:prstGeom prst="rect">
            <a:avLst/>
          </a:prstGeom>
          <a:solidFill>
            <a:srgbClr val="E0FEB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Gehrlein Stability</a:t>
            </a:r>
          </a:p>
          <a:p>
            <a:pPr algn="just"/>
            <a:r>
              <a:rPr lang="pl-PL" sz="2200" dirty="0">
                <a:solidFill>
                  <a:schemeClr val="tx1"/>
                </a:solidFill>
              </a:rPr>
              <a:t>Committee is stable if there is no selected candidate such that a majority of voters prefers some nonselected one to him.</a:t>
            </a:r>
          </a:p>
        </p:txBody>
      </p:sp>
      <p:sp>
        <p:nvSpPr>
          <p:cNvPr id="38" name="Rectangle: Rounded Corners 37"/>
          <p:cNvSpPr/>
          <p:nvPr/>
        </p:nvSpPr>
        <p:spPr>
          <a:xfrm>
            <a:off x="179243" y="5807242"/>
            <a:ext cx="8841927" cy="922421"/>
          </a:xfrm>
          <a:prstGeom prst="roundRect">
            <a:avLst>
              <a:gd name="adj" fmla="val 0"/>
            </a:avLst>
          </a:prstGeom>
          <a:solidFill>
            <a:srgbClr val="FFFFCC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2" spcCol="72000" rtlCol="0" anchor="ctr"/>
          <a:lstStyle/>
          <a:p>
            <a:r>
              <a:rPr lang="pl-PL" sz="1600" dirty="0">
                <a:solidFill>
                  <a:schemeClr val="tx1"/>
                </a:solidFill>
              </a:rPr>
              <a:t>[BC08] S. Barbera, D. Coelho, How to Choose a Non-Controversial List with k Names, Social Choice and Welfare, 2008</a:t>
            </a:r>
          </a:p>
          <a:p>
            <a:r>
              <a:rPr lang="pl-PL" sz="1600" dirty="0">
                <a:solidFill>
                  <a:schemeClr val="tx1"/>
                </a:solidFill>
              </a:rPr>
              <a:t>[Geh85] W. Gehrelin, The Condorcet Criterion and Committee Selection, Mathematical Social Sciences, 1985</a:t>
            </a:r>
          </a:p>
        </p:txBody>
      </p:sp>
      <p:sp>
        <p:nvSpPr>
          <p:cNvPr id="10" name="pole tekstowe 8"/>
          <p:cNvSpPr txBox="1"/>
          <p:nvPr/>
        </p:nvSpPr>
        <p:spPr>
          <a:xfrm>
            <a:off x="434361" y="2645297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1</a:t>
            </a:r>
            <a:r>
              <a:rPr lang="pl-PL" sz="1600" dirty="0"/>
              <a:t>:</a:t>
            </a:r>
          </a:p>
        </p:txBody>
      </p:sp>
      <p:sp>
        <p:nvSpPr>
          <p:cNvPr id="11" name="pole tekstowe 9"/>
          <p:cNvSpPr txBox="1"/>
          <p:nvPr/>
        </p:nvSpPr>
        <p:spPr>
          <a:xfrm>
            <a:off x="434361" y="4605270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5</a:t>
            </a:r>
            <a:r>
              <a:rPr lang="pl-PL" sz="1600" dirty="0"/>
              <a:t>:</a:t>
            </a:r>
          </a:p>
        </p:txBody>
      </p:sp>
      <p:sp>
        <p:nvSpPr>
          <p:cNvPr id="12" name="pole tekstowe 10"/>
          <p:cNvSpPr txBox="1"/>
          <p:nvPr/>
        </p:nvSpPr>
        <p:spPr>
          <a:xfrm>
            <a:off x="434361" y="3143254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2</a:t>
            </a:r>
            <a:r>
              <a:rPr lang="pl-PL" sz="1600" dirty="0"/>
              <a:t>:</a:t>
            </a:r>
          </a:p>
        </p:txBody>
      </p:sp>
      <p:sp>
        <p:nvSpPr>
          <p:cNvPr id="13" name="pole tekstowe 11"/>
          <p:cNvSpPr txBox="1"/>
          <p:nvPr/>
        </p:nvSpPr>
        <p:spPr>
          <a:xfrm>
            <a:off x="434361" y="3632957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3</a:t>
            </a:r>
            <a:r>
              <a:rPr lang="pl-PL" sz="1600" dirty="0"/>
              <a:t>:</a:t>
            </a:r>
          </a:p>
        </p:txBody>
      </p:sp>
      <p:sp>
        <p:nvSpPr>
          <p:cNvPr id="14" name="pole tekstowe 12"/>
          <p:cNvSpPr txBox="1"/>
          <p:nvPr/>
        </p:nvSpPr>
        <p:spPr>
          <a:xfrm>
            <a:off x="434361" y="5062199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6</a:t>
            </a:r>
            <a:r>
              <a:rPr lang="pl-PL" sz="1600" dirty="0"/>
              <a:t>:</a:t>
            </a:r>
          </a:p>
        </p:txBody>
      </p:sp>
      <p:sp>
        <p:nvSpPr>
          <p:cNvPr id="15" name="pole tekstowe 13"/>
          <p:cNvSpPr txBox="1"/>
          <p:nvPr/>
        </p:nvSpPr>
        <p:spPr>
          <a:xfrm>
            <a:off x="434361" y="4115567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4</a:t>
            </a:r>
            <a:r>
              <a:rPr lang="pl-PL" sz="1600" dirty="0"/>
              <a:t>: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59477" y="2133418"/>
            <a:ext cx="20393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/>
              <a:t>4      3      2       1     0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57422" y="2534712"/>
            <a:ext cx="361950" cy="657225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4974960" y="2558925"/>
            <a:ext cx="7868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schemeClr val="accent6">
                    <a:lumMod val="75000"/>
                  </a:schemeClr>
                </a:solidFill>
              </a:rPr>
              <a:t>:10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94910" y="2627782"/>
            <a:ext cx="361950" cy="65741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58034" y="2544290"/>
            <a:ext cx="371475" cy="64770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95741" y="2515842"/>
            <a:ext cx="352425" cy="628650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3920640" y="2566181"/>
            <a:ext cx="7761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rgbClr val="FF0000"/>
                </a:solidFill>
              </a:rPr>
              <a:t>:14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102229" y="2546281"/>
            <a:ext cx="843850" cy="646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srgbClr val="EF1DFF"/>
                </a:solidFill>
              </a:rPr>
              <a:t>:13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190886" y="2545606"/>
            <a:ext cx="9102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schemeClr val="accent1">
                    <a:lumMod val="50000"/>
                  </a:schemeClr>
                </a:solidFill>
              </a:rPr>
              <a:t>:14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8171953" y="2558925"/>
            <a:ext cx="8492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srgbClr val="0A9417"/>
                </a:solidFill>
              </a:rPr>
              <a:t>:9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9492" y="2570329"/>
            <a:ext cx="2056411" cy="2874020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97506" y="3841752"/>
            <a:ext cx="605180" cy="1099198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02229" y="3781431"/>
            <a:ext cx="665018" cy="1159519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399847" y="5441130"/>
            <a:ext cx="9352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/>
              <a:t>k-Borda</a:t>
            </a:r>
          </a:p>
        </p:txBody>
      </p:sp>
      <p:sp>
        <p:nvSpPr>
          <p:cNvPr id="4" name="Rectangle 3"/>
          <p:cNvSpPr/>
          <p:nvPr/>
        </p:nvSpPr>
        <p:spPr>
          <a:xfrm>
            <a:off x="1124465" y="2502750"/>
            <a:ext cx="1334530" cy="481101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1570712" y="3023920"/>
            <a:ext cx="1334530" cy="947591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2388636" y="3953290"/>
            <a:ext cx="657701" cy="1487840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829492" y="4007339"/>
            <a:ext cx="894583" cy="1487840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3490626" y="3839414"/>
            <a:ext cx="148508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800" b="1" dirty="0">
                <a:solidFill>
                  <a:srgbClr val="FF0000"/>
                </a:solidFill>
              </a:rPr>
              <a:t>BAD!</a:t>
            </a:r>
          </a:p>
        </p:txBody>
      </p:sp>
      <p:sp>
        <p:nvSpPr>
          <p:cNvPr id="41" name="Title 1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720080"/>
          </a:xfrm>
        </p:spPr>
        <p:txBody>
          <a:bodyPr/>
          <a:lstStyle/>
          <a:p>
            <a:pPr algn="ctr"/>
            <a:r>
              <a:rPr lang="pl-PL" dirty="0"/>
              <a:t>Excellence: Stability/Condorcet</a:t>
            </a:r>
          </a:p>
        </p:txBody>
      </p:sp>
    </p:spTree>
    <p:extLst>
      <p:ext uri="{BB962C8B-B14F-4D97-AF65-F5344CB8AC3E}">
        <p14:creationId xmlns:p14="http://schemas.microsoft.com/office/powerpoint/2010/main" val="425254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5" grpId="0" animBg="1"/>
      <p:bldP spid="36" grpId="0" animBg="1"/>
      <p:bldP spid="39" grpId="0" animBg="1"/>
      <p:bldP spid="40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27954" y="2624284"/>
            <a:ext cx="447675" cy="581025"/>
          </a:xfrm>
          <a:prstGeom prst="rect">
            <a:avLst/>
          </a:prstGeom>
        </p:spPr>
      </p:pic>
      <p:sp>
        <p:nvSpPr>
          <p:cNvPr id="37" name="Rectangle 36"/>
          <p:cNvSpPr/>
          <p:nvPr/>
        </p:nvSpPr>
        <p:spPr>
          <a:xfrm>
            <a:off x="350577" y="980729"/>
            <a:ext cx="8670593" cy="1136830"/>
          </a:xfrm>
          <a:prstGeom prst="rect">
            <a:avLst/>
          </a:prstGeom>
          <a:solidFill>
            <a:srgbClr val="E0FEB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Gehrlein Stability</a:t>
            </a:r>
          </a:p>
          <a:p>
            <a:pPr algn="just"/>
            <a:r>
              <a:rPr lang="pl-PL" sz="2200" dirty="0">
                <a:solidFill>
                  <a:schemeClr val="tx1"/>
                </a:solidFill>
              </a:rPr>
              <a:t>Committee is stable if there is no selected candidate such that a majority of voters prefers some nonselected one to him.</a:t>
            </a:r>
          </a:p>
        </p:txBody>
      </p:sp>
      <p:sp>
        <p:nvSpPr>
          <p:cNvPr id="38" name="Rectangle: Rounded Corners 37"/>
          <p:cNvSpPr/>
          <p:nvPr/>
        </p:nvSpPr>
        <p:spPr>
          <a:xfrm>
            <a:off x="179243" y="5807242"/>
            <a:ext cx="8841927" cy="922421"/>
          </a:xfrm>
          <a:prstGeom prst="roundRect">
            <a:avLst>
              <a:gd name="adj" fmla="val 0"/>
            </a:avLst>
          </a:prstGeom>
          <a:solidFill>
            <a:srgbClr val="FFFFCC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2" spcCol="72000" rtlCol="0" anchor="ctr"/>
          <a:lstStyle/>
          <a:p>
            <a:r>
              <a:rPr lang="pl-PL" sz="1600" dirty="0">
                <a:solidFill>
                  <a:schemeClr val="tx1"/>
                </a:solidFill>
              </a:rPr>
              <a:t>[BC08] S. Barbera, D. Coelho, How to Choose a Non-Controversial List with k Names, Social Choice and Welfare, 2008</a:t>
            </a:r>
          </a:p>
          <a:p>
            <a:r>
              <a:rPr lang="pl-PL" sz="1600" dirty="0">
                <a:solidFill>
                  <a:schemeClr val="tx1"/>
                </a:solidFill>
              </a:rPr>
              <a:t>[Geh85] W. Gehrelin, The Condorcet Criterion and Committee Selection, Mathematical Social Sciences, 1985</a:t>
            </a:r>
          </a:p>
        </p:txBody>
      </p:sp>
      <p:sp>
        <p:nvSpPr>
          <p:cNvPr id="10" name="pole tekstowe 8"/>
          <p:cNvSpPr txBox="1"/>
          <p:nvPr/>
        </p:nvSpPr>
        <p:spPr>
          <a:xfrm>
            <a:off x="434361" y="2645297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1</a:t>
            </a:r>
            <a:r>
              <a:rPr lang="pl-PL" sz="1600" dirty="0"/>
              <a:t>:</a:t>
            </a:r>
          </a:p>
        </p:txBody>
      </p:sp>
      <p:sp>
        <p:nvSpPr>
          <p:cNvPr id="11" name="pole tekstowe 9"/>
          <p:cNvSpPr txBox="1"/>
          <p:nvPr/>
        </p:nvSpPr>
        <p:spPr>
          <a:xfrm>
            <a:off x="434361" y="4605270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5</a:t>
            </a:r>
            <a:r>
              <a:rPr lang="pl-PL" sz="1600" dirty="0"/>
              <a:t>:</a:t>
            </a:r>
          </a:p>
        </p:txBody>
      </p:sp>
      <p:sp>
        <p:nvSpPr>
          <p:cNvPr id="12" name="pole tekstowe 10"/>
          <p:cNvSpPr txBox="1"/>
          <p:nvPr/>
        </p:nvSpPr>
        <p:spPr>
          <a:xfrm>
            <a:off x="434361" y="3143254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2</a:t>
            </a:r>
            <a:r>
              <a:rPr lang="pl-PL" sz="1600" dirty="0"/>
              <a:t>:</a:t>
            </a:r>
          </a:p>
        </p:txBody>
      </p:sp>
      <p:sp>
        <p:nvSpPr>
          <p:cNvPr id="13" name="pole tekstowe 11"/>
          <p:cNvSpPr txBox="1"/>
          <p:nvPr/>
        </p:nvSpPr>
        <p:spPr>
          <a:xfrm>
            <a:off x="434361" y="3632957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3</a:t>
            </a:r>
            <a:r>
              <a:rPr lang="pl-PL" sz="1600" dirty="0"/>
              <a:t>:</a:t>
            </a:r>
          </a:p>
        </p:txBody>
      </p:sp>
      <p:sp>
        <p:nvSpPr>
          <p:cNvPr id="14" name="pole tekstowe 12"/>
          <p:cNvSpPr txBox="1"/>
          <p:nvPr/>
        </p:nvSpPr>
        <p:spPr>
          <a:xfrm>
            <a:off x="434361" y="5062199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6</a:t>
            </a:r>
            <a:r>
              <a:rPr lang="pl-PL" sz="1600" dirty="0"/>
              <a:t>:</a:t>
            </a:r>
          </a:p>
        </p:txBody>
      </p:sp>
      <p:sp>
        <p:nvSpPr>
          <p:cNvPr id="15" name="pole tekstowe 13"/>
          <p:cNvSpPr txBox="1"/>
          <p:nvPr/>
        </p:nvSpPr>
        <p:spPr>
          <a:xfrm>
            <a:off x="434361" y="4115567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4</a:t>
            </a:r>
            <a:r>
              <a:rPr lang="pl-PL" sz="1600" dirty="0"/>
              <a:t>: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59477" y="2133418"/>
            <a:ext cx="20393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/>
              <a:t>4      3      2       1     0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57422" y="2534712"/>
            <a:ext cx="361950" cy="657225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4974960" y="2558925"/>
            <a:ext cx="7868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schemeClr val="accent6">
                    <a:lumMod val="75000"/>
                  </a:schemeClr>
                </a:solidFill>
              </a:rPr>
              <a:t>:10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94910" y="2627782"/>
            <a:ext cx="361950" cy="65741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58034" y="2544290"/>
            <a:ext cx="371475" cy="64770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95741" y="2515842"/>
            <a:ext cx="352425" cy="628650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3920640" y="2566181"/>
            <a:ext cx="7761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rgbClr val="FF0000"/>
                </a:solidFill>
              </a:rPr>
              <a:t>:14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102229" y="2546281"/>
            <a:ext cx="843850" cy="646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srgbClr val="EF1DFF"/>
                </a:solidFill>
              </a:rPr>
              <a:t>:13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190886" y="2545606"/>
            <a:ext cx="9102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schemeClr val="accent1">
                    <a:lumMod val="50000"/>
                  </a:schemeClr>
                </a:solidFill>
              </a:rPr>
              <a:t>:14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8171953" y="2558925"/>
            <a:ext cx="8492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srgbClr val="0A9417"/>
                </a:solidFill>
              </a:rPr>
              <a:t>:9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9492" y="2570329"/>
            <a:ext cx="2056411" cy="2874020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97506" y="3841752"/>
            <a:ext cx="605180" cy="1099198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02229" y="3781431"/>
            <a:ext cx="665018" cy="1159519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399847" y="5441130"/>
            <a:ext cx="9352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/>
              <a:t>k-Borda</a:t>
            </a:r>
          </a:p>
        </p:txBody>
      </p:sp>
      <p:sp>
        <p:nvSpPr>
          <p:cNvPr id="4" name="Rectangle 3"/>
          <p:cNvSpPr/>
          <p:nvPr/>
        </p:nvSpPr>
        <p:spPr>
          <a:xfrm>
            <a:off x="1124465" y="2502750"/>
            <a:ext cx="1334530" cy="481101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1570712" y="3023920"/>
            <a:ext cx="1334530" cy="947591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2388636" y="3953290"/>
            <a:ext cx="657701" cy="1487840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829492" y="4007339"/>
            <a:ext cx="894583" cy="1487840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41" name="Title 1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720080"/>
          </a:xfrm>
        </p:spPr>
        <p:txBody>
          <a:bodyPr/>
          <a:lstStyle/>
          <a:p>
            <a:pPr algn="ctr"/>
            <a:r>
              <a:rPr lang="pl-PL" dirty="0"/>
              <a:t>Excellence: Stability/Condorcet</a:t>
            </a:r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95472" y="3818642"/>
            <a:ext cx="587418" cy="1066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8114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5" grpId="0" animBg="1"/>
      <p:bldP spid="36" grpId="0" animBg="1"/>
      <p:bldP spid="39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95472" y="3818642"/>
            <a:ext cx="587418" cy="106662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27954" y="2624284"/>
            <a:ext cx="447675" cy="581025"/>
          </a:xfrm>
          <a:prstGeom prst="rect">
            <a:avLst/>
          </a:prstGeom>
        </p:spPr>
      </p:pic>
      <p:sp>
        <p:nvSpPr>
          <p:cNvPr id="37" name="Rectangle 36"/>
          <p:cNvSpPr/>
          <p:nvPr/>
        </p:nvSpPr>
        <p:spPr>
          <a:xfrm>
            <a:off x="350577" y="980729"/>
            <a:ext cx="8670593" cy="1136830"/>
          </a:xfrm>
          <a:prstGeom prst="rect">
            <a:avLst/>
          </a:prstGeom>
          <a:solidFill>
            <a:srgbClr val="E0FEB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Gehrlein Stability</a:t>
            </a:r>
          </a:p>
          <a:p>
            <a:pPr algn="just"/>
            <a:r>
              <a:rPr lang="pl-PL" sz="2200" dirty="0">
                <a:solidFill>
                  <a:schemeClr val="tx1"/>
                </a:solidFill>
              </a:rPr>
              <a:t>Committee is stable if there is no selected candidate such that a majority of voters prefers some nonselected one to him.</a:t>
            </a:r>
          </a:p>
        </p:txBody>
      </p:sp>
      <p:sp>
        <p:nvSpPr>
          <p:cNvPr id="38" name="Rectangle: Rounded Corners 37"/>
          <p:cNvSpPr/>
          <p:nvPr/>
        </p:nvSpPr>
        <p:spPr>
          <a:xfrm>
            <a:off x="179243" y="5807242"/>
            <a:ext cx="8841927" cy="922421"/>
          </a:xfrm>
          <a:prstGeom prst="roundRect">
            <a:avLst>
              <a:gd name="adj" fmla="val 0"/>
            </a:avLst>
          </a:prstGeom>
          <a:solidFill>
            <a:srgbClr val="FFFFCC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2" spcCol="72000" rtlCol="0" anchor="ctr"/>
          <a:lstStyle/>
          <a:p>
            <a:r>
              <a:rPr lang="pl-PL" sz="1600" dirty="0">
                <a:solidFill>
                  <a:schemeClr val="tx1"/>
                </a:solidFill>
              </a:rPr>
              <a:t>[BC08] S. Barbera, D. Coelho, How to Choose a Non-Controversial List with k Names, Social Choice and Welfare, 2008</a:t>
            </a:r>
          </a:p>
          <a:p>
            <a:r>
              <a:rPr lang="pl-PL" sz="1600" dirty="0">
                <a:solidFill>
                  <a:schemeClr val="tx1"/>
                </a:solidFill>
              </a:rPr>
              <a:t>[Geh85] W. Gehrelin, The Condorcet Criterion and Committee Selection, Mathematical Social Sciences, 1985</a:t>
            </a:r>
          </a:p>
        </p:txBody>
      </p:sp>
      <p:sp>
        <p:nvSpPr>
          <p:cNvPr id="10" name="pole tekstowe 8"/>
          <p:cNvSpPr txBox="1"/>
          <p:nvPr/>
        </p:nvSpPr>
        <p:spPr>
          <a:xfrm>
            <a:off x="434361" y="2645297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1</a:t>
            </a:r>
            <a:r>
              <a:rPr lang="pl-PL" sz="1600" dirty="0"/>
              <a:t>:</a:t>
            </a:r>
          </a:p>
        </p:txBody>
      </p:sp>
      <p:sp>
        <p:nvSpPr>
          <p:cNvPr id="11" name="pole tekstowe 9"/>
          <p:cNvSpPr txBox="1"/>
          <p:nvPr/>
        </p:nvSpPr>
        <p:spPr>
          <a:xfrm>
            <a:off x="434361" y="4605270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5</a:t>
            </a:r>
            <a:r>
              <a:rPr lang="pl-PL" sz="1600" dirty="0"/>
              <a:t>:</a:t>
            </a:r>
          </a:p>
        </p:txBody>
      </p:sp>
      <p:sp>
        <p:nvSpPr>
          <p:cNvPr id="12" name="pole tekstowe 10"/>
          <p:cNvSpPr txBox="1"/>
          <p:nvPr/>
        </p:nvSpPr>
        <p:spPr>
          <a:xfrm>
            <a:off x="434361" y="3143254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2</a:t>
            </a:r>
            <a:r>
              <a:rPr lang="pl-PL" sz="1600" dirty="0"/>
              <a:t>:</a:t>
            </a:r>
          </a:p>
        </p:txBody>
      </p:sp>
      <p:sp>
        <p:nvSpPr>
          <p:cNvPr id="13" name="pole tekstowe 11"/>
          <p:cNvSpPr txBox="1"/>
          <p:nvPr/>
        </p:nvSpPr>
        <p:spPr>
          <a:xfrm>
            <a:off x="434361" y="3632957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3</a:t>
            </a:r>
            <a:r>
              <a:rPr lang="pl-PL" sz="1600" dirty="0"/>
              <a:t>:</a:t>
            </a:r>
          </a:p>
        </p:txBody>
      </p:sp>
      <p:sp>
        <p:nvSpPr>
          <p:cNvPr id="14" name="pole tekstowe 12"/>
          <p:cNvSpPr txBox="1"/>
          <p:nvPr/>
        </p:nvSpPr>
        <p:spPr>
          <a:xfrm>
            <a:off x="434361" y="5062199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6</a:t>
            </a:r>
            <a:r>
              <a:rPr lang="pl-PL" sz="1600" dirty="0"/>
              <a:t>:</a:t>
            </a:r>
          </a:p>
        </p:txBody>
      </p:sp>
      <p:sp>
        <p:nvSpPr>
          <p:cNvPr id="15" name="pole tekstowe 13"/>
          <p:cNvSpPr txBox="1"/>
          <p:nvPr/>
        </p:nvSpPr>
        <p:spPr>
          <a:xfrm>
            <a:off x="434361" y="4115567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4</a:t>
            </a:r>
            <a:r>
              <a:rPr lang="pl-PL" sz="1600" dirty="0"/>
              <a:t>: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59477" y="2133418"/>
            <a:ext cx="20393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/>
              <a:t>4      3      2       1     0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57422" y="2534712"/>
            <a:ext cx="361950" cy="657225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4974960" y="2558925"/>
            <a:ext cx="7868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schemeClr val="accent6">
                    <a:lumMod val="75000"/>
                  </a:schemeClr>
                </a:solidFill>
              </a:rPr>
              <a:t>:10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94910" y="2627782"/>
            <a:ext cx="361950" cy="65741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58034" y="2544290"/>
            <a:ext cx="371475" cy="64770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95741" y="2515842"/>
            <a:ext cx="352425" cy="628650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3920640" y="2566181"/>
            <a:ext cx="7761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rgbClr val="FF0000"/>
                </a:solidFill>
              </a:rPr>
              <a:t>:14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102229" y="2546281"/>
            <a:ext cx="843850" cy="646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srgbClr val="EF1DFF"/>
                </a:solidFill>
              </a:rPr>
              <a:t>:13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190886" y="2545606"/>
            <a:ext cx="9102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schemeClr val="accent1">
                    <a:lumMod val="50000"/>
                  </a:schemeClr>
                </a:solidFill>
              </a:rPr>
              <a:t>:14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8171953" y="2558925"/>
            <a:ext cx="8492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srgbClr val="0A9417"/>
                </a:solidFill>
              </a:rPr>
              <a:t>:9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9492" y="2570329"/>
            <a:ext cx="2056411" cy="2874020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02229" y="3781431"/>
            <a:ext cx="665018" cy="1159519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399847" y="5441130"/>
            <a:ext cx="9352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/>
              <a:t>k-Borda</a:t>
            </a:r>
          </a:p>
        </p:txBody>
      </p:sp>
      <p:sp>
        <p:nvSpPr>
          <p:cNvPr id="4" name="Rectangle 3"/>
          <p:cNvSpPr/>
          <p:nvPr/>
        </p:nvSpPr>
        <p:spPr>
          <a:xfrm>
            <a:off x="1581653" y="2534712"/>
            <a:ext cx="1334530" cy="481101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1314807" y="2996707"/>
            <a:ext cx="805221" cy="485102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2409258" y="2831538"/>
            <a:ext cx="657701" cy="2109412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1125202" y="3953290"/>
            <a:ext cx="846474" cy="1021844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41" name="Title 1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720080"/>
          </a:xfrm>
        </p:spPr>
        <p:txBody>
          <a:bodyPr/>
          <a:lstStyle/>
          <a:p>
            <a:pPr algn="ctr"/>
            <a:r>
              <a:rPr lang="pl-PL" dirty="0"/>
              <a:t>Excellence: Stability/Condorcet</a:t>
            </a:r>
          </a:p>
        </p:txBody>
      </p:sp>
      <p:sp>
        <p:nvSpPr>
          <p:cNvPr id="33" name="Rectangle 32"/>
          <p:cNvSpPr/>
          <p:nvPr/>
        </p:nvSpPr>
        <p:spPr>
          <a:xfrm>
            <a:off x="831370" y="4994043"/>
            <a:ext cx="1288657" cy="423857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2008343" y="3537713"/>
            <a:ext cx="481149" cy="501652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773459" y="3517833"/>
            <a:ext cx="481149" cy="501652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62067" y="3821305"/>
            <a:ext cx="605180" cy="1099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5410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5" grpId="0" animBg="1"/>
      <p:bldP spid="36" grpId="0" animBg="1"/>
      <p:bldP spid="39" grpId="0" animBg="1"/>
      <p:bldP spid="33" grpId="0" animBg="1"/>
      <p:bldP spid="34" grpId="0" animBg="1"/>
      <p:bldP spid="40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ctangle 36"/>
          <p:cNvSpPr/>
          <p:nvPr/>
        </p:nvSpPr>
        <p:spPr>
          <a:xfrm>
            <a:off x="350577" y="980729"/>
            <a:ext cx="8670593" cy="777263"/>
          </a:xfrm>
          <a:prstGeom prst="rect">
            <a:avLst/>
          </a:prstGeom>
          <a:solidFill>
            <a:srgbClr val="E0FEB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Gehrlein Stability: </a:t>
            </a:r>
            <a:r>
              <a:rPr lang="pl-PL" sz="2200" dirty="0">
                <a:solidFill>
                  <a:schemeClr val="tx1"/>
                </a:solidFill>
              </a:rPr>
              <a:t>Committee is stable if there is no selected candidate such that a majority of voters prefers some nonselected one to him.</a:t>
            </a:r>
          </a:p>
          <a:p>
            <a:pPr algn="just"/>
            <a:endParaRPr lang="pl-PL" sz="2200" dirty="0">
              <a:solidFill>
                <a:schemeClr val="tx1"/>
              </a:solidFill>
            </a:endParaRPr>
          </a:p>
        </p:txBody>
      </p:sp>
      <p:sp>
        <p:nvSpPr>
          <p:cNvPr id="38" name="Rectangle: Rounded Corners 37"/>
          <p:cNvSpPr/>
          <p:nvPr/>
        </p:nvSpPr>
        <p:spPr>
          <a:xfrm>
            <a:off x="4572452" y="5707317"/>
            <a:ext cx="4448717" cy="922421"/>
          </a:xfrm>
          <a:prstGeom prst="roundRect">
            <a:avLst>
              <a:gd name="adj" fmla="val 0"/>
            </a:avLst>
          </a:prstGeom>
          <a:solidFill>
            <a:srgbClr val="FFFFCC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spcCol="0" rtlCol="0" anchor="ctr"/>
          <a:lstStyle/>
          <a:p>
            <a:r>
              <a:rPr lang="pl-PL" sz="1600" dirty="0">
                <a:solidFill>
                  <a:schemeClr val="tx1"/>
                </a:solidFill>
              </a:rPr>
              <a:t>[BC08] S. Barbera, D. Coelho, How to Choose a Non-Controversial List with k Names, Social Choice and Welfare, 2008</a:t>
            </a:r>
          </a:p>
        </p:txBody>
      </p:sp>
      <p:sp>
        <p:nvSpPr>
          <p:cNvPr id="41" name="Title 1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720080"/>
          </a:xfrm>
        </p:spPr>
        <p:txBody>
          <a:bodyPr/>
          <a:lstStyle/>
          <a:p>
            <a:pPr algn="ctr"/>
            <a:r>
              <a:rPr lang="pl-PL" dirty="0"/>
              <a:t>Excellence: Stability/Condorcet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202900" y="1959460"/>
            <a:ext cx="139333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000" b="1" dirty="0"/>
              <a:t>k-Copeland</a:t>
            </a:r>
          </a:p>
        </p:txBody>
      </p:sp>
      <p:sp>
        <p:nvSpPr>
          <p:cNvPr id="32" name="pole tekstowe 8"/>
          <p:cNvSpPr txBox="1"/>
          <p:nvPr/>
        </p:nvSpPr>
        <p:spPr>
          <a:xfrm>
            <a:off x="434361" y="2645297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1</a:t>
            </a:r>
            <a:r>
              <a:rPr lang="pl-PL" sz="1600" dirty="0"/>
              <a:t>:</a:t>
            </a:r>
          </a:p>
        </p:txBody>
      </p:sp>
      <p:sp>
        <p:nvSpPr>
          <p:cNvPr id="33" name="pole tekstowe 9"/>
          <p:cNvSpPr txBox="1"/>
          <p:nvPr/>
        </p:nvSpPr>
        <p:spPr>
          <a:xfrm>
            <a:off x="434361" y="4605270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5</a:t>
            </a:r>
            <a:r>
              <a:rPr lang="pl-PL" sz="1600" dirty="0"/>
              <a:t>:</a:t>
            </a:r>
          </a:p>
        </p:txBody>
      </p:sp>
      <p:sp>
        <p:nvSpPr>
          <p:cNvPr id="34" name="pole tekstowe 10"/>
          <p:cNvSpPr txBox="1"/>
          <p:nvPr/>
        </p:nvSpPr>
        <p:spPr>
          <a:xfrm>
            <a:off x="434361" y="3143254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2</a:t>
            </a:r>
            <a:r>
              <a:rPr lang="pl-PL" sz="1600" dirty="0"/>
              <a:t>:</a:t>
            </a:r>
          </a:p>
        </p:txBody>
      </p:sp>
      <p:sp>
        <p:nvSpPr>
          <p:cNvPr id="42" name="pole tekstowe 11"/>
          <p:cNvSpPr txBox="1"/>
          <p:nvPr/>
        </p:nvSpPr>
        <p:spPr>
          <a:xfrm>
            <a:off x="434361" y="3632957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3</a:t>
            </a:r>
            <a:r>
              <a:rPr lang="pl-PL" sz="1600" dirty="0"/>
              <a:t>:</a:t>
            </a:r>
          </a:p>
        </p:txBody>
      </p:sp>
      <p:sp>
        <p:nvSpPr>
          <p:cNvPr id="43" name="pole tekstowe 12"/>
          <p:cNvSpPr txBox="1"/>
          <p:nvPr/>
        </p:nvSpPr>
        <p:spPr>
          <a:xfrm>
            <a:off x="434361" y="5062199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6</a:t>
            </a:r>
            <a:r>
              <a:rPr lang="pl-PL" sz="1600" dirty="0"/>
              <a:t>:</a:t>
            </a:r>
          </a:p>
        </p:txBody>
      </p:sp>
      <p:sp>
        <p:nvSpPr>
          <p:cNvPr id="44" name="pole tekstowe 13"/>
          <p:cNvSpPr txBox="1"/>
          <p:nvPr/>
        </p:nvSpPr>
        <p:spPr>
          <a:xfrm>
            <a:off x="434361" y="4115567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4</a:t>
            </a:r>
            <a:r>
              <a:rPr lang="pl-PL" sz="1600" dirty="0"/>
              <a:t>: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9477" y="2524332"/>
            <a:ext cx="2080176" cy="3031836"/>
          </a:xfrm>
          <a:prstGeom prst="rect">
            <a:avLst/>
          </a:prstGeom>
        </p:spPr>
      </p:pic>
      <p:sp>
        <p:nvSpPr>
          <p:cNvPr id="45" name="Rectangle: Rounded Corners 44"/>
          <p:cNvSpPr/>
          <p:nvPr/>
        </p:nvSpPr>
        <p:spPr>
          <a:xfrm>
            <a:off x="189600" y="5707317"/>
            <a:ext cx="4072911" cy="922421"/>
          </a:xfrm>
          <a:prstGeom prst="roundRect">
            <a:avLst>
              <a:gd name="adj" fmla="val 0"/>
            </a:avLst>
          </a:prstGeom>
          <a:solidFill>
            <a:srgbClr val="E7F4D8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spcCol="0" rtlCol="0" anchor="ctr"/>
          <a:lstStyle/>
          <a:p>
            <a:r>
              <a:rPr lang="pl-PL" sz="1600" b="1" dirty="0">
                <a:solidFill>
                  <a:schemeClr val="tx1"/>
                </a:solidFill>
              </a:rPr>
              <a:t>k-Copeland: </a:t>
            </a:r>
            <a:r>
              <a:rPr lang="pl-PL" sz="1600" dirty="0">
                <a:solidFill>
                  <a:schemeClr val="tx1"/>
                </a:solidFill>
              </a:rPr>
              <a:t>Compare each pair of candidates. Victory = 1 point. Tie = 0.5 point. k candidates with highest scores win</a:t>
            </a:r>
          </a:p>
        </p:txBody>
      </p:sp>
      <p:pic>
        <p:nvPicPr>
          <p:cNvPr id="46" name="Picture 4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77731" y="2554717"/>
            <a:ext cx="447675" cy="581025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96807" y="1884060"/>
            <a:ext cx="361950" cy="657225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19197" y="3827389"/>
            <a:ext cx="361950" cy="657415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55383" y="3021781"/>
            <a:ext cx="371475" cy="647700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06332" y="4310746"/>
            <a:ext cx="352425" cy="628650"/>
          </a:xfrm>
          <a:prstGeom prst="rect">
            <a:avLst/>
          </a:prstGeom>
        </p:spPr>
      </p:pic>
      <p:cxnSp>
        <p:nvCxnSpPr>
          <p:cNvPr id="7" name="Straight Arrow Connector 6"/>
          <p:cNvCxnSpPr>
            <a:cxnSpLocks/>
          </p:cNvCxnSpPr>
          <p:nvPr/>
        </p:nvCxnSpPr>
        <p:spPr>
          <a:xfrm flipV="1">
            <a:off x="5100172" y="3183784"/>
            <a:ext cx="1396" cy="624217"/>
          </a:xfrm>
          <a:prstGeom prst="straightConnector1">
            <a:avLst/>
          </a:prstGeom>
          <a:ln w="349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/>
          <p:cNvCxnSpPr>
            <a:cxnSpLocks/>
          </p:cNvCxnSpPr>
          <p:nvPr/>
        </p:nvCxnSpPr>
        <p:spPr>
          <a:xfrm flipV="1">
            <a:off x="6923419" y="3673488"/>
            <a:ext cx="831964" cy="736898"/>
          </a:xfrm>
          <a:prstGeom prst="straightConnector1">
            <a:avLst/>
          </a:prstGeom>
          <a:ln w="349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/>
          <p:cNvCxnSpPr>
            <a:cxnSpLocks/>
          </p:cNvCxnSpPr>
          <p:nvPr/>
        </p:nvCxnSpPr>
        <p:spPr>
          <a:xfrm flipH="1" flipV="1">
            <a:off x="6880163" y="2522292"/>
            <a:ext cx="799871" cy="589779"/>
          </a:xfrm>
          <a:prstGeom prst="straightConnector1">
            <a:avLst/>
          </a:prstGeom>
          <a:ln w="349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 flipV="1">
            <a:off x="5458264" y="2347273"/>
            <a:ext cx="1038543" cy="469908"/>
          </a:xfrm>
          <a:prstGeom prst="line">
            <a:avLst/>
          </a:prstGeom>
          <a:ln w="349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>
            <a:cxnSpLocks/>
          </p:cNvCxnSpPr>
          <p:nvPr/>
        </p:nvCxnSpPr>
        <p:spPr>
          <a:xfrm>
            <a:off x="5458264" y="3011182"/>
            <a:ext cx="2221770" cy="400008"/>
          </a:xfrm>
          <a:prstGeom prst="line">
            <a:avLst/>
          </a:prstGeom>
          <a:ln w="349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>
            <a:cxnSpLocks/>
          </p:cNvCxnSpPr>
          <p:nvPr/>
        </p:nvCxnSpPr>
        <p:spPr>
          <a:xfrm flipV="1">
            <a:off x="5382915" y="3510830"/>
            <a:ext cx="2297119" cy="663566"/>
          </a:xfrm>
          <a:prstGeom prst="line">
            <a:avLst/>
          </a:prstGeom>
          <a:ln w="349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>
            <a:cxnSpLocks/>
          </p:cNvCxnSpPr>
          <p:nvPr/>
        </p:nvCxnSpPr>
        <p:spPr>
          <a:xfrm>
            <a:off x="5458264" y="3177044"/>
            <a:ext cx="1048068" cy="1233342"/>
          </a:xfrm>
          <a:prstGeom prst="line">
            <a:avLst/>
          </a:prstGeom>
          <a:ln w="349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>
            <a:cxnSpLocks/>
          </p:cNvCxnSpPr>
          <p:nvPr/>
        </p:nvCxnSpPr>
        <p:spPr>
          <a:xfrm flipV="1">
            <a:off x="5387145" y="2582227"/>
            <a:ext cx="1144329" cy="1405009"/>
          </a:xfrm>
          <a:prstGeom prst="line">
            <a:avLst/>
          </a:prstGeom>
          <a:ln w="349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66"/>
          <p:cNvCxnSpPr>
            <a:cxnSpLocks/>
            <a:endCxn id="50" idx="1"/>
          </p:cNvCxnSpPr>
          <p:nvPr/>
        </p:nvCxnSpPr>
        <p:spPr>
          <a:xfrm>
            <a:off x="5356925" y="4335679"/>
            <a:ext cx="1149407" cy="289392"/>
          </a:xfrm>
          <a:prstGeom prst="line">
            <a:avLst/>
          </a:prstGeom>
          <a:ln w="349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TextBox 68"/>
          <p:cNvSpPr txBox="1"/>
          <p:nvPr/>
        </p:nvSpPr>
        <p:spPr>
          <a:xfrm>
            <a:off x="4143973" y="2494015"/>
            <a:ext cx="9798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schemeClr val="accent6">
                    <a:lumMod val="75000"/>
                  </a:schemeClr>
                </a:solidFill>
              </a:rPr>
              <a:t>1.5: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4118247" y="3814495"/>
            <a:ext cx="8931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rgbClr val="FF0000"/>
                </a:solidFill>
              </a:rPr>
              <a:t>2.5: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6820188" y="1882590"/>
            <a:ext cx="843850" cy="646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srgbClr val="EF1DFF"/>
                </a:solidFill>
              </a:rPr>
              <a:t>:2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7961381" y="3023150"/>
            <a:ext cx="9102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schemeClr val="accent1">
                    <a:lumMod val="50000"/>
                  </a:schemeClr>
                </a:solidFill>
              </a:rPr>
              <a:t>:2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6781104" y="4274892"/>
            <a:ext cx="8492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srgbClr val="0A9417"/>
                </a:solidFill>
              </a:rPr>
              <a:t>:2</a:t>
            </a:r>
          </a:p>
        </p:txBody>
      </p:sp>
      <p:sp>
        <p:nvSpPr>
          <p:cNvPr id="75" name="Oval 74"/>
          <p:cNvSpPr/>
          <p:nvPr/>
        </p:nvSpPr>
        <p:spPr>
          <a:xfrm>
            <a:off x="3924886" y="2166425"/>
            <a:ext cx="1814732" cy="2772971"/>
          </a:xfrm>
          <a:prstGeom prst="ellipse">
            <a:avLst/>
          </a:prstGeom>
          <a:noFill/>
          <a:ln w="444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3770936" y="5051689"/>
            <a:ext cx="21226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b="1" dirty="0">
                <a:solidFill>
                  <a:srgbClr val="00B050"/>
                </a:solidFill>
              </a:rPr>
              <a:t>Gehrlein stable</a:t>
            </a:r>
          </a:p>
        </p:txBody>
      </p:sp>
      <p:cxnSp>
        <p:nvCxnSpPr>
          <p:cNvPr id="53" name="Straight Arrow Connector 52"/>
          <p:cNvCxnSpPr>
            <a:cxnSpLocks/>
            <a:endCxn id="50" idx="0"/>
          </p:cNvCxnSpPr>
          <p:nvPr/>
        </p:nvCxnSpPr>
        <p:spPr>
          <a:xfrm>
            <a:off x="6656326" y="2685827"/>
            <a:ext cx="26219" cy="1624919"/>
          </a:xfrm>
          <a:prstGeom prst="straightConnector1">
            <a:avLst/>
          </a:prstGeom>
          <a:ln w="349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22778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2" grpId="0"/>
      <p:bldP spid="33" grpId="0"/>
      <p:bldP spid="34" grpId="0"/>
      <p:bldP spid="42" grpId="0"/>
      <p:bldP spid="43" grpId="0"/>
      <p:bldP spid="44" grpId="0"/>
      <p:bldP spid="45" grpId="0" animBg="1"/>
      <p:bldP spid="69" grpId="0"/>
      <p:bldP spid="70" grpId="0"/>
      <p:bldP spid="71" grpId="0"/>
      <p:bldP spid="72" grpId="0"/>
      <p:bldP spid="73" grpId="0"/>
      <p:bldP spid="75" grpId="0" animBg="1"/>
      <p:bldP spid="76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ctangle 36"/>
          <p:cNvSpPr/>
          <p:nvPr/>
        </p:nvSpPr>
        <p:spPr>
          <a:xfrm>
            <a:off x="350577" y="980729"/>
            <a:ext cx="8670593" cy="777263"/>
          </a:xfrm>
          <a:prstGeom prst="rect">
            <a:avLst/>
          </a:prstGeom>
          <a:solidFill>
            <a:srgbClr val="E0FEB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Gehrlein Stability: </a:t>
            </a:r>
            <a:r>
              <a:rPr lang="pl-PL" sz="2200" dirty="0">
                <a:solidFill>
                  <a:schemeClr val="tx1"/>
                </a:solidFill>
              </a:rPr>
              <a:t>Committee is stable if there is no selected candidate such that a majority of voters prefers some nonselected one to him.</a:t>
            </a:r>
          </a:p>
          <a:p>
            <a:pPr algn="just"/>
            <a:endParaRPr lang="pl-PL" sz="2200" dirty="0">
              <a:solidFill>
                <a:schemeClr val="tx1"/>
              </a:solidFill>
            </a:endParaRPr>
          </a:p>
        </p:txBody>
      </p:sp>
      <p:sp>
        <p:nvSpPr>
          <p:cNvPr id="38" name="Rectangle: Rounded Corners 37"/>
          <p:cNvSpPr/>
          <p:nvPr/>
        </p:nvSpPr>
        <p:spPr>
          <a:xfrm>
            <a:off x="4572452" y="5707317"/>
            <a:ext cx="4448717" cy="922421"/>
          </a:xfrm>
          <a:prstGeom prst="roundRect">
            <a:avLst>
              <a:gd name="adj" fmla="val 0"/>
            </a:avLst>
          </a:prstGeom>
          <a:solidFill>
            <a:srgbClr val="FFFFCC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spcCol="0" rtlCol="0" anchor="ctr"/>
          <a:lstStyle/>
          <a:p>
            <a:r>
              <a:rPr lang="pl-PL" sz="1600" dirty="0">
                <a:solidFill>
                  <a:schemeClr val="tx1"/>
                </a:solidFill>
              </a:rPr>
              <a:t>[BC08] S. Barbera, D. Coelho, How to Choose a Non-Controversial List with k Names, Social Choice and Welfare, 2008</a:t>
            </a:r>
          </a:p>
        </p:txBody>
      </p:sp>
      <p:sp>
        <p:nvSpPr>
          <p:cNvPr id="41" name="Title 1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720080"/>
          </a:xfrm>
        </p:spPr>
        <p:txBody>
          <a:bodyPr/>
          <a:lstStyle/>
          <a:p>
            <a:pPr algn="ctr"/>
            <a:r>
              <a:rPr lang="pl-PL" dirty="0"/>
              <a:t>Excellence: Stability/Condorcet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202900" y="1959460"/>
            <a:ext cx="139333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000" b="1" dirty="0"/>
              <a:t>k-Copeland</a:t>
            </a:r>
          </a:p>
        </p:txBody>
      </p:sp>
      <p:sp>
        <p:nvSpPr>
          <p:cNvPr id="32" name="pole tekstowe 8"/>
          <p:cNvSpPr txBox="1"/>
          <p:nvPr/>
        </p:nvSpPr>
        <p:spPr>
          <a:xfrm>
            <a:off x="434361" y="2645297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1</a:t>
            </a:r>
            <a:r>
              <a:rPr lang="pl-PL" sz="1600" dirty="0"/>
              <a:t>:</a:t>
            </a:r>
          </a:p>
        </p:txBody>
      </p:sp>
      <p:sp>
        <p:nvSpPr>
          <p:cNvPr id="33" name="pole tekstowe 9"/>
          <p:cNvSpPr txBox="1"/>
          <p:nvPr/>
        </p:nvSpPr>
        <p:spPr>
          <a:xfrm>
            <a:off x="434361" y="4605270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5</a:t>
            </a:r>
            <a:r>
              <a:rPr lang="pl-PL" sz="1600" dirty="0"/>
              <a:t>:</a:t>
            </a:r>
          </a:p>
        </p:txBody>
      </p:sp>
      <p:sp>
        <p:nvSpPr>
          <p:cNvPr id="34" name="pole tekstowe 10"/>
          <p:cNvSpPr txBox="1"/>
          <p:nvPr/>
        </p:nvSpPr>
        <p:spPr>
          <a:xfrm>
            <a:off x="434361" y="3143254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2</a:t>
            </a:r>
            <a:r>
              <a:rPr lang="pl-PL" sz="1600" dirty="0"/>
              <a:t>:</a:t>
            </a:r>
          </a:p>
        </p:txBody>
      </p:sp>
      <p:sp>
        <p:nvSpPr>
          <p:cNvPr id="42" name="pole tekstowe 11"/>
          <p:cNvSpPr txBox="1"/>
          <p:nvPr/>
        </p:nvSpPr>
        <p:spPr>
          <a:xfrm>
            <a:off x="434361" y="3632957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3</a:t>
            </a:r>
            <a:r>
              <a:rPr lang="pl-PL" sz="1600" dirty="0"/>
              <a:t>:</a:t>
            </a:r>
          </a:p>
        </p:txBody>
      </p:sp>
      <p:sp>
        <p:nvSpPr>
          <p:cNvPr id="43" name="pole tekstowe 12"/>
          <p:cNvSpPr txBox="1"/>
          <p:nvPr/>
        </p:nvSpPr>
        <p:spPr>
          <a:xfrm>
            <a:off x="434361" y="5062199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6</a:t>
            </a:r>
            <a:r>
              <a:rPr lang="pl-PL" sz="1600" dirty="0"/>
              <a:t>:</a:t>
            </a:r>
          </a:p>
        </p:txBody>
      </p:sp>
      <p:sp>
        <p:nvSpPr>
          <p:cNvPr id="44" name="pole tekstowe 13"/>
          <p:cNvSpPr txBox="1"/>
          <p:nvPr/>
        </p:nvSpPr>
        <p:spPr>
          <a:xfrm>
            <a:off x="434361" y="4115567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4</a:t>
            </a:r>
            <a:r>
              <a:rPr lang="pl-PL" sz="1600" dirty="0"/>
              <a:t>: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9477" y="2524332"/>
            <a:ext cx="2080176" cy="3031836"/>
          </a:xfrm>
          <a:prstGeom prst="rect">
            <a:avLst/>
          </a:prstGeom>
        </p:spPr>
      </p:pic>
      <p:sp>
        <p:nvSpPr>
          <p:cNvPr id="45" name="Rectangle: Rounded Corners 44"/>
          <p:cNvSpPr/>
          <p:nvPr/>
        </p:nvSpPr>
        <p:spPr>
          <a:xfrm>
            <a:off x="189600" y="5707317"/>
            <a:ext cx="4072911" cy="922421"/>
          </a:xfrm>
          <a:prstGeom prst="roundRect">
            <a:avLst>
              <a:gd name="adj" fmla="val 0"/>
            </a:avLst>
          </a:prstGeom>
          <a:solidFill>
            <a:srgbClr val="E7F4D8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spcCol="0" rtlCol="0" anchor="ctr"/>
          <a:lstStyle/>
          <a:p>
            <a:r>
              <a:rPr lang="pl-PL" sz="1600" b="1" dirty="0">
                <a:solidFill>
                  <a:schemeClr val="tx1"/>
                </a:solidFill>
              </a:rPr>
              <a:t>k-Copeland: </a:t>
            </a:r>
            <a:r>
              <a:rPr lang="pl-PL" sz="1600" dirty="0">
                <a:solidFill>
                  <a:schemeClr val="tx1"/>
                </a:solidFill>
              </a:rPr>
              <a:t>Compare each pair of candidates. Victory = 1 point. Tie = 0.5 point. k candidates with highest scores win</a:t>
            </a:r>
          </a:p>
        </p:txBody>
      </p:sp>
      <p:pic>
        <p:nvPicPr>
          <p:cNvPr id="46" name="Picture 4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77731" y="2554717"/>
            <a:ext cx="447675" cy="581025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96807" y="1884060"/>
            <a:ext cx="361950" cy="657225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19197" y="3827389"/>
            <a:ext cx="361950" cy="657415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55383" y="3021781"/>
            <a:ext cx="371475" cy="647700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06332" y="4310746"/>
            <a:ext cx="352425" cy="628650"/>
          </a:xfrm>
          <a:prstGeom prst="rect">
            <a:avLst/>
          </a:prstGeom>
        </p:spPr>
      </p:pic>
      <p:cxnSp>
        <p:nvCxnSpPr>
          <p:cNvPr id="7" name="Straight Arrow Connector 6"/>
          <p:cNvCxnSpPr>
            <a:cxnSpLocks/>
          </p:cNvCxnSpPr>
          <p:nvPr/>
        </p:nvCxnSpPr>
        <p:spPr>
          <a:xfrm flipV="1">
            <a:off x="5100172" y="3183784"/>
            <a:ext cx="1396" cy="624217"/>
          </a:xfrm>
          <a:prstGeom prst="straightConnector1">
            <a:avLst/>
          </a:prstGeom>
          <a:ln w="349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/>
          <p:cNvCxnSpPr>
            <a:cxnSpLocks/>
          </p:cNvCxnSpPr>
          <p:nvPr/>
        </p:nvCxnSpPr>
        <p:spPr>
          <a:xfrm flipV="1">
            <a:off x="6923419" y="3673488"/>
            <a:ext cx="831964" cy="736898"/>
          </a:xfrm>
          <a:prstGeom prst="straightConnector1">
            <a:avLst/>
          </a:prstGeom>
          <a:ln w="349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/>
          <p:cNvCxnSpPr>
            <a:cxnSpLocks/>
          </p:cNvCxnSpPr>
          <p:nvPr/>
        </p:nvCxnSpPr>
        <p:spPr>
          <a:xfrm flipH="1" flipV="1">
            <a:off x="6880163" y="2522292"/>
            <a:ext cx="799871" cy="589779"/>
          </a:xfrm>
          <a:prstGeom prst="straightConnector1">
            <a:avLst/>
          </a:prstGeom>
          <a:ln w="349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Arrow Connector 52"/>
          <p:cNvCxnSpPr>
            <a:cxnSpLocks/>
            <a:endCxn id="50" idx="0"/>
          </p:cNvCxnSpPr>
          <p:nvPr/>
        </p:nvCxnSpPr>
        <p:spPr>
          <a:xfrm>
            <a:off x="6656326" y="2685827"/>
            <a:ext cx="26219" cy="1624919"/>
          </a:xfrm>
          <a:prstGeom prst="straightConnector1">
            <a:avLst/>
          </a:prstGeom>
          <a:ln w="349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 flipV="1">
            <a:off x="5458264" y="2347273"/>
            <a:ext cx="1038543" cy="469908"/>
          </a:xfrm>
          <a:prstGeom prst="line">
            <a:avLst/>
          </a:prstGeom>
          <a:ln w="349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>
            <a:cxnSpLocks/>
          </p:cNvCxnSpPr>
          <p:nvPr/>
        </p:nvCxnSpPr>
        <p:spPr>
          <a:xfrm>
            <a:off x="5458264" y="3011182"/>
            <a:ext cx="2221770" cy="400008"/>
          </a:xfrm>
          <a:prstGeom prst="line">
            <a:avLst/>
          </a:prstGeom>
          <a:ln w="349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>
            <a:cxnSpLocks/>
          </p:cNvCxnSpPr>
          <p:nvPr/>
        </p:nvCxnSpPr>
        <p:spPr>
          <a:xfrm flipV="1">
            <a:off x="5382915" y="3510830"/>
            <a:ext cx="2297119" cy="663566"/>
          </a:xfrm>
          <a:prstGeom prst="line">
            <a:avLst/>
          </a:prstGeom>
          <a:ln w="349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>
            <a:cxnSpLocks/>
          </p:cNvCxnSpPr>
          <p:nvPr/>
        </p:nvCxnSpPr>
        <p:spPr>
          <a:xfrm>
            <a:off x="5458264" y="3177044"/>
            <a:ext cx="1048068" cy="1233342"/>
          </a:xfrm>
          <a:prstGeom prst="line">
            <a:avLst/>
          </a:prstGeom>
          <a:ln w="349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>
            <a:cxnSpLocks/>
          </p:cNvCxnSpPr>
          <p:nvPr/>
        </p:nvCxnSpPr>
        <p:spPr>
          <a:xfrm flipV="1">
            <a:off x="5387145" y="2582227"/>
            <a:ext cx="1144329" cy="1405009"/>
          </a:xfrm>
          <a:prstGeom prst="line">
            <a:avLst/>
          </a:prstGeom>
          <a:ln w="349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66"/>
          <p:cNvCxnSpPr>
            <a:cxnSpLocks/>
            <a:endCxn id="50" idx="1"/>
          </p:cNvCxnSpPr>
          <p:nvPr/>
        </p:nvCxnSpPr>
        <p:spPr>
          <a:xfrm>
            <a:off x="5356925" y="4335679"/>
            <a:ext cx="1149407" cy="289392"/>
          </a:xfrm>
          <a:prstGeom prst="line">
            <a:avLst/>
          </a:prstGeom>
          <a:ln w="349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TextBox 68"/>
          <p:cNvSpPr txBox="1"/>
          <p:nvPr/>
        </p:nvSpPr>
        <p:spPr>
          <a:xfrm>
            <a:off x="4143973" y="2494015"/>
            <a:ext cx="9798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schemeClr val="accent6">
                    <a:lumMod val="75000"/>
                  </a:schemeClr>
                </a:solidFill>
              </a:rPr>
              <a:t>1.5: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4118247" y="3814495"/>
            <a:ext cx="8931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rgbClr val="FF0000"/>
                </a:solidFill>
              </a:rPr>
              <a:t>2.5: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6820188" y="1882590"/>
            <a:ext cx="843850" cy="646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srgbClr val="EF1DFF"/>
                </a:solidFill>
              </a:rPr>
              <a:t>:2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7961381" y="3023150"/>
            <a:ext cx="9102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schemeClr val="accent1">
                    <a:lumMod val="50000"/>
                  </a:schemeClr>
                </a:solidFill>
              </a:rPr>
              <a:t>:2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6781104" y="4274892"/>
            <a:ext cx="8492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srgbClr val="0A9417"/>
                </a:solidFill>
              </a:rPr>
              <a:t>:2</a:t>
            </a:r>
          </a:p>
        </p:txBody>
      </p:sp>
      <p:sp>
        <p:nvSpPr>
          <p:cNvPr id="75" name="Oval 74"/>
          <p:cNvSpPr/>
          <p:nvPr/>
        </p:nvSpPr>
        <p:spPr>
          <a:xfrm>
            <a:off x="3924886" y="2166425"/>
            <a:ext cx="1814732" cy="2772971"/>
          </a:xfrm>
          <a:prstGeom prst="ellipse">
            <a:avLst/>
          </a:prstGeom>
          <a:noFill/>
          <a:ln w="444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3770936" y="5051689"/>
            <a:ext cx="21226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b="1" dirty="0">
                <a:solidFill>
                  <a:srgbClr val="00B050"/>
                </a:solidFill>
              </a:rPr>
              <a:t>Gehrlein stable</a:t>
            </a:r>
          </a:p>
        </p:txBody>
      </p:sp>
      <p:sp>
        <p:nvSpPr>
          <p:cNvPr id="77" name="Oval 76"/>
          <p:cNvSpPr/>
          <p:nvPr/>
        </p:nvSpPr>
        <p:spPr>
          <a:xfrm rot="813842">
            <a:off x="4039123" y="3896117"/>
            <a:ext cx="3453253" cy="1102968"/>
          </a:xfrm>
          <a:prstGeom prst="ellipse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6293855" y="5051688"/>
            <a:ext cx="27216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b="1" dirty="0">
                <a:solidFill>
                  <a:srgbClr val="FF0000"/>
                </a:solidFill>
              </a:rPr>
              <a:t>k-Copeland winners</a:t>
            </a:r>
          </a:p>
        </p:txBody>
      </p:sp>
    </p:spTree>
    <p:extLst>
      <p:ext uri="{BB962C8B-B14F-4D97-AF65-F5344CB8AC3E}">
        <p14:creationId xmlns:p14="http://schemas.microsoft.com/office/powerpoint/2010/main" val="1918576644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ctangle 36"/>
          <p:cNvSpPr/>
          <p:nvPr/>
        </p:nvSpPr>
        <p:spPr>
          <a:xfrm>
            <a:off x="350577" y="980729"/>
            <a:ext cx="8670593" cy="777263"/>
          </a:xfrm>
          <a:prstGeom prst="rect">
            <a:avLst/>
          </a:prstGeom>
          <a:solidFill>
            <a:srgbClr val="E0FEB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Gehrlein Stability: </a:t>
            </a:r>
            <a:r>
              <a:rPr lang="pl-PL" sz="2200" dirty="0">
                <a:solidFill>
                  <a:schemeClr val="tx1"/>
                </a:solidFill>
              </a:rPr>
              <a:t>Committee is stable if there is no selected candidate such that a majority of voters prefers some nonselected one to him.</a:t>
            </a:r>
          </a:p>
          <a:p>
            <a:pPr algn="just"/>
            <a:endParaRPr lang="pl-PL" sz="2200" dirty="0">
              <a:solidFill>
                <a:schemeClr val="tx1"/>
              </a:solidFill>
            </a:endParaRPr>
          </a:p>
        </p:txBody>
      </p:sp>
      <p:sp>
        <p:nvSpPr>
          <p:cNvPr id="38" name="Rectangle: Rounded Corners 37"/>
          <p:cNvSpPr/>
          <p:nvPr/>
        </p:nvSpPr>
        <p:spPr>
          <a:xfrm>
            <a:off x="4572452" y="5707317"/>
            <a:ext cx="4448717" cy="922421"/>
          </a:xfrm>
          <a:prstGeom prst="roundRect">
            <a:avLst>
              <a:gd name="adj" fmla="val 0"/>
            </a:avLst>
          </a:prstGeom>
          <a:solidFill>
            <a:srgbClr val="FFFFCC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spcCol="0" rtlCol="0" anchor="ctr"/>
          <a:lstStyle/>
          <a:p>
            <a:r>
              <a:rPr lang="pl-PL" sz="1600" dirty="0">
                <a:solidFill>
                  <a:schemeClr val="tx1"/>
                </a:solidFill>
              </a:rPr>
              <a:t>[BC08] S. Barbera, D. Coelho, How to Choose a Non-Controversial List with k Names, Social Choice and Welfare, 2008</a:t>
            </a:r>
          </a:p>
        </p:txBody>
      </p:sp>
      <p:sp>
        <p:nvSpPr>
          <p:cNvPr id="41" name="Title 1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720080"/>
          </a:xfrm>
        </p:spPr>
        <p:txBody>
          <a:bodyPr/>
          <a:lstStyle/>
          <a:p>
            <a:pPr algn="ctr"/>
            <a:r>
              <a:rPr lang="pl-PL" dirty="0"/>
              <a:t>Excellence: Stability/Condorcet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202900" y="1959460"/>
            <a:ext cx="139333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000" b="1" dirty="0"/>
              <a:t>k-Copeland</a:t>
            </a:r>
          </a:p>
        </p:txBody>
      </p:sp>
      <p:sp>
        <p:nvSpPr>
          <p:cNvPr id="32" name="pole tekstowe 8"/>
          <p:cNvSpPr txBox="1"/>
          <p:nvPr/>
        </p:nvSpPr>
        <p:spPr>
          <a:xfrm>
            <a:off x="434361" y="2645297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1</a:t>
            </a:r>
            <a:r>
              <a:rPr lang="pl-PL" sz="1600" dirty="0"/>
              <a:t>:</a:t>
            </a:r>
          </a:p>
        </p:txBody>
      </p:sp>
      <p:sp>
        <p:nvSpPr>
          <p:cNvPr id="33" name="pole tekstowe 9"/>
          <p:cNvSpPr txBox="1"/>
          <p:nvPr/>
        </p:nvSpPr>
        <p:spPr>
          <a:xfrm>
            <a:off x="434361" y="4605270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5</a:t>
            </a:r>
            <a:r>
              <a:rPr lang="pl-PL" sz="1600" dirty="0"/>
              <a:t>:</a:t>
            </a:r>
          </a:p>
        </p:txBody>
      </p:sp>
      <p:sp>
        <p:nvSpPr>
          <p:cNvPr id="34" name="pole tekstowe 10"/>
          <p:cNvSpPr txBox="1"/>
          <p:nvPr/>
        </p:nvSpPr>
        <p:spPr>
          <a:xfrm>
            <a:off x="434361" y="3143254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2</a:t>
            </a:r>
            <a:r>
              <a:rPr lang="pl-PL" sz="1600" dirty="0"/>
              <a:t>:</a:t>
            </a:r>
          </a:p>
        </p:txBody>
      </p:sp>
      <p:sp>
        <p:nvSpPr>
          <p:cNvPr id="42" name="pole tekstowe 11"/>
          <p:cNvSpPr txBox="1"/>
          <p:nvPr/>
        </p:nvSpPr>
        <p:spPr>
          <a:xfrm>
            <a:off x="434361" y="3632957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3</a:t>
            </a:r>
            <a:r>
              <a:rPr lang="pl-PL" sz="1600" dirty="0"/>
              <a:t>:</a:t>
            </a:r>
          </a:p>
        </p:txBody>
      </p:sp>
      <p:sp>
        <p:nvSpPr>
          <p:cNvPr id="43" name="pole tekstowe 12"/>
          <p:cNvSpPr txBox="1"/>
          <p:nvPr/>
        </p:nvSpPr>
        <p:spPr>
          <a:xfrm>
            <a:off x="434361" y="5062199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6</a:t>
            </a:r>
            <a:r>
              <a:rPr lang="pl-PL" sz="1600" dirty="0"/>
              <a:t>:</a:t>
            </a:r>
          </a:p>
        </p:txBody>
      </p:sp>
      <p:sp>
        <p:nvSpPr>
          <p:cNvPr id="44" name="pole tekstowe 13"/>
          <p:cNvSpPr txBox="1"/>
          <p:nvPr/>
        </p:nvSpPr>
        <p:spPr>
          <a:xfrm>
            <a:off x="434361" y="4115567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4</a:t>
            </a:r>
            <a:r>
              <a:rPr lang="pl-PL" sz="1600" dirty="0"/>
              <a:t>: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9477" y="2524332"/>
            <a:ext cx="2080176" cy="3031836"/>
          </a:xfrm>
          <a:prstGeom prst="rect">
            <a:avLst/>
          </a:prstGeom>
        </p:spPr>
      </p:pic>
      <p:sp>
        <p:nvSpPr>
          <p:cNvPr id="45" name="Rectangle: Rounded Corners 44"/>
          <p:cNvSpPr/>
          <p:nvPr/>
        </p:nvSpPr>
        <p:spPr>
          <a:xfrm>
            <a:off x="189600" y="5707317"/>
            <a:ext cx="4072911" cy="922421"/>
          </a:xfrm>
          <a:prstGeom prst="roundRect">
            <a:avLst>
              <a:gd name="adj" fmla="val 0"/>
            </a:avLst>
          </a:prstGeom>
          <a:solidFill>
            <a:srgbClr val="E7F4D8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spcCol="0" rtlCol="0" anchor="ctr"/>
          <a:lstStyle/>
          <a:p>
            <a:r>
              <a:rPr lang="pl-PL" sz="1600" b="1" dirty="0">
                <a:solidFill>
                  <a:schemeClr val="tx1"/>
                </a:solidFill>
              </a:rPr>
              <a:t>k-Copeland: </a:t>
            </a:r>
            <a:r>
              <a:rPr lang="pl-PL" sz="1600" dirty="0">
                <a:solidFill>
                  <a:schemeClr val="tx1"/>
                </a:solidFill>
              </a:rPr>
              <a:t>Compare each pair of candidates. Victory = 1 point. Tie = 0.5 point. k candidates with highest scores win</a:t>
            </a:r>
          </a:p>
        </p:txBody>
      </p:sp>
      <p:pic>
        <p:nvPicPr>
          <p:cNvPr id="46" name="Picture 4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77731" y="2554717"/>
            <a:ext cx="447675" cy="581025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96807" y="1884060"/>
            <a:ext cx="361950" cy="657225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19197" y="3827389"/>
            <a:ext cx="361950" cy="657415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55383" y="3021781"/>
            <a:ext cx="371475" cy="647700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06332" y="4310746"/>
            <a:ext cx="352425" cy="628650"/>
          </a:xfrm>
          <a:prstGeom prst="rect">
            <a:avLst/>
          </a:prstGeom>
        </p:spPr>
      </p:pic>
      <p:cxnSp>
        <p:nvCxnSpPr>
          <p:cNvPr id="7" name="Straight Arrow Connector 6"/>
          <p:cNvCxnSpPr>
            <a:cxnSpLocks/>
          </p:cNvCxnSpPr>
          <p:nvPr/>
        </p:nvCxnSpPr>
        <p:spPr>
          <a:xfrm flipV="1">
            <a:off x="5100172" y="3183784"/>
            <a:ext cx="1396" cy="624217"/>
          </a:xfrm>
          <a:prstGeom prst="straightConnector1">
            <a:avLst/>
          </a:prstGeom>
          <a:ln w="349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/>
          <p:cNvCxnSpPr>
            <a:cxnSpLocks/>
          </p:cNvCxnSpPr>
          <p:nvPr/>
        </p:nvCxnSpPr>
        <p:spPr>
          <a:xfrm flipV="1">
            <a:off x="6923419" y="3673488"/>
            <a:ext cx="831964" cy="736898"/>
          </a:xfrm>
          <a:prstGeom prst="straightConnector1">
            <a:avLst/>
          </a:prstGeom>
          <a:ln w="349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/>
          <p:cNvCxnSpPr>
            <a:cxnSpLocks/>
          </p:cNvCxnSpPr>
          <p:nvPr/>
        </p:nvCxnSpPr>
        <p:spPr>
          <a:xfrm flipH="1" flipV="1">
            <a:off x="6880163" y="2522292"/>
            <a:ext cx="799871" cy="589779"/>
          </a:xfrm>
          <a:prstGeom prst="straightConnector1">
            <a:avLst/>
          </a:prstGeom>
          <a:ln w="349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Arrow Connector 52"/>
          <p:cNvCxnSpPr>
            <a:cxnSpLocks/>
            <a:endCxn id="50" idx="0"/>
          </p:cNvCxnSpPr>
          <p:nvPr/>
        </p:nvCxnSpPr>
        <p:spPr>
          <a:xfrm>
            <a:off x="6656326" y="2685827"/>
            <a:ext cx="26219" cy="1624919"/>
          </a:xfrm>
          <a:prstGeom prst="straightConnector1">
            <a:avLst/>
          </a:prstGeom>
          <a:ln w="349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 flipV="1">
            <a:off x="5458264" y="2347273"/>
            <a:ext cx="1038543" cy="469908"/>
          </a:xfrm>
          <a:prstGeom prst="line">
            <a:avLst/>
          </a:prstGeom>
          <a:ln w="349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>
            <a:cxnSpLocks/>
          </p:cNvCxnSpPr>
          <p:nvPr/>
        </p:nvCxnSpPr>
        <p:spPr>
          <a:xfrm>
            <a:off x="5458264" y="3011182"/>
            <a:ext cx="2221770" cy="400008"/>
          </a:xfrm>
          <a:prstGeom prst="line">
            <a:avLst/>
          </a:prstGeom>
          <a:ln w="349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>
            <a:cxnSpLocks/>
          </p:cNvCxnSpPr>
          <p:nvPr/>
        </p:nvCxnSpPr>
        <p:spPr>
          <a:xfrm flipV="1">
            <a:off x="5382915" y="3510830"/>
            <a:ext cx="2297119" cy="663566"/>
          </a:xfrm>
          <a:prstGeom prst="line">
            <a:avLst/>
          </a:prstGeom>
          <a:ln w="349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>
            <a:cxnSpLocks/>
          </p:cNvCxnSpPr>
          <p:nvPr/>
        </p:nvCxnSpPr>
        <p:spPr>
          <a:xfrm>
            <a:off x="5458264" y="3177044"/>
            <a:ext cx="1048068" cy="1233342"/>
          </a:xfrm>
          <a:prstGeom prst="line">
            <a:avLst/>
          </a:prstGeom>
          <a:ln w="349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>
            <a:cxnSpLocks/>
          </p:cNvCxnSpPr>
          <p:nvPr/>
        </p:nvCxnSpPr>
        <p:spPr>
          <a:xfrm flipV="1">
            <a:off x="5387145" y="2582227"/>
            <a:ext cx="1144329" cy="1405009"/>
          </a:xfrm>
          <a:prstGeom prst="line">
            <a:avLst/>
          </a:prstGeom>
          <a:ln w="349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66"/>
          <p:cNvCxnSpPr>
            <a:cxnSpLocks/>
            <a:endCxn id="50" idx="1"/>
          </p:cNvCxnSpPr>
          <p:nvPr/>
        </p:nvCxnSpPr>
        <p:spPr>
          <a:xfrm>
            <a:off x="5356925" y="4335679"/>
            <a:ext cx="1149407" cy="289392"/>
          </a:xfrm>
          <a:prstGeom prst="line">
            <a:avLst/>
          </a:prstGeom>
          <a:ln w="349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TextBox 68"/>
          <p:cNvSpPr txBox="1"/>
          <p:nvPr/>
        </p:nvSpPr>
        <p:spPr>
          <a:xfrm>
            <a:off x="4143973" y="2494015"/>
            <a:ext cx="9798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schemeClr val="accent6">
                    <a:lumMod val="75000"/>
                  </a:schemeClr>
                </a:solidFill>
              </a:rPr>
              <a:t>1.5: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4118247" y="3814495"/>
            <a:ext cx="8931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rgbClr val="FF0000"/>
                </a:solidFill>
              </a:rPr>
              <a:t>2.5: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6820188" y="1882590"/>
            <a:ext cx="843850" cy="646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srgbClr val="EF1DFF"/>
                </a:solidFill>
              </a:rPr>
              <a:t>:2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7961381" y="3023150"/>
            <a:ext cx="9102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schemeClr val="accent1">
                    <a:lumMod val="50000"/>
                  </a:schemeClr>
                </a:solidFill>
              </a:rPr>
              <a:t>:2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6781104" y="4274892"/>
            <a:ext cx="8492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srgbClr val="0A9417"/>
                </a:solidFill>
              </a:rPr>
              <a:t>:2</a:t>
            </a:r>
          </a:p>
        </p:txBody>
      </p:sp>
      <p:sp>
        <p:nvSpPr>
          <p:cNvPr id="75" name="Oval 74"/>
          <p:cNvSpPr/>
          <p:nvPr/>
        </p:nvSpPr>
        <p:spPr>
          <a:xfrm>
            <a:off x="3924886" y="2166425"/>
            <a:ext cx="1814732" cy="2772971"/>
          </a:xfrm>
          <a:prstGeom prst="ellipse">
            <a:avLst/>
          </a:prstGeom>
          <a:noFill/>
          <a:ln w="444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3770936" y="5051689"/>
            <a:ext cx="21226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b="1" dirty="0">
                <a:solidFill>
                  <a:srgbClr val="00B050"/>
                </a:solidFill>
              </a:rPr>
              <a:t>Gehrlein stable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6293855" y="5051688"/>
            <a:ext cx="27216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b="1" dirty="0">
                <a:solidFill>
                  <a:srgbClr val="FF0000"/>
                </a:solidFill>
              </a:rPr>
              <a:t>k-Copeland winners</a:t>
            </a:r>
          </a:p>
        </p:txBody>
      </p:sp>
      <p:sp>
        <p:nvSpPr>
          <p:cNvPr id="79" name="Oval 78"/>
          <p:cNvSpPr/>
          <p:nvPr/>
        </p:nvSpPr>
        <p:spPr>
          <a:xfrm rot="20997993">
            <a:off x="4067547" y="3054603"/>
            <a:ext cx="4722346" cy="1352427"/>
          </a:xfrm>
          <a:prstGeom prst="ellipse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2303386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ctangle 36"/>
          <p:cNvSpPr/>
          <p:nvPr/>
        </p:nvSpPr>
        <p:spPr>
          <a:xfrm>
            <a:off x="350577" y="980729"/>
            <a:ext cx="8670593" cy="777263"/>
          </a:xfrm>
          <a:prstGeom prst="rect">
            <a:avLst/>
          </a:prstGeom>
          <a:solidFill>
            <a:srgbClr val="E0FEB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Gehrlein Stability: </a:t>
            </a:r>
            <a:r>
              <a:rPr lang="pl-PL" sz="2200" dirty="0">
                <a:solidFill>
                  <a:schemeClr val="tx1"/>
                </a:solidFill>
              </a:rPr>
              <a:t>Committee is stable if there is no selected candidate such that a majority of voters prefers some nonselected one to him.</a:t>
            </a:r>
          </a:p>
          <a:p>
            <a:pPr algn="just"/>
            <a:endParaRPr lang="pl-PL" sz="2200" dirty="0">
              <a:solidFill>
                <a:schemeClr val="tx1"/>
              </a:solidFill>
            </a:endParaRPr>
          </a:p>
        </p:txBody>
      </p:sp>
      <p:sp>
        <p:nvSpPr>
          <p:cNvPr id="38" name="Rectangle: Rounded Corners 37"/>
          <p:cNvSpPr/>
          <p:nvPr/>
        </p:nvSpPr>
        <p:spPr>
          <a:xfrm>
            <a:off x="4572452" y="5707317"/>
            <a:ext cx="4448717" cy="922421"/>
          </a:xfrm>
          <a:prstGeom prst="roundRect">
            <a:avLst>
              <a:gd name="adj" fmla="val 0"/>
            </a:avLst>
          </a:prstGeom>
          <a:solidFill>
            <a:srgbClr val="FFFFCC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spcCol="0" rtlCol="0" anchor="ctr"/>
          <a:lstStyle/>
          <a:p>
            <a:r>
              <a:rPr lang="pl-PL" sz="1600" dirty="0">
                <a:solidFill>
                  <a:schemeClr val="tx1"/>
                </a:solidFill>
              </a:rPr>
              <a:t>[BC08] S. Barbera, D. Coelho, How to Choose a Non-Controversial List with k Names, Social Choice and Welfare, 2008</a:t>
            </a:r>
          </a:p>
        </p:txBody>
      </p:sp>
      <p:sp>
        <p:nvSpPr>
          <p:cNvPr id="41" name="Title 1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720080"/>
          </a:xfrm>
        </p:spPr>
        <p:txBody>
          <a:bodyPr/>
          <a:lstStyle/>
          <a:p>
            <a:pPr algn="ctr"/>
            <a:r>
              <a:rPr lang="pl-PL" dirty="0"/>
              <a:t>Excellence: Stability/Condorcet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202900" y="1959460"/>
            <a:ext cx="139333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000" b="1" dirty="0"/>
              <a:t>k-Copeland</a:t>
            </a:r>
          </a:p>
        </p:txBody>
      </p:sp>
      <p:sp>
        <p:nvSpPr>
          <p:cNvPr id="32" name="pole tekstowe 8"/>
          <p:cNvSpPr txBox="1"/>
          <p:nvPr/>
        </p:nvSpPr>
        <p:spPr>
          <a:xfrm>
            <a:off x="434361" y="2645297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1</a:t>
            </a:r>
            <a:r>
              <a:rPr lang="pl-PL" sz="1600" dirty="0"/>
              <a:t>:</a:t>
            </a:r>
          </a:p>
        </p:txBody>
      </p:sp>
      <p:sp>
        <p:nvSpPr>
          <p:cNvPr id="33" name="pole tekstowe 9"/>
          <p:cNvSpPr txBox="1"/>
          <p:nvPr/>
        </p:nvSpPr>
        <p:spPr>
          <a:xfrm>
            <a:off x="434361" y="4605270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5</a:t>
            </a:r>
            <a:r>
              <a:rPr lang="pl-PL" sz="1600" dirty="0"/>
              <a:t>:</a:t>
            </a:r>
          </a:p>
        </p:txBody>
      </p:sp>
      <p:sp>
        <p:nvSpPr>
          <p:cNvPr id="34" name="pole tekstowe 10"/>
          <p:cNvSpPr txBox="1"/>
          <p:nvPr/>
        </p:nvSpPr>
        <p:spPr>
          <a:xfrm>
            <a:off x="434361" y="3143254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2</a:t>
            </a:r>
            <a:r>
              <a:rPr lang="pl-PL" sz="1600" dirty="0"/>
              <a:t>:</a:t>
            </a:r>
          </a:p>
        </p:txBody>
      </p:sp>
      <p:sp>
        <p:nvSpPr>
          <p:cNvPr id="42" name="pole tekstowe 11"/>
          <p:cNvSpPr txBox="1"/>
          <p:nvPr/>
        </p:nvSpPr>
        <p:spPr>
          <a:xfrm>
            <a:off x="434361" y="3632957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3</a:t>
            </a:r>
            <a:r>
              <a:rPr lang="pl-PL" sz="1600" dirty="0"/>
              <a:t>:</a:t>
            </a:r>
          </a:p>
        </p:txBody>
      </p:sp>
      <p:sp>
        <p:nvSpPr>
          <p:cNvPr id="43" name="pole tekstowe 12"/>
          <p:cNvSpPr txBox="1"/>
          <p:nvPr/>
        </p:nvSpPr>
        <p:spPr>
          <a:xfrm>
            <a:off x="434361" y="5062199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6</a:t>
            </a:r>
            <a:r>
              <a:rPr lang="pl-PL" sz="1600" dirty="0"/>
              <a:t>:</a:t>
            </a:r>
          </a:p>
        </p:txBody>
      </p:sp>
      <p:sp>
        <p:nvSpPr>
          <p:cNvPr id="44" name="pole tekstowe 13"/>
          <p:cNvSpPr txBox="1"/>
          <p:nvPr/>
        </p:nvSpPr>
        <p:spPr>
          <a:xfrm>
            <a:off x="434361" y="4115567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4</a:t>
            </a:r>
            <a:r>
              <a:rPr lang="pl-PL" sz="1600" dirty="0"/>
              <a:t>: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9477" y="2524332"/>
            <a:ext cx="2080176" cy="3031836"/>
          </a:xfrm>
          <a:prstGeom prst="rect">
            <a:avLst/>
          </a:prstGeom>
        </p:spPr>
      </p:pic>
      <p:sp>
        <p:nvSpPr>
          <p:cNvPr id="45" name="Rectangle: Rounded Corners 44"/>
          <p:cNvSpPr/>
          <p:nvPr/>
        </p:nvSpPr>
        <p:spPr>
          <a:xfrm>
            <a:off x="189600" y="5707317"/>
            <a:ext cx="4072911" cy="922421"/>
          </a:xfrm>
          <a:prstGeom prst="roundRect">
            <a:avLst>
              <a:gd name="adj" fmla="val 0"/>
            </a:avLst>
          </a:prstGeom>
          <a:solidFill>
            <a:srgbClr val="E7F4D8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spcCol="0" rtlCol="0" anchor="ctr"/>
          <a:lstStyle/>
          <a:p>
            <a:r>
              <a:rPr lang="pl-PL" sz="1600" b="1" dirty="0">
                <a:solidFill>
                  <a:schemeClr val="tx1"/>
                </a:solidFill>
              </a:rPr>
              <a:t>k-Copeland: </a:t>
            </a:r>
            <a:r>
              <a:rPr lang="pl-PL" sz="1600" dirty="0">
                <a:solidFill>
                  <a:schemeClr val="tx1"/>
                </a:solidFill>
              </a:rPr>
              <a:t>Compare each pair of candidates. Victory = 1 point. Tie = 0.5 point. k candidates with highest scores win</a:t>
            </a:r>
          </a:p>
        </p:txBody>
      </p:sp>
      <p:pic>
        <p:nvPicPr>
          <p:cNvPr id="46" name="Picture 4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77731" y="2554717"/>
            <a:ext cx="447675" cy="581025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96807" y="1884060"/>
            <a:ext cx="361950" cy="657225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19197" y="3827389"/>
            <a:ext cx="361950" cy="657415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55383" y="3021781"/>
            <a:ext cx="371475" cy="647700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06332" y="4310746"/>
            <a:ext cx="352425" cy="628650"/>
          </a:xfrm>
          <a:prstGeom prst="rect">
            <a:avLst/>
          </a:prstGeom>
        </p:spPr>
      </p:pic>
      <p:cxnSp>
        <p:nvCxnSpPr>
          <p:cNvPr id="7" name="Straight Arrow Connector 6"/>
          <p:cNvCxnSpPr>
            <a:cxnSpLocks/>
          </p:cNvCxnSpPr>
          <p:nvPr/>
        </p:nvCxnSpPr>
        <p:spPr>
          <a:xfrm flipV="1">
            <a:off x="5100172" y="3183784"/>
            <a:ext cx="1396" cy="624217"/>
          </a:xfrm>
          <a:prstGeom prst="straightConnector1">
            <a:avLst/>
          </a:prstGeom>
          <a:ln w="349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/>
          <p:cNvCxnSpPr>
            <a:cxnSpLocks/>
          </p:cNvCxnSpPr>
          <p:nvPr/>
        </p:nvCxnSpPr>
        <p:spPr>
          <a:xfrm flipV="1">
            <a:off x="6923419" y="3673488"/>
            <a:ext cx="831964" cy="736898"/>
          </a:xfrm>
          <a:prstGeom prst="straightConnector1">
            <a:avLst/>
          </a:prstGeom>
          <a:ln w="349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/>
          <p:cNvCxnSpPr>
            <a:cxnSpLocks/>
          </p:cNvCxnSpPr>
          <p:nvPr/>
        </p:nvCxnSpPr>
        <p:spPr>
          <a:xfrm flipH="1" flipV="1">
            <a:off x="6880163" y="2522292"/>
            <a:ext cx="799871" cy="589779"/>
          </a:xfrm>
          <a:prstGeom prst="straightConnector1">
            <a:avLst/>
          </a:prstGeom>
          <a:ln w="349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Arrow Connector 52"/>
          <p:cNvCxnSpPr>
            <a:cxnSpLocks/>
            <a:endCxn id="50" idx="0"/>
          </p:cNvCxnSpPr>
          <p:nvPr/>
        </p:nvCxnSpPr>
        <p:spPr>
          <a:xfrm>
            <a:off x="6656326" y="2685827"/>
            <a:ext cx="26219" cy="1624919"/>
          </a:xfrm>
          <a:prstGeom prst="straightConnector1">
            <a:avLst/>
          </a:prstGeom>
          <a:ln w="349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 flipV="1">
            <a:off x="5458264" y="2347273"/>
            <a:ext cx="1038543" cy="469908"/>
          </a:xfrm>
          <a:prstGeom prst="line">
            <a:avLst/>
          </a:prstGeom>
          <a:ln w="349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>
            <a:cxnSpLocks/>
          </p:cNvCxnSpPr>
          <p:nvPr/>
        </p:nvCxnSpPr>
        <p:spPr>
          <a:xfrm>
            <a:off x="5458264" y="3011182"/>
            <a:ext cx="2221770" cy="400008"/>
          </a:xfrm>
          <a:prstGeom prst="line">
            <a:avLst/>
          </a:prstGeom>
          <a:ln w="349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>
            <a:cxnSpLocks/>
          </p:cNvCxnSpPr>
          <p:nvPr/>
        </p:nvCxnSpPr>
        <p:spPr>
          <a:xfrm flipV="1">
            <a:off x="5382915" y="3510830"/>
            <a:ext cx="2297119" cy="663566"/>
          </a:xfrm>
          <a:prstGeom prst="line">
            <a:avLst/>
          </a:prstGeom>
          <a:ln w="349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>
            <a:cxnSpLocks/>
          </p:cNvCxnSpPr>
          <p:nvPr/>
        </p:nvCxnSpPr>
        <p:spPr>
          <a:xfrm>
            <a:off x="5458264" y="3177044"/>
            <a:ext cx="1048068" cy="1233342"/>
          </a:xfrm>
          <a:prstGeom prst="line">
            <a:avLst/>
          </a:prstGeom>
          <a:ln w="349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>
            <a:cxnSpLocks/>
          </p:cNvCxnSpPr>
          <p:nvPr/>
        </p:nvCxnSpPr>
        <p:spPr>
          <a:xfrm flipV="1">
            <a:off x="5387145" y="2582227"/>
            <a:ext cx="1144329" cy="1405009"/>
          </a:xfrm>
          <a:prstGeom prst="line">
            <a:avLst/>
          </a:prstGeom>
          <a:ln w="349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66"/>
          <p:cNvCxnSpPr>
            <a:cxnSpLocks/>
            <a:endCxn id="50" idx="1"/>
          </p:cNvCxnSpPr>
          <p:nvPr/>
        </p:nvCxnSpPr>
        <p:spPr>
          <a:xfrm>
            <a:off x="5356925" y="4335679"/>
            <a:ext cx="1149407" cy="289392"/>
          </a:xfrm>
          <a:prstGeom prst="line">
            <a:avLst/>
          </a:prstGeom>
          <a:ln w="349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TextBox 68"/>
          <p:cNvSpPr txBox="1"/>
          <p:nvPr/>
        </p:nvSpPr>
        <p:spPr>
          <a:xfrm>
            <a:off x="4143973" y="2494015"/>
            <a:ext cx="9798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schemeClr val="accent6">
                    <a:lumMod val="75000"/>
                  </a:schemeClr>
                </a:solidFill>
              </a:rPr>
              <a:t>1.5: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4118247" y="3814495"/>
            <a:ext cx="8931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rgbClr val="FF0000"/>
                </a:solidFill>
              </a:rPr>
              <a:t>2.5: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6820188" y="1882590"/>
            <a:ext cx="843850" cy="646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srgbClr val="EF1DFF"/>
                </a:solidFill>
              </a:rPr>
              <a:t>:2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7961381" y="3023150"/>
            <a:ext cx="9102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schemeClr val="accent1">
                    <a:lumMod val="50000"/>
                  </a:schemeClr>
                </a:solidFill>
              </a:rPr>
              <a:t>:2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6781104" y="4274892"/>
            <a:ext cx="8492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srgbClr val="0A9417"/>
                </a:solidFill>
              </a:rPr>
              <a:t>:2</a:t>
            </a:r>
          </a:p>
        </p:txBody>
      </p:sp>
      <p:sp>
        <p:nvSpPr>
          <p:cNvPr id="75" name="Oval 74"/>
          <p:cNvSpPr/>
          <p:nvPr/>
        </p:nvSpPr>
        <p:spPr>
          <a:xfrm>
            <a:off x="3924886" y="2166425"/>
            <a:ext cx="1814732" cy="2772971"/>
          </a:xfrm>
          <a:prstGeom prst="ellipse">
            <a:avLst/>
          </a:prstGeom>
          <a:noFill/>
          <a:ln w="444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3770936" y="5051689"/>
            <a:ext cx="21226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b="1" dirty="0">
                <a:solidFill>
                  <a:srgbClr val="00B050"/>
                </a:solidFill>
              </a:rPr>
              <a:t>Gehrlein stable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6293855" y="5051688"/>
            <a:ext cx="27216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b="1" dirty="0">
                <a:solidFill>
                  <a:srgbClr val="FF0000"/>
                </a:solidFill>
              </a:rPr>
              <a:t>k-Copeland winners</a:t>
            </a:r>
          </a:p>
        </p:txBody>
      </p:sp>
      <p:sp>
        <p:nvSpPr>
          <p:cNvPr id="80" name="Oval 79"/>
          <p:cNvSpPr/>
          <p:nvPr/>
        </p:nvSpPr>
        <p:spPr>
          <a:xfrm rot="19300605">
            <a:off x="3741247" y="2412003"/>
            <a:ext cx="3996740" cy="1530080"/>
          </a:xfrm>
          <a:prstGeom prst="ellipse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4" name="Rectangle: Rounded Corners 3"/>
          <p:cNvSpPr/>
          <p:nvPr/>
        </p:nvSpPr>
        <p:spPr>
          <a:xfrm>
            <a:off x="240467" y="2068313"/>
            <a:ext cx="8752574" cy="3346928"/>
          </a:xfrm>
          <a:prstGeom prst="roundRect">
            <a:avLst>
              <a:gd name="adj" fmla="val 24418"/>
            </a:avLst>
          </a:prstGeom>
          <a:solidFill>
            <a:srgbClr val="FEFAAC">
              <a:alpha val="95000"/>
            </a:srgb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000" b="1" dirty="0">
                <a:solidFill>
                  <a:schemeClr val="tx1"/>
                </a:solidFill>
              </a:rPr>
              <a:t>General observation</a:t>
            </a:r>
          </a:p>
          <a:p>
            <a:pPr algn="ctr"/>
            <a:r>
              <a:rPr lang="pl-PL" sz="4000" dirty="0">
                <a:solidFill>
                  <a:schemeClr val="tx1"/>
                </a:solidFill>
              </a:rPr>
              <a:t>Every straightforward adaptation of a single-winner Condorcet-consistent rule fails Gehrlein stability</a:t>
            </a:r>
          </a:p>
        </p:txBody>
      </p:sp>
    </p:spTree>
    <p:extLst>
      <p:ext uri="{BB962C8B-B14F-4D97-AF65-F5344CB8AC3E}">
        <p14:creationId xmlns:p14="http://schemas.microsoft.com/office/powerpoint/2010/main" val="35720764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ctangle 36"/>
          <p:cNvSpPr/>
          <p:nvPr/>
        </p:nvSpPr>
        <p:spPr>
          <a:xfrm>
            <a:off x="350577" y="980729"/>
            <a:ext cx="8670593" cy="777263"/>
          </a:xfrm>
          <a:prstGeom prst="rect">
            <a:avLst/>
          </a:prstGeom>
          <a:solidFill>
            <a:srgbClr val="E0FEB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Gehrlein Stability: </a:t>
            </a:r>
            <a:r>
              <a:rPr lang="pl-PL" sz="2200" dirty="0">
                <a:solidFill>
                  <a:schemeClr val="tx1"/>
                </a:solidFill>
              </a:rPr>
              <a:t>Committee is stable if there is no selected candidate such that a majority of voters prefers some nonselected one to him.</a:t>
            </a:r>
          </a:p>
          <a:p>
            <a:pPr algn="just"/>
            <a:endParaRPr lang="pl-PL" sz="2200" dirty="0">
              <a:solidFill>
                <a:schemeClr val="tx1"/>
              </a:solidFill>
            </a:endParaRPr>
          </a:p>
        </p:txBody>
      </p:sp>
      <p:sp>
        <p:nvSpPr>
          <p:cNvPr id="38" name="Rectangle: Rounded Corners 37"/>
          <p:cNvSpPr/>
          <p:nvPr/>
        </p:nvSpPr>
        <p:spPr>
          <a:xfrm>
            <a:off x="4572452" y="5500813"/>
            <a:ext cx="4448717" cy="1235836"/>
          </a:xfrm>
          <a:prstGeom prst="roundRect">
            <a:avLst>
              <a:gd name="adj" fmla="val 0"/>
            </a:avLst>
          </a:prstGeom>
          <a:solidFill>
            <a:srgbClr val="FFFFCC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spcCol="0" rtlCol="0" anchor="ctr"/>
          <a:lstStyle/>
          <a:p>
            <a:r>
              <a:rPr lang="pl-PL" sz="1400" dirty="0">
                <a:solidFill>
                  <a:schemeClr val="tx1"/>
                </a:solidFill>
              </a:rPr>
              <a:t>[Coe04] D. Coelho, Understanding, Evaluating and Selecting Voting Rules, PhD Thesis 2004</a:t>
            </a:r>
          </a:p>
          <a:p>
            <a:endParaRPr lang="pl-PL" sz="400" dirty="0">
              <a:solidFill>
                <a:schemeClr val="tx1"/>
              </a:solidFill>
            </a:endParaRPr>
          </a:p>
          <a:p>
            <a:r>
              <a:rPr lang="pl-PL" sz="1400" dirty="0">
                <a:solidFill>
                  <a:schemeClr val="tx1"/>
                </a:solidFill>
              </a:rPr>
              <a:t>[AEF+17] H. Aziz, E. Elkind, P. Faliszewski, M. Lackner, P. Skowron, The Condorcet Principle for Multiwinner Elections: From Shortlisting to Proportionality, arXiv 2017</a:t>
            </a:r>
          </a:p>
        </p:txBody>
      </p:sp>
      <p:sp>
        <p:nvSpPr>
          <p:cNvPr id="41" name="Title 1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720080"/>
          </a:xfrm>
        </p:spPr>
        <p:txBody>
          <a:bodyPr/>
          <a:lstStyle/>
          <a:p>
            <a:pPr algn="ctr"/>
            <a:r>
              <a:rPr lang="pl-PL" dirty="0"/>
              <a:t>Excellence: Stability/Condorcet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256272" y="1959460"/>
            <a:ext cx="317599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000" b="1" dirty="0"/>
              <a:t>NED</a:t>
            </a:r>
            <a:r>
              <a:rPr lang="pl-PL" sz="1600" b="1" dirty="0"/>
              <a:t> (Number of External Defeats)</a:t>
            </a:r>
          </a:p>
        </p:txBody>
      </p:sp>
      <p:sp>
        <p:nvSpPr>
          <p:cNvPr id="32" name="pole tekstowe 8"/>
          <p:cNvSpPr txBox="1"/>
          <p:nvPr/>
        </p:nvSpPr>
        <p:spPr>
          <a:xfrm>
            <a:off x="434361" y="2645297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1</a:t>
            </a:r>
            <a:r>
              <a:rPr lang="pl-PL" sz="1600" dirty="0"/>
              <a:t>:</a:t>
            </a:r>
          </a:p>
        </p:txBody>
      </p:sp>
      <p:sp>
        <p:nvSpPr>
          <p:cNvPr id="33" name="pole tekstowe 9"/>
          <p:cNvSpPr txBox="1"/>
          <p:nvPr/>
        </p:nvSpPr>
        <p:spPr>
          <a:xfrm>
            <a:off x="434361" y="4605270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5</a:t>
            </a:r>
            <a:r>
              <a:rPr lang="pl-PL" sz="1600" dirty="0"/>
              <a:t>:</a:t>
            </a:r>
          </a:p>
        </p:txBody>
      </p:sp>
      <p:sp>
        <p:nvSpPr>
          <p:cNvPr id="34" name="pole tekstowe 10"/>
          <p:cNvSpPr txBox="1"/>
          <p:nvPr/>
        </p:nvSpPr>
        <p:spPr>
          <a:xfrm>
            <a:off x="434361" y="3143254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2</a:t>
            </a:r>
            <a:r>
              <a:rPr lang="pl-PL" sz="1600" dirty="0"/>
              <a:t>:</a:t>
            </a:r>
          </a:p>
        </p:txBody>
      </p:sp>
      <p:sp>
        <p:nvSpPr>
          <p:cNvPr id="42" name="pole tekstowe 11"/>
          <p:cNvSpPr txBox="1"/>
          <p:nvPr/>
        </p:nvSpPr>
        <p:spPr>
          <a:xfrm>
            <a:off x="434361" y="3632957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3</a:t>
            </a:r>
            <a:r>
              <a:rPr lang="pl-PL" sz="1600" dirty="0"/>
              <a:t>:</a:t>
            </a:r>
          </a:p>
        </p:txBody>
      </p:sp>
      <p:sp>
        <p:nvSpPr>
          <p:cNvPr id="43" name="pole tekstowe 12"/>
          <p:cNvSpPr txBox="1"/>
          <p:nvPr/>
        </p:nvSpPr>
        <p:spPr>
          <a:xfrm>
            <a:off x="434361" y="5062199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6</a:t>
            </a:r>
            <a:r>
              <a:rPr lang="pl-PL" sz="1600" dirty="0"/>
              <a:t>:</a:t>
            </a:r>
          </a:p>
        </p:txBody>
      </p:sp>
      <p:sp>
        <p:nvSpPr>
          <p:cNvPr id="44" name="pole tekstowe 13"/>
          <p:cNvSpPr txBox="1"/>
          <p:nvPr/>
        </p:nvSpPr>
        <p:spPr>
          <a:xfrm>
            <a:off x="434361" y="4115567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V</a:t>
            </a:r>
            <a:r>
              <a:rPr lang="pl-PL" sz="1600" baseline="-25000" dirty="0"/>
              <a:t>4</a:t>
            </a:r>
            <a:r>
              <a:rPr lang="pl-PL" sz="1600" dirty="0"/>
              <a:t>: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9477" y="2524332"/>
            <a:ext cx="2080176" cy="3031836"/>
          </a:xfrm>
          <a:prstGeom prst="rect">
            <a:avLst/>
          </a:prstGeom>
        </p:spPr>
      </p:pic>
      <p:sp>
        <p:nvSpPr>
          <p:cNvPr id="45" name="Rectangle: Rounded Corners 44"/>
          <p:cNvSpPr/>
          <p:nvPr/>
        </p:nvSpPr>
        <p:spPr>
          <a:xfrm>
            <a:off x="189600" y="5556168"/>
            <a:ext cx="4072911" cy="1180481"/>
          </a:xfrm>
          <a:prstGeom prst="roundRect">
            <a:avLst>
              <a:gd name="adj" fmla="val 0"/>
            </a:avLst>
          </a:prstGeom>
          <a:solidFill>
            <a:srgbClr val="E7F4D8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spcCol="0" rtlCol="0" anchor="ctr"/>
          <a:lstStyle/>
          <a:p>
            <a:r>
              <a:rPr lang="pl-PL" sz="1600" b="1" dirty="0">
                <a:solidFill>
                  <a:schemeClr val="tx1"/>
                </a:solidFill>
              </a:rPr>
              <a:t>NED: </a:t>
            </a:r>
            <a:r>
              <a:rPr lang="pl-PL" sz="1600" dirty="0">
                <a:solidFill>
                  <a:schemeClr val="tx1"/>
                </a:solidFill>
              </a:rPr>
              <a:t>Like k-Copeland, but a committee gathers points jointly—considers contests between members and non-members only (win = tie = 1 point)</a:t>
            </a:r>
          </a:p>
        </p:txBody>
      </p:sp>
      <p:pic>
        <p:nvPicPr>
          <p:cNvPr id="46" name="Picture 4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77731" y="2554717"/>
            <a:ext cx="447675" cy="581025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96807" y="1884060"/>
            <a:ext cx="361950" cy="657225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19197" y="3827389"/>
            <a:ext cx="361950" cy="657415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55383" y="3021781"/>
            <a:ext cx="371475" cy="647700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06332" y="4310746"/>
            <a:ext cx="352425" cy="628650"/>
          </a:xfrm>
          <a:prstGeom prst="rect">
            <a:avLst/>
          </a:prstGeom>
        </p:spPr>
      </p:pic>
      <p:cxnSp>
        <p:nvCxnSpPr>
          <p:cNvPr id="7" name="Straight Arrow Connector 6"/>
          <p:cNvCxnSpPr>
            <a:cxnSpLocks/>
          </p:cNvCxnSpPr>
          <p:nvPr/>
        </p:nvCxnSpPr>
        <p:spPr>
          <a:xfrm flipV="1">
            <a:off x="5100172" y="3183784"/>
            <a:ext cx="1396" cy="624217"/>
          </a:xfrm>
          <a:prstGeom prst="straightConnector1">
            <a:avLst/>
          </a:prstGeom>
          <a:ln w="349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/>
          <p:cNvCxnSpPr>
            <a:cxnSpLocks/>
          </p:cNvCxnSpPr>
          <p:nvPr/>
        </p:nvCxnSpPr>
        <p:spPr>
          <a:xfrm flipV="1">
            <a:off x="6923419" y="3673488"/>
            <a:ext cx="831964" cy="736898"/>
          </a:xfrm>
          <a:prstGeom prst="straightConnector1">
            <a:avLst/>
          </a:prstGeom>
          <a:ln w="349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/>
          <p:cNvCxnSpPr>
            <a:cxnSpLocks/>
          </p:cNvCxnSpPr>
          <p:nvPr/>
        </p:nvCxnSpPr>
        <p:spPr>
          <a:xfrm flipH="1" flipV="1">
            <a:off x="6880163" y="2522292"/>
            <a:ext cx="799871" cy="589779"/>
          </a:xfrm>
          <a:prstGeom prst="straightConnector1">
            <a:avLst/>
          </a:prstGeom>
          <a:ln w="349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Arrow Connector 52"/>
          <p:cNvCxnSpPr>
            <a:cxnSpLocks/>
            <a:endCxn id="50" idx="0"/>
          </p:cNvCxnSpPr>
          <p:nvPr/>
        </p:nvCxnSpPr>
        <p:spPr>
          <a:xfrm>
            <a:off x="6656326" y="2685827"/>
            <a:ext cx="26219" cy="1624919"/>
          </a:xfrm>
          <a:prstGeom prst="straightConnector1">
            <a:avLst/>
          </a:prstGeom>
          <a:ln w="349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 flipV="1">
            <a:off x="5458264" y="2347273"/>
            <a:ext cx="1038543" cy="469908"/>
          </a:xfrm>
          <a:prstGeom prst="line">
            <a:avLst/>
          </a:prstGeom>
          <a:ln w="349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>
            <a:cxnSpLocks/>
          </p:cNvCxnSpPr>
          <p:nvPr/>
        </p:nvCxnSpPr>
        <p:spPr>
          <a:xfrm>
            <a:off x="5458264" y="3011182"/>
            <a:ext cx="2221770" cy="400008"/>
          </a:xfrm>
          <a:prstGeom prst="line">
            <a:avLst/>
          </a:prstGeom>
          <a:ln w="349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>
            <a:cxnSpLocks/>
          </p:cNvCxnSpPr>
          <p:nvPr/>
        </p:nvCxnSpPr>
        <p:spPr>
          <a:xfrm flipV="1">
            <a:off x="5382915" y="3510830"/>
            <a:ext cx="2297119" cy="663566"/>
          </a:xfrm>
          <a:prstGeom prst="line">
            <a:avLst/>
          </a:prstGeom>
          <a:ln w="349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>
            <a:cxnSpLocks/>
          </p:cNvCxnSpPr>
          <p:nvPr/>
        </p:nvCxnSpPr>
        <p:spPr>
          <a:xfrm>
            <a:off x="5458264" y="3177044"/>
            <a:ext cx="1048068" cy="1233342"/>
          </a:xfrm>
          <a:prstGeom prst="line">
            <a:avLst/>
          </a:prstGeom>
          <a:ln w="349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>
            <a:cxnSpLocks/>
          </p:cNvCxnSpPr>
          <p:nvPr/>
        </p:nvCxnSpPr>
        <p:spPr>
          <a:xfrm flipV="1">
            <a:off x="5387145" y="2582227"/>
            <a:ext cx="1144329" cy="1405009"/>
          </a:xfrm>
          <a:prstGeom prst="line">
            <a:avLst/>
          </a:prstGeom>
          <a:ln w="349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66"/>
          <p:cNvCxnSpPr>
            <a:cxnSpLocks/>
            <a:endCxn id="50" idx="1"/>
          </p:cNvCxnSpPr>
          <p:nvPr/>
        </p:nvCxnSpPr>
        <p:spPr>
          <a:xfrm>
            <a:off x="5356925" y="4335679"/>
            <a:ext cx="1149407" cy="289392"/>
          </a:xfrm>
          <a:prstGeom prst="line">
            <a:avLst/>
          </a:prstGeom>
          <a:ln w="349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" name="Oval 74"/>
          <p:cNvSpPr/>
          <p:nvPr/>
        </p:nvSpPr>
        <p:spPr>
          <a:xfrm>
            <a:off x="4581676" y="2166425"/>
            <a:ext cx="1157941" cy="2772971"/>
          </a:xfrm>
          <a:prstGeom prst="ellipse">
            <a:avLst/>
          </a:prstGeom>
          <a:noFill/>
          <a:ln w="444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4581675" y="4915839"/>
            <a:ext cx="12346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b="1" dirty="0">
                <a:solidFill>
                  <a:srgbClr val="00B050"/>
                </a:solidFill>
              </a:rPr>
              <a:t>3 + 3 = 6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7423937" y="1812133"/>
            <a:ext cx="20504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>
                <a:solidFill>
                  <a:srgbClr val="FF0000"/>
                </a:solidFill>
              </a:rPr>
              <a:t>3 + 2 = 5</a:t>
            </a:r>
          </a:p>
        </p:txBody>
      </p:sp>
      <p:sp>
        <p:nvSpPr>
          <p:cNvPr id="39" name="Oval 38"/>
          <p:cNvSpPr/>
          <p:nvPr/>
        </p:nvSpPr>
        <p:spPr>
          <a:xfrm rot="7854085">
            <a:off x="6779701" y="1466546"/>
            <a:ext cx="1157941" cy="2772971"/>
          </a:xfrm>
          <a:prstGeom prst="ellipse">
            <a:avLst/>
          </a:prstGeom>
          <a:noFill/>
          <a:ln w="444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rgbClr val="FF0000"/>
              </a:solidFill>
            </a:endParaRPr>
          </a:p>
        </p:txBody>
      </p:sp>
      <p:pic>
        <p:nvPicPr>
          <p:cNvPr id="40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6947" y="4044547"/>
            <a:ext cx="1171676" cy="12562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01250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 animBg="1"/>
      <p:bldP spid="76" grpId="0"/>
      <p:bldP spid="78" grpId="0"/>
      <p:bldP spid="39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ctangle 36"/>
          <p:cNvSpPr/>
          <p:nvPr/>
        </p:nvSpPr>
        <p:spPr>
          <a:xfrm>
            <a:off x="350577" y="980729"/>
            <a:ext cx="8670593" cy="777263"/>
          </a:xfrm>
          <a:prstGeom prst="rect">
            <a:avLst/>
          </a:prstGeom>
          <a:solidFill>
            <a:srgbClr val="E0FEB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Gehrlein Stability: </a:t>
            </a:r>
            <a:r>
              <a:rPr lang="pl-PL" sz="2200" dirty="0">
                <a:solidFill>
                  <a:schemeClr val="tx1"/>
                </a:solidFill>
              </a:rPr>
              <a:t>Committee is stable if there is no selected candidate such that a majority of voters prefers some nonselected one to him.</a:t>
            </a:r>
          </a:p>
          <a:p>
            <a:pPr algn="just"/>
            <a:endParaRPr lang="pl-PL" sz="2200" dirty="0">
              <a:solidFill>
                <a:schemeClr val="tx1"/>
              </a:solidFill>
            </a:endParaRPr>
          </a:p>
        </p:txBody>
      </p:sp>
      <p:sp>
        <p:nvSpPr>
          <p:cNvPr id="38" name="Rectangle: Rounded Corners 37"/>
          <p:cNvSpPr/>
          <p:nvPr/>
        </p:nvSpPr>
        <p:spPr>
          <a:xfrm>
            <a:off x="4572452" y="5954493"/>
            <a:ext cx="4448717" cy="765000"/>
          </a:xfrm>
          <a:prstGeom prst="roundRect">
            <a:avLst>
              <a:gd name="adj" fmla="val 0"/>
            </a:avLst>
          </a:prstGeom>
          <a:solidFill>
            <a:srgbClr val="FFFFCC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spcCol="0" rtlCol="0" anchor="ctr"/>
          <a:lstStyle/>
          <a:p>
            <a:r>
              <a:rPr lang="pl-PL" sz="1400" dirty="0">
                <a:solidFill>
                  <a:schemeClr val="tx1"/>
                </a:solidFill>
              </a:rPr>
              <a:t>[BC08] S. Barbera, D. Coelho, How to Choose a Non-Controversial List with k Names, Social Choice and Welfare, 2008</a:t>
            </a:r>
          </a:p>
        </p:txBody>
      </p:sp>
      <p:sp>
        <p:nvSpPr>
          <p:cNvPr id="41" name="Title 1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720080"/>
          </a:xfrm>
        </p:spPr>
        <p:txBody>
          <a:bodyPr/>
          <a:lstStyle/>
          <a:p>
            <a:pPr algn="ctr"/>
            <a:r>
              <a:rPr lang="pl-PL" dirty="0"/>
              <a:t>Excellence: Stability/Condorcet</a:t>
            </a:r>
          </a:p>
        </p:txBody>
      </p:sp>
      <p:pic>
        <p:nvPicPr>
          <p:cNvPr id="46" name="Picture 4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77731" y="2554717"/>
            <a:ext cx="447675" cy="581025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6807" y="1884060"/>
            <a:ext cx="361950" cy="657225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19197" y="3827389"/>
            <a:ext cx="361950" cy="657415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55383" y="3021781"/>
            <a:ext cx="371475" cy="647700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06332" y="4310746"/>
            <a:ext cx="352425" cy="628650"/>
          </a:xfrm>
          <a:prstGeom prst="rect">
            <a:avLst/>
          </a:prstGeom>
        </p:spPr>
      </p:pic>
      <p:cxnSp>
        <p:nvCxnSpPr>
          <p:cNvPr id="7" name="Straight Arrow Connector 6"/>
          <p:cNvCxnSpPr>
            <a:cxnSpLocks/>
          </p:cNvCxnSpPr>
          <p:nvPr/>
        </p:nvCxnSpPr>
        <p:spPr>
          <a:xfrm flipV="1">
            <a:off x="5100172" y="3183784"/>
            <a:ext cx="1396" cy="624217"/>
          </a:xfrm>
          <a:prstGeom prst="straightConnector1">
            <a:avLst/>
          </a:prstGeom>
          <a:ln w="349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/>
          <p:cNvCxnSpPr>
            <a:cxnSpLocks/>
          </p:cNvCxnSpPr>
          <p:nvPr/>
        </p:nvCxnSpPr>
        <p:spPr>
          <a:xfrm flipV="1">
            <a:off x="6923419" y="3673488"/>
            <a:ext cx="831964" cy="736898"/>
          </a:xfrm>
          <a:prstGeom prst="straightConnector1">
            <a:avLst/>
          </a:prstGeom>
          <a:ln w="349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/>
          <p:cNvCxnSpPr>
            <a:cxnSpLocks/>
          </p:cNvCxnSpPr>
          <p:nvPr/>
        </p:nvCxnSpPr>
        <p:spPr>
          <a:xfrm flipH="1" flipV="1">
            <a:off x="6880163" y="2522292"/>
            <a:ext cx="799871" cy="589779"/>
          </a:xfrm>
          <a:prstGeom prst="straightConnector1">
            <a:avLst/>
          </a:prstGeom>
          <a:ln w="349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Arrow Connector 52"/>
          <p:cNvCxnSpPr>
            <a:cxnSpLocks/>
            <a:endCxn id="50" idx="0"/>
          </p:cNvCxnSpPr>
          <p:nvPr/>
        </p:nvCxnSpPr>
        <p:spPr>
          <a:xfrm>
            <a:off x="6656326" y="2685827"/>
            <a:ext cx="26219" cy="1624919"/>
          </a:xfrm>
          <a:prstGeom prst="straightConnector1">
            <a:avLst/>
          </a:prstGeom>
          <a:ln w="349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 flipV="1">
            <a:off x="5458264" y="2347273"/>
            <a:ext cx="1038543" cy="469908"/>
          </a:xfrm>
          <a:prstGeom prst="line">
            <a:avLst/>
          </a:prstGeom>
          <a:ln w="349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>
            <a:cxnSpLocks/>
          </p:cNvCxnSpPr>
          <p:nvPr/>
        </p:nvCxnSpPr>
        <p:spPr>
          <a:xfrm>
            <a:off x="5458264" y="3011182"/>
            <a:ext cx="2221770" cy="400008"/>
          </a:xfrm>
          <a:prstGeom prst="line">
            <a:avLst/>
          </a:prstGeom>
          <a:ln w="349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>
            <a:cxnSpLocks/>
          </p:cNvCxnSpPr>
          <p:nvPr/>
        </p:nvCxnSpPr>
        <p:spPr>
          <a:xfrm flipV="1">
            <a:off x="5382915" y="3510830"/>
            <a:ext cx="2297119" cy="663566"/>
          </a:xfrm>
          <a:prstGeom prst="line">
            <a:avLst/>
          </a:prstGeom>
          <a:ln w="349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>
            <a:cxnSpLocks/>
          </p:cNvCxnSpPr>
          <p:nvPr/>
        </p:nvCxnSpPr>
        <p:spPr>
          <a:xfrm>
            <a:off x="5458264" y="3177044"/>
            <a:ext cx="1048068" cy="1233342"/>
          </a:xfrm>
          <a:prstGeom prst="line">
            <a:avLst/>
          </a:prstGeom>
          <a:ln w="349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>
            <a:cxnSpLocks/>
          </p:cNvCxnSpPr>
          <p:nvPr/>
        </p:nvCxnSpPr>
        <p:spPr>
          <a:xfrm flipV="1">
            <a:off x="5387145" y="2582227"/>
            <a:ext cx="1144329" cy="1405009"/>
          </a:xfrm>
          <a:prstGeom prst="line">
            <a:avLst/>
          </a:prstGeom>
          <a:ln w="349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66"/>
          <p:cNvCxnSpPr>
            <a:cxnSpLocks/>
            <a:endCxn id="50" idx="1"/>
          </p:cNvCxnSpPr>
          <p:nvPr/>
        </p:nvCxnSpPr>
        <p:spPr>
          <a:xfrm>
            <a:off x="5356925" y="4335679"/>
            <a:ext cx="1149407" cy="289392"/>
          </a:xfrm>
          <a:prstGeom prst="line">
            <a:avLst/>
          </a:prstGeom>
          <a:ln w="349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" name="Oval 74"/>
          <p:cNvSpPr/>
          <p:nvPr/>
        </p:nvSpPr>
        <p:spPr>
          <a:xfrm>
            <a:off x="4581676" y="2166425"/>
            <a:ext cx="1157941" cy="2772971"/>
          </a:xfrm>
          <a:prstGeom prst="ellipse">
            <a:avLst/>
          </a:prstGeom>
          <a:noFill/>
          <a:ln w="444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9" name="Oval 38"/>
          <p:cNvSpPr/>
          <p:nvPr/>
        </p:nvSpPr>
        <p:spPr>
          <a:xfrm rot="10800000">
            <a:off x="6126644" y="1864658"/>
            <a:ext cx="2100615" cy="3074737"/>
          </a:xfrm>
          <a:custGeom>
            <a:avLst/>
            <a:gdLst>
              <a:gd name="connsiteX0" fmla="*/ 0 w 1157941"/>
              <a:gd name="connsiteY0" fmla="*/ 1673415 h 3346829"/>
              <a:gd name="connsiteX1" fmla="*/ 578971 w 1157941"/>
              <a:gd name="connsiteY1" fmla="*/ 0 h 3346829"/>
              <a:gd name="connsiteX2" fmla="*/ 1157942 w 1157941"/>
              <a:gd name="connsiteY2" fmla="*/ 1673415 h 3346829"/>
              <a:gd name="connsiteX3" fmla="*/ 578971 w 1157941"/>
              <a:gd name="connsiteY3" fmla="*/ 3346830 h 3346829"/>
              <a:gd name="connsiteX4" fmla="*/ 0 w 1157941"/>
              <a:gd name="connsiteY4" fmla="*/ 1673415 h 3346829"/>
              <a:gd name="connsiteX0" fmla="*/ 0 w 2100615"/>
              <a:gd name="connsiteY0" fmla="*/ 1650361 h 3346859"/>
              <a:gd name="connsiteX1" fmla="*/ 1521644 w 2100615"/>
              <a:gd name="connsiteY1" fmla="*/ 15 h 3346859"/>
              <a:gd name="connsiteX2" fmla="*/ 2100615 w 2100615"/>
              <a:gd name="connsiteY2" fmla="*/ 1673430 h 3346859"/>
              <a:gd name="connsiteX3" fmla="*/ 1521644 w 2100615"/>
              <a:gd name="connsiteY3" fmla="*/ 3346845 h 3346859"/>
              <a:gd name="connsiteX4" fmla="*/ 0 w 2100615"/>
              <a:gd name="connsiteY4" fmla="*/ 1650361 h 33468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00615" h="3346859">
                <a:moveTo>
                  <a:pt x="0" y="1650361"/>
                </a:moveTo>
                <a:cubicBezTo>
                  <a:pt x="0" y="726159"/>
                  <a:pt x="1171542" y="-3830"/>
                  <a:pt x="1521644" y="15"/>
                </a:cubicBezTo>
                <a:cubicBezTo>
                  <a:pt x="1871746" y="3860"/>
                  <a:pt x="2100615" y="749228"/>
                  <a:pt x="2100615" y="1673430"/>
                </a:cubicBezTo>
                <a:cubicBezTo>
                  <a:pt x="2100615" y="2597632"/>
                  <a:pt x="1871746" y="3350690"/>
                  <a:pt x="1521644" y="3346845"/>
                </a:cubicBezTo>
                <a:cubicBezTo>
                  <a:pt x="1171542" y="3343000"/>
                  <a:pt x="0" y="2574563"/>
                  <a:pt x="0" y="1650361"/>
                </a:cubicBezTo>
                <a:close/>
              </a:path>
            </a:pathLst>
          </a:custGeom>
          <a:noFill/>
          <a:ln w="444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rgbClr val="FF0000"/>
              </a:solidFill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350577" y="1879932"/>
            <a:ext cx="3233610" cy="2164615"/>
          </a:xfrm>
          <a:prstGeom prst="rect">
            <a:avLst/>
          </a:prstGeom>
          <a:solidFill>
            <a:srgbClr val="FEE4B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Candidate Monotonicity: </a:t>
            </a:r>
            <a:r>
              <a:rPr lang="pl-PL" sz="2200" dirty="0">
                <a:solidFill>
                  <a:schemeClr val="tx1"/>
                </a:solidFill>
              </a:rPr>
              <a:t>If a candidate is selected for a committee of size k, then this candidate is also selected for committee of size k+1</a:t>
            </a:r>
          </a:p>
        </p:txBody>
      </p:sp>
      <p:sp>
        <p:nvSpPr>
          <p:cNvPr id="36" name="Rectangle 35"/>
          <p:cNvSpPr/>
          <p:nvPr/>
        </p:nvSpPr>
        <p:spPr>
          <a:xfrm>
            <a:off x="300251" y="4215708"/>
            <a:ext cx="3283936" cy="1242557"/>
          </a:xfrm>
          <a:prstGeom prst="rect">
            <a:avLst/>
          </a:prstGeom>
          <a:solidFill>
            <a:srgbClr val="EECFCE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Impossibility: </a:t>
            </a:r>
            <a:r>
              <a:rPr lang="pl-PL" sz="2200" dirty="0">
                <a:solidFill>
                  <a:schemeClr val="tx1"/>
                </a:solidFill>
              </a:rPr>
              <a:t>Candidate monotonicity and Gehrlein stability are incompatible!</a:t>
            </a:r>
          </a:p>
        </p:txBody>
      </p:sp>
    </p:spTree>
    <p:extLst>
      <p:ext uri="{BB962C8B-B14F-4D97-AF65-F5344CB8AC3E}">
        <p14:creationId xmlns:p14="http://schemas.microsoft.com/office/powerpoint/2010/main" val="1798645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 animBg="1"/>
      <p:bldP spid="39" grpId="0" animBg="1"/>
      <p:bldP spid="35" grpId="0" animBg="1"/>
      <p:bldP spid="36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1702190"/>
            <a:ext cx="914400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8800" dirty="0"/>
              <a:t>An excercise in futility?</a:t>
            </a:r>
          </a:p>
        </p:txBody>
      </p:sp>
    </p:spTree>
    <p:extLst>
      <p:ext uri="{BB962C8B-B14F-4D97-AF65-F5344CB8AC3E}">
        <p14:creationId xmlns:p14="http://schemas.microsoft.com/office/powerpoint/2010/main" val="3046255364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6531" y="980728"/>
            <a:ext cx="8670593" cy="777263"/>
          </a:xfrm>
          <a:prstGeom prst="rect">
            <a:avLst/>
          </a:prstGeom>
          <a:solidFill>
            <a:srgbClr val="E0FEB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Gehrlein Stability: </a:t>
            </a:r>
            <a:r>
              <a:rPr lang="pl-PL" sz="2200" dirty="0">
                <a:solidFill>
                  <a:schemeClr val="tx1"/>
                </a:solidFill>
              </a:rPr>
              <a:t>Committee is stable if there is no selected candidate such that a majority of voters prefers some nonselected one to him.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720080"/>
          </a:xfrm>
        </p:spPr>
        <p:txBody>
          <a:bodyPr/>
          <a:lstStyle/>
          <a:p>
            <a:pPr algn="ctr"/>
            <a:r>
              <a:rPr lang="pl-PL" dirty="0"/>
              <a:t>Excellence: Stability/Condorcet</a:t>
            </a:r>
          </a:p>
        </p:txBody>
      </p:sp>
      <p:sp>
        <p:nvSpPr>
          <p:cNvPr id="7" name="Rectangle 6"/>
          <p:cNvSpPr/>
          <p:nvPr/>
        </p:nvSpPr>
        <p:spPr>
          <a:xfrm>
            <a:off x="266530" y="1920919"/>
            <a:ext cx="8670593" cy="892619"/>
          </a:xfrm>
          <a:prstGeom prst="rect">
            <a:avLst/>
          </a:prstGeom>
          <a:solidFill>
            <a:srgbClr val="CCFFC5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Gehrlein Stability (strong): </a:t>
            </a:r>
            <a:r>
              <a:rPr lang="pl-PL" sz="2200" dirty="0">
                <a:solidFill>
                  <a:schemeClr val="tx1"/>
                </a:solidFill>
              </a:rPr>
              <a:t>Committee is stable if every member is preferred by a strong majority to every nonmember.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66716" y="3806742"/>
            <a:ext cx="447675" cy="58102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5792" y="3136085"/>
            <a:ext cx="361950" cy="65722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08182" y="5079414"/>
            <a:ext cx="361950" cy="65741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44368" y="4273806"/>
            <a:ext cx="371475" cy="6477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95317" y="5562771"/>
            <a:ext cx="352425" cy="628650"/>
          </a:xfrm>
          <a:prstGeom prst="rect">
            <a:avLst/>
          </a:prstGeom>
        </p:spPr>
      </p:pic>
      <p:cxnSp>
        <p:nvCxnSpPr>
          <p:cNvPr id="13" name="Straight Arrow Connector 12"/>
          <p:cNvCxnSpPr>
            <a:cxnSpLocks/>
          </p:cNvCxnSpPr>
          <p:nvPr/>
        </p:nvCxnSpPr>
        <p:spPr>
          <a:xfrm flipV="1">
            <a:off x="4889157" y="4435809"/>
            <a:ext cx="1396" cy="624217"/>
          </a:xfrm>
          <a:prstGeom prst="straightConnector1">
            <a:avLst/>
          </a:prstGeom>
          <a:ln w="349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>
            <a:cxnSpLocks/>
          </p:cNvCxnSpPr>
          <p:nvPr/>
        </p:nvCxnSpPr>
        <p:spPr>
          <a:xfrm flipV="1">
            <a:off x="6712404" y="4925513"/>
            <a:ext cx="831964" cy="736898"/>
          </a:xfrm>
          <a:prstGeom prst="straightConnector1">
            <a:avLst/>
          </a:prstGeom>
          <a:ln w="349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>
            <a:cxnSpLocks/>
          </p:cNvCxnSpPr>
          <p:nvPr/>
        </p:nvCxnSpPr>
        <p:spPr>
          <a:xfrm flipH="1" flipV="1">
            <a:off x="6669148" y="3774317"/>
            <a:ext cx="799871" cy="589779"/>
          </a:xfrm>
          <a:prstGeom prst="straightConnector1">
            <a:avLst/>
          </a:prstGeom>
          <a:ln w="349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>
            <a:cxnSpLocks/>
            <a:endCxn id="12" idx="0"/>
          </p:cNvCxnSpPr>
          <p:nvPr/>
        </p:nvCxnSpPr>
        <p:spPr>
          <a:xfrm>
            <a:off x="6445311" y="3937852"/>
            <a:ext cx="26219" cy="1624919"/>
          </a:xfrm>
          <a:prstGeom prst="straightConnector1">
            <a:avLst/>
          </a:prstGeom>
          <a:ln w="349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V="1">
            <a:off x="5247249" y="3599298"/>
            <a:ext cx="1038543" cy="469908"/>
          </a:xfrm>
          <a:prstGeom prst="line">
            <a:avLst/>
          </a:prstGeom>
          <a:ln w="349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>
            <a:cxnSpLocks/>
          </p:cNvCxnSpPr>
          <p:nvPr/>
        </p:nvCxnSpPr>
        <p:spPr>
          <a:xfrm>
            <a:off x="5247249" y="4263207"/>
            <a:ext cx="2221770" cy="400008"/>
          </a:xfrm>
          <a:prstGeom prst="line">
            <a:avLst/>
          </a:prstGeom>
          <a:ln w="349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>
            <a:cxnSpLocks/>
          </p:cNvCxnSpPr>
          <p:nvPr/>
        </p:nvCxnSpPr>
        <p:spPr>
          <a:xfrm flipV="1">
            <a:off x="5171900" y="4762855"/>
            <a:ext cx="2297119" cy="663566"/>
          </a:xfrm>
          <a:prstGeom prst="line">
            <a:avLst/>
          </a:prstGeom>
          <a:ln w="349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>
            <a:cxnSpLocks/>
          </p:cNvCxnSpPr>
          <p:nvPr/>
        </p:nvCxnSpPr>
        <p:spPr>
          <a:xfrm>
            <a:off x="5247249" y="4429069"/>
            <a:ext cx="1048068" cy="1233342"/>
          </a:xfrm>
          <a:prstGeom prst="line">
            <a:avLst/>
          </a:prstGeom>
          <a:ln w="349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>
            <a:cxnSpLocks/>
          </p:cNvCxnSpPr>
          <p:nvPr/>
        </p:nvCxnSpPr>
        <p:spPr>
          <a:xfrm flipV="1">
            <a:off x="5176130" y="3834252"/>
            <a:ext cx="1144329" cy="1405009"/>
          </a:xfrm>
          <a:prstGeom prst="line">
            <a:avLst/>
          </a:prstGeom>
          <a:ln w="349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>
            <a:cxnSpLocks/>
            <a:endCxn id="12" idx="1"/>
          </p:cNvCxnSpPr>
          <p:nvPr/>
        </p:nvCxnSpPr>
        <p:spPr>
          <a:xfrm>
            <a:off x="5145910" y="5587704"/>
            <a:ext cx="1149407" cy="289392"/>
          </a:xfrm>
          <a:prstGeom prst="line">
            <a:avLst/>
          </a:prstGeom>
          <a:ln w="349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Oval 22"/>
          <p:cNvSpPr/>
          <p:nvPr/>
        </p:nvSpPr>
        <p:spPr>
          <a:xfrm>
            <a:off x="4370661" y="3418450"/>
            <a:ext cx="1157941" cy="2772971"/>
          </a:xfrm>
          <a:prstGeom prst="ellipse">
            <a:avLst/>
          </a:prstGeom>
          <a:noFill/>
          <a:ln w="444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132648" y="6356966"/>
            <a:ext cx="437562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000" b="1" dirty="0">
                <a:solidFill>
                  <a:srgbClr val="FF0000"/>
                </a:solidFill>
              </a:rPr>
              <a:t>Not a strong Gehrelin stable committee</a:t>
            </a:r>
          </a:p>
        </p:txBody>
      </p:sp>
    </p:spTree>
    <p:extLst>
      <p:ext uri="{BB962C8B-B14F-4D97-AF65-F5344CB8AC3E}">
        <p14:creationId xmlns:p14="http://schemas.microsoft.com/office/powerpoint/2010/main" val="27979586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23" grpId="0" animBg="1"/>
      <p:bldP spid="25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6531" y="980728"/>
            <a:ext cx="8670593" cy="777263"/>
          </a:xfrm>
          <a:prstGeom prst="rect">
            <a:avLst/>
          </a:prstGeom>
          <a:solidFill>
            <a:srgbClr val="E0FEB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Gehrlein Stability: </a:t>
            </a:r>
            <a:r>
              <a:rPr lang="pl-PL" sz="2200" dirty="0">
                <a:solidFill>
                  <a:schemeClr val="tx1"/>
                </a:solidFill>
              </a:rPr>
              <a:t>Committee is stable if there is no selected candidate such that a majority of voters prefers some nonselected one to him.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720080"/>
          </a:xfrm>
        </p:spPr>
        <p:txBody>
          <a:bodyPr/>
          <a:lstStyle/>
          <a:p>
            <a:pPr algn="ctr"/>
            <a:r>
              <a:rPr lang="pl-PL" dirty="0"/>
              <a:t>Excellence: Stability/Condorcet</a:t>
            </a:r>
          </a:p>
        </p:txBody>
      </p:sp>
      <p:sp>
        <p:nvSpPr>
          <p:cNvPr id="7" name="Rectangle 6"/>
          <p:cNvSpPr/>
          <p:nvPr/>
        </p:nvSpPr>
        <p:spPr>
          <a:xfrm>
            <a:off x="266530" y="1920919"/>
            <a:ext cx="8670593" cy="892619"/>
          </a:xfrm>
          <a:prstGeom prst="rect">
            <a:avLst/>
          </a:prstGeom>
          <a:solidFill>
            <a:srgbClr val="CCFFC5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Gehrlein Stability (strong): </a:t>
            </a:r>
            <a:r>
              <a:rPr lang="pl-PL" sz="2200" dirty="0">
                <a:solidFill>
                  <a:schemeClr val="tx1"/>
                </a:solidFill>
              </a:rPr>
              <a:t>Committee is stable if every member is preferred by a strong majority to every nonmember.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66716" y="3806742"/>
            <a:ext cx="447675" cy="58102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5792" y="3136085"/>
            <a:ext cx="361950" cy="65722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08182" y="5079414"/>
            <a:ext cx="361950" cy="65741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44368" y="4273806"/>
            <a:ext cx="371475" cy="6477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95317" y="5562771"/>
            <a:ext cx="352425" cy="628650"/>
          </a:xfrm>
          <a:prstGeom prst="rect">
            <a:avLst/>
          </a:prstGeom>
        </p:spPr>
      </p:pic>
      <p:cxnSp>
        <p:nvCxnSpPr>
          <p:cNvPr id="13" name="Straight Arrow Connector 12"/>
          <p:cNvCxnSpPr>
            <a:cxnSpLocks/>
          </p:cNvCxnSpPr>
          <p:nvPr/>
        </p:nvCxnSpPr>
        <p:spPr>
          <a:xfrm flipV="1">
            <a:off x="4889157" y="4435809"/>
            <a:ext cx="1396" cy="624217"/>
          </a:xfrm>
          <a:prstGeom prst="straightConnector1">
            <a:avLst/>
          </a:prstGeom>
          <a:ln w="349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>
            <a:cxnSpLocks/>
          </p:cNvCxnSpPr>
          <p:nvPr/>
        </p:nvCxnSpPr>
        <p:spPr>
          <a:xfrm flipV="1">
            <a:off x="6712404" y="4925513"/>
            <a:ext cx="831964" cy="736898"/>
          </a:xfrm>
          <a:prstGeom prst="straightConnector1">
            <a:avLst/>
          </a:prstGeom>
          <a:ln w="349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>
            <a:cxnSpLocks/>
          </p:cNvCxnSpPr>
          <p:nvPr/>
        </p:nvCxnSpPr>
        <p:spPr>
          <a:xfrm flipH="1" flipV="1">
            <a:off x="6669148" y="3774317"/>
            <a:ext cx="799871" cy="589779"/>
          </a:xfrm>
          <a:prstGeom prst="straightConnector1">
            <a:avLst/>
          </a:prstGeom>
          <a:ln w="349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>
            <a:cxnSpLocks/>
            <a:endCxn id="12" idx="0"/>
          </p:cNvCxnSpPr>
          <p:nvPr/>
        </p:nvCxnSpPr>
        <p:spPr>
          <a:xfrm>
            <a:off x="6445311" y="3937852"/>
            <a:ext cx="26219" cy="1624919"/>
          </a:xfrm>
          <a:prstGeom prst="straightConnector1">
            <a:avLst/>
          </a:prstGeom>
          <a:ln w="349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V="1">
            <a:off x="5247249" y="3599298"/>
            <a:ext cx="1038543" cy="469908"/>
          </a:xfrm>
          <a:prstGeom prst="line">
            <a:avLst/>
          </a:prstGeom>
          <a:ln w="349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>
            <a:cxnSpLocks/>
          </p:cNvCxnSpPr>
          <p:nvPr/>
        </p:nvCxnSpPr>
        <p:spPr>
          <a:xfrm>
            <a:off x="5247249" y="4263207"/>
            <a:ext cx="2221770" cy="400008"/>
          </a:xfrm>
          <a:prstGeom prst="line">
            <a:avLst/>
          </a:prstGeom>
          <a:ln w="349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>
            <a:cxnSpLocks/>
          </p:cNvCxnSpPr>
          <p:nvPr/>
        </p:nvCxnSpPr>
        <p:spPr>
          <a:xfrm flipV="1">
            <a:off x="5171900" y="4762855"/>
            <a:ext cx="2297119" cy="663566"/>
          </a:xfrm>
          <a:prstGeom prst="line">
            <a:avLst/>
          </a:prstGeom>
          <a:ln w="349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>
            <a:cxnSpLocks/>
          </p:cNvCxnSpPr>
          <p:nvPr/>
        </p:nvCxnSpPr>
        <p:spPr>
          <a:xfrm>
            <a:off x="5247249" y="4429069"/>
            <a:ext cx="1048068" cy="1233342"/>
          </a:xfrm>
          <a:prstGeom prst="line">
            <a:avLst/>
          </a:prstGeom>
          <a:ln w="349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>
            <a:cxnSpLocks/>
          </p:cNvCxnSpPr>
          <p:nvPr/>
        </p:nvCxnSpPr>
        <p:spPr>
          <a:xfrm flipV="1">
            <a:off x="5176130" y="3834252"/>
            <a:ext cx="1144329" cy="1405009"/>
          </a:xfrm>
          <a:prstGeom prst="line">
            <a:avLst/>
          </a:prstGeom>
          <a:ln w="349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>
            <a:cxnSpLocks/>
            <a:endCxn id="12" idx="1"/>
          </p:cNvCxnSpPr>
          <p:nvPr/>
        </p:nvCxnSpPr>
        <p:spPr>
          <a:xfrm>
            <a:off x="5145910" y="5587704"/>
            <a:ext cx="1149407" cy="289392"/>
          </a:xfrm>
          <a:prstGeom prst="line">
            <a:avLst/>
          </a:prstGeom>
          <a:ln w="349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24522056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6531" y="980728"/>
            <a:ext cx="8670593" cy="777263"/>
          </a:xfrm>
          <a:prstGeom prst="rect">
            <a:avLst/>
          </a:prstGeom>
          <a:solidFill>
            <a:srgbClr val="E0FEB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Gehrlein Stability: </a:t>
            </a:r>
            <a:r>
              <a:rPr lang="pl-PL" sz="2200" dirty="0">
                <a:solidFill>
                  <a:schemeClr val="tx1"/>
                </a:solidFill>
              </a:rPr>
              <a:t>Committee is stable if there is no selected candidate such that a majority of voters prefers some nonselected one to him.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720080"/>
          </a:xfrm>
        </p:spPr>
        <p:txBody>
          <a:bodyPr/>
          <a:lstStyle/>
          <a:p>
            <a:pPr algn="ctr"/>
            <a:r>
              <a:rPr lang="pl-PL" dirty="0"/>
              <a:t>Excellence: Stability/Condorcet</a:t>
            </a:r>
          </a:p>
        </p:txBody>
      </p:sp>
      <p:sp>
        <p:nvSpPr>
          <p:cNvPr id="7" name="Rectangle 6"/>
          <p:cNvSpPr/>
          <p:nvPr/>
        </p:nvSpPr>
        <p:spPr>
          <a:xfrm>
            <a:off x="266530" y="1920919"/>
            <a:ext cx="8670593" cy="892619"/>
          </a:xfrm>
          <a:prstGeom prst="rect">
            <a:avLst/>
          </a:prstGeom>
          <a:solidFill>
            <a:srgbClr val="CCFFC5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Gehrlein Stability (strong): </a:t>
            </a:r>
            <a:r>
              <a:rPr lang="pl-PL" sz="2200" dirty="0">
                <a:solidFill>
                  <a:schemeClr val="tx1"/>
                </a:solidFill>
              </a:rPr>
              <a:t>Committee is stable if every member is preferred by a strong majority to every nonmember.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66716" y="3806742"/>
            <a:ext cx="447675" cy="58102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5792" y="3136085"/>
            <a:ext cx="361950" cy="65722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08182" y="5079414"/>
            <a:ext cx="361950" cy="65741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44368" y="4273806"/>
            <a:ext cx="371475" cy="6477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95317" y="5562771"/>
            <a:ext cx="352425" cy="628650"/>
          </a:xfrm>
          <a:prstGeom prst="rect">
            <a:avLst/>
          </a:prstGeom>
        </p:spPr>
      </p:pic>
      <p:cxnSp>
        <p:nvCxnSpPr>
          <p:cNvPr id="13" name="Straight Arrow Connector 12"/>
          <p:cNvCxnSpPr>
            <a:cxnSpLocks/>
          </p:cNvCxnSpPr>
          <p:nvPr/>
        </p:nvCxnSpPr>
        <p:spPr>
          <a:xfrm flipV="1">
            <a:off x="4889157" y="4435809"/>
            <a:ext cx="1396" cy="624217"/>
          </a:xfrm>
          <a:prstGeom prst="straightConnector1">
            <a:avLst/>
          </a:prstGeom>
          <a:ln w="349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>
            <a:cxnSpLocks/>
          </p:cNvCxnSpPr>
          <p:nvPr/>
        </p:nvCxnSpPr>
        <p:spPr>
          <a:xfrm flipV="1">
            <a:off x="6712404" y="4925513"/>
            <a:ext cx="831964" cy="736898"/>
          </a:xfrm>
          <a:prstGeom prst="straightConnector1">
            <a:avLst/>
          </a:prstGeom>
          <a:ln w="349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>
            <a:cxnSpLocks/>
          </p:cNvCxnSpPr>
          <p:nvPr/>
        </p:nvCxnSpPr>
        <p:spPr>
          <a:xfrm flipH="1" flipV="1">
            <a:off x="6669148" y="3774317"/>
            <a:ext cx="799871" cy="589779"/>
          </a:xfrm>
          <a:prstGeom prst="straightConnector1">
            <a:avLst/>
          </a:prstGeom>
          <a:ln w="349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>
            <a:cxnSpLocks/>
            <a:endCxn id="12" idx="0"/>
          </p:cNvCxnSpPr>
          <p:nvPr/>
        </p:nvCxnSpPr>
        <p:spPr>
          <a:xfrm>
            <a:off x="6445311" y="3937852"/>
            <a:ext cx="26219" cy="1624919"/>
          </a:xfrm>
          <a:prstGeom prst="straightConnector1">
            <a:avLst/>
          </a:prstGeom>
          <a:ln w="349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V="1">
            <a:off x="5247249" y="3599298"/>
            <a:ext cx="1038543" cy="469908"/>
          </a:xfrm>
          <a:prstGeom prst="line">
            <a:avLst/>
          </a:prstGeom>
          <a:ln w="349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>
            <a:cxnSpLocks/>
          </p:cNvCxnSpPr>
          <p:nvPr/>
        </p:nvCxnSpPr>
        <p:spPr>
          <a:xfrm>
            <a:off x="5247249" y="4263207"/>
            <a:ext cx="2221770" cy="400008"/>
          </a:xfrm>
          <a:prstGeom prst="line">
            <a:avLst/>
          </a:prstGeom>
          <a:ln w="349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>
            <a:cxnSpLocks/>
          </p:cNvCxnSpPr>
          <p:nvPr/>
        </p:nvCxnSpPr>
        <p:spPr>
          <a:xfrm flipV="1">
            <a:off x="5171900" y="4762855"/>
            <a:ext cx="2297119" cy="663566"/>
          </a:xfrm>
          <a:prstGeom prst="line">
            <a:avLst/>
          </a:prstGeom>
          <a:ln w="349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>
            <a:cxnSpLocks/>
          </p:cNvCxnSpPr>
          <p:nvPr/>
        </p:nvCxnSpPr>
        <p:spPr>
          <a:xfrm>
            <a:off x="5247249" y="4429069"/>
            <a:ext cx="1048068" cy="1233342"/>
          </a:xfrm>
          <a:prstGeom prst="line">
            <a:avLst/>
          </a:prstGeom>
          <a:ln w="349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>
            <a:cxnSpLocks/>
          </p:cNvCxnSpPr>
          <p:nvPr/>
        </p:nvCxnSpPr>
        <p:spPr>
          <a:xfrm flipV="1">
            <a:off x="5176130" y="3834252"/>
            <a:ext cx="1144329" cy="1405009"/>
          </a:xfrm>
          <a:prstGeom prst="line">
            <a:avLst/>
          </a:prstGeom>
          <a:ln w="349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>
            <a:cxnSpLocks/>
            <a:endCxn id="12" idx="1"/>
          </p:cNvCxnSpPr>
          <p:nvPr/>
        </p:nvCxnSpPr>
        <p:spPr>
          <a:xfrm>
            <a:off x="5145910" y="5587704"/>
            <a:ext cx="1149407" cy="289392"/>
          </a:xfrm>
          <a:prstGeom prst="line">
            <a:avLst/>
          </a:prstGeom>
          <a:ln w="349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Oval 22"/>
          <p:cNvSpPr/>
          <p:nvPr/>
        </p:nvSpPr>
        <p:spPr>
          <a:xfrm>
            <a:off x="4370661" y="3418450"/>
            <a:ext cx="1157941" cy="2772971"/>
          </a:xfrm>
          <a:prstGeom prst="ellipse">
            <a:avLst/>
          </a:prstGeom>
          <a:noFill/>
          <a:ln w="444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rgbClr val="00B05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132648" y="6356966"/>
            <a:ext cx="376135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000" b="1" dirty="0">
                <a:solidFill>
                  <a:srgbClr val="00B050"/>
                </a:solidFill>
              </a:rPr>
              <a:t>Strong Gehrelin stable committee</a:t>
            </a:r>
          </a:p>
        </p:txBody>
      </p:sp>
    </p:spTree>
    <p:extLst>
      <p:ext uri="{BB962C8B-B14F-4D97-AF65-F5344CB8AC3E}">
        <p14:creationId xmlns:p14="http://schemas.microsoft.com/office/powerpoint/2010/main" val="535715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6531" y="980728"/>
            <a:ext cx="8670593" cy="777263"/>
          </a:xfrm>
          <a:prstGeom prst="rect">
            <a:avLst/>
          </a:prstGeom>
          <a:solidFill>
            <a:srgbClr val="E0FEB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Gehrlein Stability: </a:t>
            </a:r>
            <a:r>
              <a:rPr lang="pl-PL" sz="2200" dirty="0">
                <a:solidFill>
                  <a:schemeClr val="tx1"/>
                </a:solidFill>
              </a:rPr>
              <a:t>Committee is stable if there is no selected candidate such that a majority of voters prefers some nonselected one to him.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720080"/>
          </a:xfrm>
        </p:spPr>
        <p:txBody>
          <a:bodyPr/>
          <a:lstStyle/>
          <a:p>
            <a:pPr algn="ctr"/>
            <a:r>
              <a:rPr lang="pl-PL" dirty="0"/>
              <a:t>Excellence: Stability/Condorcet</a:t>
            </a:r>
          </a:p>
        </p:txBody>
      </p:sp>
      <p:sp>
        <p:nvSpPr>
          <p:cNvPr id="7" name="Rectangle 6"/>
          <p:cNvSpPr/>
          <p:nvPr/>
        </p:nvSpPr>
        <p:spPr>
          <a:xfrm>
            <a:off x="266530" y="1920919"/>
            <a:ext cx="8670593" cy="892619"/>
          </a:xfrm>
          <a:prstGeom prst="rect">
            <a:avLst/>
          </a:prstGeom>
          <a:solidFill>
            <a:srgbClr val="CCFFC5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Gehrlein Stability (strong): </a:t>
            </a:r>
            <a:r>
              <a:rPr lang="pl-PL" sz="2200" dirty="0">
                <a:solidFill>
                  <a:schemeClr val="tx1"/>
                </a:solidFill>
              </a:rPr>
              <a:t>Committee is stable if every member is preferred by a strong majority to every nonmember.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66716" y="3806742"/>
            <a:ext cx="447675" cy="58102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5792" y="3136085"/>
            <a:ext cx="361950" cy="65722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08182" y="5079414"/>
            <a:ext cx="361950" cy="65741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44368" y="4273806"/>
            <a:ext cx="371475" cy="6477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95317" y="5562771"/>
            <a:ext cx="352425" cy="628650"/>
          </a:xfrm>
          <a:prstGeom prst="rect">
            <a:avLst/>
          </a:prstGeom>
        </p:spPr>
      </p:pic>
      <p:cxnSp>
        <p:nvCxnSpPr>
          <p:cNvPr id="13" name="Straight Arrow Connector 12"/>
          <p:cNvCxnSpPr>
            <a:cxnSpLocks/>
          </p:cNvCxnSpPr>
          <p:nvPr/>
        </p:nvCxnSpPr>
        <p:spPr>
          <a:xfrm flipV="1">
            <a:off x="4889157" y="4435809"/>
            <a:ext cx="1396" cy="624217"/>
          </a:xfrm>
          <a:prstGeom prst="straightConnector1">
            <a:avLst/>
          </a:prstGeom>
          <a:ln w="349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>
            <a:cxnSpLocks/>
          </p:cNvCxnSpPr>
          <p:nvPr/>
        </p:nvCxnSpPr>
        <p:spPr>
          <a:xfrm flipV="1">
            <a:off x="6712404" y="4925513"/>
            <a:ext cx="831964" cy="736898"/>
          </a:xfrm>
          <a:prstGeom prst="straightConnector1">
            <a:avLst/>
          </a:prstGeom>
          <a:ln w="349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>
            <a:cxnSpLocks/>
          </p:cNvCxnSpPr>
          <p:nvPr/>
        </p:nvCxnSpPr>
        <p:spPr>
          <a:xfrm flipH="1" flipV="1">
            <a:off x="6669148" y="3774317"/>
            <a:ext cx="799871" cy="589779"/>
          </a:xfrm>
          <a:prstGeom prst="straightConnector1">
            <a:avLst/>
          </a:prstGeom>
          <a:ln w="349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>
            <a:cxnSpLocks/>
            <a:endCxn id="12" idx="0"/>
          </p:cNvCxnSpPr>
          <p:nvPr/>
        </p:nvCxnSpPr>
        <p:spPr>
          <a:xfrm>
            <a:off x="6445311" y="3937852"/>
            <a:ext cx="26219" cy="1624919"/>
          </a:xfrm>
          <a:prstGeom prst="straightConnector1">
            <a:avLst/>
          </a:prstGeom>
          <a:ln w="349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V="1">
            <a:off x="5247249" y="3599298"/>
            <a:ext cx="1038543" cy="469908"/>
          </a:xfrm>
          <a:prstGeom prst="line">
            <a:avLst/>
          </a:prstGeom>
          <a:ln w="349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>
            <a:cxnSpLocks/>
          </p:cNvCxnSpPr>
          <p:nvPr/>
        </p:nvCxnSpPr>
        <p:spPr>
          <a:xfrm>
            <a:off x="5247249" y="4263207"/>
            <a:ext cx="2221770" cy="400008"/>
          </a:xfrm>
          <a:prstGeom prst="line">
            <a:avLst/>
          </a:prstGeom>
          <a:ln w="349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>
            <a:cxnSpLocks/>
          </p:cNvCxnSpPr>
          <p:nvPr/>
        </p:nvCxnSpPr>
        <p:spPr>
          <a:xfrm flipV="1">
            <a:off x="5171900" y="4762855"/>
            <a:ext cx="2297119" cy="663566"/>
          </a:xfrm>
          <a:prstGeom prst="line">
            <a:avLst/>
          </a:prstGeom>
          <a:ln w="349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>
            <a:cxnSpLocks/>
          </p:cNvCxnSpPr>
          <p:nvPr/>
        </p:nvCxnSpPr>
        <p:spPr>
          <a:xfrm>
            <a:off x="5247249" y="4429069"/>
            <a:ext cx="1048068" cy="1233342"/>
          </a:xfrm>
          <a:prstGeom prst="line">
            <a:avLst/>
          </a:prstGeom>
          <a:ln w="349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>
            <a:cxnSpLocks/>
          </p:cNvCxnSpPr>
          <p:nvPr/>
        </p:nvCxnSpPr>
        <p:spPr>
          <a:xfrm flipV="1">
            <a:off x="5176130" y="3834252"/>
            <a:ext cx="1144329" cy="1405009"/>
          </a:xfrm>
          <a:prstGeom prst="line">
            <a:avLst/>
          </a:prstGeom>
          <a:ln w="349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>
            <a:cxnSpLocks/>
            <a:endCxn id="12" idx="1"/>
          </p:cNvCxnSpPr>
          <p:nvPr/>
        </p:nvCxnSpPr>
        <p:spPr>
          <a:xfrm>
            <a:off x="5145910" y="5587704"/>
            <a:ext cx="1149407" cy="289392"/>
          </a:xfrm>
          <a:prstGeom prst="line">
            <a:avLst/>
          </a:prstGeom>
          <a:ln w="349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Oval 22"/>
          <p:cNvSpPr/>
          <p:nvPr/>
        </p:nvSpPr>
        <p:spPr>
          <a:xfrm>
            <a:off x="4370661" y="3418450"/>
            <a:ext cx="1157941" cy="2772971"/>
          </a:xfrm>
          <a:prstGeom prst="ellipse">
            <a:avLst/>
          </a:prstGeom>
          <a:noFill/>
          <a:ln w="444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rgbClr val="00B05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132648" y="6356966"/>
            <a:ext cx="376135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000" b="1" dirty="0">
                <a:solidFill>
                  <a:srgbClr val="00B050"/>
                </a:solidFill>
              </a:rPr>
              <a:t>Strong Gehrelin stable committee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68056" y="2893817"/>
            <a:ext cx="322825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000" b="1" dirty="0"/>
              <a:t>Strong Gehrelin-Stable Rules</a:t>
            </a:r>
          </a:p>
        </p:txBody>
      </p:sp>
      <p:sp>
        <p:nvSpPr>
          <p:cNvPr id="25" name="Rectangle 24"/>
          <p:cNvSpPr/>
          <p:nvPr/>
        </p:nvSpPr>
        <p:spPr>
          <a:xfrm>
            <a:off x="266530" y="3380528"/>
            <a:ext cx="3720775" cy="892619"/>
          </a:xfrm>
          <a:prstGeom prst="rect">
            <a:avLst/>
          </a:prstGeom>
          <a:solidFill>
            <a:srgbClr val="C6FEE7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k-Copeland: </a:t>
            </a:r>
            <a:r>
              <a:rPr lang="pl-PL" sz="2200" dirty="0">
                <a:solidFill>
                  <a:schemeClr val="tx1"/>
                </a:solidFill>
              </a:rPr>
              <a:t>A variant where where a tie gives 0 points.</a:t>
            </a:r>
          </a:p>
        </p:txBody>
      </p:sp>
      <p:sp>
        <p:nvSpPr>
          <p:cNvPr id="26" name="Rectangle 25"/>
          <p:cNvSpPr/>
          <p:nvPr/>
        </p:nvSpPr>
        <p:spPr>
          <a:xfrm>
            <a:off x="266529" y="4418522"/>
            <a:ext cx="3720775" cy="892619"/>
          </a:xfrm>
          <a:prstGeom prst="rect">
            <a:avLst/>
          </a:prstGeom>
          <a:solidFill>
            <a:srgbClr val="DAFFC5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SEO: </a:t>
            </a:r>
            <a:r>
              <a:rPr lang="pl-PL" sz="2200" dirty="0">
                <a:solidFill>
                  <a:schemeClr val="tx1"/>
                </a:solidFill>
              </a:rPr>
              <a:t>A variant of maximin (quite similar to NED)</a:t>
            </a:r>
          </a:p>
        </p:txBody>
      </p:sp>
      <p:sp>
        <p:nvSpPr>
          <p:cNvPr id="27" name="Rectangle 26"/>
          <p:cNvSpPr/>
          <p:nvPr/>
        </p:nvSpPr>
        <p:spPr>
          <a:xfrm>
            <a:off x="262261" y="5535176"/>
            <a:ext cx="3720775" cy="892619"/>
          </a:xfrm>
          <a:prstGeom prst="rect">
            <a:avLst/>
          </a:prstGeom>
          <a:solidFill>
            <a:srgbClr val="CCFFC5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Ranked Pairs: </a:t>
            </a:r>
            <a:r>
              <a:rPr lang="pl-PL" sz="2200" dirty="0">
                <a:solidFill>
                  <a:schemeClr val="tx1"/>
                </a:solidFill>
              </a:rPr>
              <a:t>Adaptation of the single-winner variant</a:t>
            </a:r>
          </a:p>
        </p:txBody>
      </p:sp>
    </p:spTree>
    <p:extLst>
      <p:ext uri="{BB962C8B-B14F-4D97-AF65-F5344CB8AC3E}">
        <p14:creationId xmlns:p14="http://schemas.microsoft.com/office/powerpoint/2010/main" val="507079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/>
      <p:bldP spid="25" grpId="0" animBg="1"/>
      <p:bldP spid="26" grpId="0" animBg="1"/>
      <p:bldP spid="27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6531" y="980728"/>
            <a:ext cx="8670593" cy="777263"/>
          </a:xfrm>
          <a:prstGeom prst="rect">
            <a:avLst/>
          </a:prstGeom>
          <a:solidFill>
            <a:srgbClr val="E0FEB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Gehrlein Stability: </a:t>
            </a:r>
            <a:r>
              <a:rPr lang="pl-PL" sz="2200" dirty="0">
                <a:solidFill>
                  <a:schemeClr val="tx1"/>
                </a:solidFill>
              </a:rPr>
              <a:t>Committee is stable if there is no selected candidate such that a majority of voters prefers some nonselected one to him.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720080"/>
          </a:xfrm>
        </p:spPr>
        <p:txBody>
          <a:bodyPr/>
          <a:lstStyle/>
          <a:p>
            <a:pPr algn="ctr"/>
            <a:r>
              <a:rPr lang="pl-PL" dirty="0"/>
              <a:t>Excellence: Stability/Condorcet</a:t>
            </a:r>
          </a:p>
        </p:txBody>
      </p:sp>
      <p:sp>
        <p:nvSpPr>
          <p:cNvPr id="7" name="Rectangle 6"/>
          <p:cNvSpPr/>
          <p:nvPr/>
        </p:nvSpPr>
        <p:spPr>
          <a:xfrm>
            <a:off x="266530" y="1920919"/>
            <a:ext cx="8670593" cy="892619"/>
          </a:xfrm>
          <a:prstGeom prst="rect">
            <a:avLst/>
          </a:prstGeom>
          <a:solidFill>
            <a:srgbClr val="CCFFC5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Gehrlein Stability (strong): </a:t>
            </a:r>
            <a:r>
              <a:rPr lang="pl-PL" sz="2200" dirty="0">
                <a:solidFill>
                  <a:schemeClr val="tx1"/>
                </a:solidFill>
              </a:rPr>
              <a:t>Committee is stable if every member is preferred by a strong majority to every nonmember.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68056" y="2893817"/>
            <a:ext cx="322825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000" b="1" dirty="0"/>
              <a:t>Strong Gehrelin-Stable Rules</a:t>
            </a:r>
          </a:p>
        </p:txBody>
      </p:sp>
      <p:sp>
        <p:nvSpPr>
          <p:cNvPr id="25" name="Rectangle 24"/>
          <p:cNvSpPr/>
          <p:nvPr/>
        </p:nvSpPr>
        <p:spPr>
          <a:xfrm>
            <a:off x="266530" y="3380528"/>
            <a:ext cx="3720775" cy="892619"/>
          </a:xfrm>
          <a:prstGeom prst="rect">
            <a:avLst/>
          </a:prstGeom>
          <a:solidFill>
            <a:srgbClr val="C6FEE7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k-Copeland: </a:t>
            </a:r>
            <a:r>
              <a:rPr lang="pl-PL" sz="2200" dirty="0">
                <a:solidFill>
                  <a:schemeClr val="tx1"/>
                </a:solidFill>
              </a:rPr>
              <a:t>A variant where where a tie gives 0 points.</a:t>
            </a:r>
          </a:p>
        </p:txBody>
      </p:sp>
      <p:sp>
        <p:nvSpPr>
          <p:cNvPr id="26" name="Rectangle 25"/>
          <p:cNvSpPr/>
          <p:nvPr/>
        </p:nvSpPr>
        <p:spPr>
          <a:xfrm>
            <a:off x="266529" y="4418522"/>
            <a:ext cx="3720775" cy="892619"/>
          </a:xfrm>
          <a:prstGeom prst="rect">
            <a:avLst/>
          </a:prstGeom>
          <a:solidFill>
            <a:srgbClr val="DAFFC5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SEO: </a:t>
            </a:r>
            <a:r>
              <a:rPr lang="pl-PL" sz="2200" dirty="0">
                <a:solidFill>
                  <a:schemeClr val="tx1"/>
                </a:solidFill>
              </a:rPr>
              <a:t>A variant of maximin (quite similar to NED)</a:t>
            </a:r>
          </a:p>
        </p:txBody>
      </p:sp>
      <p:sp>
        <p:nvSpPr>
          <p:cNvPr id="27" name="Rectangle 26"/>
          <p:cNvSpPr/>
          <p:nvPr/>
        </p:nvSpPr>
        <p:spPr>
          <a:xfrm>
            <a:off x="262261" y="5535176"/>
            <a:ext cx="3720775" cy="892619"/>
          </a:xfrm>
          <a:prstGeom prst="rect">
            <a:avLst/>
          </a:prstGeom>
          <a:solidFill>
            <a:srgbClr val="CCFFC5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sz="2200" b="1" dirty="0">
                <a:solidFill>
                  <a:schemeClr val="tx1"/>
                </a:solidFill>
              </a:rPr>
              <a:t>Ranked Pairs: </a:t>
            </a:r>
            <a:r>
              <a:rPr lang="pl-PL" sz="2200" dirty="0">
                <a:solidFill>
                  <a:schemeClr val="tx1"/>
                </a:solidFill>
              </a:rPr>
              <a:t>Adaptation of the single-winner variant</a:t>
            </a:r>
          </a:p>
        </p:txBody>
      </p:sp>
      <p:pic>
        <p:nvPicPr>
          <p:cNvPr id="2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2101" y="4386009"/>
            <a:ext cx="862834" cy="9251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" name="Picture 4" descr="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2101" y="3447983"/>
            <a:ext cx="566170" cy="825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4" descr="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5995" y="5535176"/>
            <a:ext cx="566170" cy="825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" name="Rectangle: Rounded Corners 30"/>
          <p:cNvSpPr/>
          <p:nvPr/>
        </p:nvSpPr>
        <p:spPr>
          <a:xfrm>
            <a:off x="5486400" y="5092505"/>
            <a:ext cx="3534769" cy="1626988"/>
          </a:xfrm>
          <a:prstGeom prst="roundRect">
            <a:avLst>
              <a:gd name="adj" fmla="val 0"/>
            </a:avLst>
          </a:prstGeom>
          <a:solidFill>
            <a:srgbClr val="FFFFCC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spcCol="0" rtlCol="0" anchor="ctr"/>
          <a:lstStyle/>
          <a:p>
            <a:r>
              <a:rPr lang="pl-PL" sz="1400" dirty="0">
                <a:solidFill>
                  <a:schemeClr val="tx1"/>
                </a:solidFill>
              </a:rPr>
              <a:t>[SSX17] S. Seker, S. Sikdat, L. Xia, Condorcet Consistent Bundling with Social Choice, AAMAS 2017 </a:t>
            </a:r>
            <a:r>
              <a:rPr lang="pl-PL" sz="1400" b="1" dirty="0">
                <a:solidFill>
                  <a:schemeClr val="tx1"/>
                </a:solidFill>
              </a:rPr>
              <a:t>(don’t miss it!)</a:t>
            </a:r>
          </a:p>
          <a:p>
            <a:endParaRPr lang="pl-PL" sz="400" b="1" dirty="0">
              <a:solidFill>
                <a:schemeClr val="tx1"/>
              </a:solidFill>
            </a:endParaRPr>
          </a:p>
          <a:p>
            <a:r>
              <a:rPr lang="pl-PL" sz="1400" dirty="0">
                <a:solidFill>
                  <a:schemeClr val="tx1"/>
                </a:solidFill>
              </a:rPr>
              <a:t>[AEF+17] H. Aziz, E. Elkind, P. Faliszewski, M. Lackner, P. Skowron, The Condorcet Principle for Multiwinner Elections: From Shortlisting to Proportionality, arXiv 2017</a:t>
            </a:r>
          </a:p>
        </p:txBody>
      </p:sp>
      <p:sp>
        <p:nvSpPr>
          <p:cNvPr id="32" name="Rectangle 31"/>
          <p:cNvSpPr/>
          <p:nvPr/>
        </p:nvSpPr>
        <p:spPr>
          <a:xfrm>
            <a:off x="5486400" y="3361974"/>
            <a:ext cx="3450723" cy="1617989"/>
          </a:xfrm>
          <a:prstGeom prst="rect">
            <a:avLst/>
          </a:prstGeom>
          <a:solidFill>
            <a:srgbClr val="EECFCE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b="1" dirty="0">
                <a:solidFill>
                  <a:schemeClr val="tx1"/>
                </a:solidFill>
              </a:rPr>
              <a:t>NP-hardness: </a:t>
            </a:r>
            <a:r>
              <a:rPr lang="pl-PL" dirty="0">
                <a:solidFill>
                  <a:schemeClr val="tx1"/>
                </a:solidFill>
              </a:rPr>
              <a:t>due to weak Gehrlein stability</a:t>
            </a:r>
          </a:p>
          <a:p>
            <a:pPr algn="just"/>
            <a:r>
              <a:rPr lang="pl-PL" b="1" dirty="0">
                <a:solidFill>
                  <a:schemeClr val="tx1"/>
                </a:solidFill>
              </a:rPr>
              <a:t>Approx:</a:t>
            </a:r>
            <a:r>
              <a:rPr lang="pl-PL" dirty="0">
                <a:solidFill>
                  <a:schemeClr val="tx1"/>
                </a:solidFill>
              </a:rPr>
              <a:t> poly-time algorithm to find a committee of size 2k that matches opt. Committee of size k.</a:t>
            </a:r>
          </a:p>
        </p:txBody>
      </p:sp>
      <p:sp>
        <p:nvSpPr>
          <p:cNvPr id="3" name="Rectangle 2"/>
          <p:cNvSpPr/>
          <p:nvPr/>
        </p:nvSpPr>
        <p:spPr>
          <a:xfrm>
            <a:off x="3964011" y="3380528"/>
            <a:ext cx="1536595" cy="1910443"/>
          </a:xfrm>
          <a:custGeom>
            <a:avLst/>
            <a:gdLst>
              <a:gd name="connsiteX0" fmla="*/ 0 w 336382"/>
              <a:gd name="connsiteY0" fmla="*/ 0 h 430513"/>
              <a:gd name="connsiteX1" fmla="*/ 336382 w 336382"/>
              <a:gd name="connsiteY1" fmla="*/ 0 h 430513"/>
              <a:gd name="connsiteX2" fmla="*/ 336382 w 336382"/>
              <a:gd name="connsiteY2" fmla="*/ 430513 h 430513"/>
              <a:gd name="connsiteX3" fmla="*/ 0 w 336382"/>
              <a:gd name="connsiteY3" fmla="*/ 430513 h 430513"/>
              <a:gd name="connsiteX4" fmla="*/ 0 w 336382"/>
              <a:gd name="connsiteY4" fmla="*/ 0 h 430513"/>
              <a:gd name="connsiteX0" fmla="*/ 0 w 575532"/>
              <a:gd name="connsiteY0" fmla="*/ 675249 h 1105762"/>
              <a:gd name="connsiteX1" fmla="*/ 575532 w 575532"/>
              <a:gd name="connsiteY1" fmla="*/ 0 h 1105762"/>
              <a:gd name="connsiteX2" fmla="*/ 336382 w 575532"/>
              <a:gd name="connsiteY2" fmla="*/ 1105762 h 1105762"/>
              <a:gd name="connsiteX3" fmla="*/ 0 w 575532"/>
              <a:gd name="connsiteY3" fmla="*/ 1105762 h 1105762"/>
              <a:gd name="connsiteX4" fmla="*/ 0 w 575532"/>
              <a:gd name="connsiteY4" fmla="*/ 675249 h 1105762"/>
              <a:gd name="connsiteX0" fmla="*/ 0 w 575532"/>
              <a:gd name="connsiteY0" fmla="*/ 675249 h 1724741"/>
              <a:gd name="connsiteX1" fmla="*/ 575532 w 575532"/>
              <a:gd name="connsiteY1" fmla="*/ 0 h 1724741"/>
              <a:gd name="connsiteX2" fmla="*/ 575532 w 575532"/>
              <a:gd name="connsiteY2" fmla="*/ 1724741 h 1724741"/>
              <a:gd name="connsiteX3" fmla="*/ 0 w 575532"/>
              <a:gd name="connsiteY3" fmla="*/ 1105762 h 1724741"/>
              <a:gd name="connsiteX4" fmla="*/ 0 w 575532"/>
              <a:gd name="connsiteY4" fmla="*/ 675249 h 1724741"/>
              <a:gd name="connsiteX0" fmla="*/ 970670 w 1546202"/>
              <a:gd name="connsiteY0" fmla="*/ 675249 h 1935756"/>
              <a:gd name="connsiteX1" fmla="*/ 1546202 w 1546202"/>
              <a:gd name="connsiteY1" fmla="*/ 0 h 1935756"/>
              <a:gd name="connsiteX2" fmla="*/ 1546202 w 1546202"/>
              <a:gd name="connsiteY2" fmla="*/ 1724741 h 1935756"/>
              <a:gd name="connsiteX3" fmla="*/ 0 w 1546202"/>
              <a:gd name="connsiteY3" fmla="*/ 1935756 h 1935756"/>
              <a:gd name="connsiteX4" fmla="*/ 970670 w 1546202"/>
              <a:gd name="connsiteY4" fmla="*/ 675249 h 1935756"/>
              <a:gd name="connsiteX0" fmla="*/ 0 w 1546203"/>
              <a:gd name="connsiteY0" fmla="*/ 914400 h 1935756"/>
              <a:gd name="connsiteX1" fmla="*/ 1546203 w 1546203"/>
              <a:gd name="connsiteY1" fmla="*/ 0 h 1935756"/>
              <a:gd name="connsiteX2" fmla="*/ 1546203 w 1546203"/>
              <a:gd name="connsiteY2" fmla="*/ 1724741 h 1935756"/>
              <a:gd name="connsiteX3" fmla="*/ 1 w 1546203"/>
              <a:gd name="connsiteY3" fmla="*/ 1935756 h 1935756"/>
              <a:gd name="connsiteX4" fmla="*/ 0 w 1546203"/>
              <a:gd name="connsiteY4" fmla="*/ 914400 h 1935756"/>
              <a:gd name="connsiteX0" fmla="*/ 14066 w 1546202"/>
              <a:gd name="connsiteY0" fmla="*/ 1083212 h 1935756"/>
              <a:gd name="connsiteX1" fmla="*/ 1546202 w 1546202"/>
              <a:gd name="connsiteY1" fmla="*/ 0 h 1935756"/>
              <a:gd name="connsiteX2" fmla="*/ 1546202 w 1546202"/>
              <a:gd name="connsiteY2" fmla="*/ 1724741 h 1935756"/>
              <a:gd name="connsiteX3" fmla="*/ 0 w 1546202"/>
              <a:gd name="connsiteY3" fmla="*/ 1935756 h 1935756"/>
              <a:gd name="connsiteX4" fmla="*/ 14066 w 1546202"/>
              <a:gd name="connsiteY4" fmla="*/ 1083212 h 1935756"/>
              <a:gd name="connsiteX0" fmla="*/ 14066 w 1546202"/>
              <a:gd name="connsiteY0" fmla="*/ 1083212 h 1935756"/>
              <a:gd name="connsiteX1" fmla="*/ 1546202 w 1546202"/>
              <a:gd name="connsiteY1" fmla="*/ 0 h 1935756"/>
              <a:gd name="connsiteX2" fmla="*/ 1546202 w 1546202"/>
              <a:gd name="connsiteY2" fmla="*/ 1637442 h 1935756"/>
              <a:gd name="connsiteX3" fmla="*/ 0 w 1546202"/>
              <a:gd name="connsiteY3" fmla="*/ 1935756 h 1935756"/>
              <a:gd name="connsiteX4" fmla="*/ 14066 w 1546202"/>
              <a:gd name="connsiteY4" fmla="*/ 1083212 h 1935756"/>
              <a:gd name="connsiteX0" fmla="*/ 18567 w 1550703"/>
              <a:gd name="connsiteY0" fmla="*/ 1083212 h 1967918"/>
              <a:gd name="connsiteX1" fmla="*/ 1550703 w 1550703"/>
              <a:gd name="connsiteY1" fmla="*/ 0 h 1967918"/>
              <a:gd name="connsiteX2" fmla="*/ 1550703 w 1550703"/>
              <a:gd name="connsiteY2" fmla="*/ 1637442 h 1967918"/>
              <a:gd name="connsiteX3" fmla="*/ 0 w 1550703"/>
              <a:gd name="connsiteY3" fmla="*/ 1967918 h 1967918"/>
              <a:gd name="connsiteX4" fmla="*/ 18567 w 1550703"/>
              <a:gd name="connsiteY4" fmla="*/ 1083212 h 1967918"/>
              <a:gd name="connsiteX0" fmla="*/ 261644 w 1550703"/>
              <a:gd name="connsiteY0" fmla="*/ 1482950 h 1967918"/>
              <a:gd name="connsiteX1" fmla="*/ 1550703 w 1550703"/>
              <a:gd name="connsiteY1" fmla="*/ 0 h 1967918"/>
              <a:gd name="connsiteX2" fmla="*/ 1550703 w 1550703"/>
              <a:gd name="connsiteY2" fmla="*/ 1637442 h 1967918"/>
              <a:gd name="connsiteX3" fmla="*/ 0 w 1550703"/>
              <a:gd name="connsiteY3" fmla="*/ 1967918 h 1967918"/>
              <a:gd name="connsiteX4" fmla="*/ 261644 w 1550703"/>
              <a:gd name="connsiteY4" fmla="*/ 1482950 h 1967918"/>
              <a:gd name="connsiteX0" fmla="*/ 9564 w 1550703"/>
              <a:gd name="connsiteY0" fmla="*/ 1064834 h 1967918"/>
              <a:gd name="connsiteX1" fmla="*/ 1550703 w 1550703"/>
              <a:gd name="connsiteY1" fmla="*/ 0 h 1967918"/>
              <a:gd name="connsiteX2" fmla="*/ 1550703 w 1550703"/>
              <a:gd name="connsiteY2" fmla="*/ 1637442 h 1967918"/>
              <a:gd name="connsiteX3" fmla="*/ 0 w 1550703"/>
              <a:gd name="connsiteY3" fmla="*/ 1967918 h 1967918"/>
              <a:gd name="connsiteX4" fmla="*/ 9564 w 1550703"/>
              <a:gd name="connsiteY4" fmla="*/ 1064834 h 19679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50703" h="1967918">
                <a:moveTo>
                  <a:pt x="9564" y="1064834"/>
                </a:moveTo>
                <a:lnTo>
                  <a:pt x="1550703" y="0"/>
                </a:lnTo>
                <a:lnTo>
                  <a:pt x="1550703" y="1637442"/>
                </a:lnTo>
                <a:lnTo>
                  <a:pt x="0" y="1967918"/>
                </a:lnTo>
                <a:cubicBezTo>
                  <a:pt x="0" y="1627466"/>
                  <a:pt x="9564" y="1405286"/>
                  <a:pt x="9564" y="1064834"/>
                </a:cubicBezTo>
                <a:close/>
              </a:path>
            </a:pathLst>
          </a:custGeom>
          <a:gradFill flip="none" rotWithShape="1">
            <a:gsLst>
              <a:gs pos="0">
                <a:srgbClr val="DAFFC5"/>
              </a:gs>
              <a:gs pos="100000">
                <a:srgbClr val="EECFCE"/>
              </a:gs>
            </a:gsLst>
            <a:lin ang="0" scaled="1"/>
            <a:tileRect/>
          </a:gra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2435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639428" y="0"/>
            <a:ext cx="8229600" cy="7200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l-PL" dirty="0"/>
              <a:t>Excellence: Summary</a:t>
            </a:r>
          </a:p>
        </p:txBody>
      </p:sp>
      <p:sp>
        <p:nvSpPr>
          <p:cNvPr id="5" name="Rectangle 4"/>
          <p:cNvSpPr/>
          <p:nvPr/>
        </p:nvSpPr>
        <p:spPr>
          <a:xfrm>
            <a:off x="357117" y="720080"/>
            <a:ext cx="4171536" cy="1557900"/>
          </a:xfrm>
          <a:prstGeom prst="rect">
            <a:avLst/>
          </a:prstGeom>
          <a:solidFill>
            <a:srgbClr val="FEE4B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b="1" dirty="0">
                <a:solidFill>
                  <a:schemeClr val="tx1"/>
                </a:solidFill>
              </a:rPr>
              <a:t>Committee Monotonicity</a:t>
            </a:r>
          </a:p>
          <a:p>
            <a:pPr algn="just"/>
            <a:r>
              <a:rPr lang="pl-PL" dirty="0">
                <a:solidFill>
                  <a:schemeClr val="tx1"/>
                </a:solidFill>
              </a:rPr>
              <a:t>If a candidate is selected for a committee of size k, then this candidate is also selected for committee of size k+1</a:t>
            </a:r>
          </a:p>
        </p:txBody>
      </p:sp>
      <p:sp>
        <p:nvSpPr>
          <p:cNvPr id="6" name="Rectangle 5"/>
          <p:cNvSpPr/>
          <p:nvPr/>
        </p:nvSpPr>
        <p:spPr>
          <a:xfrm>
            <a:off x="4651483" y="720080"/>
            <a:ext cx="4217545" cy="1557900"/>
          </a:xfrm>
          <a:prstGeom prst="rect">
            <a:avLst/>
          </a:prstGeom>
          <a:solidFill>
            <a:srgbClr val="E0FEB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b="1" dirty="0">
                <a:solidFill>
                  <a:schemeClr val="tx1"/>
                </a:solidFill>
              </a:rPr>
              <a:t>Gehrlein (Strong) Stability</a:t>
            </a:r>
          </a:p>
          <a:p>
            <a:pPr algn="just"/>
            <a:r>
              <a:rPr lang="pl-PL" dirty="0">
                <a:solidFill>
                  <a:schemeClr val="tx1"/>
                </a:solidFill>
              </a:rPr>
              <a:t>Committee is stable if every member is preferred by a strong majority to every nonmember. A stable rule selects stable committee whenever one exists.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587" y="2474495"/>
            <a:ext cx="3960000" cy="396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5726" y="2474495"/>
            <a:ext cx="3960000" cy="3960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587" y="2474495"/>
            <a:ext cx="3960000" cy="396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5726" y="2474495"/>
            <a:ext cx="3960000" cy="3960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587" y="2474495"/>
            <a:ext cx="3960000" cy="396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5726" y="2474495"/>
            <a:ext cx="3960000" cy="3960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587" y="2474495"/>
            <a:ext cx="3960000" cy="396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5726" y="2474495"/>
            <a:ext cx="3960000" cy="3960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587" y="2474495"/>
            <a:ext cx="3960000" cy="396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5726" y="2474495"/>
            <a:ext cx="3960000" cy="3960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587" y="2474495"/>
            <a:ext cx="3960000" cy="396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5726" y="2474495"/>
            <a:ext cx="3960000" cy="3960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587" y="2474495"/>
            <a:ext cx="3960000" cy="396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5726" y="2474495"/>
            <a:ext cx="3960000" cy="3960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587" y="2474495"/>
            <a:ext cx="3960000" cy="396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5726" y="2474495"/>
            <a:ext cx="3960000" cy="3960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587" y="2474495"/>
            <a:ext cx="3960000" cy="396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5726" y="2474495"/>
            <a:ext cx="3960000" cy="3960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587" y="2474495"/>
            <a:ext cx="3960000" cy="396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5726" y="2474495"/>
            <a:ext cx="3960000" cy="3960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587" y="2474495"/>
            <a:ext cx="3960000" cy="396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5726" y="2474495"/>
            <a:ext cx="3960000" cy="3960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587" y="2474495"/>
            <a:ext cx="3960000" cy="396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5726" y="2474495"/>
            <a:ext cx="3960000" cy="3960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587" y="2474495"/>
            <a:ext cx="3960000" cy="396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5726" y="2474495"/>
            <a:ext cx="3960000" cy="3960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587" y="2474495"/>
            <a:ext cx="3960000" cy="396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5726" y="2474495"/>
            <a:ext cx="3960000" cy="3960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sp>
        <p:nvSpPr>
          <p:cNvPr id="61" name="TextBox 60"/>
          <p:cNvSpPr txBox="1"/>
          <p:nvPr/>
        </p:nvSpPr>
        <p:spPr>
          <a:xfrm>
            <a:off x="3515887" y="6065163"/>
            <a:ext cx="52069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k-Borda                                                             k-Copeland</a:t>
            </a:r>
          </a:p>
        </p:txBody>
      </p:sp>
    </p:spTree>
    <p:extLst>
      <p:ext uri="{BB962C8B-B14F-4D97-AF65-F5344CB8AC3E}">
        <p14:creationId xmlns:p14="http://schemas.microsoft.com/office/powerpoint/2010/main" val="17040195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61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587" y="2474495"/>
            <a:ext cx="3960000" cy="396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5726" y="2474495"/>
            <a:ext cx="3960000" cy="3960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639428" y="0"/>
            <a:ext cx="8229600" cy="7200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l-PL" dirty="0"/>
              <a:t>Excellence: Summary</a:t>
            </a:r>
          </a:p>
        </p:txBody>
      </p:sp>
      <p:sp>
        <p:nvSpPr>
          <p:cNvPr id="5" name="Rectangle 4"/>
          <p:cNvSpPr/>
          <p:nvPr/>
        </p:nvSpPr>
        <p:spPr>
          <a:xfrm>
            <a:off x="357117" y="720080"/>
            <a:ext cx="4171536" cy="1557900"/>
          </a:xfrm>
          <a:prstGeom prst="rect">
            <a:avLst/>
          </a:prstGeom>
          <a:solidFill>
            <a:srgbClr val="FEE4B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b="1" dirty="0">
                <a:solidFill>
                  <a:schemeClr val="tx1"/>
                </a:solidFill>
              </a:rPr>
              <a:t>Committee Monotonicity</a:t>
            </a:r>
          </a:p>
          <a:p>
            <a:pPr algn="just"/>
            <a:r>
              <a:rPr lang="pl-PL" dirty="0">
                <a:solidFill>
                  <a:schemeClr val="tx1"/>
                </a:solidFill>
              </a:rPr>
              <a:t>If a candidate is selected for a committee of size k, then this candidate is also selected for committee of size k+1</a:t>
            </a:r>
          </a:p>
        </p:txBody>
      </p:sp>
      <p:sp>
        <p:nvSpPr>
          <p:cNvPr id="6" name="Rectangle 5"/>
          <p:cNvSpPr/>
          <p:nvPr/>
        </p:nvSpPr>
        <p:spPr>
          <a:xfrm>
            <a:off x="4651483" y="720080"/>
            <a:ext cx="4217545" cy="1557900"/>
          </a:xfrm>
          <a:prstGeom prst="rect">
            <a:avLst/>
          </a:prstGeom>
          <a:solidFill>
            <a:srgbClr val="E0FEB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b="1" dirty="0">
                <a:solidFill>
                  <a:schemeClr val="tx1"/>
                </a:solidFill>
              </a:rPr>
              <a:t>Gehrlein (Strong) Stability</a:t>
            </a:r>
          </a:p>
          <a:p>
            <a:pPr algn="just"/>
            <a:r>
              <a:rPr lang="pl-PL" dirty="0">
                <a:solidFill>
                  <a:schemeClr val="tx1"/>
                </a:solidFill>
              </a:rPr>
              <a:t>Committee is stable if every member is preferred by a strong majority to every nonmember. A stable rule selects stable committee whenever one exists.</a:t>
            </a:r>
          </a:p>
        </p:txBody>
      </p:sp>
      <p:sp>
        <p:nvSpPr>
          <p:cNvPr id="35" name="Rectangle 34"/>
          <p:cNvSpPr/>
          <p:nvPr/>
        </p:nvSpPr>
        <p:spPr>
          <a:xfrm>
            <a:off x="357116" y="4575000"/>
            <a:ext cx="8511911" cy="1711499"/>
          </a:xfrm>
          <a:prstGeom prst="rect">
            <a:avLst/>
          </a:prstGeom>
          <a:solidFill>
            <a:srgbClr val="FAF6A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pl-PL" sz="2800" b="1" dirty="0">
                <a:solidFill>
                  <a:schemeClr val="tx1"/>
                </a:solidFill>
              </a:rPr>
              <a:t>Open Problem</a:t>
            </a:r>
          </a:p>
          <a:p>
            <a:pPr algn="just"/>
            <a:r>
              <a:rPr lang="pl-PL" sz="2400" dirty="0">
                <a:solidFill>
                  <a:schemeClr val="tx1"/>
                </a:solidFill>
              </a:rPr>
              <a:t>Is there some general property satisfied by both k-Borda and k-Copeland that captures directly the idea of excellence? </a:t>
            </a:r>
          </a:p>
          <a:p>
            <a:pPr algn="just"/>
            <a:r>
              <a:rPr lang="pl-PL" sz="2400" dirty="0">
                <a:solidFill>
                  <a:schemeClr val="tx1"/>
                </a:solidFill>
              </a:rPr>
              <a:t>... Or at least some formal explanation of k-Borda’s performance?</a:t>
            </a:r>
          </a:p>
          <a:p>
            <a:pPr algn="just"/>
            <a:endParaRPr lang="pl-PL" sz="2400" dirty="0">
              <a:solidFill>
                <a:schemeClr val="tx1"/>
              </a:solidFill>
            </a:endParaRPr>
          </a:p>
          <a:p>
            <a:pPr algn="ctr"/>
            <a:endParaRPr lang="pl-PL" sz="2400" dirty="0">
              <a:solidFill>
                <a:schemeClr val="tx1"/>
              </a:solidFill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357116" y="2396481"/>
            <a:ext cx="8511911" cy="1876926"/>
          </a:xfrm>
          <a:prstGeom prst="rect">
            <a:avLst/>
          </a:prstGeom>
          <a:solidFill>
            <a:srgbClr val="FAF5B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pl-PL" sz="2800" b="1" dirty="0">
                <a:solidFill>
                  <a:schemeClr val="tx1"/>
                </a:solidFill>
              </a:rPr>
              <a:t>Observations</a:t>
            </a:r>
          </a:p>
          <a:p>
            <a:pPr marL="514350" indent="-514350" algn="just">
              <a:buAutoNum type="arabicParenR"/>
            </a:pPr>
            <a:r>
              <a:rPr lang="pl-PL" sz="2400" dirty="0">
                <a:solidFill>
                  <a:schemeClr val="tx1"/>
                </a:solidFill>
              </a:rPr>
              <a:t>Candidate monotonicity is insufficient to capture excellence on its own (see SNTV)</a:t>
            </a:r>
          </a:p>
          <a:p>
            <a:pPr marL="514350" indent="-514350" algn="just">
              <a:buAutoNum type="arabicParenR"/>
            </a:pPr>
            <a:r>
              <a:rPr lang="pl-PL" sz="2400" dirty="0">
                <a:solidFill>
                  <a:schemeClr val="tx1"/>
                </a:solidFill>
              </a:rPr>
              <a:t>Gehrlein stability is too focused on Condorcet</a:t>
            </a:r>
          </a:p>
          <a:p>
            <a:pPr algn="just"/>
            <a:endParaRPr lang="pl-PL" sz="2400" dirty="0">
              <a:solidFill>
                <a:schemeClr val="tx1"/>
              </a:solidFill>
            </a:endParaRPr>
          </a:p>
          <a:p>
            <a:pPr algn="ctr"/>
            <a:endParaRPr lang="pl-PL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7685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2913" y="1185863"/>
            <a:ext cx="8229600" cy="39116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pl-PL" sz="9600" dirty="0"/>
              <a:t>Interlude</a:t>
            </a:r>
          </a:p>
          <a:p>
            <a:pPr marL="0" indent="0" algn="ctr">
              <a:buNone/>
            </a:pPr>
            <a:r>
              <a:rPr lang="pl-PL" sz="5400" dirty="0"/>
              <a:t>(Committee Scoring Rules)</a:t>
            </a:r>
          </a:p>
        </p:txBody>
      </p:sp>
    </p:spTree>
    <p:extLst>
      <p:ext uri="{BB962C8B-B14F-4D97-AF65-F5344CB8AC3E}">
        <p14:creationId xmlns:p14="http://schemas.microsoft.com/office/powerpoint/2010/main" val="2442171663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1595" y="1328584"/>
            <a:ext cx="2634018" cy="6753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pole tekstowe 6"/>
          <p:cNvSpPr txBox="1"/>
          <p:nvPr/>
        </p:nvSpPr>
        <p:spPr>
          <a:xfrm>
            <a:off x="4988899" y="1404965"/>
            <a:ext cx="367280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800" dirty="0"/>
              <a:t>C = {      ,      ,      ,      ,     }</a:t>
            </a:r>
          </a:p>
          <a:p>
            <a:r>
              <a:rPr lang="pl-PL" sz="2800" dirty="0"/>
              <a:t>V = (v</a:t>
            </a:r>
            <a:r>
              <a:rPr lang="pl-PL" sz="2800" baseline="-25000" dirty="0"/>
              <a:t>1</a:t>
            </a:r>
            <a:r>
              <a:rPr lang="pl-PL" sz="2800" dirty="0"/>
              <a:t>, … , v</a:t>
            </a:r>
            <a:r>
              <a:rPr lang="pl-PL" sz="2800" baseline="-25000" dirty="0"/>
              <a:t>6</a:t>
            </a:r>
            <a:r>
              <a:rPr lang="pl-PL" sz="2800" dirty="0"/>
              <a:t>)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286604" y="1340768"/>
            <a:ext cx="4299044" cy="478539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sz="2400" dirty="0"/>
              <a:t>A single-</a:t>
            </a:r>
            <a:r>
              <a:rPr lang="pl-PL" sz="2400" dirty="0" err="1"/>
              <a:t>winner</a:t>
            </a:r>
            <a:r>
              <a:rPr lang="pl-PL" sz="2400" dirty="0"/>
              <a:t> </a:t>
            </a:r>
            <a:r>
              <a:rPr lang="pl-PL" sz="2400" dirty="0" err="1"/>
              <a:t>scoring</a:t>
            </a:r>
            <a:r>
              <a:rPr lang="pl-PL" sz="2400" dirty="0"/>
              <a:t> </a:t>
            </a:r>
            <a:r>
              <a:rPr lang="pl-PL" sz="2400" dirty="0" err="1"/>
              <a:t>function</a:t>
            </a:r>
            <a:r>
              <a:rPr lang="pl-PL" sz="2400" dirty="0"/>
              <a:t>:</a:t>
            </a:r>
          </a:p>
          <a:p>
            <a:pPr marL="0" indent="0">
              <a:buNone/>
            </a:pPr>
            <a:endParaRPr lang="pl-PL" sz="900" dirty="0"/>
          </a:p>
          <a:p>
            <a:pPr marL="0" indent="0" algn="ctr">
              <a:buNone/>
            </a:pPr>
            <a:r>
              <a:rPr lang="pl-PL" sz="2000" dirty="0"/>
              <a:t>f(i) = </a:t>
            </a:r>
            <a:r>
              <a:rPr lang="pl-PL" sz="2000" dirty="0" err="1"/>
              <a:t>score</a:t>
            </a:r>
            <a:r>
              <a:rPr lang="pl-PL" sz="2000" dirty="0"/>
              <a:t> for </a:t>
            </a:r>
            <a:r>
              <a:rPr lang="pl-PL" sz="2000" dirty="0" err="1"/>
              <a:t>position</a:t>
            </a:r>
            <a:r>
              <a:rPr lang="pl-PL" sz="2000" dirty="0"/>
              <a:t> i</a:t>
            </a:r>
          </a:p>
          <a:p>
            <a:pPr marL="0" indent="0">
              <a:buNone/>
            </a:pPr>
            <a:endParaRPr lang="pl-PL" sz="900" dirty="0"/>
          </a:p>
          <a:p>
            <a:pPr marL="0" indent="0">
              <a:buNone/>
            </a:pPr>
            <a:r>
              <a:rPr lang="pl-PL" sz="2400" dirty="0"/>
              <a:t>The </a:t>
            </a:r>
            <a:r>
              <a:rPr lang="pl-PL" sz="2400" dirty="0" err="1"/>
              <a:t>candidate</a:t>
            </a:r>
            <a:r>
              <a:rPr lang="pl-PL" sz="2400" dirty="0"/>
              <a:t> with the </a:t>
            </a:r>
            <a:r>
              <a:rPr lang="pl-PL" sz="2400" dirty="0" err="1"/>
              <a:t>highest</a:t>
            </a:r>
            <a:r>
              <a:rPr lang="pl-PL" sz="2400" dirty="0"/>
              <a:t> sum of </a:t>
            </a:r>
            <a:r>
              <a:rPr lang="pl-PL" sz="2400" dirty="0" err="1"/>
              <a:t>scores</a:t>
            </a:r>
            <a:r>
              <a:rPr lang="pl-PL" sz="2400" dirty="0"/>
              <a:t> </a:t>
            </a:r>
            <a:r>
              <a:rPr lang="pl-PL" sz="2400" dirty="0" err="1"/>
              <a:t>is</a:t>
            </a:r>
            <a:r>
              <a:rPr lang="pl-PL" sz="2400" dirty="0"/>
              <a:t> the </a:t>
            </a:r>
            <a:r>
              <a:rPr lang="pl-PL" sz="2400" dirty="0" err="1"/>
              <a:t>winner</a:t>
            </a:r>
            <a:r>
              <a:rPr lang="pl-PL" sz="2400" dirty="0"/>
              <a:t> </a:t>
            </a:r>
          </a:p>
          <a:p>
            <a:pPr marL="0" indent="0">
              <a:buNone/>
            </a:pPr>
            <a:endParaRPr lang="pl-PL" sz="2400" dirty="0"/>
          </a:p>
          <a:p>
            <a:pPr marL="0" indent="0">
              <a:buNone/>
            </a:pPr>
            <a:r>
              <a:rPr lang="pl-PL" sz="2400" dirty="0" err="1"/>
              <a:t>Examples</a:t>
            </a:r>
            <a:r>
              <a:rPr lang="pl-PL" sz="2400" dirty="0"/>
              <a:t>:</a:t>
            </a:r>
          </a:p>
          <a:p>
            <a:pPr marL="0" indent="0">
              <a:buNone/>
            </a:pPr>
            <a:r>
              <a:rPr lang="pl-PL" sz="2000" dirty="0" err="1"/>
              <a:t>Borda</a:t>
            </a:r>
            <a:r>
              <a:rPr lang="pl-PL" sz="2000" dirty="0"/>
              <a:t> </a:t>
            </a:r>
            <a:r>
              <a:rPr lang="pl-PL" sz="2000" dirty="0" err="1"/>
              <a:t>score</a:t>
            </a:r>
            <a:r>
              <a:rPr lang="pl-PL" sz="2000" dirty="0"/>
              <a:t> </a:t>
            </a:r>
          </a:p>
          <a:p>
            <a:pPr marL="0" indent="0" algn="ctr">
              <a:buNone/>
            </a:pPr>
            <a:r>
              <a:rPr lang="el-GR" sz="2000" dirty="0"/>
              <a:t>β</a:t>
            </a:r>
            <a:r>
              <a:rPr lang="pl-PL" sz="2000" dirty="0"/>
              <a:t>(i) = m-i	</a:t>
            </a:r>
          </a:p>
          <a:p>
            <a:pPr marL="0" indent="0">
              <a:buNone/>
            </a:pPr>
            <a:endParaRPr lang="pl-PL" sz="900" dirty="0"/>
          </a:p>
        </p:txBody>
      </p:sp>
      <p:cxnSp>
        <p:nvCxnSpPr>
          <p:cNvPr id="5" name="Łącznik prostoliniowy 4"/>
          <p:cNvCxnSpPr/>
          <p:nvPr/>
        </p:nvCxnSpPr>
        <p:spPr>
          <a:xfrm>
            <a:off x="4715944" y="1274263"/>
            <a:ext cx="0" cy="496778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pole tekstowe 8"/>
          <p:cNvSpPr txBox="1"/>
          <p:nvPr/>
        </p:nvSpPr>
        <p:spPr>
          <a:xfrm>
            <a:off x="5344419" y="3077420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1</a:t>
            </a:r>
            <a:r>
              <a:rPr lang="pl-PL" dirty="0"/>
              <a:t>:</a:t>
            </a:r>
          </a:p>
        </p:txBody>
      </p:sp>
      <p:sp>
        <p:nvSpPr>
          <p:cNvPr id="10" name="pole tekstowe 9"/>
          <p:cNvSpPr txBox="1"/>
          <p:nvPr/>
        </p:nvSpPr>
        <p:spPr>
          <a:xfrm>
            <a:off x="5344608" y="5393529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5</a:t>
            </a:r>
            <a:r>
              <a:rPr lang="pl-PL" dirty="0"/>
              <a:t>:</a:t>
            </a:r>
          </a:p>
        </p:txBody>
      </p:sp>
      <p:sp>
        <p:nvSpPr>
          <p:cNvPr id="11" name="pole tekstowe 10"/>
          <p:cNvSpPr txBox="1"/>
          <p:nvPr/>
        </p:nvSpPr>
        <p:spPr>
          <a:xfrm>
            <a:off x="5344419" y="3654916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2</a:t>
            </a:r>
            <a:r>
              <a:rPr lang="pl-PL" dirty="0"/>
              <a:t>:</a:t>
            </a:r>
          </a:p>
        </p:txBody>
      </p:sp>
      <p:sp>
        <p:nvSpPr>
          <p:cNvPr id="12" name="pole tekstowe 11"/>
          <p:cNvSpPr txBox="1"/>
          <p:nvPr/>
        </p:nvSpPr>
        <p:spPr>
          <a:xfrm>
            <a:off x="5344419" y="4271038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3</a:t>
            </a:r>
            <a:r>
              <a:rPr lang="pl-PL" dirty="0"/>
              <a:t>:</a:t>
            </a:r>
          </a:p>
        </p:txBody>
      </p:sp>
      <p:sp>
        <p:nvSpPr>
          <p:cNvPr id="13" name="pole tekstowe 12"/>
          <p:cNvSpPr txBox="1"/>
          <p:nvPr/>
        </p:nvSpPr>
        <p:spPr>
          <a:xfrm>
            <a:off x="5344419" y="5931466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6</a:t>
            </a:r>
            <a:r>
              <a:rPr lang="pl-PL" dirty="0"/>
              <a:t>:</a:t>
            </a:r>
          </a:p>
        </p:txBody>
      </p:sp>
      <p:sp>
        <p:nvSpPr>
          <p:cNvPr id="14" name="pole tekstowe 13"/>
          <p:cNvSpPr txBox="1"/>
          <p:nvPr/>
        </p:nvSpPr>
        <p:spPr>
          <a:xfrm>
            <a:off x="5344608" y="4772457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4</a:t>
            </a:r>
            <a:r>
              <a:rPr lang="pl-PL" dirty="0"/>
              <a:t>:</a:t>
            </a:r>
          </a:p>
        </p:txBody>
      </p:sp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1595" y="3046551"/>
            <a:ext cx="2516961" cy="33233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pole tekstowe 3"/>
          <p:cNvSpPr txBox="1"/>
          <p:nvPr/>
        </p:nvSpPr>
        <p:spPr>
          <a:xfrm>
            <a:off x="5817032" y="2658820"/>
            <a:ext cx="23038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>
                <a:solidFill>
                  <a:srgbClr val="FF0000"/>
                </a:solidFill>
              </a:rPr>
              <a:t>4        3        2       1      0</a:t>
            </a:r>
          </a:p>
        </p:txBody>
      </p:sp>
      <p:sp>
        <p:nvSpPr>
          <p:cNvPr id="19" name="Tytuł 1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720080"/>
          </a:xfrm>
        </p:spPr>
        <p:txBody>
          <a:bodyPr/>
          <a:lstStyle/>
          <a:p>
            <a:r>
              <a:rPr lang="pl-PL" dirty="0"/>
              <a:t>Single-Winner </a:t>
            </a:r>
            <a:r>
              <a:rPr lang="pl-PL" dirty="0" err="1"/>
              <a:t>Scoring</a:t>
            </a:r>
            <a:r>
              <a:rPr lang="pl-PL" dirty="0"/>
              <a:t> </a:t>
            </a:r>
            <a:r>
              <a:rPr lang="pl-PL" dirty="0" err="1"/>
              <a:t>Rules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92608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0" grpId="0"/>
      <p:bldP spid="11" grpId="0"/>
      <p:bldP spid="12" grpId="0"/>
      <p:bldP spid="13" grpId="0"/>
      <p:bldP spid="14" grpId="0"/>
      <p:bldP spid="4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1595" y="1328584"/>
            <a:ext cx="2634018" cy="6753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pole tekstowe 6"/>
          <p:cNvSpPr txBox="1"/>
          <p:nvPr/>
        </p:nvSpPr>
        <p:spPr>
          <a:xfrm>
            <a:off x="4988899" y="1404965"/>
            <a:ext cx="367280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800" dirty="0"/>
              <a:t>C = {      ,      ,      ,      ,     }</a:t>
            </a:r>
          </a:p>
          <a:p>
            <a:r>
              <a:rPr lang="pl-PL" sz="2800" dirty="0"/>
              <a:t>V = (v</a:t>
            </a:r>
            <a:r>
              <a:rPr lang="pl-PL" sz="2800" baseline="-25000" dirty="0"/>
              <a:t>1</a:t>
            </a:r>
            <a:r>
              <a:rPr lang="pl-PL" sz="2800" dirty="0"/>
              <a:t>, … , v</a:t>
            </a:r>
            <a:r>
              <a:rPr lang="pl-PL" sz="2800" baseline="-25000" dirty="0"/>
              <a:t>6</a:t>
            </a:r>
            <a:r>
              <a:rPr lang="pl-PL" sz="2800" dirty="0"/>
              <a:t>)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286604" y="1340768"/>
            <a:ext cx="4299044" cy="478539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sz="2400" dirty="0"/>
              <a:t>A single-</a:t>
            </a:r>
            <a:r>
              <a:rPr lang="pl-PL" sz="2400" dirty="0" err="1"/>
              <a:t>winner</a:t>
            </a:r>
            <a:r>
              <a:rPr lang="pl-PL" sz="2400" dirty="0"/>
              <a:t> </a:t>
            </a:r>
            <a:r>
              <a:rPr lang="pl-PL" sz="2400" dirty="0" err="1"/>
              <a:t>scoring</a:t>
            </a:r>
            <a:r>
              <a:rPr lang="pl-PL" sz="2400" dirty="0"/>
              <a:t> </a:t>
            </a:r>
            <a:r>
              <a:rPr lang="pl-PL" sz="2400" dirty="0" err="1"/>
              <a:t>function</a:t>
            </a:r>
            <a:r>
              <a:rPr lang="pl-PL" sz="2400" dirty="0"/>
              <a:t>:</a:t>
            </a:r>
          </a:p>
          <a:p>
            <a:pPr marL="0" indent="0">
              <a:buNone/>
            </a:pPr>
            <a:endParaRPr lang="pl-PL" sz="900" dirty="0"/>
          </a:p>
          <a:p>
            <a:pPr marL="0" indent="0" algn="ctr">
              <a:buNone/>
            </a:pPr>
            <a:r>
              <a:rPr lang="pl-PL" sz="2000" dirty="0"/>
              <a:t>f(i) = </a:t>
            </a:r>
            <a:r>
              <a:rPr lang="pl-PL" sz="2000" dirty="0" err="1"/>
              <a:t>score</a:t>
            </a:r>
            <a:r>
              <a:rPr lang="pl-PL" sz="2000" dirty="0"/>
              <a:t> for </a:t>
            </a:r>
            <a:r>
              <a:rPr lang="pl-PL" sz="2000" dirty="0" err="1"/>
              <a:t>position</a:t>
            </a:r>
            <a:r>
              <a:rPr lang="pl-PL" sz="2000" dirty="0"/>
              <a:t> i</a:t>
            </a:r>
          </a:p>
          <a:p>
            <a:pPr marL="0" indent="0">
              <a:buNone/>
            </a:pPr>
            <a:endParaRPr lang="pl-PL" sz="900" dirty="0"/>
          </a:p>
          <a:p>
            <a:pPr marL="0" indent="0">
              <a:buNone/>
            </a:pPr>
            <a:r>
              <a:rPr lang="pl-PL" sz="2400" dirty="0"/>
              <a:t>The </a:t>
            </a:r>
            <a:r>
              <a:rPr lang="pl-PL" sz="2400" dirty="0" err="1"/>
              <a:t>candidate</a:t>
            </a:r>
            <a:r>
              <a:rPr lang="pl-PL" sz="2400" dirty="0"/>
              <a:t> with the </a:t>
            </a:r>
            <a:r>
              <a:rPr lang="pl-PL" sz="2400" dirty="0" err="1"/>
              <a:t>highest</a:t>
            </a:r>
            <a:r>
              <a:rPr lang="pl-PL" sz="2400" dirty="0"/>
              <a:t> sum of </a:t>
            </a:r>
            <a:r>
              <a:rPr lang="pl-PL" sz="2400" dirty="0" err="1"/>
              <a:t>scores</a:t>
            </a:r>
            <a:r>
              <a:rPr lang="pl-PL" sz="2400" dirty="0"/>
              <a:t> </a:t>
            </a:r>
            <a:r>
              <a:rPr lang="pl-PL" sz="2400" dirty="0" err="1"/>
              <a:t>is</a:t>
            </a:r>
            <a:r>
              <a:rPr lang="pl-PL" sz="2400" dirty="0"/>
              <a:t> the </a:t>
            </a:r>
            <a:r>
              <a:rPr lang="pl-PL" sz="2400" dirty="0" err="1"/>
              <a:t>winner</a:t>
            </a:r>
            <a:r>
              <a:rPr lang="pl-PL" sz="2400" dirty="0"/>
              <a:t> </a:t>
            </a:r>
          </a:p>
          <a:p>
            <a:pPr marL="0" indent="0">
              <a:buNone/>
            </a:pPr>
            <a:endParaRPr lang="pl-PL" sz="2400" dirty="0"/>
          </a:p>
          <a:p>
            <a:pPr marL="0" indent="0">
              <a:buNone/>
            </a:pPr>
            <a:r>
              <a:rPr lang="pl-PL" sz="2400" dirty="0" err="1"/>
              <a:t>Examples</a:t>
            </a:r>
            <a:r>
              <a:rPr lang="pl-PL" sz="2400" dirty="0"/>
              <a:t>:</a:t>
            </a:r>
          </a:p>
          <a:p>
            <a:pPr marL="0" indent="0">
              <a:buNone/>
            </a:pPr>
            <a:r>
              <a:rPr lang="pl-PL" sz="2000" dirty="0" err="1"/>
              <a:t>Borda</a:t>
            </a:r>
            <a:r>
              <a:rPr lang="pl-PL" sz="2000" dirty="0"/>
              <a:t> </a:t>
            </a:r>
            <a:r>
              <a:rPr lang="pl-PL" sz="2000" dirty="0" err="1"/>
              <a:t>score</a:t>
            </a:r>
            <a:r>
              <a:rPr lang="pl-PL" sz="2000" dirty="0"/>
              <a:t> </a:t>
            </a:r>
          </a:p>
          <a:p>
            <a:pPr marL="0" indent="0" algn="ctr">
              <a:buNone/>
            </a:pPr>
            <a:r>
              <a:rPr lang="el-GR" sz="2000" dirty="0"/>
              <a:t>β</a:t>
            </a:r>
            <a:r>
              <a:rPr lang="pl-PL" sz="2000" dirty="0"/>
              <a:t>(i) = m-i	</a:t>
            </a:r>
          </a:p>
          <a:p>
            <a:pPr marL="0" indent="0">
              <a:buNone/>
            </a:pPr>
            <a:endParaRPr lang="pl-PL" sz="900" dirty="0"/>
          </a:p>
          <a:p>
            <a:pPr marL="0" indent="0">
              <a:buNone/>
            </a:pPr>
            <a:r>
              <a:rPr lang="pl-PL" sz="2000" dirty="0"/>
              <a:t>t-</a:t>
            </a:r>
            <a:r>
              <a:rPr lang="pl-PL" sz="2000" dirty="0" err="1"/>
              <a:t>Approval</a:t>
            </a:r>
            <a:r>
              <a:rPr lang="pl-PL" sz="2000" dirty="0"/>
              <a:t> </a:t>
            </a:r>
            <a:r>
              <a:rPr lang="pl-PL" sz="2000" dirty="0" err="1"/>
              <a:t>score</a:t>
            </a:r>
            <a:r>
              <a:rPr lang="pl-PL" sz="2000" dirty="0"/>
              <a:t> </a:t>
            </a:r>
          </a:p>
          <a:p>
            <a:pPr marL="0" indent="0" algn="ctr">
              <a:buNone/>
            </a:pPr>
            <a:r>
              <a:rPr lang="el-GR" sz="2000" dirty="0"/>
              <a:t>α</a:t>
            </a:r>
            <a:r>
              <a:rPr lang="pl-PL" sz="2000" baseline="-25000" dirty="0"/>
              <a:t>t</a:t>
            </a:r>
            <a:r>
              <a:rPr lang="pl-PL" sz="2000" dirty="0"/>
              <a:t>(i) = 1 </a:t>
            </a:r>
            <a:r>
              <a:rPr lang="pl-PL" sz="2000" dirty="0" err="1"/>
              <a:t>if</a:t>
            </a:r>
            <a:r>
              <a:rPr lang="pl-PL" sz="2000" dirty="0"/>
              <a:t> i ≤ t and 0 </a:t>
            </a:r>
            <a:r>
              <a:rPr lang="pl-PL" sz="2000" dirty="0" err="1"/>
              <a:t>otherwise</a:t>
            </a:r>
            <a:endParaRPr lang="pl-PL" sz="2000" dirty="0"/>
          </a:p>
          <a:p>
            <a:pPr marL="0" indent="0">
              <a:buNone/>
            </a:pPr>
            <a:endParaRPr lang="pl-PL" sz="2000" dirty="0"/>
          </a:p>
        </p:txBody>
      </p:sp>
      <p:cxnSp>
        <p:nvCxnSpPr>
          <p:cNvPr id="5" name="Łącznik prostoliniowy 4"/>
          <p:cNvCxnSpPr/>
          <p:nvPr/>
        </p:nvCxnSpPr>
        <p:spPr>
          <a:xfrm>
            <a:off x="4715944" y="1274263"/>
            <a:ext cx="0" cy="496778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pole tekstowe 8"/>
          <p:cNvSpPr txBox="1"/>
          <p:nvPr/>
        </p:nvSpPr>
        <p:spPr>
          <a:xfrm>
            <a:off x="5344419" y="3077420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1</a:t>
            </a:r>
            <a:r>
              <a:rPr lang="pl-PL" dirty="0"/>
              <a:t>:</a:t>
            </a:r>
          </a:p>
        </p:txBody>
      </p:sp>
      <p:sp>
        <p:nvSpPr>
          <p:cNvPr id="10" name="pole tekstowe 9"/>
          <p:cNvSpPr txBox="1"/>
          <p:nvPr/>
        </p:nvSpPr>
        <p:spPr>
          <a:xfrm>
            <a:off x="5344608" y="5393529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5</a:t>
            </a:r>
            <a:r>
              <a:rPr lang="pl-PL" dirty="0"/>
              <a:t>:</a:t>
            </a:r>
          </a:p>
        </p:txBody>
      </p:sp>
      <p:sp>
        <p:nvSpPr>
          <p:cNvPr id="11" name="pole tekstowe 10"/>
          <p:cNvSpPr txBox="1"/>
          <p:nvPr/>
        </p:nvSpPr>
        <p:spPr>
          <a:xfrm>
            <a:off x="5344419" y="3654916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2</a:t>
            </a:r>
            <a:r>
              <a:rPr lang="pl-PL" dirty="0"/>
              <a:t>:</a:t>
            </a:r>
          </a:p>
        </p:txBody>
      </p:sp>
      <p:sp>
        <p:nvSpPr>
          <p:cNvPr id="12" name="pole tekstowe 11"/>
          <p:cNvSpPr txBox="1"/>
          <p:nvPr/>
        </p:nvSpPr>
        <p:spPr>
          <a:xfrm>
            <a:off x="5344419" y="4271038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3</a:t>
            </a:r>
            <a:r>
              <a:rPr lang="pl-PL" dirty="0"/>
              <a:t>:</a:t>
            </a:r>
          </a:p>
        </p:txBody>
      </p:sp>
      <p:sp>
        <p:nvSpPr>
          <p:cNvPr id="13" name="pole tekstowe 12"/>
          <p:cNvSpPr txBox="1"/>
          <p:nvPr/>
        </p:nvSpPr>
        <p:spPr>
          <a:xfrm>
            <a:off x="5344419" y="5931466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6</a:t>
            </a:r>
            <a:r>
              <a:rPr lang="pl-PL" dirty="0"/>
              <a:t>:</a:t>
            </a:r>
          </a:p>
        </p:txBody>
      </p:sp>
      <p:sp>
        <p:nvSpPr>
          <p:cNvPr id="14" name="pole tekstowe 13"/>
          <p:cNvSpPr txBox="1"/>
          <p:nvPr/>
        </p:nvSpPr>
        <p:spPr>
          <a:xfrm>
            <a:off x="5344608" y="4772457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4</a:t>
            </a:r>
            <a:r>
              <a:rPr lang="pl-PL" dirty="0"/>
              <a:t>:</a:t>
            </a:r>
          </a:p>
        </p:txBody>
      </p:sp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1595" y="3046551"/>
            <a:ext cx="2516961" cy="33233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pole tekstowe 3"/>
          <p:cNvSpPr txBox="1"/>
          <p:nvPr/>
        </p:nvSpPr>
        <p:spPr>
          <a:xfrm>
            <a:off x="5817032" y="2658820"/>
            <a:ext cx="23038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>
                <a:solidFill>
                  <a:srgbClr val="FF0000"/>
                </a:solidFill>
              </a:rPr>
              <a:t>1        1        0       0      0</a:t>
            </a:r>
          </a:p>
        </p:txBody>
      </p:sp>
      <p:sp>
        <p:nvSpPr>
          <p:cNvPr id="19" name="Tytuł 1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720080"/>
          </a:xfrm>
        </p:spPr>
        <p:txBody>
          <a:bodyPr/>
          <a:lstStyle/>
          <a:p>
            <a:r>
              <a:rPr lang="pl-PL" dirty="0"/>
              <a:t>Single-Winner </a:t>
            </a:r>
            <a:r>
              <a:rPr lang="pl-PL" dirty="0" err="1"/>
              <a:t>Scoring</a:t>
            </a:r>
            <a:r>
              <a:rPr lang="pl-PL" dirty="0"/>
              <a:t> </a:t>
            </a:r>
            <a:r>
              <a:rPr lang="pl-PL" dirty="0" err="1"/>
              <a:t>Rules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203730896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err="1"/>
              <a:t>Committee</a:t>
            </a:r>
            <a:r>
              <a:rPr lang="pl-PL" dirty="0"/>
              <a:t> </a:t>
            </a:r>
            <a:r>
              <a:rPr lang="pl-PL" dirty="0" err="1"/>
              <a:t>Scoring</a:t>
            </a:r>
            <a:r>
              <a:rPr lang="pl-PL" dirty="0"/>
              <a:t> </a:t>
            </a:r>
            <a:r>
              <a:rPr lang="pl-PL" dirty="0" err="1"/>
              <a:t>Rules</a:t>
            </a:r>
            <a:endParaRPr lang="pl-PL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3936" y="2210936"/>
            <a:ext cx="5583583" cy="1055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pole tekstowe 3"/>
          <p:cNvSpPr txBox="1"/>
          <p:nvPr/>
        </p:nvSpPr>
        <p:spPr>
          <a:xfrm>
            <a:off x="602422" y="1200467"/>
            <a:ext cx="37703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 err="1"/>
              <a:t>Consider</a:t>
            </a:r>
            <a:r>
              <a:rPr lang="pl-PL" sz="2400" dirty="0"/>
              <a:t> a </a:t>
            </a:r>
            <a:r>
              <a:rPr lang="pl-PL" sz="2400" dirty="0" err="1"/>
              <a:t>preference</a:t>
            </a:r>
            <a:r>
              <a:rPr lang="pl-PL" sz="2400" dirty="0"/>
              <a:t> order:</a:t>
            </a:r>
          </a:p>
        </p:txBody>
      </p:sp>
      <p:sp>
        <p:nvSpPr>
          <p:cNvPr id="5" name="Elipsa 4"/>
          <p:cNvSpPr/>
          <p:nvPr/>
        </p:nvSpPr>
        <p:spPr>
          <a:xfrm>
            <a:off x="1803936" y="2183108"/>
            <a:ext cx="683649" cy="1073977"/>
          </a:xfrm>
          <a:prstGeom prst="ellipse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Elipsa 6"/>
          <p:cNvSpPr/>
          <p:nvPr/>
        </p:nvSpPr>
        <p:spPr>
          <a:xfrm>
            <a:off x="4041656" y="2028793"/>
            <a:ext cx="2333767" cy="1237217"/>
          </a:xfrm>
          <a:prstGeom prst="ellipse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Łuk 5"/>
          <p:cNvSpPr/>
          <p:nvPr/>
        </p:nvSpPr>
        <p:spPr>
          <a:xfrm rot="10800000">
            <a:off x="2385497" y="2851847"/>
            <a:ext cx="1990800" cy="518615"/>
          </a:xfrm>
          <a:prstGeom prst="arc">
            <a:avLst>
              <a:gd name="adj1" fmla="val 10684140"/>
              <a:gd name="adj2" fmla="val 0"/>
            </a:avLst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cxnSp>
        <p:nvCxnSpPr>
          <p:cNvPr id="9" name="Łącznik prostoliniowy 8"/>
          <p:cNvCxnSpPr/>
          <p:nvPr/>
        </p:nvCxnSpPr>
        <p:spPr>
          <a:xfrm>
            <a:off x="3380897" y="3370463"/>
            <a:ext cx="0" cy="354840"/>
          </a:xfrm>
          <a:prstGeom prst="line">
            <a:avLst/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pole tekstowe 9"/>
          <p:cNvSpPr txBox="1"/>
          <p:nvPr/>
        </p:nvSpPr>
        <p:spPr>
          <a:xfrm>
            <a:off x="2385497" y="3766246"/>
            <a:ext cx="13664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a </a:t>
            </a:r>
            <a:r>
              <a:rPr lang="pl-PL" dirty="0" err="1"/>
              <a:t>committee</a:t>
            </a:r>
            <a:endParaRPr lang="pl-PL" dirty="0"/>
          </a:p>
        </p:txBody>
      </p:sp>
      <p:sp>
        <p:nvSpPr>
          <p:cNvPr id="11" name="pole tekstowe 10"/>
          <p:cNvSpPr txBox="1"/>
          <p:nvPr/>
        </p:nvSpPr>
        <p:spPr>
          <a:xfrm>
            <a:off x="1039150" y="4202133"/>
            <a:ext cx="36604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err="1"/>
              <a:t>Position</a:t>
            </a:r>
            <a:r>
              <a:rPr lang="pl-PL" dirty="0"/>
              <a:t> of the </a:t>
            </a:r>
            <a:r>
              <a:rPr lang="pl-PL" dirty="0" err="1"/>
              <a:t>committee</a:t>
            </a:r>
            <a:r>
              <a:rPr lang="pl-PL" dirty="0"/>
              <a:t>  = (1, 3, 4 )</a:t>
            </a:r>
          </a:p>
        </p:txBody>
      </p:sp>
      <p:sp>
        <p:nvSpPr>
          <p:cNvPr id="12" name="pole tekstowe 11"/>
          <p:cNvSpPr txBox="1"/>
          <p:nvPr/>
        </p:nvSpPr>
        <p:spPr>
          <a:xfrm>
            <a:off x="487028" y="4791204"/>
            <a:ext cx="787305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/>
              <a:t>f(i</a:t>
            </a:r>
            <a:r>
              <a:rPr lang="pl-PL" sz="3600" baseline="-25000" dirty="0"/>
              <a:t>1</a:t>
            </a:r>
            <a:r>
              <a:rPr lang="pl-PL" sz="3600" dirty="0"/>
              <a:t>, i</a:t>
            </a:r>
            <a:r>
              <a:rPr lang="pl-PL" sz="3600" baseline="-25000" dirty="0"/>
              <a:t>2</a:t>
            </a:r>
            <a:r>
              <a:rPr lang="pl-PL" sz="3600" dirty="0"/>
              <a:t>, …, </a:t>
            </a:r>
            <a:r>
              <a:rPr lang="pl-PL" sz="3600" dirty="0" err="1"/>
              <a:t>i</a:t>
            </a:r>
            <a:r>
              <a:rPr lang="pl-PL" sz="3600" baseline="-25000" dirty="0" err="1"/>
              <a:t>k</a:t>
            </a:r>
            <a:r>
              <a:rPr lang="pl-PL" sz="3600" dirty="0"/>
              <a:t>) = the </a:t>
            </a:r>
            <a:r>
              <a:rPr lang="pl-PL" sz="3600" dirty="0" err="1"/>
              <a:t>score</a:t>
            </a:r>
            <a:r>
              <a:rPr lang="pl-PL" sz="3600" dirty="0"/>
              <a:t> of the </a:t>
            </a:r>
            <a:r>
              <a:rPr lang="pl-PL" sz="3600" dirty="0" err="1"/>
              <a:t>committee</a:t>
            </a:r>
            <a:endParaRPr lang="pl-PL" sz="3600" dirty="0"/>
          </a:p>
          <a:p>
            <a:endParaRPr lang="pl-PL" sz="2400" dirty="0"/>
          </a:p>
          <a:p>
            <a:r>
              <a:rPr lang="pl-PL" sz="2400" dirty="0" err="1"/>
              <a:t>Assuming</a:t>
            </a:r>
            <a:r>
              <a:rPr lang="pl-PL" sz="2400" dirty="0"/>
              <a:t> i</a:t>
            </a:r>
            <a:r>
              <a:rPr lang="pl-PL" sz="2400" baseline="-25000" dirty="0"/>
              <a:t>1</a:t>
            </a:r>
            <a:r>
              <a:rPr lang="pl-PL" sz="2400" dirty="0"/>
              <a:t> &lt; i</a:t>
            </a:r>
            <a:r>
              <a:rPr lang="pl-PL" sz="2400" baseline="-25000" dirty="0"/>
              <a:t>2</a:t>
            </a:r>
            <a:r>
              <a:rPr lang="pl-PL" sz="2400" dirty="0"/>
              <a:t> &lt; … &lt; </a:t>
            </a:r>
            <a:r>
              <a:rPr lang="pl-PL" sz="2400" dirty="0" err="1"/>
              <a:t>i</a:t>
            </a:r>
            <a:r>
              <a:rPr lang="pl-PL" sz="2400" baseline="-25000" dirty="0" err="1"/>
              <a:t>k</a:t>
            </a:r>
            <a:endParaRPr lang="pl-PL" sz="2400" dirty="0"/>
          </a:p>
        </p:txBody>
      </p:sp>
      <p:sp>
        <p:nvSpPr>
          <p:cNvPr id="16" name="TextBox 15"/>
          <p:cNvSpPr txBox="1"/>
          <p:nvPr/>
        </p:nvSpPr>
        <p:spPr>
          <a:xfrm>
            <a:off x="3640844" y="5806009"/>
            <a:ext cx="5469157" cy="954107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1400" dirty="0"/>
              <a:t>[EFSS17] E. Elkind, P. Faliszewski, P. Skowron, A. Slinko, Properties of Multiwinner Voting Rules, Social Choice and Welfare, 2017</a:t>
            </a:r>
          </a:p>
          <a:p>
            <a:r>
              <a:rPr lang="pl-PL" sz="1400" dirty="0"/>
              <a:t>[SFS16] P. Skowron, P. Faliszewski, A. Slinko, Axiomatic Characterization of Committee Scoring Rules, arXiv 2016</a:t>
            </a:r>
          </a:p>
        </p:txBody>
      </p:sp>
    </p:spTree>
    <p:extLst>
      <p:ext uri="{BB962C8B-B14F-4D97-AF65-F5344CB8AC3E}">
        <p14:creationId xmlns:p14="http://schemas.microsoft.com/office/powerpoint/2010/main" val="2351628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7" grpId="0" animBg="1"/>
      <p:bldP spid="6" grpId="0" animBg="1"/>
      <p:bldP spid="10" grpId="0"/>
      <p:bldP spid="11" grpId="0"/>
      <p:bldP spid="12" grpId="0"/>
      <p:bldP spid="16" grpId="0" animBg="1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Committee Scoring Rules</a:t>
            </a:r>
          </a:p>
        </p:txBody>
      </p:sp>
      <p:sp>
        <p:nvSpPr>
          <p:cNvPr id="11" name="Prostokąt zaokrąglony 12"/>
          <p:cNvSpPr/>
          <p:nvPr/>
        </p:nvSpPr>
        <p:spPr>
          <a:xfrm>
            <a:off x="115075" y="1253170"/>
            <a:ext cx="4486753" cy="4688424"/>
          </a:xfrm>
          <a:prstGeom prst="roundRect">
            <a:avLst>
              <a:gd name="adj" fmla="val 4528"/>
            </a:avLst>
          </a:prstGeom>
          <a:solidFill>
            <a:srgbClr val="DDDFFF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pl-PL" sz="2800" b="1" u="sng" dirty="0">
                <a:solidFill>
                  <a:schemeClr val="tx1"/>
                </a:solidFill>
              </a:rPr>
              <a:t>Examples</a:t>
            </a:r>
            <a:endParaRPr lang="pl-PL" b="1" u="sng" dirty="0">
              <a:solidFill>
                <a:schemeClr val="tx1"/>
              </a:solidFill>
            </a:endParaRP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SNTV: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k-Borda: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 +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2</a:t>
            </a:r>
            <a:r>
              <a:rPr lang="pl-PL" dirty="0">
                <a:solidFill>
                  <a:schemeClr val="tx1"/>
                </a:solidFill>
              </a:rPr>
              <a:t>) + .... +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Bloc: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 +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2</a:t>
            </a:r>
            <a:r>
              <a:rPr lang="pl-PL" dirty="0">
                <a:solidFill>
                  <a:schemeClr val="tx1"/>
                </a:solidFill>
              </a:rPr>
              <a:t>) + .... +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Chamberlin—Courant (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-CC):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Proportional Approval Voting (as CSR):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 + 1/2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2</a:t>
            </a:r>
            <a:r>
              <a:rPr lang="pl-PL" dirty="0">
                <a:solidFill>
                  <a:schemeClr val="tx1"/>
                </a:solidFill>
              </a:rPr>
              <a:t>) + ... + 1/k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1000767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720080"/>
          </a:xfrm>
        </p:spPr>
        <p:txBody>
          <a:bodyPr/>
          <a:lstStyle/>
          <a:p>
            <a:r>
              <a:rPr lang="pl-PL" dirty="0"/>
              <a:t>Committee Scoring Rules</a:t>
            </a:r>
          </a:p>
        </p:txBody>
      </p:sp>
      <p:sp>
        <p:nvSpPr>
          <p:cNvPr id="4" name="pole tekstowe 8"/>
          <p:cNvSpPr txBox="1"/>
          <p:nvPr/>
        </p:nvSpPr>
        <p:spPr>
          <a:xfrm>
            <a:off x="5999260" y="2393526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1</a:t>
            </a:r>
            <a:r>
              <a:rPr lang="pl-PL" dirty="0"/>
              <a:t>:</a:t>
            </a:r>
          </a:p>
        </p:txBody>
      </p:sp>
      <p:sp>
        <p:nvSpPr>
          <p:cNvPr id="5" name="pole tekstowe 9"/>
          <p:cNvSpPr txBox="1"/>
          <p:nvPr/>
        </p:nvSpPr>
        <p:spPr>
          <a:xfrm>
            <a:off x="5999449" y="4709635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5</a:t>
            </a:r>
            <a:r>
              <a:rPr lang="pl-PL" dirty="0"/>
              <a:t>:</a:t>
            </a:r>
          </a:p>
        </p:txBody>
      </p:sp>
      <p:sp>
        <p:nvSpPr>
          <p:cNvPr id="6" name="pole tekstowe 10"/>
          <p:cNvSpPr txBox="1"/>
          <p:nvPr/>
        </p:nvSpPr>
        <p:spPr>
          <a:xfrm>
            <a:off x="5999260" y="2971022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2</a:t>
            </a:r>
            <a:r>
              <a:rPr lang="pl-PL" dirty="0"/>
              <a:t>:</a:t>
            </a:r>
          </a:p>
        </p:txBody>
      </p:sp>
      <p:sp>
        <p:nvSpPr>
          <p:cNvPr id="7" name="pole tekstowe 11"/>
          <p:cNvSpPr txBox="1"/>
          <p:nvPr/>
        </p:nvSpPr>
        <p:spPr>
          <a:xfrm>
            <a:off x="5999260" y="3587144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3</a:t>
            </a:r>
            <a:r>
              <a:rPr lang="pl-PL" dirty="0"/>
              <a:t>:</a:t>
            </a:r>
          </a:p>
        </p:txBody>
      </p:sp>
      <p:sp>
        <p:nvSpPr>
          <p:cNvPr id="8" name="pole tekstowe 12"/>
          <p:cNvSpPr txBox="1"/>
          <p:nvPr/>
        </p:nvSpPr>
        <p:spPr>
          <a:xfrm>
            <a:off x="5999260" y="5247572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6</a:t>
            </a:r>
            <a:r>
              <a:rPr lang="pl-PL" dirty="0"/>
              <a:t>:</a:t>
            </a:r>
          </a:p>
        </p:txBody>
      </p:sp>
      <p:sp>
        <p:nvSpPr>
          <p:cNvPr id="9" name="pole tekstowe 13"/>
          <p:cNvSpPr txBox="1"/>
          <p:nvPr/>
        </p:nvSpPr>
        <p:spPr>
          <a:xfrm>
            <a:off x="5999449" y="4088563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4</a:t>
            </a:r>
            <a:r>
              <a:rPr lang="pl-PL" dirty="0"/>
              <a:t>:</a:t>
            </a:r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6436" y="2362657"/>
            <a:ext cx="2516961" cy="33233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Prostokąt zaokrąglony 12"/>
          <p:cNvSpPr/>
          <p:nvPr/>
        </p:nvSpPr>
        <p:spPr>
          <a:xfrm>
            <a:off x="115075" y="1253170"/>
            <a:ext cx="4486753" cy="4688424"/>
          </a:xfrm>
          <a:prstGeom prst="roundRect">
            <a:avLst>
              <a:gd name="adj" fmla="val 4528"/>
            </a:avLst>
          </a:prstGeom>
          <a:solidFill>
            <a:srgbClr val="DDDFFF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pl-PL" sz="2800" b="1" u="sng" dirty="0">
                <a:solidFill>
                  <a:schemeClr val="tx1"/>
                </a:solidFill>
              </a:rPr>
              <a:t>Examples</a:t>
            </a:r>
            <a:endParaRPr lang="pl-PL" b="1" u="sng" dirty="0">
              <a:solidFill>
                <a:schemeClr val="tx1"/>
              </a:solidFill>
            </a:endParaRP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SNTV:</a:t>
            </a:r>
          </a:p>
          <a:p>
            <a:r>
              <a:rPr lang="pl-PL" b="1" dirty="0">
                <a:solidFill>
                  <a:schemeClr val="tx1"/>
                </a:solidFill>
              </a:rPr>
              <a:t>f(i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, ..., 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 =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)</a:t>
            </a: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k-Borda: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 +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2</a:t>
            </a:r>
            <a:r>
              <a:rPr lang="pl-PL" dirty="0">
                <a:solidFill>
                  <a:schemeClr val="tx1"/>
                </a:solidFill>
              </a:rPr>
              <a:t>) + .... +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Bloc: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 +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2</a:t>
            </a:r>
            <a:r>
              <a:rPr lang="pl-PL" dirty="0">
                <a:solidFill>
                  <a:schemeClr val="tx1"/>
                </a:solidFill>
              </a:rPr>
              <a:t>) + .... +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Chamberlin—Courant (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-CC):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Proportional Approval Voting (as CSR):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 + 1/2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2</a:t>
            </a:r>
            <a:r>
              <a:rPr lang="pl-PL" dirty="0">
                <a:solidFill>
                  <a:schemeClr val="tx1"/>
                </a:solidFill>
              </a:rPr>
              <a:t>) + ... + 1/k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24498" y="1029915"/>
            <a:ext cx="361950" cy="657415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7956847" y="70364"/>
            <a:ext cx="10663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rgbClr val="FF0000"/>
                </a:solidFill>
              </a:rPr>
              <a:t>k = 2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94256" y="1029915"/>
            <a:ext cx="447675" cy="58102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79901" y="982580"/>
            <a:ext cx="361950" cy="65722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26152" y="953120"/>
            <a:ext cx="371475" cy="64770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55049" y="926745"/>
            <a:ext cx="352425" cy="62865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450228" y="968314"/>
            <a:ext cx="5421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rgbClr val="FF0000"/>
                </a:solidFill>
              </a:rPr>
              <a:t>:2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241263" y="964555"/>
            <a:ext cx="5421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chemeClr val="accent6">
                    <a:lumMod val="75000"/>
                  </a:schemeClr>
                </a:solidFill>
              </a:rPr>
              <a:t>:1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024708" y="953445"/>
            <a:ext cx="5421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rgbClr val="EF1DFF"/>
                </a:solidFill>
              </a:rPr>
              <a:t>:2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759005" y="954435"/>
            <a:ext cx="5421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chemeClr val="accent1">
                    <a:lumMod val="50000"/>
                  </a:schemeClr>
                </a:solidFill>
              </a:rPr>
              <a:t>:1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8431261" y="954760"/>
            <a:ext cx="5421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rgbClr val="0A9417"/>
                </a:solidFill>
              </a:rPr>
              <a:t>:0</a:t>
            </a:r>
          </a:p>
        </p:txBody>
      </p:sp>
      <p:sp>
        <p:nvSpPr>
          <p:cNvPr id="24" name="Left Brace 23"/>
          <p:cNvSpPr/>
          <p:nvPr/>
        </p:nvSpPr>
        <p:spPr>
          <a:xfrm>
            <a:off x="5464733" y="2362657"/>
            <a:ext cx="350280" cy="3323310"/>
          </a:xfrm>
          <a:prstGeom prst="leftBrace">
            <a:avLst>
              <a:gd name="adj1" fmla="val 8333"/>
              <a:gd name="adj2" fmla="val 13457"/>
            </a:avLst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cxnSp>
        <p:nvCxnSpPr>
          <p:cNvPr id="26" name="Connector: Curved 25"/>
          <p:cNvCxnSpPr>
            <a:cxnSpLocks/>
            <a:endCxn id="24" idx="1"/>
          </p:cNvCxnSpPr>
          <p:nvPr/>
        </p:nvCxnSpPr>
        <p:spPr>
          <a:xfrm>
            <a:off x="2312405" y="2142950"/>
            <a:ext cx="3152328" cy="666925"/>
          </a:xfrm>
          <a:prstGeom prst="curvedConnector3">
            <a:avLst/>
          </a:prstGeom>
          <a:ln>
            <a:headEnd w="sm" len="sm"/>
            <a:tailEnd type="stealth" w="lg" len="lg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0" name="Right Brace 29"/>
          <p:cNvSpPr/>
          <p:nvPr/>
        </p:nvSpPr>
        <p:spPr>
          <a:xfrm>
            <a:off x="2026034" y="1772972"/>
            <a:ext cx="286371" cy="741628"/>
          </a:xfrm>
          <a:prstGeom prst="righ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" name="TextBox 2"/>
          <p:cNvSpPr txBox="1"/>
          <p:nvPr/>
        </p:nvSpPr>
        <p:spPr>
          <a:xfrm>
            <a:off x="6460194" y="2000696"/>
            <a:ext cx="23038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/>
              <a:t>1        0       0       0       0</a:t>
            </a:r>
          </a:p>
        </p:txBody>
      </p:sp>
      <p:sp>
        <p:nvSpPr>
          <p:cNvPr id="27" name="Freeform: Shape 26"/>
          <p:cNvSpPr/>
          <p:nvPr/>
        </p:nvSpPr>
        <p:spPr>
          <a:xfrm>
            <a:off x="5108203" y="587662"/>
            <a:ext cx="2475390" cy="1168300"/>
          </a:xfrm>
          <a:custGeom>
            <a:avLst/>
            <a:gdLst>
              <a:gd name="connsiteX0" fmla="*/ 2784591 w 2857159"/>
              <a:gd name="connsiteY0" fmla="*/ 388343 h 1179403"/>
              <a:gd name="connsiteX1" fmla="*/ 2756016 w 2857159"/>
              <a:gd name="connsiteY1" fmla="*/ 1031281 h 1179403"/>
              <a:gd name="connsiteX2" fmla="*/ 2484554 w 2857159"/>
              <a:gd name="connsiteY2" fmla="*/ 1145581 h 1179403"/>
              <a:gd name="connsiteX3" fmla="*/ 2327391 w 2857159"/>
              <a:gd name="connsiteY3" fmla="*/ 559793 h 1179403"/>
              <a:gd name="connsiteX4" fmla="*/ 1355841 w 2857159"/>
              <a:gd name="connsiteY4" fmla="*/ 188318 h 1179403"/>
              <a:gd name="connsiteX5" fmla="*/ 598604 w 2857159"/>
              <a:gd name="connsiteY5" fmla="*/ 431206 h 1179403"/>
              <a:gd name="connsiteX6" fmla="*/ 455729 w 2857159"/>
              <a:gd name="connsiteY6" fmla="*/ 959843 h 1179403"/>
              <a:gd name="connsiteX7" fmla="*/ 55679 w 2857159"/>
              <a:gd name="connsiteY7" fmla="*/ 988418 h 1179403"/>
              <a:gd name="connsiteX8" fmla="*/ 198554 w 2857159"/>
              <a:gd name="connsiteY8" fmla="*/ 259756 h 1179403"/>
              <a:gd name="connsiteX9" fmla="*/ 1827329 w 2857159"/>
              <a:gd name="connsiteY9" fmla="*/ 2581 h 1179403"/>
              <a:gd name="connsiteX10" fmla="*/ 2784591 w 2857159"/>
              <a:gd name="connsiteY10" fmla="*/ 388343 h 1179403"/>
              <a:gd name="connsiteX0" fmla="*/ 2784591 w 2857159"/>
              <a:gd name="connsiteY0" fmla="*/ 388343 h 1179403"/>
              <a:gd name="connsiteX1" fmla="*/ 2756016 w 2857159"/>
              <a:gd name="connsiteY1" fmla="*/ 1031281 h 1179403"/>
              <a:gd name="connsiteX2" fmla="*/ 2484554 w 2857159"/>
              <a:gd name="connsiteY2" fmla="*/ 1145581 h 1179403"/>
              <a:gd name="connsiteX3" fmla="*/ 2327391 w 2857159"/>
              <a:gd name="connsiteY3" fmla="*/ 559793 h 1179403"/>
              <a:gd name="connsiteX4" fmla="*/ 1355841 w 2857159"/>
              <a:gd name="connsiteY4" fmla="*/ 188318 h 1179403"/>
              <a:gd name="connsiteX5" fmla="*/ 1032185 w 2857159"/>
              <a:gd name="connsiteY5" fmla="*/ 463290 h 1179403"/>
              <a:gd name="connsiteX6" fmla="*/ 455729 w 2857159"/>
              <a:gd name="connsiteY6" fmla="*/ 959843 h 1179403"/>
              <a:gd name="connsiteX7" fmla="*/ 55679 w 2857159"/>
              <a:gd name="connsiteY7" fmla="*/ 988418 h 1179403"/>
              <a:gd name="connsiteX8" fmla="*/ 198554 w 2857159"/>
              <a:gd name="connsiteY8" fmla="*/ 259756 h 1179403"/>
              <a:gd name="connsiteX9" fmla="*/ 1827329 w 2857159"/>
              <a:gd name="connsiteY9" fmla="*/ 2581 h 1179403"/>
              <a:gd name="connsiteX10" fmla="*/ 2784591 w 2857159"/>
              <a:gd name="connsiteY10" fmla="*/ 388343 h 1179403"/>
              <a:gd name="connsiteX0" fmla="*/ 2816624 w 2889192"/>
              <a:gd name="connsiteY0" fmla="*/ 388343 h 1179403"/>
              <a:gd name="connsiteX1" fmla="*/ 2788049 w 2889192"/>
              <a:gd name="connsiteY1" fmla="*/ 1031281 h 1179403"/>
              <a:gd name="connsiteX2" fmla="*/ 2516587 w 2889192"/>
              <a:gd name="connsiteY2" fmla="*/ 1145581 h 1179403"/>
              <a:gd name="connsiteX3" fmla="*/ 2359424 w 2889192"/>
              <a:gd name="connsiteY3" fmla="*/ 559793 h 1179403"/>
              <a:gd name="connsiteX4" fmla="*/ 1387874 w 2889192"/>
              <a:gd name="connsiteY4" fmla="*/ 188318 h 1179403"/>
              <a:gd name="connsiteX5" fmla="*/ 1064218 w 2889192"/>
              <a:gd name="connsiteY5" fmla="*/ 463290 h 1179403"/>
              <a:gd name="connsiteX6" fmla="*/ 959047 w 2889192"/>
              <a:gd name="connsiteY6" fmla="*/ 1040054 h 1179403"/>
              <a:gd name="connsiteX7" fmla="*/ 87712 w 2889192"/>
              <a:gd name="connsiteY7" fmla="*/ 988418 h 1179403"/>
              <a:gd name="connsiteX8" fmla="*/ 230587 w 2889192"/>
              <a:gd name="connsiteY8" fmla="*/ 259756 h 1179403"/>
              <a:gd name="connsiteX9" fmla="*/ 1859362 w 2889192"/>
              <a:gd name="connsiteY9" fmla="*/ 2581 h 1179403"/>
              <a:gd name="connsiteX10" fmla="*/ 2816624 w 2889192"/>
              <a:gd name="connsiteY10" fmla="*/ 388343 h 1179403"/>
              <a:gd name="connsiteX0" fmla="*/ 2816624 w 2889192"/>
              <a:gd name="connsiteY0" fmla="*/ 388343 h 1193558"/>
              <a:gd name="connsiteX1" fmla="*/ 2788049 w 2889192"/>
              <a:gd name="connsiteY1" fmla="*/ 1031281 h 1193558"/>
              <a:gd name="connsiteX2" fmla="*/ 2516587 w 2889192"/>
              <a:gd name="connsiteY2" fmla="*/ 1145581 h 1193558"/>
              <a:gd name="connsiteX3" fmla="*/ 1906991 w 2889192"/>
              <a:gd name="connsiteY3" fmla="*/ 367287 h 1193558"/>
              <a:gd name="connsiteX4" fmla="*/ 1387874 w 2889192"/>
              <a:gd name="connsiteY4" fmla="*/ 188318 h 1193558"/>
              <a:gd name="connsiteX5" fmla="*/ 1064218 w 2889192"/>
              <a:gd name="connsiteY5" fmla="*/ 463290 h 1193558"/>
              <a:gd name="connsiteX6" fmla="*/ 959047 w 2889192"/>
              <a:gd name="connsiteY6" fmla="*/ 1040054 h 1193558"/>
              <a:gd name="connsiteX7" fmla="*/ 87712 w 2889192"/>
              <a:gd name="connsiteY7" fmla="*/ 988418 h 1193558"/>
              <a:gd name="connsiteX8" fmla="*/ 230587 w 2889192"/>
              <a:gd name="connsiteY8" fmla="*/ 259756 h 1193558"/>
              <a:gd name="connsiteX9" fmla="*/ 1859362 w 2889192"/>
              <a:gd name="connsiteY9" fmla="*/ 2581 h 1193558"/>
              <a:gd name="connsiteX10" fmla="*/ 2816624 w 2889192"/>
              <a:gd name="connsiteY10" fmla="*/ 388343 h 1193558"/>
              <a:gd name="connsiteX0" fmla="*/ 2816624 w 2908874"/>
              <a:gd name="connsiteY0" fmla="*/ 388343 h 1168300"/>
              <a:gd name="connsiteX1" fmla="*/ 2788049 w 2908874"/>
              <a:gd name="connsiteY1" fmla="*/ 1031281 h 1168300"/>
              <a:gd name="connsiteX2" fmla="*/ 2083006 w 2908874"/>
              <a:gd name="connsiteY2" fmla="*/ 1113497 h 1168300"/>
              <a:gd name="connsiteX3" fmla="*/ 1906991 w 2908874"/>
              <a:gd name="connsiteY3" fmla="*/ 367287 h 1168300"/>
              <a:gd name="connsiteX4" fmla="*/ 1387874 w 2908874"/>
              <a:gd name="connsiteY4" fmla="*/ 188318 h 1168300"/>
              <a:gd name="connsiteX5" fmla="*/ 1064218 w 2908874"/>
              <a:gd name="connsiteY5" fmla="*/ 463290 h 1168300"/>
              <a:gd name="connsiteX6" fmla="*/ 959047 w 2908874"/>
              <a:gd name="connsiteY6" fmla="*/ 1040054 h 1168300"/>
              <a:gd name="connsiteX7" fmla="*/ 87712 w 2908874"/>
              <a:gd name="connsiteY7" fmla="*/ 988418 h 1168300"/>
              <a:gd name="connsiteX8" fmla="*/ 230587 w 2908874"/>
              <a:gd name="connsiteY8" fmla="*/ 259756 h 1168300"/>
              <a:gd name="connsiteX9" fmla="*/ 1859362 w 2908874"/>
              <a:gd name="connsiteY9" fmla="*/ 2581 h 1168300"/>
              <a:gd name="connsiteX10" fmla="*/ 2816624 w 2908874"/>
              <a:gd name="connsiteY10" fmla="*/ 388343 h 1168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908874" h="1168300">
                <a:moveTo>
                  <a:pt x="2816624" y="388343"/>
                </a:moveTo>
                <a:cubicBezTo>
                  <a:pt x="2971405" y="559793"/>
                  <a:pt x="2910319" y="910422"/>
                  <a:pt x="2788049" y="1031281"/>
                </a:cubicBezTo>
                <a:cubicBezTo>
                  <a:pt x="2665779" y="1152140"/>
                  <a:pt x="2229849" y="1224163"/>
                  <a:pt x="2083006" y="1113497"/>
                </a:cubicBezTo>
                <a:cubicBezTo>
                  <a:pt x="1936163" y="1002831"/>
                  <a:pt x="2022846" y="521483"/>
                  <a:pt x="1906991" y="367287"/>
                </a:cubicBezTo>
                <a:cubicBezTo>
                  <a:pt x="1791136" y="213091"/>
                  <a:pt x="1528336" y="172318"/>
                  <a:pt x="1387874" y="188318"/>
                </a:cubicBezTo>
                <a:cubicBezTo>
                  <a:pt x="1247412" y="204319"/>
                  <a:pt x="1135689" y="321334"/>
                  <a:pt x="1064218" y="463290"/>
                </a:cubicBezTo>
                <a:cubicBezTo>
                  <a:pt x="992747" y="605246"/>
                  <a:pt x="1121798" y="952533"/>
                  <a:pt x="959047" y="1040054"/>
                </a:cubicBezTo>
                <a:cubicBezTo>
                  <a:pt x="796296" y="1127575"/>
                  <a:pt x="209122" y="1118468"/>
                  <a:pt x="87712" y="988418"/>
                </a:cubicBezTo>
                <a:cubicBezTo>
                  <a:pt x="-33698" y="858368"/>
                  <a:pt x="-64688" y="424062"/>
                  <a:pt x="230587" y="259756"/>
                </a:cubicBezTo>
                <a:cubicBezTo>
                  <a:pt x="525862" y="95450"/>
                  <a:pt x="1430737" y="-18850"/>
                  <a:pt x="1859362" y="2581"/>
                </a:cubicBezTo>
                <a:cubicBezTo>
                  <a:pt x="2287987" y="24012"/>
                  <a:pt x="2661843" y="216893"/>
                  <a:pt x="2816624" y="388343"/>
                </a:cubicBezTo>
                <a:close/>
              </a:path>
            </a:pathLst>
          </a:cu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" name="Rectangle: Rounded Corners 12"/>
          <p:cNvSpPr/>
          <p:nvPr/>
        </p:nvSpPr>
        <p:spPr>
          <a:xfrm>
            <a:off x="115075" y="6049108"/>
            <a:ext cx="4486753" cy="653143"/>
          </a:xfrm>
          <a:prstGeom prst="roundRect">
            <a:avLst>
              <a:gd name="adj" fmla="val 20225"/>
            </a:avLst>
          </a:prstGeom>
          <a:solidFill>
            <a:srgbClr val="FFFFCC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1600" dirty="0">
                <a:solidFill>
                  <a:schemeClr val="tx1"/>
                </a:solidFill>
              </a:rPr>
              <a:t>[Tul67] G. Tullock, Towards a Mathematics of Politics, Univ. of Michigan Press, 1967</a:t>
            </a:r>
          </a:p>
        </p:txBody>
      </p:sp>
    </p:spTree>
    <p:extLst>
      <p:ext uri="{BB962C8B-B14F-4D97-AF65-F5344CB8AC3E}">
        <p14:creationId xmlns:p14="http://schemas.microsoft.com/office/powerpoint/2010/main" val="38307054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4" grpId="0"/>
      <p:bldP spid="19" grpId="0"/>
      <p:bldP spid="20" grpId="0"/>
      <p:bldP spid="21" grpId="0"/>
      <p:bldP spid="22" grpId="0"/>
      <p:bldP spid="23" grpId="0"/>
      <p:bldP spid="24" grpId="0" animBg="1"/>
      <p:bldP spid="30" grpId="0" animBg="1"/>
      <p:bldP spid="3" grpId="0"/>
      <p:bldP spid="27" grpId="0" animBg="1"/>
      <p:bldP spid="13" grpId="0" animBg="1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70348" y="983570"/>
            <a:ext cx="361950" cy="65722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6003215" y="967385"/>
            <a:ext cx="7761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chemeClr val="accent6">
                    <a:lumMod val="75000"/>
                  </a:schemeClr>
                </a:solidFill>
              </a:rPr>
              <a:t>:10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720080"/>
          </a:xfrm>
        </p:spPr>
        <p:txBody>
          <a:bodyPr/>
          <a:lstStyle/>
          <a:p>
            <a:r>
              <a:rPr lang="pl-PL" dirty="0"/>
              <a:t>Committee Scoring Rules</a:t>
            </a:r>
          </a:p>
        </p:txBody>
      </p:sp>
      <p:sp>
        <p:nvSpPr>
          <p:cNvPr id="4" name="pole tekstowe 8"/>
          <p:cNvSpPr txBox="1"/>
          <p:nvPr/>
        </p:nvSpPr>
        <p:spPr>
          <a:xfrm>
            <a:off x="5999260" y="2393526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1</a:t>
            </a:r>
            <a:r>
              <a:rPr lang="pl-PL" dirty="0"/>
              <a:t>:</a:t>
            </a:r>
          </a:p>
        </p:txBody>
      </p:sp>
      <p:sp>
        <p:nvSpPr>
          <p:cNvPr id="5" name="pole tekstowe 9"/>
          <p:cNvSpPr txBox="1"/>
          <p:nvPr/>
        </p:nvSpPr>
        <p:spPr>
          <a:xfrm>
            <a:off x="5999449" y="4709635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5</a:t>
            </a:r>
            <a:r>
              <a:rPr lang="pl-PL" dirty="0"/>
              <a:t>:</a:t>
            </a:r>
          </a:p>
        </p:txBody>
      </p:sp>
      <p:sp>
        <p:nvSpPr>
          <p:cNvPr id="6" name="pole tekstowe 10"/>
          <p:cNvSpPr txBox="1"/>
          <p:nvPr/>
        </p:nvSpPr>
        <p:spPr>
          <a:xfrm>
            <a:off x="5999260" y="2971022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2</a:t>
            </a:r>
            <a:r>
              <a:rPr lang="pl-PL" dirty="0"/>
              <a:t>:</a:t>
            </a:r>
          </a:p>
        </p:txBody>
      </p:sp>
      <p:sp>
        <p:nvSpPr>
          <p:cNvPr id="7" name="pole tekstowe 11"/>
          <p:cNvSpPr txBox="1"/>
          <p:nvPr/>
        </p:nvSpPr>
        <p:spPr>
          <a:xfrm>
            <a:off x="5999260" y="3587144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3</a:t>
            </a:r>
            <a:r>
              <a:rPr lang="pl-PL" dirty="0"/>
              <a:t>:</a:t>
            </a:r>
          </a:p>
        </p:txBody>
      </p:sp>
      <p:sp>
        <p:nvSpPr>
          <p:cNvPr id="8" name="pole tekstowe 12"/>
          <p:cNvSpPr txBox="1"/>
          <p:nvPr/>
        </p:nvSpPr>
        <p:spPr>
          <a:xfrm>
            <a:off x="5999260" y="5247572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6</a:t>
            </a:r>
            <a:r>
              <a:rPr lang="pl-PL" dirty="0"/>
              <a:t>:</a:t>
            </a:r>
          </a:p>
        </p:txBody>
      </p:sp>
      <p:sp>
        <p:nvSpPr>
          <p:cNvPr id="9" name="pole tekstowe 13"/>
          <p:cNvSpPr txBox="1"/>
          <p:nvPr/>
        </p:nvSpPr>
        <p:spPr>
          <a:xfrm>
            <a:off x="5999449" y="4088563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4</a:t>
            </a:r>
            <a:r>
              <a:rPr lang="pl-PL" dirty="0"/>
              <a:t>:</a:t>
            </a:r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6436" y="2362657"/>
            <a:ext cx="2516961" cy="33233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Prostokąt zaokrąglony 12"/>
          <p:cNvSpPr/>
          <p:nvPr/>
        </p:nvSpPr>
        <p:spPr>
          <a:xfrm>
            <a:off x="115075" y="1253170"/>
            <a:ext cx="4486753" cy="4688424"/>
          </a:xfrm>
          <a:prstGeom prst="roundRect">
            <a:avLst>
              <a:gd name="adj" fmla="val 4528"/>
            </a:avLst>
          </a:prstGeom>
          <a:solidFill>
            <a:srgbClr val="DDDFFF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pl-PL" sz="2800" b="1" u="sng" dirty="0">
                <a:solidFill>
                  <a:schemeClr val="tx1"/>
                </a:solidFill>
              </a:rPr>
              <a:t>Examples</a:t>
            </a:r>
            <a:endParaRPr lang="pl-PL" b="1" u="sng" dirty="0">
              <a:solidFill>
                <a:schemeClr val="tx1"/>
              </a:solidFill>
            </a:endParaRP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SNTV: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k-Borda:</a:t>
            </a:r>
          </a:p>
          <a:p>
            <a:r>
              <a:rPr lang="pl-PL" b="1" dirty="0">
                <a:solidFill>
                  <a:schemeClr val="tx1"/>
                </a:solidFill>
              </a:rPr>
              <a:t>f(i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, ..., 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 = </a:t>
            </a:r>
            <a:r>
              <a:rPr lang="el-GR" b="1" dirty="0">
                <a:solidFill>
                  <a:schemeClr val="tx1"/>
                </a:solidFill>
              </a:rPr>
              <a:t>β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) + </a:t>
            </a:r>
            <a:r>
              <a:rPr lang="el-GR" b="1" dirty="0">
                <a:solidFill>
                  <a:schemeClr val="tx1"/>
                </a:solidFill>
              </a:rPr>
              <a:t>β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2</a:t>
            </a:r>
            <a:r>
              <a:rPr lang="pl-PL" b="1" dirty="0">
                <a:solidFill>
                  <a:schemeClr val="tx1"/>
                </a:solidFill>
              </a:rPr>
              <a:t>) + .... + </a:t>
            </a:r>
            <a:r>
              <a:rPr lang="el-GR" b="1" dirty="0">
                <a:solidFill>
                  <a:schemeClr val="tx1"/>
                </a:solidFill>
              </a:rPr>
              <a:t>β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Bloc: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 +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2</a:t>
            </a:r>
            <a:r>
              <a:rPr lang="pl-PL" dirty="0">
                <a:solidFill>
                  <a:schemeClr val="tx1"/>
                </a:solidFill>
              </a:rPr>
              <a:t>) + .... +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Chamberlin—Courant (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-CC):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Proportional Approval Voting (as CSR):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 + 1/2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2</a:t>
            </a:r>
            <a:r>
              <a:rPr lang="pl-PL" dirty="0">
                <a:solidFill>
                  <a:schemeClr val="tx1"/>
                </a:solidFill>
              </a:rPr>
              <a:t>) + ... + 1/k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84427" y="1033668"/>
            <a:ext cx="361950" cy="657415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7956847" y="70364"/>
            <a:ext cx="10663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rgbClr val="FF0000"/>
                </a:solidFill>
              </a:rPr>
              <a:t>k = 2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56208" y="1032745"/>
            <a:ext cx="447675" cy="58102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26152" y="953120"/>
            <a:ext cx="371475" cy="64770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55049" y="926745"/>
            <a:ext cx="352425" cy="62865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110157" y="972067"/>
            <a:ext cx="7761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rgbClr val="FF0000"/>
                </a:solidFill>
              </a:rPr>
              <a:t>:15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915155" y="954435"/>
            <a:ext cx="7761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rgbClr val="EF1DFF"/>
                </a:solidFill>
              </a:rPr>
              <a:t>:11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759005" y="954435"/>
            <a:ext cx="5421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chemeClr val="accent1">
                    <a:lumMod val="50000"/>
                  </a:schemeClr>
                </a:solidFill>
              </a:rPr>
              <a:t>:9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8431261" y="954760"/>
            <a:ext cx="7761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rgbClr val="0A9417"/>
                </a:solidFill>
              </a:rPr>
              <a:t>:12</a:t>
            </a:r>
          </a:p>
        </p:txBody>
      </p:sp>
      <p:sp>
        <p:nvSpPr>
          <p:cNvPr id="24" name="Left Brace 23"/>
          <p:cNvSpPr/>
          <p:nvPr/>
        </p:nvSpPr>
        <p:spPr>
          <a:xfrm>
            <a:off x="5464733" y="2362657"/>
            <a:ext cx="350280" cy="3323310"/>
          </a:xfrm>
          <a:prstGeom prst="leftBrace">
            <a:avLst>
              <a:gd name="adj1" fmla="val 8333"/>
              <a:gd name="adj2" fmla="val 13457"/>
            </a:avLst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cxnSp>
        <p:nvCxnSpPr>
          <p:cNvPr id="26" name="Connector: Curved 25"/>
          <p:cNvCxnSpPr>
            <a:cxnSpLocks/>
            <a:endCxn id="24" idx="1"/>
          </p:cNvCxnSpPr>
          <p:nvPr/>
        </p:nvCxnSpPr>
        <p:spPr>
          <a:xfrm flipV="1">
            <a:off x="3625484" y="2809875"/>
            <a:ext cx="1839249" cy="314458"/>
          </a:xfrm>
          <a:prstGeom prst="curvedConnector3">
            <a:avLst/>
          </a:prstGeom>
          <a:ln>
            <a:headEnd w="sm" len="sm"/>
            <a:tailEnd type="stealth" w="lg" len="lg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0" name="Right Brace 29"/>
          <p:cNvSpPr/>
          <p:nvPr/>
        </p:nvSpPr>
        <p:spPr>
          <a:xfrm>
            <a:off x="3482299" y="2762858"/>
            <a:ext cx="286371" cy="741628"/>
          </a:xfrm>
          <a:prstGeom prst="righ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" name="TextBox 2"/>
          <p:cNvSpPr txBox="1"/>
          <p:nvPr/>
        </p:nvSpPr>
        <p:spPr>
          <a:xfrm>
            <a:off x="6460194" y="2000696"/>
            <a:ext cx="23038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/>
              <a:t>4        3       2       1       0</a:t>
            </a:r>
          </a:p>
        </p:txBody>
      </p:sp>
      <p:sp>
        <p:nvSpPr>
          <p:cNvPr id="28" name="Freeform: Shape 27"/>
          <p:cNvSpPr/>
          <p:nvPr/>
        </p:nvSpPr>
        <p:spPr>
          <a:xfrm>
            <a:off x="4826086" y="604682"/>
            <a:ext cx="4296759" cy="1128122"/>
          </a:xfrm>
          <a:custGeom>
            <a:avLst/>
            <a:gdLst>
              <a:gd name="connsiteX0" fmla="*/ 2784591 w 2857159"/>
              <a:gd name="connsiteY0" fmla="*/ 388343 h 1179403"/>
              <a:gd name="connsiteX1" fmla="*/ 2756016 w 2857159"/>
              <a:gd name="connsiteY1" fmla="*/ 1031281 h 1179403"/>
              <a:gd name="connsiteX2" fmla="*/ 2484554 w 2857159"/>
              <a:gd name="connsiteY2" fmla="*/ 1145581 h 1179403"/>
              <a:gd name="connsiteX3" fmla="*/ 2327391 w 2857159"/>
              <a:gd name="connsiteY3" fmla="*/ 559793 h 1179403"/>
              <a:gd name="connsiteX4" fmla="*/ 1355841 w 2857159"/>
              <a:gd name="connsiteY4" fmla="*/ 188318 h 1179403"/>
              <a:gd name="connsiteX5" fmla="*/ 598604 w 2857159"/>
              <a:gd name="connsiteY5" fmla="*/ 431206 h 1179403"/>
              <a:gd name="connsiteX6" fmla="*/ 455729 w 2857159"/>
              <a:gd name="connsiteY6" fmla="*/ 959843 h 1179403"/>
              <a:gd name="connsiteX7" fmla="*/ 55679 w 2857159"/>
              <a:gd name="connsiteY7" fmla="*/ 988418 h 1179403"/>
              <a:gd name="connsiteX8" fmla="*/ 198554 w 2857159"/>
              <a:gd name="connsiteY8" fmla="*/ 259756 h 1179403"/>
              <a:gd name="connsiteX9" fmla="*/ 1827329 w 2857159"/>
              <a:gd name="connsiteY9" fmla="*/ 2581 h 1179403"/>
              <a:gd name="connsiteX10" fmla="*/ 2784591 w 2857159"/>
              <a:gd name="connsiteY10" fmla="*/ 388343 h 1179403"/>
              <a:gd name="connsiteX0" fmla="*/ 2784591 w 2857159"/>
              <a:gd name="connsiteY0" fmla="*/ 388343 h 1179403"/>
              <a:gd name="connsiteX1" fmla="*/ 2756016 w 2857159"/>
              <a:gd name="connsiteY1" fmla="*/ 1031281 h 1179403"/>
              <a:gd name="connsiteX2" fmla="*/ 2484554 w 2857159"/>
              <a:gd name="connsiteY2" fmla="*/ 1145581 h 1179403"/>
              <a:gd name="connsiteX3" fmla="*/ 2327391 w 2857159"/>
              <a:gd name="connsiteY3" fmla="*/ 559793 h 1179403"/>
              <a:gd name="connsiteX4" fmla="*/ 1355841 w 2857159"/>
              <a:gd name="connsiteY4" fmla="*/ 188318 h 1179403"/>
              <a:gd name="connsiteX5" fmla="*/ 1032185 w 2857159"/>
              <a:gd name="connsiteY5" fmla="*/ 463290 h 1179403"/>
              <a:gd name="connsiteX6" fmla="*/ 455729 w 2857159"/>
              <a:gd name="connsiteY6" fmla="*/ 959843 h 1179403"/>
              <a:gd name="connsiteX7" fmla="*/ 55679 w 2857159"/>
              <a:gd name="connsiteY7" fmla="*/ 988418 h 1179403"/>
              <a:gd name="connsiteX8" fmla="*/ 198554 w 2857159"/>
              <a:gd name="connsiteY8" fmla="*/ 259756 h 1179403"/>
              <a:gd name="connsiteX9" fmla="*/ 1827329 w 2857159"/>
              <a:gd name="connsiteY9" fmla="*/ 2581 h 1179403"/>
              <a:gd name="connsiteX10" fmla="*/ 2784591 w 2857159"/>
              <a:gd name="connsiteY10" fmla="*/ 388343 h 1179403"/>
              <a:gd name="connsiteX0" fmla="*/ 2816624 w 2889192"/>
              <a:gd name="connsiteY0" fmla="*/ 388343 h 1179403"/>
              <a:gd name="connsiteX1" fmla="*/ 2788049 w 2889192"/>
              <a:gd name="connsiteY1" fmla="*/ 1031281 h 1179403"/>
              <a:gd name="connsiteX2" fmla="*/ 2516587 w 2889192"/>
              <a:gd name="connsiteY2" fmla="*/ 1145581 h 1179403"/>
              <a:gd name="connsiteX3" fmla="*/ 2359424 w 2889192"/>
              <a:gd name="connsiteY3" fmla="*/ 559793 h 1179403"/>
              <a:gd name="connsiteX4" fmla="*/ 1387874 w 2889192"/>
              <a:gd name="connsiteY4" fmla="*/ 188318 h 1179403"/>
              <a:gd name="connsiteX5" fmla="*/ 1064218 w 2889192"/>
              <a:gd name="connsiteY5" fmla="*/ 463290 h 1179403"/>
              <a:gd name="connsiteX6" fmla="*/ 959047 w 2889192"/>
              <a:gd name="connsiteY6" fmla="*/ 1040054 h 1179403"/>
              <a:gd name="connsiteX7" fmla="*/ 87712 w 2889192"/>
              <a:gd name="connsiteY7" fmla="*/ 988418 h 1179403"/>
              <a:gd name="connsiteX8" fmla="*/ 230587 w 2889192"/>
              <a:gd name="connsiteY8" fmla="*/ 259756 h 1179403"/>
              <a:gd name="connsiteX9" fmla="*/ 1859362 w 2889192"/>
              <a:gd name="connsiteY9" fmla="*/ 2581 h 1179403"/>
              <a:gd name="connsiteX10" fmla="*/ 2816624 w 2889192"/>
              <a:gd name="connsiteY10" fmla="*/ 388343 h 1179403"/>
              <a:gd name="connsiteX0" fmla="*/ 2816624 w 2889192"/>
              <a:gd name="connsiteY0" fmla="*/ 388343 h 1193558"/>
              <a:gd name="connsiteX1" fmla="*/ 2788049 w 2889192"/>
              <a:gd name="connsiteY1" fmla="*/ 1031281 h 1193558"/>
              <a:gd name="connsiteX2" fmla="*/ 2516587 w 2889192"/>
              <a:gd name="connsiteY2" fmla="*/ 1145581 h 1193558"/>
              <a:gd name="connsiteX3" fmla="*/ 1906991 w 2889192"/>
              <a:gd name="connsiteY3" fmla="*/ 367287 h 1193558"/>
              <a:gd name="connsiteX4" fmla="*/ 1387874 w 2889192"/>
              <a:gd name="connsiteY4" fmla="*/ 188318 h 1193558"/>
              <a:gd name="connsiteX5" fmla="*/ 1064218 w 2889192"/>
              <a:gd name="connsiteY5" fmla="*/ 463290 h 1193558"/>
              <a:gd name="connsiteX6" fmla="*/ 959047 w 2889192"/>
              <a:gd name="connsiteY6" fmla="*/ 1040054 h 1193558"/>
              <a:gd name="connsiteX7" fmla="*/ 87712 w 2889192"/>
              <a:gd name="connsiteY7" fmla="*/ 988418 h 1193558"/>
              <a:gd name="connsiteX8" fmla="*/ 230587 w 2889192"/>
              <a:gd name="connsiteY8" fmla="*/ 259756 h 1193558"/>
              <a:gd name="connsiteX9" fmla="*/ 1859362 w 2889192"/>
              <a:gd name="connsiteY9" fmla="*/ 2581 h 1193558"/>
              <a:gd name="connsiteX10" fmla="*/ 2816624 w 2889192"/>
              <a:gd name="connsiteY10" fmla="*/ 388343 h 1193558"/>
              <a:gd name="connsiteX0" fmla="*/ 2816624 w 2908874"/>
              <a:gd name="connsiteY0" fmla="*/ 388343 h 1168300"/>
              <a:gd name="connsiteX1" fmla="*/ 2788049 w 2908874"/>
              <a:gd name="connsiteY1" fmla="*/ 1031281 h 1168300"/>
              <a:gd name="connsiteX2" fmla="*/ 2083006 w 2908874"/>
              <a:gd name="connsiteY2" fmla="*/ 1113497 h 1168300"/>
              <a:gd name="connsiteX3" fmla="*/ 1906991 w 2908874"/>
              <a:gd name="connsiteY3" fmla="*/ 367287 h 1168300"/>
              <a:gd name="connsiteX4" fmla="*/ 1387874 w 2908874"/>
              <a:gd name="connsiteY4" fmla="*/ 188318 h 1168300"/>
              <a:gd name="connsiteX5" fmla="*/ 1064218 w 2908874"/>
              <a:gd name="connsiteY5" fmla="*/ 463290 h 1168300"/>
              <a:gd name="connsiteX6" fmla="*/ 959047 w 2908874"/>
              <a:gd name="connsiteY6" fmla="*/ 1040054 h 1168300"/>
              <a:gd name="connsiteX7" fmla="*/ 87712 w 2908874"/>
              <a:gd name="connsiteY7" fmla="*/ 988418 h 1168300"/>
              <a:gd name="connsiteX8" fmla="*/ 230587 w 2908874"/>
              <a:gd name="connsiteY8" fmla="*/ 259756 h 1168300"/>
              <a:gd name="connsiteX9" fmla="*/ 1859362 w 2908874"/>
              <a:gd name="connsiteY9" fmla="*/ 2581 h 1168300"/>
              <a:gd name="connsiteX10" fmla="*/ 2816624 w 2908874"/>
              <a:gd name="connsiteY10" fmla="*/ 388343 h 1168300"/>
              <a:gd name="connsiteX0" fmla="*/ 2793741 w 2885991"/>
              <a:gd name="connsiteY0" fmla="*/ 388343 h 1168300"/>
              <a:gd name="connsiteX1" fmla="*/ 2765166 w 2885991"/>
              <a:gd name="connsiteY1" fmla="*/ 1031281 h 1168300"/>
              <a:gd name="connsiteX2" fmla="*/ 2060123 w 2885991"/>
              <a:gd name="connsiteY2" fmla="*/ 1113497 h 1168300"/>
              <a:gd name="connsiteX3" fmla="*/ 1884108 w 2885991"/>
              <a:gd name="connsiteY3" fmla="*/ 367287 h 1168300"/>
              <a:gd name="connsiteX4" fmla="*/ 1364991 w 2885991"/>
              <a:gd name="connsiteY4" fmla="*/ 188318 h 1168300"/>
              <a:gd name="connsiteX5" fmla="*/ 1041335 w 2885991"/>
              <a:gd name="connsiteY5" fmla="*/ 463290 h 1168300"/>
              <a:gd name="connsiteX6" fmla="*/ 602731 w 2885991"/>
              <a:gd name="connsiteY6" fmla="*/ 1026199 h 1168300"/>
              <a:gd name="connsiteX7" fmla="*/ 64829 w 2885991"/>
              <a:gd name="connsiteY7" fmla="*/ 988418 h 1168300"/>
              <a:gd name="connsiteX8" fmla="*/ 207704 w 2885991"/>
              <a:gd name="connsiteY8" fmla="*/ 259756 h 1168300"/>
              <a:gd name="connsiteX9" fmla="*/ 1836479 w 2885991"/>
              <a:gd name="connsiteY9" fmla="*/ 2581 h 1168300"/>
              <a:gd name="connsiteX10" fmla="*/ 2793741 w 2885991"/>
              <a:gd name="connsiteY10" fmla="*/ 388343 h 1168300"/>
              <a:gd name="connsiteX0" fmla="*/ 2793741 w 2885991"/>
              <a:gd name="connsiteY0" fmla="*/ 388343 h 1168300"/>
              <a:gd name="connsiteX1" fmla="*/ 2765166 w 2885991"/>
              <a:gd name="connsiteY1" fmla="*/ 1031281 h 1168300"/>
              <a:gd name="connsiteX2" fmla="*/ 2060123 w 2885991"/>
              <a:gd name="connsiteY2" fmla="*/ 1113497 h 1168300"/>
              <a:gd name="connsiteX3" fmla="*/ 1884108 w 2885991"/>
              <a:gd name="connsiteY3" fmla="*/ 367287 h 1168300"/>
              <a:gd name="connsiteX4" fmla="*/ 1364991 w 2885991"/>
              <a:gd name="connsiteY4" fmla="*/ 188318 h 1168300"/>
              <a:gd name="connsiteX5" fmla="*/ 746009 w 2885991"/>
              <a:gd name="connsiteY5" fmla="*/ 283181 h 1168300"/>
              <a:gd name="connsiteX6" fmla="*/ 602731 w 2885991"/>
              <a:gd name="connsiteY6" fmla="*/ 1026199 h 1168300"/>
              <a:gd name="connsiteX7" fmla="*/ 64829 w 2885991"/>
              <a:gd name="connsiteY7" fmla="*/ 988418 h 1168300"/>
              <a:gd name="connsiteX8" fmla="*/ 207704 w 2885991"/>
              <a:gd name="connsiteY8" fmla="*/ 259756 h 1168300"/>
              <a:gd name="connsiteX9" fmla="*/ 1836479 w 2885991"/>
              <a:gd name="connsiteY9" fmla="*/ 2581 h 1168300"/>
              <a:gd name="connsiteX10" fmla="*/ 2793741 w 2885991"/>
              <a:gd name="connsiteY10" fmla="*/ 388343 h 1168300"/>
              <a:gd name="connsiteX0" fmla="*/ 2793741 w 2885991"/>
              <a:gd name="connsiteY0" fmla="*/ 388343 h 1170350"/>
              <a:gd name="connsiteX1" fmla="*/ 2765166 w 2885991"/>
              <a:gd name="connsiteY1" fmla="*/ 1031281 h 1170350"/>
              <a:gd name="connsiteX2" fmla="*/ 2060123 w 2885991"/>
              <a:gd name="connsiteY2" fmla="*/ 1113497 h 1170350"/>
              <a:gd name="connsiteX3" fmla="*/ 2331860 w 2885991"/>
              <a:gd name="connsiteY3" fmla="*/ 339577 h 1170350"/>
              <a:gd name="connsiteX4" fmla="*/ 1364991 w 2885991"/>
              <a:gd name="connsiteY4" fmla="*/ 188318 h 1170350"/>
              <a:gd name="connsiteX5" fmla="*/ 746009 w 2885991"/>
              <a:gd name="connsiteY5" fmla="*/ 283181 h 1170350"/>
              <a:gd name="connsiteX6" fmla="*/ 602731 w 2885991"/>
              <a:gd name="connsiteY6" fmla="*/ 1026199 h 1170350"/>
              <a:gd name="connsiteX7" fmla="*/ 64829 w 2885991"/>
              <a:gd name="connsiteY7" fmla="*/ 988418 h 1170350"/>
              <a:gd name="connsiteX8" fmla="*/ 207704 w 2885991"/>
              <a:gd name="connsiteY8" fmla="*/ 259756 h 1170350"/>
              <a:gd name="connsiteX9" fmla="*/ 1836479 w 2885991"/>
              <a:gd name="connsiteY9" fmla="*/ 2581 h 1170350"/>
              <a:gd name="connsiteX10" fmla="*/ 2793741 w 2885991"/>
              <a:gd name="connsiteY10" fmla="*/ 388343 h 1170350"/>
              <a:gd name="connsiteX0" fmla="*/ 2793741 w 2862203"/>
              <a:gd name="connsiteY0" fmla="*/ 388343 h 1131108"/>
              <a:gd name="connsiteX1" fmla="*/ 2765166 w 2862203"/>
              <a:gd name="connsiteY1" fmla="*/ 1031281 h 1131108"/>
              <a:gd name="connsiteX2" fmla="*/ 2603142 w 2862203"/>
              <a:gd name="connsiteY2" fmla="*/ 1058079 h 1131108"/>
              <a:gd name="connsiteX3" fmla="*/ 2331860 w 2862203"/>
              <a:gd name="connsiteY3" fmla="*/ 339577 h 1131108"/>
              <a:gd name="connsiteX4" fmla="*/ 1364991 w 2862203"/>
              <a:gd name="connsiteY4" fmla="*/ 188318 h 1131108"/>
              <a:gd name="connsiteX5" fmla="*/ 746009 w 2862203"/>
              <a:gd name="connsiteY5" fmla="*/ 283181 h 1131108"/>
              <a:gd name="connsiteX6" fmla="*/ 602731 w 2862203"/>
              <a:gd name="connsiteY6" fmla="*/ 1026199 h 1131108"/>
              <a:gd name="connsiteX7" fmla="*/ 64829 w 2862203"/>
              <a:gd name="connsiteY7" fmla="*/ 988418 h 1131108"/>
              <a:gd name="connsiteX8" fmla="*/ 207704 w 2862203"/>
              <a:gd name="connsiteY8" fmla="*/ 259756 h 1131108"/>
              <a:gd name="connsiteX9" fmla="*/ 1836479 w 2862203"/>
              <a:gd name="connsiteY9" fmla="*/ 2581 h 1131108"/>
              <a:gd name="connsiteX10" fmla="*/ 2793741 w 2862203"/>
              <a:gd name="connsiteY10" fmla="*/ 388343 h 1131108"/>
              <a:gd name="connsiteX0" fmla="*/ 2793741 w 2873235"/>
              <a:gd name="connsiteY0" fmla="*/ 388343 h 1149928"/>
              <a:gd name="connsiteX1" fmla="*/ 2765166 w 2873235"/>
              <a:gd name="connsiteY1" fmla="*/ 1031281 h 1149928"/>
              <a:gd name="connsiteX2" fmla="*/ 2326869 w 2873235"/>
              <a:gd name="connsiteY2" fmla="*/ 1085789 h 1149928"/>
              <a:gd name="connsiteX3" fmla="*/ 2331860 w 2873235"/>
              <a:gd name="connsiteY3" fmla="*/ 339577 h 1149928"/>
              <a:gd name="connsiteX4" fmla="*/ 1364991 w 2873235"/>
              <a:gd name="connsiteY4" fmla="*/ 188318 h 1149928"/>
              <a:gd name="connsiteX5" fmla="*/ 746009 w 2873235"/>
              <a:gd name="connsiteY5" fmla="*/ 283181 h 1149928"/>
              <a:gd name="connsiteX6" fmla="*/ 602731 w 2873235"/>
              <a:gd name="connsiteY6" fmla="*/ 1026199 h 1149928"/>
              <a:gd name="connsiteX7" fmla="*/ 64829 w 2873235"/>
              <a:gd name="connsiteY7" fmla="*/ 988418 h 1149928"/>
              <a:gd name="connsiteX8" fmla="*/ 207704 w 2873235"/>
              <a:gd name="connsiteY8" fmla="*/ 259756 h 1149928"/>
              <a:gd name="connsiteX9" fmla="*/ 1836479 w 2873235"/>
              <a:gd name="connsiteY9" fmla="*/ 2581 h 1149928"/>
              <a:gd name="connsiteX10" fmla="*/ 2793741 w 2873235"/>
              <a:gd name="connsiteY10" fmla="*/ 388343 h 1149928"/>
              <a:gd name="connsiteX0" fmla="*/ 2793741 w 2946300"/>
              <a:gd name="connsiteY0" fmla="*/ 388343 h 1126969"/>
              <a:gd name="connsiteX1" fmla="*/ 2898539 w 2946300"/>
              <a:gd name="connsiteY1" fmla="*/ 962009 h 1126969"/>
              <a:gd name="connsiteX2" fmla="*/ 2326869 w 2946300"/>
              <a:gd name="connsiteY2" fmla="*/ 1085789 h 1126969"/>
              <a:gd name="connsiteX3" fmla="*/ 2331860 w 2946300"/>
              <a:gd name="connsiteY3" fmla="*/ 339577 h 1126969"/>
              <a:gd name="connsiteX4" fmla="*/ 1364991 w 2946300"/>
              <a:gd name="connsiteY4" fmla="*/ 188318 h 1126969"/>
              <a:gd name="connsiteX5" fmla="*/ 746009 w 2946300"/>
              <a:gd name="connsiteY5" fmla="*/ 283181 h 1126969"/>
              <a:gd name="connsiteX6" fmla="*/ 602731 w 2946300"/>
              <a:gd name="connsiteY6" fmla="*/ 1026199 h 1126969"/>
              <a:gd name="connsiteX7" fmla="*/ 64829 w 2946300"/>
              <a:gd name="connsiteY7" fmla="*/ 988418 h 1126969"/>
              <a:gd name="connsiteX8" fmla="*/ 207704 w 2946300"/>
              <a:gd name="connsiteY8" fmla="*/ 259756 h 1126969"/>
              <a:gd name="connsiteX9" fmla="*/ 1836479 w 2946300"/>
              <a:gd name="connsiteY9" fmla="*/ 2581 h 1126969"/>
              <a:gd name="connsiteX10" fmla="*/ 2793741 w 2946300"/>
              <a:gd name="connsiteY10" fmla="*/ 388343 h 1126969"/>
              <a:gd name="connsiteX0" fmla="*/ 2850901 w 2973862"/>
              <a:gd name="connsiteY0" fmla="*/ 261075 h 1128122"/>
              <a:gd name="connsiteX1" fmla="*/ 2898539 w 2973862"/>
              <a:gd name="connsiteY1" fmla="*/ 959432 h 1128122"/>
              <a:gd name="connsiteX2" fmla="*/ 2326869 w 2973862"/>
              <a:gd name="connsiteY2" fmla="*/ 1083212 h 1128122"/>
              <a:gd name="connsiteX3" fmla="*/ 2331860 w 2973862"/>
              <a:gd name="connsiteY3" fmla="*/ 337000 h 1128122"/>
              <a:gd name="connsiteX4" fmla="*/ 1364991 w 2973862"/>
              <a:gd name="connsiteY4" fmla="*/ 185741 h 1128122"/>
              <a:gd name="connsiteX5" fmla="*/ 746009 w 2973862"/>
              <a:gd name="connsiteY5" fmla="*/ 280604 h 1128122"/>
              <a:gd name="connsiteX6" fmla="*/ 602731 w 2973862"/>
              <a:gd name="connsiteY6" fmla="*/ 1023622 h 1128122"/>
              <a:gd name="connsiteX7" fmla="*/ 64829 w 2973862"/>
              <a:gd name="connsiteY7" fmla="*/ 985841 h 1128122"/>
              <a:gd name="connsiteX8" fmla="*/ 207704 w 2973862"/>
              <a:gd name="connsiteY8" fmla="*/ 257179 h 1128122"/>
              <a:gd name="connsiteX9" fmla="*/ 1836479 w 2973862"/>
              <a:gd name="connsiteY9" fmla="*/ 4 h 1128122"/>
              <a:gd name="connsiteX10" fmla="*/ 2850901 w 2973862"/>
              <a:gd name="connsiteY10" fmla="*/ 261075 h 1128122"/>
              <a:gd name="connsiteX0" fmla="*/ 2812795 w 2954533"/>
              <a:gd name="connsiteY0" fmla="*/ 261075 h 1128122"/>
              <a:gd name="connsiteX1" fmla="*/ 2898539 w 2954533"/>
              <a:gd name="connsiteY1" fmla="*/ 959432 h 1128122"/>
              <a:gd name="connsiteX2" fmla="*/ 2326869 w 2954533"/>
              <a:gd name="connsiteY2" fmla="*/ 1083212 h 1128122"/>
              <a:gd name="connsiteX3" fmla="*/ 2331860 w 2954533"/>
              <a:gd name="connsiteY3" fmla="*/ 337000 h 1128122"/>
              <a:gd name="connsiteX4" fmla="*/ 1364991 w 2954533"/>
              <a:gd name="connsiteY4" fmla="*/ 185741 h 1128122"/>
              <a:gd name="connsiteX5" fmla="*/ 746009 w 2954533"/>
              <a:gd name="connsiteY5" fmla="*/ 280604 h 1128122"/>
              <a:gd name="connsiteX6" fmla="*/ 602731 w 2954533"/>
              <a:gd name="connsiteY6" fmla="*/ 1023622 h 1128122"/>
              <a:gd name="connsiteX7" fmla="*/ 64829 w 2954533"/>
              <a:gd name="connsiteY7" fmla="*/ 985841 h 1128122"/>
              <a:gd name="connsiteX8" fmla="*/ 207704 w 2954533"/>
              <a:gd name="connsiteY8" fmla="*/ 257179 h 1128122"/>
              <a:gd name="connsiteX9" fmla="*/ 1836479 w 2954533"/>
              <a:gd name="connsiteY9" fmla="*/ 4 h 1128122"/>
              <a:gd name="connsiteX10" fmla="*/ 2812795 w 2954533"/>
              <a:gd name="connsiteY10" fmla="*/ 261075 h 11281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954533" h="1128122">
                <a:moveTo>
                  <a:pt x="2812795" y="261075"/>
                </a:moveTo>
                <a:cubicBezTo>
                  <a:pt x="2989805" y="420980"/>
                  <a:pt x="2979527" y="822409"/>
                  <a:pt x="2898539" y="959432"/>
                </a:cubicBezTo>
                <a:cubicBezTo>
                  <a:pt x="2817551" y="1096455"/>
                  <a:pt x="2421316" y="1186951"/>
                  <a:pt x="2326869" y="1083212"/>
                </a:cubicBezTo>
                <a:cubicBezTo>
                  <a:pt x="2232423" y="979473"/>
                  <a:pt x="2492173" y="486578"/>
                  <a:pt x="2331860" y="337000"/>
                </a:cubicBezTo>
                <a:cubicBezTo>
                  <a:pt x="2171547" y="187422"/>
                  <a:pt x="1629300" y="195140"/>
                  <a:pt x="1364991" y="185741"/>
                </a:cubicBezTo>
                <a:cubicBezTo>
                  <a:pt x="1100683" y="176342"/>
                  <a:pt x="873052" y="140957"/>
                  <a:pt x="746009" y="280604"/>
                </a:cubicBezTo>
                <a:cubicBezTo>
                  <a:pt x="618966" y="420251"/>
                  <a:pt x="716261" y="906083"/>
                  <a:pt x="602731" y="1023622"/>
                </a:cubicBezTo>
                <a:cubicBezTo>
                  <a:pt x="489201" y="1141162"/>
                  <a:pt x="130667" y="1113581"/>
                  <a:pt x="64829" y="985841"/>
                </a:cubicBezTo>
                <a:cubicBezTo>
                  <a:pt x="-1009" y="858101"/>
                  <a:pt x="-87571" y="421485"/>
                  <a:pt x="207704" y="257179"/>
                </a:cubicBezTo>
                <a:cubicBezTo>
                  <a:pt x="502979" y="92873"/>
                  <a:pt x="1402297" y="-645"/>
                  <a:pt x="1836479" y="4"/>
                </a:cubicBezTo>
                <a:cubicBezTo>
                  <a:pt x="2270661" y="653"/>
                  <a:pt x="2635785" y="101170"/>
                  <a:pt x="2812795" y="261075"/>
                </a:cubicBezTo>
                <a:close/>
              </a:path>
            </a:pathLst>
          </a:cu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1" name="Rectangle: Rounded Corners 30"/>
          <p:cNvSpPr/>
          <p:nvPr/>
        </p:nvSpPr>
        <p:spPr>
          <a:xfrm>
            <a:off x="115075" y="6049108"/>
            <a:ext cx="4486753" cy="653143"/>
          </a:xfrm>
          <a:prstGeom prst="roundRect">
            <a:avLst>
              <a:gd name="adj" fmla="val 28975"/>
            </a:avLst>
          </a:prstGeom>
          <a:solidFill>
            <a:srgbClr val="FFFFCC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1600" dirty="0">
                <a:solidFill>
                  <a:schemeClr val="tx1"/>
                </a:solidFill>
              </a:rPr>
              <a:t>[Deb92] B. Debord, An Axiomatic Characterization of Borda’s k-Choice Function, SC&amp;W 1992 </a:t>
            </a:r>
          </a:p>
        </p:txBody>
      </p:sp>
    </p:spTree>
    <p:extLst>
      <p:ext uri="{BB962C8B-B14F-4D97-AF65-F5344CB8AC3E}">
        <p14:creationId xmlns:p14="http://schemas.microsoft.com/office/powerpoint/2010/main" val="4499161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19" grpId="0"/>
      <p:bldP spid="21" grpId="0"/>
      <p:bldP spid="22" grpId="0"/>
      <p:bldP spid="23" grpId="0"/>
      <p:bldP spid="28" grpId="0" animBg="1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720080"/>
          </a:xfrm>
        </p:spPr>
        <p:txBody>
          <a:bodyPr/>
          <a:lstStyle/>
          <a:p>
            <a:r>
              <a:rPr lang="pl-PL" dirty="0"/>
              <a:t>Committee Scoring Rules</a:t>
            </a:r>
          </a:p>
        </p:txBody>
      </p:sp>
      <p:sp>
        <p:nvSpPr>
          <p:cNvPr id="4" name="pole tekstowe 8"/>
          <p:cNvSpPr txBox="1"/>
          <p:nvPr/>
        </p:nvSpPr>
        <p:spPr>
          <a:xfrm>
            <a:off x="5999260" y="2393526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1</a:t>
            </a:r>
            <a:r>
              <a:rPr lang="pl-PL" dirty="0"/>
              <a:t>:</a:t>
            </a:r>
          </a:p>
        </p:txBody>
      </p:sp>
      <p:sp>
        <p:nvSpPr>
          <p:cNvPr id="5" name="pole tekstowe 9"/>
          <p:cNvSpPr txBox="1"/>
          <p:nvPr/>
        </p:nvSpPr>
        <p:spPr>
          <a:xfrm>
            <a:off x="5999449" y="4709635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5</a:t>
            </a:r>
            <a:r>
              <a:rPr lang="pl-PL" dirty="0"/>
              <a:t>:</a:t>
            </a:r>
          </a:p>
        </p:txBody>
      </p:sp>
      <p:sp>
        <p:nvSpPr>
          <p:cNvPr id="6" name="pole tekstowe 10"/>
          <p:cNvSpPr txBox="1"/>
          <p:nvPr/>
        </p:nvSpPr>
        <p:spPr>
          <a:xfrm>
            <a:off x="5999260" y="2971022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2</a:t>
            </a:r>
            <a:r>
              <a:rPr lang="pl-PL" dirty="0"/>
              <a:t>:</a:t>
            </a:r>
          </a:p>
        </p:txBody>
      </p:sp>
      <p:sp>
        <p:nvSpPr>
          <p:cNvPr id="7" name="pole tekstowe 11"/>
          <p:cNvSpPr txBox="1"/>
          <p:nvPr/>
        </p:nvSpPr>
        <p:spPr>
          <a:xfrm>
            <a:off x="5999260" y="3587144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3</a:t>
            </a:r>
            <a:r>
              <a:rPr lang="pl-PL" dirty="0"/>
              <a:t>:</a:t>
            </a:r>
          </a:p>
        </p:txBody>
      </p:sp>
      <p:sp>
        <p:nvSpPr>
          <p:cNvPr id="8" name="pole tekstowe 12"/>
          <p:cNvSpPr txBox="1"/>
          <p:nvPr/>
        </p:nvSpPr>
        <p:spPr>
          <a:xfrm>
            <a:off x="5999260" y="5247572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6</a:t>
            </a:r>
            <a:r>
              <a:rPr lang="pl-PL" dirty="0"/>
              <a:t>:</a:t>
            </a:r>
          </a:p>
        </p:txBody>
      </p:sp>
      <p:sp>
        <p:nvSpPr>
          <p:cNvPr id="9" name="pole tekstowe 13"/>
          <p:cNvSpPr txBox="1"/>
          <p:nvPr/>
        </p:nvSpPr>
        <p:spPr>
          <a:xfrm>
            <a:off x="5999449" y="4088563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4</a:t>
            </a:r>
            <a:r>
              <a:rPr lang="pl-PL" dirty="0"/>
              <a:t>:</a:t>
            </a:r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6436" y="2362657"/>
            <a:ext cx="2516961" cy="33233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Prostokąt zaokrąglony 12"/>
          <p:cNvSpPr/>
          <p:nvPr/>
        </p:nvSpPr>
        <p:spPr>
          <a:xfrm>
            <a:off x="115075" y="1253170"/>
            <a:ext cx="4486753" cy="4688424"/>
          </a:xfrm>
          <a:prstGeom prst="roundRect">
            <a:avLst>
              <a:gd name="adj" fmla="val 4528"/>
            </a:avLst>
          </a:prstGeom>
          <a:solidFill>
            <a:srgbClr val="DDDFFF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pl-PL" sz="2800" b="1" u="sng" dirty="0">
                <a:solidFill>
                  <a:schemeClr val="tx1"/>
                </a:solidFill>
              </a:rPr>
              <a:t>Examples</a:t>
            </a:r>
            <a:endParaRPr lang="pl-PL" b="1" u="sng" dirty="0">
              <a:solidFill>
                <a:schemeClr val="tx1"/>
              </a:solidFill>
            </a:endParaRP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SNTV: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k-Borda: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 +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2</a:t>
            </a:r>
            <a:r>
              <a:rPr lang="pl-PL" dirty="0">
                <a:solidFill>
                  <a:schemeClr val="tx1"/>
                </a:solidFill>
              </a:rPr>
              <a:t>) + .... +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Bloc:</a:t>
            </a:r>
          </a:p>
          <a:p>
            <a:r>
              <a:rPr lang="pl-PL" b="1" dirty="0">
                <a:solidFill>
                  <a:schemeClr val="tx1"/>
                </a:solidFill>
              </a:rPr>
              <a:t>f(i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, ..., 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 =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) +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2</a:t>
            </a:r>
            <a:r>
              <a:rPr lang="pl-PL" b="1" dirty="0">
                <a:solidFill>
                  <a:schemeClr val="tx1"/>
                </a:solidFill>
              </a:rPr>
              <a:t>) + .... +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Chamberlin—Courant (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-CC):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Proportional Approval Voting (as CSR):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 + 1/2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2</a:t>
            </a:r>
            <a:r>
              <a:rPr lang="pl-PL" dirty="0">
                <a:solidFill>
                  <a:schemeClr val="tx1"/>
                </a:solidFill>
              </a:rPr>
              <a:t>) + ... + 1/k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956847" y="70364"/>
            <a:ext cx="10663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rgbClr val="FF0000"/>
                </a:solidFill>
              </a:rPr>
              <a:t>k = 2</a:t>
            </a:r>
          </a:p>
        </p:txBody>
      </p:sp>
      <p:sp>
        <p:nvSpPr>
          <p:cNvPr id="24" name="Left Brace 23"/>
          <p:cNvSpPr/>
          <p:nvPr/>
        </p:nvSpPr>
        <p:spPr>
          <a:xfrm>
            <a:off x="5464733" y="2362657"/>
            <a:ext cx="350280" cy="3323310"/>
          </a:xfrm>
          <a:prstGeom prst="leftBrace">
            <a:avLst>
              <a:gd name="adj1" fmla="val 8333"/>
              <a:gd name="adj2" fmla="val 13457"/>
            </a:avLst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cxnSp>
        <p:nvCxnSpPr>
          <p:cNvPr id="26" name="Connector: Curved 25"/>
          <p:cNvCxnSpPr>
            <a:cxnSpLocks/>
            <a:endCxn id="24" idx="1"/>
          </p:cNvCxnSpPr>
          <p:nvPr/>
        </p:nvCxnSpPr>
        <p:spPr>
          <a:xfrm flipV="1">
            <a:off x="3911855" y="2809875"/>
            <a:ext cx="1552878" cy="1132490"/>
          </a:xfrm>
          <a:prstGeom prst="curvedConnector3">
            <a:avLst/>
          </a:prstGeom>
          <a:ln>
            <a:headEnd w="sm" len="sm"/>
            <a:tailEnd type="stealth" w="lg" len="lg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0" name="Right Brace 29"/>
          <p:cNvSpPr/>
          <p:nvPr/>
        </p:nvSpPr>
        <p:spPr>
          <a:xfrm>
            <a:off x="3625484" y="3571551"/>
            <a:ext cx="286371" cy="741628"/>
          </a:xfrm>
          <a:prstGeom prst="righ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" name="TextBox 2"/>
          <p:cNvSpPr txBox="1"/>
          <p:nvPr/>
        </p:nvSpPr>
        <p:spPr>
          <a:xfrm>
            <a:off x="6460194" y="2000696"/>
            <a:ext cx="23567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/>
              <a:t>1        1       0       0       0</a:t>
            </a: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24498" y="1029915"/>
            <a:ext cx="361950" cy="657415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94256" y="1029915"/>
            <a:ext cx="447675" cy="581025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79901" y="982580"/>
            <a:ext cx="361950" cy="657225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26152" y="953120"/>
            <a:ext cx="371475" cy="647700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55049" y="926745"/>
            <a:ext cx="352425" cy="628650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5450228" y="968314"/>
            <a:ext cx="5421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rgbClr val="FF0000"/>
                </a:solidFill>
              </a:rPr>
              <a:t>:2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6241263" y="964555"/>
            <a:ext cx="5421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chemeClr val="accent6">
                    <a:lumMod val="75000"/>
                  </a:schemeClr>
                </a:solidFill>
              </a:rPr>
              <a:t>:2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7024708" y="953445"/>
            <a:ext cx="5421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rgbClr val="EF1DFF"/>
                </a:solidFill>
              </a:rPr>
              <a:t>:2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7759005" y="954435"/>
            <a:ext cx="5421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chemeClr val="accent1">
                    <a:lumMod val="50000"/>
                  </a:schemeClr>
                </a:solidFill>
              </a:rPr>
              <a:t>:1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8431261" y="954760"/>
            <a:ext cx="5421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rgbClr val="0A9417"/>
                </a:solidFill>
              </a:rPr>
              <a:t>:4</a:t>
            </a:r>
          </a:p>
        </p:txBody>
      </p:sp>
      <p:sp>
        <p:nvSpPr>
          <p:cNvPr id="40" name="Freeform: Shape 39"/>
          <p:cNvSpPr/>
          <p:nvPr/>
        </p:nvSpPr>
        <p:spPr>
          <a:xfrm>
            <a:off x="6787592" y="564656"/>
            <a:ext cx="2141313" cy="1102809"/>
          </a:xfrm>
          <a:custGeom>
            <a:avLst/>
            <a:gdLst>
              <a:gd name="connsiteX0" fmla="*/ 2784591 w 2857159"/>
              <a:gd name="connsiteY0" fmla="*/ 388343 h 1179403"/>
              <a:gd name="connsiteX1" fmla="*/ 2756016 w 2857159"/>
              <a:gd name="connsiteY1" fmla="*/ 1031281 h 1179403"/>
              <a:gd name="connsiteX2" fmla="*/ 2484554 w 2857159"/>
              <a:gd name="connsiteY2" fmla="*/ 1145581 h 1179403"/>
              <a:gd name="connsiteX3" fmla="*/ 2327391 w 2857159"/>
              <a:gd name="connsiteY3" fmla="*/ 559793 h 1179403"/>
              <a:gd name="connsiteX4" fmla="*/ 1355841 w 2857159"/>
              <a:gd name="connsiteY4" fmla="*/ 188318 h 1179403"/>
              <a:gd name="connsiteX5" fmla="*/ 598604 w 2857159"/>
              <a:gd name="connsiteY5" fmla="*/ 431206 h 1179403"/>
              <a:gd name="connsiteX6" fmla="*/ 455729 w 2857159"/>
              <a:gd name="connsiteY6" fmla="*/ 959843 h 1179403"/>
              <a:gd name="connsiteX7" fmla="*/ 55679 w 2857159"/>
              <a:gd name="connsiteY7" fmla="*/ 988418 h 1179403"/>
              <a:gd name="connsiteX8" fmla="*/ 198554 w 2857159"/>
              <a:gd name="connsiteY8" fmla="*/ 259756 h 1179403"/>
              <a:gd name="connsiteX9" fmla="*/ 1827329 w 2857159"/>
              <a:gd name="connsiteY9" fmla="*/ 2581 h 1179403"/>
              <a:gd name="connsiteX10" fmla="*/ 2784591 w 2857159"/>
              <a:gd name="connsiteY10" fmla="*/ 388343 h 1179403"/>
              <a:gd name="connsiteX0" fmla="*/ 2784591 w 2857159"/>
              <a:gd name="connsiteY0" fmla="*/ 388343 h 1179403"/>
              <a:gd name="connsiteX1" fmla="*/ 2756016 w 2857159"/>
              <a:gd name="connsiteY1" fmla="*/ 1031281 h 1179403"/>
              <a:gd name="connsiteX2" fmla="*/ 2484554 w 2857159"/>
              <a:gd name="connsiteY2" fmla="*/ 1145581 h 1179403"/>
              <a:gd name="connsiteX3" fmla="*/ 2327391 w 2857159"/>
              <a:gd name="connsiteY3" fmla="*/ 559793 h 1179403"/>
              <a:gd name="connsiteX4" fmla="*/ 1355841 w 2857159"/>
              <a:gd name="connsiteY4" fmla="*/ 188318 h 1179403"/>
              <a:gd name="connsiteX5" fmla="*/ 1032185 w 2857159"/>
              <a:gd name="connsiteY5" fmla="*/ 463290 h 1179403"/>
              <a:gd name="connsiteX6" fmla="*/ 455729 w 2857159"/>
              <a:gd name="connsiteY6" fmla="*/ 959843 h 1179403"/>
              <a:gd name="connsiteX7" fmla="*/ 55679 w 2857159"/>
              <a:gd name="connsiteY7" fmla="*/ 988418 h 1179403"/>
              <a:gd name="connsiteX8" fmla="*/ 198554 w 2857159"/>
              <a:gd name="connsiteY8" fmla="*/ 259756 h 1179403"/>
              <a:gd name="connsiteX9" fmla="*/ 1827329 w 2857159"/>
              <a:gd name="connsiteY9" fmla="*/ 2581 h 1179403"/>
              <a:gd name="connsiteX10" fmla="*/ 2784591 w 2857159"/>
              <a:gd name="connsiteY10" fmla="*/ 388343 h 1179403"/>
              <a:gd name="connsiteX0" fmla="*/ 2816624 w 2889192"/>
              <a:gd name="connsiteY0" fmla="*/ 388343 h 1179403"/>
              <a:gd name="connsiteX1" fmla="*/ 2788049 w 2889192"/>
              <a:gd name="connsiteY1" fmla="*/ 1031281 h 1179403"/>
              <a:gd name="connsiteX2" fmla="*/ 2516587 w 2889192"/>
              <a:gd name="connsiteY2" fmla="*/ 1145581 h 1179403"/>
              <a:gd name="connsiteX3" fmla="*/ 2359424 w 2889192"/>
              <a:gd name="connsiteY3" fmla="*/ 559793 h 1179403"/>
              <a:gd name="connsiteX4" fmla="*/ 1387874 w 2889192"/>
              <a:gd name="connsiteY4" fmla="*/ 188318 h 1179403"/>
              <a:gd name="connsiteX5" fmla="*/ 1064218 w 2889192"/>
              <a:gd name="connsiteY5" fmla="*/ 463290 h 1179403"/>
              <a:gd name="connsiteX6" fmla="*/ 959047 w 2889192"/>
              <a:gd name="connsiteY6" fmla="*/ 1040054 h 1179403"/>
              <a:gd name="connsiteX7" fmla="*/ 87712 w 2889192"/>
              <a:gd name="connsiteY7" fmla="*/ 988418 h 1179403"/>
              <a:gd name="connsiteX8" fmla="*/ 230587 w 2889192"/>
              <a:gd name="connsiteY8" fmla="*/ 259756 h 1179403"/>
              <a:gd name="connsiteX9" fmla="*/ 1859362 w 2889192"/>
              <a:gd name="connsiteY9" fmla="*/ 2581 h 1179403"/>
              <a:gd name="connsiteX10" fmla="*/ 2816624 w 2889192"/>
              <a:gd name="connsiteY10" fmla="*/ 388343 h 1179403"/>
              <a:gd name="connsiteX0" fmla="*/ 2816624 w 2889192"/>
              <a:gd name="connsiteY0" fmla="*/ 388343 h 1193558"/>
              <a:gd name="connsiteX1" fmla="*/ 2788049 w 2889192"/>
              <a:gd name="connsiteY1" fmla="*/ 1031281 h 1193558"/>
              <a:gd name="connsiteX2" fmla="*/ 2516587 w 2889192"/>
              <a:gd name="connsiteY2" fmla="*/ 1145581 h 1193558"/>
              <a:gd name="connsiteX3" fmla="*/ 1906991 w 2889192"/>
              <a:gd name="connsiteY3" fmla="*/ 367287 h 1193558"/>
              <a:gd name="connsiteX4" fmla="*/ 1387874 w 2889192"/>
              <a:gd name="connsiteY4" fmla="*/ 188318 h 1193558"/>
              <a:gd name="connsiteX5" fmla="*/ 1064218 w 2889192"/>
              <a:gd name="connsiteY5" fmla="*/ 463290 h 1193558"/>
              <a:gd name="connsiteX6" fmla="*/ 959047 w 2889192"/>
              <a:gd name="connsiteY6" fmla="*/ 1040054 h 1193558"/>
              <a:gd name="connsiteX7" fmla="*/ 87712 w 2889192"/>
              <a:gd name="connsiteY7" fmla="*/ 988418 h 1193558"/>
              <a:gd name="connsiteX8" fmla="*/ 230587 w 2889192"/>
              <a:gd name="connsiteY8" fmla="*/ 259756 h 1193558"/>
              <a:gd name="connsiteX9" fmla="*/ 1859362 w 2889192"/>
              <a:gd name="connsiteY9" fmla="*/ 2581 h 1193558"/>
              <a:gd name="connsiteX10" fmla="*/ 2816624 w 2889192"/>
              <a:gd name="connsiteY10" fmla="*/ 388343 h 1193558"/>
              <a:gd name="connsiteX0" fmla="*/ 2816624 w 2908874"/>
              <a:gd name="connsiteY0" fmla="*/ 388343 h 1168300"/>
              <a:gd name="connsiteX1" fmla="*/ 2788049 w 2908874"/>
              <a:gd name="connsiteY1" fmla="*/ 1031281 h 1168300"/>
              <a:gd name="connsiteX2" fmla="*/ 2083006 w 2908874"/>
              <a:gd name="connsiteY2" fmla="*/ 1113497 h 1168300"/>
              <a:gd name="connsiteX3" fmla="*/ 1906991 w 2908874"/>
              <a:gd name="connsiteY3" fmla="*/ 367287 h 1168300"/>
              <a:gd name="connsiteX4" fmla="*/ 1387874 w 2908874"/>
              <a:gd name="connsiteY4" fmla="*/ 188318 h 1168300"/>
              <a:gd name="connsiteX5" fmla="*/ 1064218 w 2908874"/>
              <a:gd name="connsiteY5" fmla="*/ 463290 h 1168300"/>
              <a:gd name="connsiteX6" fmla="*/ 959047 w 2908874"/>
              <a:gd name="connsiteY6" fmla="*/ 1040054 h 1168300"/>
              <a:gd name="connsiteX7" fmla="*/ 87712 w 2908874"/>
              <a:gd name="connsiteY7" fmla="*/ 988418 h 1168300"/>
              <a:gd name="connsiteX8" fmla="*/ 230587 w 2908874"/>
              <a:gd name="connsiteY8" fmla="*/ 259756 h 1168300"/>
              <a:gd name="connsiteX9" fmla="*/ 1859362 w 2908874"/>
              <a:gd name="connsiteY9" fmla="*/ 2581 h 1168300"/>
              <a:gd name="connsiteX10" fmla="*/ 2816624 w 2908874"/>
              <a:gd name="connsiteY10" fmla="*/ 388343 h 1168300"/>
              <a:gd name="connsiteX0" fmla="*/ 2807023 w 2899273"/>
              <a:gd name="connsiteY0" fmla="*/ 388343 h 1168300"/>
              <a:gd name="connsiteX1" fmla="*/ 2778448 w 2899273"/>
              <a:gd name="connsiteY1" fmla="*/ 1031281 h 1168300"/>
              <a:gd name="connsiteX2" fmla="*/ 2073405 w 2899273"/>
              <a:gd name="connsiteY2" fmla="*/ 1113497 h 1168300"/>
              <a:gd name="connsiteX3" fmla="*/ 1897390 w 2899273"/>
              <a:gd name="connsiteY3" fmla="*/ 367287 h 1168300"/>
              <a:gd name="connsiteX4" fmla="*/ 1378273 w 2899273"/>
              <a:gd name="connsiteY4" fmla="*/ 188318 h 1168300"/>
              <a:gd name="connsiteX5" fmla="*/ 1054617 w 2899273"/>
              <a:gd name="connsiteY5" fmla="*/ 463290 h 1168300"/>
              <a:gd name="connsiteX6" fmla="*/ 811104 w 2899273"/>
              <a:gd name="connsiteY6" fmla="*/ 1040054 h 1168300"/>
              <a:gd name="connsiteX7" fmla="*/ 78111 w 2899273"/>
              <a:gd name="connsiteY7" fmla="*/ 988418 h 1168300"/>
              <a:gd name="connsiteX8" fmla="*/ 220986 w 2899273"/>
              <a:gd name="connsiteY8" fmla="*/ 259756 h 1168300"/>
              <a:gd name="connsiteX9" fmla="*/ 1849761 w 2899273"/>
              <a:gd name="connsiteY9" fmla="*/ 2581 h 1168300"/>
              <a:gd name="connsiteX10" fmla="*/ 2807023 w 2899273"/>
              <a:gd name="connsiteY10" fmla="*/ 388343 h 1168300"/>
              <a:gd name="connsiteX0" fmla="*/ 2807023 w 2899273"/>
              <a:gd name="connsiteY0" fmla="*/ 388343 h 1168300"/>
              <a:gd name="connsiteX1" fmla="*/ 2778448 w 2899273"/>
              <a:gd name="connsiteY1" fmla="*/ 1031281 h 1168300"/>
              <a:gd name="connsiteX2" fmla="*/ 2073405 w 2899273"/>
              <a:gd name="connsiteY2" fmla="*/ 1113497 h 1168300"/>
              <a:gd name="connsiteX3" fmla="*/ 1897390 w 2899273"/>
              <a:gd name="connsiteY3" fmla="*/ 367287 h 1168300"/>
              <a:gd name="connsiteX4" fmla="*/ 1378273 w 2899273"/>
              <a:gd name="connsiteY4" fmla="*/ 188318 h 1168300"/>
              <a:gd name="connsiteX5" fmla="*/ 916273 w 2899273"/>
              <a:gd name="connsiteY5" fmla="*/ 380163 h 1168300"/>
              <a:gd name="connsiteX6" fmla="*/ 811104 w 2899273"/>
              <a:gd name="connsiteY6" fmla="*/ 1040054 h 1168300"/>
              <a:gd name="connsiteX7" fmla="*/ 78111 w 2899273"/>
              <a:gd name="connsiteY7" fmla="*/ 988418 h 1168300"/>
              <a:gd name="connsiteX8" fmla="*/ 220986 w 2899273"/>
              <a:gd name="connsiteY8" fmla="*/ 259756 h 1168300"/>
              <a:gd name="connsiteX9" fmla="*/ 1849761 w 2899273"/>
              <a:gd name="connsiteY9" fmla="*/ 2581 h 1168300"/>
              <a:gd name="connsiteX10" fmla="*/ 2807023 w 2899273"/>
              <a:gd name="connsiteY10" fmla="*/ 388343 h 1168300"/>
              <a:gd name="connsiteX0" fmla="*/ 2807023 w 2899273"/>
              <a:gd name="connsiteY0" fmla="*/ 388343 h 1168300"/>
              <a:gd name="connsiteX1" fmla="*/ 2778448 w 2899273"/>
              <a:gd name="connsiteY1" fmla="*/ 1031281 h 1168300"/>
              <a:gd name="connsiteX2" fmla="*/ 2073405 w 2899273"/>
              <a:gd name="connsiteY2" fmla="*/ 1113497 h 1168300"/>
              <a:gd name="connsiteX3" fmla="*/ 1759046 w 2899273"/>
              <a:gd name="connsiteY3" fmla="*/ 367287 h 1168300"/>
              <a:gd name="connsiteX4" fmla="*/ 1378273 w 2899273"/>
              <a:gd name="connsiteY4" fmla="*/ 188318 h 1168300"/>
              <a:gd name="connsiteX5" fmla="*/ 916273 w 2899273"/>
              <a:gd name="connsiteY5" fmla="*/ 380163 h 1168300"/>
              <a:gd name="connsiteX6" fmla="*/ 811104 w 2899273"/>
              <a:gd name="connsiteY6" fmla="*/ 1040054 h 1168300"/>
              <a:gd name="connsiteX7" fmla="*/ 78111 w 2899273"/>
              <a:gd name="connsiteY7" fmla="*/ 988418 h 1168300"/>
              <a:gd name="connsiteX8" fmla="*/ 220986 w 2899273"/>
              <a:gd name="connsiteY8" fmla="*/ 259756 h 1168300"/>
              <a:gd name="connsiteX9" fmla="*/ 1849761 w 2899273"/>
              <a:gd name="connsiteY9" fmla="*/ 2581 h 1168300"/>
              <a:gd name="connsiteX10" fmla="*/ 2807023 w 2899273"/>
              <a:gd name="connsiteY10" fmla="*/ 388343 h 1168300"/>
              <a:gd name="connsiteX0" fmla="*/ 2807023 w 2907602"/>
              <a:gd name="connsiteY0" fmla="*/ 388343 h 1103266"/>
              <a:gd name="connsiteX1" fmla="*/ 2778448 w 2907602"/>
              <a:gd name="connsiteY1" fmla="*/ 1031281 h 1103266"/>
              <a:gd name="connsiteX2" fmla="*/ 1917768 w 2907602"/>
              <a:gd name="connsiteY2" fmla="*/ 988806 h 1103266"/>
              <a:gd name="connsiteX3" fmla="*/ 1759046 w 2907602"/>
              <a:gd name="connsiteY3" fmla="*/ 367287 h 1103266"/>
              <a:gd name="connsiteX4" fmla="*/ 1378273 w 2907602"/>
              <a:gd name="connsiteY4" fmla="*/ 188318 h 1103266"/>
              <a:gd name="connsiteX5" fmla="*/ 916273 w 2907602"/>
              <a:gd name="connsiteY5" fmla="*/ 380163 h 1103266"/>
              <a:gd name="connsiteX6" fmla="*/ 811104 w 2907602"/>
              <a:gd name="connsiteY6" fmla="*/ 1040054 h 1103266"/>
              <a:gd name="connsiteX7" fmla="*/ 78111 w 2907602"/>
              <a:gd name="connsiteY7" fmla="*/ 988418 h 1103266"/>
              <a:gd name="connsiteX8" fmla="*/ 220986 w 2907602"/>
              <a:gd name="connsiteY8" fmla="*/ 259756 h 1103266"/>
              <a:gd name="connsiteX9" fmla="*/ 1849761 w 2907602"/>
              <a:gd name="connsiteY9" fmla="*/ 2581 h 1103266"/>
              <a:gd name="connsiteX10" fmla="*/ 2807023 w 2907602"/>
              <a:gd name="connsiteY10" fmla="*/ 388343 h 1103266"/>
              <a:gd name="connsiteX0" fmla="*/ 2807023 w 2837246"/>
              <a:gd name="connsiteY0" fmla="*/ 388343 h 1103266"/>
              <a:gd name="connsiteX1" fmla="*/ 2536346 w 2837246"/>
              <a:gd name="connsiteY1" fmla="*/ 989717 h 1103266"/>
              <a:gd name="connsiteX2" fmla="*/ 1917768 w 2837246"/>
              <a:gd name="connsiteY2" fmla="*/ 988806 h 1103266"/>
              <a:gd name="connsiteX3" fmla="*/ 1759046 w 2837246"/>
              <a:gd name="connsiteY3" fmla="*/ 367287 h 1103266"/>
              <a:gd name="connsiteX4" fmla="*/ 1378273 w 2837246"/>
              <a:gd name="connsiteY4" fmla="*/ 188318 h 1103266"/>
              <a:gd name="connsiteX5" fmla="*/ 916273 w 2837246"/>
              <a:gd name="connsiteY5" fmla="*/ 380163 h 1103266"/>
              <a:gd name="connsiteX6" fmla="*/ 811104 w 2837246"/>
              <a:gd name="connsiteY6" fmla="*/ 1040054 h 1103266"/>
              <a:gd name="connsiteX7" fmla="*/ 78111 w 2837246"/>
              <a:gd name="connsiteY7" fmla="*/ 988418 h 1103266"/>
              <a:gd name="connsiteX8" fmla="*/ 220986 w 2837246"/>
              <a:gd name="connsiteY8" fmla="*/ 259756 h 1103266"/>
              <a:gd name="connsiteX9" fmla="*/ 1849761 w 2837246"/>
              <a:gd name="connsiteY9" fmla="*/ 2581 h 1103266"/>
              <a:gd name="connsiteX10" fmla="*/ 2807023 w 2837246"/>
              <a:gd name="connsiteY10" fmla="*/ 388343 h 1103266"/>
              <a:gd name="connsiteX0" fmla="*/ 2616800 w 2672740"/>
              <a:gd name="connsiteY0" fmla="*/ 374032 h 1102809"/>
              <a:gd name="connsiteX1" fmla="*/ 2536346 w 2672740"/>
              <a:gd name="connsiteY1" fmla="*/ 989260 h 1102809"/>
              <a:gd name="connsiteX2" fmla="*/ 1917768 w 2672740"/>
              <a:gd name="connsiteY2" fmla="*/ 988349 h 1102809"/>
              <a:gd name="connsiteX3" fmla="*/ 1759046 w 2672740"/>
              <a:gd name="connsiteY3" fmla="*/ 366830 h 1102809"/>
              <a:gd name="connsiteX4" fmla="*/ 1378273 w 2672740"/>
              <a:gd name="connsiteY4" fmla="*/ 187861 h 1102809"/>
              <a:gd name="connsiteX5" fmla="*/ 916273 w 2672740"/>
              <a:gd name="connsiteY5" fmla="*/ 379706 h 1102809"/>
              <a:gd name="connsiteX6" fmla="*/ 811104 w 2672740"/>
              <a:gd name="connsiteY6" fmla="*/ 1039597 h 1102809"/>
              <a:gd name="connsiteX7" fmla="*/ 78111 w 2672740"/>
              <a:gd name="connsiteY7" fmla="*/ 987961 h 1102809"/>
              <a:gd name="connsiteX8" fmla="*/ 220986 w 2672740"/>
              <a:gd name="connsiteY8" fmla="*/ 259299 h 1102809"/>
              <a:gd name="connsiteX9" fmla="*/ 1849761 w 2672740"/>
              <a:gd name="connsiteY9" fmla="*/ 2124 h 1102809"/>
              <a:gd name="connsiteX10" fmla="*/ 2616800 w 2672740"/>
              <a:gd name="connsiteY10" fmla="*/ 374032 h 11028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672740" h="1102809">
                <a:moveTo>
                  <a:pt x="2616800" y="374032"/>
                </a:moveTo>
                <a:cubicBezTo>
                  <a:pt x="2731231" y="538555"/>
                  <a:pt x="2652851" y="886874"/>
                  <a:pt x="2536346" y="989260"/>
                </a:cubicBezTo>
                <a:cubicBezTo>
                  <a:pt x="2419841" y="1091646"/>
                  <a:pt x="2047318" y="1092087"/>
                  <a:pt x="1917768" y="988349"/>
                </a:cubicBezTo>
                <a:cubicBezTo>
                  <a:pt x="1788218" y="884611"/>
                  <a:pt x="1848962" y="500245"/>
                  <a:pt x="1759046" y="366830"/>
                </a:cubicBezTo>
                <a:cubicBezTo>
                  <a:pt x="1669130" y="233415"/>
                  <a:pt x="1518735" y="185715"/>
                  <a:pt x="1378273" y="187861"/>
                </a:cubicBezTo>
                <a:cubicBezTo>
                  <a:pt x="1237811" y="190007"/>
                  <a:pt x="1010801" y="237750"/>
                  <a:pt x="916273" y="379706"/>
                </a:cubicBezTo>
                <a:cubicBezTo>
                  <a:pt x="821745" y="521662"/>
                  <a:pt x="950798" y="938221"/>
                  <a:pt x="811104" y="1039597"/>
                </a:cubicBezTo>
                <a:cubicBezTo>
                  <a:pt x="671410" y="1140973"/>
                  <a:pt x="176464" y="1118011"/>
                  <a:pt x="78111" y="987961"/>
                </a:cubicBezTo>
                <a:cubicBezTo>
                  <a:pt x="-20242" y="857911"/>
                  <a:pt x="-74289" y="423605"/>
                  <a:pt x="220986" y="259299"/>
                </a:cubicBezTo>
                <a:cubicBezTo>
                  <a:pt x="516261" y="94993"/>
                  <a:pt x="1450459" y="-16998"/>
                  <a:pt x="1849761" y="2124"/>
                </a:cubicBezTo>
                <a:cubicBezTo>
                  <a:pt x="2249063" y="21246"/>
                  <a:pt x="2502369" y="209509"/>
                  <a:pt x="2616800" y="374032"/>
                </a:cubicBezTo>
                <a:close/>
              </a:path>
            </a:pathLst>
          </a:cu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5" name="Rectangle 24"/>
          <p:cNvSpPr/>
          <p:nvPr/>
        </p:nvSpPr>
        <p:spPr>
          <a:xfrm>
            <a:off x="7315200" y="2362657"/>
            <a:ext cx="1707965" cy="3774907"/>
          </a:xfrm>
          <a:prstGeom prst="rect">
            <a:avLst/>
          </a:prstGeom>
          <a:solidFill>
            <a:schemeClr val="bg1">
              <a:alpha val="8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63988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5" grpId="0"/>
      <p:bldP spid="36" grpId="0"/>
      <p:bldP spid="37" grpId="0"/>
      <p:bldP spid="38" grpId="0"/>
      <p:bldP spid="39" grpId="0"/>
      <p:bldP spid="40" grpId="0" animBg="1"/>
      <p:bldP spid="25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720080"/>
          </a:xfrm>
        </p:spPr>
        <p:txBody>
          <a:bodyPr/>
          <a:lstStyle/>
          <a:p>
            <a:r>
              <a:rPr lang="pl-PL" dirty="0"/>
              <a:t>Committee Scoring Rules</a:t>
            </a:r>
          </a:p>
        </p:txBody>
      </p:sp>
      <p:sp>
        <p:nvSpPr>
          <p:cNvPr id="4" name="pole tekstowe 8"/>
          <p:cNvSpPr txBox="1"/>
          <p:nvPr/>
        </p:nvSpPr>
        <p:spPr>
          <a:xfrm>
            <a:off x="5999260" y="2393526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1</a:t>
            </a:r>
            <a:r>
              <a:rPr lang="pl-PL" dirty="0"/>
              <a:t>:</a:t>
            </a:r>
          </a:p>
        </p:txBody>
      </p:sp>
      <p:sp>
        <p:nvSpPr>
          <p:cNvPr id="5" name="pole tekstowe 9"/>
          <p:cNvSpPr txBox="1"/>
          <p:nvPr/>
        </p:nvSpPr>
        <p:spPr>
          <a:xfrm>
            <a:off x="5999449" y="4709635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5</a:t>
            </a:r>
            <a:r>
              <a:rPr lang="pl-PL" dirty="0"/>
              <a:t>:</a:t>
            </a:r>
          </a:p>
        </p:txBody>
      </p:sp>
      <p:sp>
        <p:nvSpPr>
          <p:cNvPr id="6" name="pole tekstowe 10"/>
          <p:cNvSpPr txBox="1"/>
          <p:nvPr/>
        </p:nvSpPr>
        <p:spPr>
          <a:xfrm>
            <a:off x="5999260" y="2971022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2</a:t>
            </a:r>
            <a:r>
              <a:rPr lang="pl-PL" dirty="0"/>
              <a:t>:</a:t>
            </a:r>
          </a:p>
        </p:txBody>
      </p:sp>
      <p:sp>
        <p:nvSpPr>
          <p:cNvPr id="7" name="pole tekstowe 11"/>
          <p:cNvSpPr txBox="1"/>
          <p:nvPr/>
        </p:nvSpPr>
        <p:spPr>
          <a:xfrm>
            <a:off x="5999260" y="3587144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3</a:t>
            </a:r>
            <a:r>
              <a:rPr lang="pl-PL" dirty="0"/>
              <a:t>:</a:t>
            </a:r>
          </a:p>
        </p:txBody>
      </p:sp>
      <p:sp>
        <p:nvSpPr>
          <p:cNvPr id="8" name="pole tekstowe 12"/>
          <p:cNvSpPr txBox="1"/>
          <p:nvPr/>
        </p:nvSpPr>
        <p:spPr>
          <a:xfrm>
            <a:off x="5999260" y="5247572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6</a:t>
            </a:r>
            <a:r>
              <a:rPr lang="pl-PL" dirty="0"/>
              <a:t>:</a:t>
            </a:r>
          </a:p>
        </p:txBody>
      </p:sp>
      <p:sp>
        <p:nvSpPr>
          <p:cNvPr id="9" name="pole tekstowe 13"/>
          <p:cNvSpPr txBox="1"/>
          <p:nvPr/>
        </p:nvSpPr>
        <p:spPr>
          <a:xfrm>
            <a:off x="5999449" y="4088563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4</a:t>
            </a:r>
            <a:r>
              <a:rPr lang="pl-PL" dirty="0"/>
              <a:t>:</a:t>
            </a:r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6436" y="2362657"/>
            <a:ext cx="2516961" cy="33233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Prostokąt zaokrąglony 12"/>
          <p:cNvSpPr/>
          <p:nvPr/>
        </p:nvSpPr>
        <p:spPr>
          <a:xfrm>
            <a:off x="115075" y="1253170"/>
            <a:ext cx="4486753" cy="4688424"/>
          </a:xfrm>
          <a:prstGeom prst="roundRect">
            <a:avLst>
              <a:gd name="adj" fmla="val 4528"/>
            </a:avLst>
          </a:prstGeom>
          <a:solidFill>
            <a:srgbClr val="DDDFFF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pl-PL" sz="2800" b="1" u="sng" dirty="0">
                <a:solidFill>
                  <a:schemeClr val="tx1"/>
                </a:solidFill>
              </a:rPr>
              <a:t>Examples</a:t>
            </a:r>
            <a:endParaRPr lang="pl-PL" b="1" u="sng" dirty="0">
              <a:solidFill>
                <a:schemeClr val="tx1"/>
              </a:solidFill>
            </a:endParaRP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SNTV: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k-Borda: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 +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2</a:t>
            </a:r>
            <a:r>
              <a:rPr lang="pl-PL" dirty="0">
                <a:solidFill>
                  <a:schemeClr val="tx1"/>
                </a:solidFill>
              </a:rPr>
              <a:t>) + .... +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Bloc:</a:t>
            </a:r>
          </a:p>
          <a:p>
            <a:r>
              <a:rPr lang="pl-PL" b="1" dirty="0">
                <a:solidFill>
                  <a:schemeClr val="tx1"/>
                </a:solidFill>
              </a:rPr>
              <a:t>f(i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, ..., 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 =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) +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2</a:t>
            </a:r>
            <a:r>
              <a:rPr lang="pl-PL" b="1" dirty="0">
                <a:solidFill>
                  <a:schemeClr val="tx1"/>
                </a:solidFill>
              </a:rPr>
              <a:t>) + .... +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Chamberlin—Courant (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-CC):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Proportional Approval Voting (as CSR):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 + 1/2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2</a:t>
            </a:r>
            <a:r>
              <a:rPr lang="pl-PL" dirty="0">
                <a:solidFill>
                  <a:schemeClr val="tx1"/>
                </a:solidFill>
              </a:rPr>
              <a:t>) + ... + 1/k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956847" y="70364"/>
            <a:ext cx="10663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rgbClr val="FF0000"/>
                </a:solidFill>
              </a:rPr>
              <a:t>k = 2</a:t>
            </a:r>
          </a:p>
        </p:txBody>
      </p:sp>
      <p:sp>
        <p:nvSpPr>
          <p:cNvPr id="24" name="Left Brace 23"/>
          <p:cNvSpPr/>
          <p:nvPr/>
        </p:nvSpPr>
        <p:spPr>
          <a:xfrm>
            <a:off x="5464733" y="2362657"/>
            <a:ext cx="350280" cy="3323310"/>
          </a:xfrm>
          <a:prstGeom prst="leftBrace">
            <a:avLst>
              <a:gd name="adj1" fmla="val 8333"/>
              <a:gd name="adj2" fmla="val 13457"/>
            </a:avLst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cxnSp>
        <p:nvCxnSpPr>
          <p:cNvPr id="26" name="Connector: Curved 25"/>
          <p:cNvCxnSpPr>
            <a:cxnSpLocks/>
            <a:endCxn id="24" idx="1"/>
          </p:cNvCxnSpPr>
          <p:nvPr/>
        </p:nvCxnSpPr>
        <p:spPr>
          <a:xfrm flipV="1">
            <a:off x="3911855" y="2809875"/>
            <a:ext cx="1552878" cy="1132490"/>
          </a:xfrm>
          <a:prstGeom prst="curvedConnector3">
            <a:avLst/>
          </a:prstGeom>
          <a:ln>
            <a:headEnd w="sm" len="sm"/>
            <a:tailEnd type="stealth" w="lg" len="lg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0" name="Right Brace 29"/>
          <p:cNvSpPr/>
          <p:nvPr/>
        </p:nvSpPr>
        <p:spPr>
          <a:xfrm>
            <a:off x="3625484" y="3571551"/>
            <a:ext cx="286371" cy="741628"/>
          </a:xfrm>
          <a:prstGeom prst="righ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" name="TextBox 2"/>
          <p:cNvSpPr txBox="1"/>
          <p:nvPr/>
        </p:nvSpPr>
        <p:spPr>
          <a:xfrm>
            <a:off x="6460194" y="2000696"/>
            <a:ext cx="23567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/>
              <a:t>1        1       0       0       0</a:t>
            </a: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24498" y="1029915"/>
            <a:ext cx="361950" cy="657415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94256" y="1029915"/>
            <a:ext cx="447675" cy="581025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79901" y="982580"/>
            <a:ext cx="361950" cy="657225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26152" y="953120"/>
            <a:ext cx="371475" cy="647700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55049" y="926745"/>
            <a:ext cx="352425" cy="628650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5450228" y="968314"/>
            <a:ext cx="5421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rgbClr val="FF0000"/>
                </a:solidFill>
              </a:rPr>
              <a:t>:2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6241263" y="964555"/>
            <a:ext cx="5421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chemeClr val="accent6">
                    <a:lumMod val="75000"/>
                  </a:schemeClr>
                </a:solidFill>
              </a:rPr>
              <a:t>:2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7024708" y="953445"/>
            <a:ext cx="5421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rgbClr val="EF1DFF"/>
                </a:solidFill>
              </a:rPr>
              <a:t>:2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7759005" y="954435"/>
            <a:ext cx="5421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chemeClr val="accent1">
                    <a:lumMod val="50000"/>
                  </a:schemeClr>
                </a:solidFill>
              </a:rPr>
              <a:t>:1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8431261" y="954760"/>
            <a:ext cx="5421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rgbClr val="0A9417"/>
                </a:solidFill>
              </a:rPr>
              <a:t>:4</a:t>
            </a:r>
          </a:p>
        </p:txBody>
      </p:sp>
      <p:sp>
        <p:nvSpPr>
          <p:cNvPr id="40" name="Freeform: Shape 39"/>
          <p:cNvSpPr/>
          <p:nvPr/>
        </p:nvSpPr>
        <p:spPr>
          <a:xfrm>
            <a:off x="5976868" y="566069"/>
            <a:ext cx="2952038" cy="1064688"/>
          </a:xfrm>
          <a:custGeom>
            <a:avLst/>
            <a:gdLst>
              <a:gd name="connsiteX0" fmla="*/ 2784591 w 2857159"/>
              <a:gd name="connsiteY0" fmla="*/ 388343 h 1179403"/>
              <a:gd name="connsiteX1" fmla="*/ 2756016 w 2857159"/>
              <a:gd name="connsiteY1" fmla="*/ 1031281 h 1179403"/>
              <a:gd name="connsiteX2" fmla="*/ 2484554 w 2857159"/>
              <a:gd name="connsiteY2" fmla="*/ 1145581 h 1179403"/>
              <a:gd name="connsiteX3" fmla="*/ 2327391 w 2857159"/>
              <a:gd name="connsiteY3" fmla="*/ 559793 h 1179403"/>
              <a:gd name="connsiteX4" fmla="*/ 1355841 w 2857159"/>
              <a:gd name="connsiteY4" fmla="*/ 188318 h 1179403"/>
              <a:gd name="connsiteX5" fmla="*/ 598604 w 2857159"/>
              <a:gd name="connsiteY5" fmla="*/ 431206 h 1179403"/>
              <a:gd name="connsiteX6" fmla="*/ 455729 w 2857159"/>
              <a:gd name="connsiteY6" fmla="*/ 959843 h 1179403"/>
              <a:gd name="connsiteX7" fmla="*/ 55679 w 2857159"/>
              <a:gd name="connsiteY7" fmla="*/ 988418 h 1179403"/>
              <a:gd name="connsiteX8" fmla="*/ 198554 w 2857159"/>
              <a:gd name="connsiteY8" fmla="*/ 259756 h 1179403"/>
              <a:gd name="connsiteX9" fmla="*/ 1827329 w 2857159"/>
              <a:gd name="connsiteY9" fmla="*/ 2581 h 1179403"/>
              <a:gd name="connsiteX10" fmla="*/ 2784591 w 2857159"/>
              <a:gd name="connsiteY10" fmla="*/ 388343 h 1179403"/>
              <a:gd name="connsiteX0" fmla="*/ 2784591 w 2857159"/>
              <a:gd name="connsiteY0" fmla="*/ 388343 h 1179403"/>
              <a:gd name="connsiteX1" fmla="*/ 2756016 w 2857159"/>
              <a:gd name="connsiteY1" fmla="*/ 1031281 h 1179403"/>
              <a:gd name="connsiteX2" fmla="*/ 2484554 w 2857159"/>
              <a:gd name="connsiteY2" fmla="*/ 1145581 h 1179403"/>
              <a:gd name="connsiteX3" fmla="*/ 2327391 w 2857159"/>
              <a:gd name="connsiteY3" fmla="*/ 559793 h 1179403"/>
              <a:gd name="connsiteX4" fmla="*/ 1355841 w 2857159"/>
              <a:gd name="connsiteY4" fmla="*/ 188318 h 1179403"/>
              <a:gd name="connsiteX5" fmla="*/ 1032185 w 2857159"/>
              <a:gd name="connsiteY5" fmla="*/ 463290 h 1179403"/>
              <a:gd name="connsiteX6" fmla="*/ 455729 w 2857159"/>
              <a:gd name="connsiteY6" fmla="*/ 959843 h 1179403"/>
              <a:gd name="connsiteX7" fmla="*/ 55679 w 2857159"/>
              <a:gd name="connsiteY7" fmla="*/ 988418 h 1179403"/>
              <a:gd name="connsiteX8" fmla="*/ 198554 w 2857159"/>
              <a:gd name="connsiteY8" fmla="*/ 259756 h 1179403"/>
              <a:gd name="connsiteX9" fmla="*/ 1827329 w 2857159"/>
              <a:gd name="connsiteY9" fmla="*/ 2581 h 1179403"/>
              <a:gd name="connsiteX10" fmla="*/ 2784591 w 2857159"/>
              <a:gd name="connsiteY10" fmla="*/ 388343 h 1179403"/>
              <a:gd name="connsiteX0" fmla="*/ 2816624 w 2889192"/>
              <a:gd name="connsiteY0" fmla="*/ 388343 h 1179403"/>
              <a:gd name="connsiteX1" fmla="*/ 2788049 w 2889192"/>
              <a:gd name="connsiteY1" fmla="*/ 1031281 h 1179403"/>
              <a:gd name="connsiteX2" fmla="*/ 2516587 w 2889192"/>
              <a:gd name="connsiteY2" fmla="*/ 1145581 h 1179403"/>
              <a:gd name="connsiteX3" fmla="*/ 2359424 w 2889192"/>
              <a:gd name="connsiteY3" fmla="*/ 559793 h 1179403"/>
              <a:gd name="connsiteX4" fmla="*/ 1387874 w 2889192"/>
              <a:gd name="connsiteY4" fmla="*/ 188318 h 1179403"/>
              <a:gd name="connsiteX5" fmla="*/ 1064218 w 2889192"/>
              <a:gd name="connsiteY5" fmla="*/ 463290 h 1179403"/>
              <a:gd name="connsiteX6" fmla="*/ 959047 w 2889192"/>
              <a:gd name="connsiteY6" fmla="*/ 1040054 h 1179403"/>
              <a:gd name="connsiteX7" fmla="*/ 87712 w 2889192"/>
              <a:gd name="connsiteY7" fmla="*/ 988418 h 1179403"/>
              <a:gd name="connsiteX8" fmla="*/ 230587 w 2889192"/>
              <a:gd name="connsiteY8" fmla="*/ 259756 h 1179403"/>
              <a:gd name="connsiteX9" fmla="*/ 1859362 w 2889192"/>
              <a:gd name="connsiteY9" fmla="*/ 2581 h 1179403"/>
              <a:gd name="connsiteX10" fmla="*/ 2816624 w 2889192"/>
              <a:gd name="connsiteY10" fmla="*/ 388343 h 1179403"/>
              <a:gd name="connsiteX0" fmla="*/ 2816624 w 2889192"/>
              <a:gd name="connsiteY0" fmla="*/ 388343 h 1193558"/>
              <a:gd name="connsiteX1" fmla="*/ 2788049 w 2889192"/>
              <a:gd name="connsiteY1" fmla="*/ 1031281 h 1193558"/>
              <a:gd name="connsiteX2" fmla="*/ 2516587 w 2889192"/>
              <a:gd name="connsiteY2" fmla="*/ 1145581 h 1193558"/>
              <a:gd name="connsiteX3" fmla="*/ 1906991 w 2889192"/>
              <a:gd name="connsiteY3" fmla="*/ 367287 h 1193558"/>
              <a:gd name="connsiteX4" fmla="*/ 1387874 w 2889192"/>
              <a:gd name="connsiteY4" fmla="*/ 188318 h 1193558"/>
              <a:gd name="connsiteX5" fmla="*/ 1064218 w 2889192"/>
              <a:gd name="connsiteY5" fmla="*/ 463290 h 1193558"/>
              <a:gd name="connsiteX6" fmla="*/ 959047 w 2889192"/>
              <a:gd name="connsiteY6" fmla="*/ 1040054 h 1193558"/>
              <a:gd name="connsiteX7" fmla="*/ 87712 w 2889192"/>
              <a:gd name="connsiteY7" fmla="*/ 988418 h 1193558"/>
              <a:gd name="connsiteX8" fmla="*/ 230587 w 2889192"/>
              <a:gd name="connsiteY8" fmla="*/ 259756 h 1193558"/>
              <a:gd name="connsiteX9" fmla="*/ 1859362 w 2889192"/>
              <a:gd name="connsiteY9" fmla="*/ 2581 h 1193558"/>
              <a:gd name="connsiteX10" fmla="*/ 2816624 w 2889192"/>
              <a:gd name="connsiteY10" fmla="*/ 388343 h 1193558"/>
              <a:gd name="connsiteX0" fmla="*/ 2816624 w 2908874"/>
              <a:gd name="connsiteY0" fmla="*/ 388343 h 1168300"/>
              <a:gd name="connsiteX1" fmla="*/ 2788049 w 2908874"/>
              <a:gd name="connsiteY1" fmla="*/ 1031281 h 1168300"/>
              <a:gd name="connsiteX2" fmla="*/ 2083006 w 2908874"/>
              <a:gd name="connsiteY2" fmla="*/ 1113497 h 1168300"/>
              <a:gd name="connsiteX3" fmla="*/ 1906991 w 2908874"/>
              <a:gd name="connsiteY3" fmla="*/ 367287 h 1168300"/>
              <a:gd name="connsiteX4" fmla="*/ 1387874 w 2908874"/>
              <a:gd name="connsiteY4" fmla="*/ 188318 h 1168300"/>
              <a:gd name="connsiteX5" fmla="*/ 1064218 w 2908874"/>
              <a:gd name="connsiteY5" fmla="*/ 463290 h 1168300"/>
              <a:gd name="connsiteX6" fmla="*/ 959047 w 2908874"/>
              <a:gd name="connsiteY6" fmla="*/ 1040054 h 1168300"/>
              <a:gd name="connsiteX7" fmla="*/ 87712 w 2908874"/>
              <a:gd name="connsiteY7" fmla="*/ 988418 h 1168300"/>
              <a:gd name="connsiteX8" fmla="*/ 230587 w 2908874"/>
              <a:gd name="connsiteY8" fmla="*/ 259756 h 1168300"/>
              <a:gd name="connsiteX9" fmla="*/ 1859362 w 2908874"/>
              <a:gd name="connsiteY9" fmla="*/ 2581 h 1168300"/>
              <a:gd name="connsiteX10" fmla="*/ 2816624 w 2908874"/>
              <a:gd name="connsiteY10" fmla="*/ 388343 h 1168300"/>
              <a:gd name="connsiteX0" fmla="*/ 2807023 w 2899273"/>
              <a:gd name="connsiteY0" fmla="*/ 388343 h 1168300"/>
              <a:gd name="connsiteX1" fmla="*/ 2778448 w 2899273"/>
              <a:gd name="connsiteY1" fmla="*/ 1031281 h 1168300"/>
              <a:gd name="connsiteX2" fmla="*/ 2073405 w 2899273"/>
              <a:gd name="connsiteY2" fmla="*/ 1113497 h 1168300"/>
              <a:gd name="connsiteX3" fmla="*/ 1897390 w 2899273"/>
              <a:gd name="connsiteY3" fmla="*/ 367287 h 1168300"/>
              <a:gd name="connsiteX4" fmla="*/ 1378273 w 2899273"/>
              <a:gd name="connsiteY4" fmla="*/ 188318 h 1168300"/>
              <a:gd name="connsiteX5" fmla="*/ 1054617 w 2899273"/>
              <a:gd name="connsiteY5" fmla="*/ 463290 h 1168300"/>
              <a:gd name="connsiteX6" fmla="*/ 811104 w 2899273"/>
              <a:gd name="connsiteY6" fmla="*/ 1040054 h 1168300"/>
              <a:gd name="connsiteX7" fmla="*/ 78111 w 2899273"/>
              <a:gd name="connsiteY7" fmla="*/ 988418 h 1168300"/>
              <a:gd name="connsiteX8" fmla="*/ 220986 w 2899273"/>
              <a:gd name="connsiteY8" fmla="*/ 259756 h 1168300"/>
              <a:gd name="connsiteX9" fmla="*/ 1849761 w 2899273"/>
              <a:gd name="connsiteY9" fmla="*/ 2581 h 1168300"/>
              <a:gd name="connsiteX10" fmla="*/ 2807023 w 2899273"/>
              <a:gd name="connsiteY10" fmla="*/ 388343 h 1168300"/>
              <a:gd name="connsiteX0" fmla="*/ 2807023 w 2899273"/>
              <a:gd name="connsiteY0" fmla="*/ 388343 h 1168300"/>
              <a:gd name="connsiteX1" fmla="*/ 2778448 w 2899273"/>
              <a:gd name="connsiteY1" fmla="*/ 1031281 h 1168300"/>
              <a:gd name="connsiteX2" fmla="*/ 2073405 w 2899273"/>
              <a:gd name="connsiteY2" fmla="*/ 1113497 h 1168300"/>
              <a:gd name="connsiteX3" fmla="*/ 1897390 w 2899273"/>
              <a:gd name="connsiteY3" fmla="*/ 367287 h 1168300"/>
              <a:gd name="connsiteX4" fmla="*/ 1378273 w 2899273"/>
              <a:gd name="connsiteY4" fmla="*/ 188318 h 1168300"/>
              <a:gd name="connsiteX5" fmla="*/ 916273 w 2899273"/>
              <a:gd name="connsiteY5" fmla="*/ 380163 h 1168300"/>
              <a:gd name="connsiteX6" fmla="*/ 811104 w 2899273"/>
              <a:gd name="connsiteY6" fmla="*/ 1040054 h 1168300"/>
              <a:gd name="connsiteX7" fmla="*/ 78111 w 2899273"/>
              <a:gd name="connsiteY7" fmla="*/ 988418 h 1168300"/>
              <a:gd name="connsiteX8" fmla="*/ 220986 w 2899273"/>
              <a:gd name="connsiteY8" fmla="*/ 259756 h 1168300"/>
              <a:gd name="connsiteX9" fmla="*/ 1849761 w 2899273"/>
              <a:gd name="connsiteY9" fmla="*/ 2581 h 1168300"/>
              <a:gd name="connsiteX10" fmla="*/ 2807023 w 2899273"/>
              <a:gd name="connsiteY10" fmla="*/ 388343 h 1168300"/>
              <a:gd name="connsiteX0" fmla="*/ 2807023 w 2899273"/>
              <a:gd name="connsiteY0" fmla="*/ 388343 h 1168300"/>
              <a:gd name="connsiteX1" fmla="*/ 2778448 w 2899273"/>
              <a:gd name="connsiteY1" fmla="*/ 1031281 h 1168300"/>
              <a:gd name="connsiteX2" fmla="*/ 2073405 w 2899273"/>
              <a:gd name="connsiteY2" fmla="*/ 1113497 h 1168300"/>
              <a:gd name="connsiteX3" fmla="*/ 1759046 w 2899273"/>
              <a:gd name="connsiteY3" fmla="*/ 367287 h 1168300"/>
              <a:gd name="connsiteX4" fmla="*/ 1378273 w 2899273"/>
              <a:gd name="connsiteY4" fmla="*/ 188318 h 1168300"/>
              <a:gd name="connsiteX5" fmla="*/ 916273 w 2899273"/>
              <a:gd name="connsiteY5" fmla="*/ 380163 h 1168300"/>
              <a:gd name="connsiteX6" fmla="*/ 811104 w 2899273"/>
              <a:gd name="connsiteY6" fmla="*/ 1040054 h 1168300"/>
              <a:gd name="connsiteX7" fmla="*/ 78111 w 2899273"/>
              <a:gd name="connsiteY7" fmla="*/ 988418 h 1168300"/>
              <a:gd name="connsiteX8" fmla="*/ 220986 w 2899273"/>
              <a:gd name="connsiteY8" fmla="*/ 259756 h 1168300"/>
              <a:gd name="connsiteX9" fmla="*/ 1849761 w 2899273"/>
              <a:gd name="connsiteY9" fmla="*/ 2581 h 1168300"/>
              <a:gd name="connsiteX10" fmla="*/ 2807023 w 2899273"/>
              <a:gd name="connsiteY10" fmla="*/ 388343 h 1168300"/>
              <a:gd name="connsiteX0" fmla="*/ 2807023 w 2907602"/>
              <a:gd name="connsiteY0" fmla="*/ 388343 h 1103266"/>
              <a:gd name="connsiteX1" fmla="*/ 2778448 w 2907602"/>
              <a:gd name="connsiteY1" fmla="*/ 1031281 h 1103266"/>
              <a:gd name="connsiteX2" fmla="*/ 1917768 w 2907602"/>
              <a:gd name="connsiteY2" fmla="*/ 988806 h 1103266"/>
              <a:gd name="connsiteX3" fmla="*/ 1759046 w 2907602"/>
              <a:gd name="connsiteY3" fmla="*/ 367287 h 1103266"/>
              <a:gd name="connsiteX4" fmla="*/ 1378273 w 2907602"/>
              <a:gd name="connsiteY4" fmla="*/ 188318 h 1103266"/>
              <a:gd name="connsiteX5" fmla="*/ 916273 w 2907602"/>
              <a:gd name="connsiteY5" fmla="*/ 380163 h 1103266"/>
              <a:gd name="connsiteX6" fmla="*/ 811104 w 2907602"/>
              <a:gd name="connsiteY6" fmla="*/ 1040054 h 1103266"/>
              <a:gd name="connsiteX7" fmla="*/ 78111 w 2907602"/>
              <a:gd name="connsiteY7" fmla="*/ 988418 h 1103266"/>
              <a:gd name="connsiteX8" fmla="*/ 220986 w 2907602"/>
              <a:gd name="connsiteY8" fmla="*/ 259756 h 1103266"/>
              <a:gd name="connsiteX9" fmla="*/ 1849761 w 2907602"/>
              <a:gd name="connsiteY9" fmla="*/ 2581 h 1103266"/>
              <a:gd name="connsiteX10" fmla="*/ 2807023 w 2907602"/>
              <a:gd name="connsiteY10" fmla="*/ 388343 h 1103266"/>
              <a:gd name="connsiteX0" fmla="*/ 2807023 w 2837246"/>
              <a:gd name="connsiteY0" fmla="*/ 388343 h 1103266"/>
              <a:gd name="connsiteX1" fmla="*/ 2536346 w 2837246"/>
              <a:gd name="connsiteY1" fmla="*/ 989717 h 1103266"/>
              <a:gd name="connsiteX2" fmla="*/ 1917768 w 2837246"/>
              <a:gd name="connsiteY2" fmla="*/ 988806 h 1103266"/>
              <a:gd name="connsiteX3" fmla="*/ 1759046 w 2837246"/>
              <a:gd name="connsiteY3" fmla="*/ 367287 h 1103266"/>
              <a:gd name="connsiteX4" fmla="*/ 1378273 w 2837246"/>
              <a:gd name="connsiteY4" fmla="*/ 188318 h 1103266"/>
              <a:gd name="connsiteX5" fmla="*/ 916273 w 2837246"/>
              <a:gd name="connsiteY5" fmla="*/ 380163 h 1103266"/>
              <a:gd name="connsiteX6" fmla="*/ 811104 w 2837246"/>
              <a:gd name="connsiteY6" fmla="*/ 1040054 h 1103266"/>
              <a:gd name="connsiteX7" fmla="*/ 78111 w 2837246"/>
              <a:gd name="connsiteY7" fmla="*/ 988418 h 1103266"/>
              <a:gd name="connsiteX8" fmla="*/ 220986 w 2837246"/>
              <a:gd name="connsiteY8" fmla="*/ 259756 h 1103266"/>
              <a:gd name="connsiteX9" fmla="*/ 1849761 w 2837246"/>
              <a:gd name="connsiteY9" fmla="*/ 2581 h 1103266"/>
              <a:gd name="connsiteX10" fmla="*/ 2807023 w 2837246"/>
              <a:gd name="connsiteY10" fmla="*/ 388343 h 1103266"/>
              <a:gd name="connsiteX0" fmla="*/ 2616800 w 2672740"/>
              <a:gd name="connsiteY0" fmla="*/ 374032 h 1102809"/>
              <a:gd name="connsiteX1" fmla="*/ 2536346 w 2672740"/>
              <a:gd name="connsiteY1" fmla="*/ 989260 h 1102809"/>
              <a:gd name="connsiteX2" fmla="*/ 1917768 w 2672740"/>
              <a:gd name="connsiteY2" fmla="*/ 988349 h 1102809"/>
              <a:gd name="connsiteX3" fmla="*/ 1759046 w 2672740"/>
              <a:gd name="connsiteY3" fmla="*/ 366830 h 1102809"/>
              <a:gd name="connsiteX4" fmla="*/ 1378273 w 2672740"/>
              <a:gd name="connsiteY4" fmla="*/ 187861 h 1102809"/>
              <a:gd name="connsiteX5" fmla="*/ 916273 w 2672740"/>
              <a:gd name="connsiteY5" fmla="*/ 379706 h 1102809"/>
              <a:gd name="connsiteX6" fmla="*/ 811104 w 2672740"/>
              <a:gd name="connsiteY6" fmla="*/ 1039597 h 1102809"/>
              <a:gd name="connsiteX7" fmla="*/ 78111 w 2672740"/>
              <a:gd name="connsiteY7" fmla="*/ 987961 h 1102809"/>
              <a:gd name="connsiteX8" fmla="*/ 220986 w 2672740"/>
              <a:gd name="connsiteY8" fmla="*/ 259299 h 1102809"/>
              <a:gd name="connsiteX9" fmla="*/ 1849761 w 2672740"/>
              <a:gd name="connsiteY9" fmla="*/ 2124 h 1102809"/>
              <a:gd name="connsiteX10" fmla="*/ 2616800 w 2672740"/>
              <a:gd name="connsiteY10" fmla="*/ 374032 h 1102809"/>
              <a:gd name="connsiteX0" fmla="*/ 3600329 w 3656269"/>
              <a:gd name="connsiteY0" fmla="*/ 374032 h 1086333"/>
              <a:gd name="connsiteX1" fmla="*/ 3519875 w 3656269"/>
              <a:gd name="connsiteY1" fmla="*/ 989260 h 1086333"/>
              <a:gd name="connsiteX2" fmla="*/ 2901297 w 3656269"/>
              <a:gd name="connsiteY2" fmla="*/ 988349 h 1086333"/>
              <a:gd name="connsiteX3" fmla="*/ 2742575 w 3656269"/>
              <a:gd name="connsiteY3" fmla="*/ 366830 h 1086333"/>
              <a:gd name="connsiteX4" fmla="*/ 2361802 w 3656269"/>
              <a:gd name="connsiteY4" fmla="*/ 187861 h 1086333"/>
              <a:gd name="connsiteX5" fmla="*/ 1899802 w 3656269"/>
              <a:gd name="connsiteY5" fmla="*/ 379706 h 1086333"/>
              <a:gd name="connsiteX6" fmla="*/ 1794633 w 3656269"/>
              <a:gd name="connsiteY6" fmla="*/ 1039597 h 1086333"/>
              <a:gd name="connsiteX7" fmla="*/ 6771 w 3656269"/>
              <a:gd name="connsiteY7" fmla="*/ 946397 h 1086333"/>
              <a:gd name="connsiteX8" fmla="*/ 1204515 w 3656269"/>
              <a:gd name="connsiteY8" fmla="*/ 259299 h 1086333"/>
              <a:gd name="connsiteX9" fmla="*/ 2833290 w 3656269"/>
              <a:gd name="connsiteY9" fmla="*/ 2124 h 1086333"/>
              <a:gd name="connsiteX10" fmla="*/ 3600329 w 3656269"/>
              <a:gd name="connsiteY10" fmla="*/ 374032 h 1086333"/>
              <a:gd name="connsiteX0" fmla="*/ 3694581 w 3750521"/>
              <a:gd name="connsiteY0" fmla="*/ 372619 h 1083359"/>
              <a:gd name="connsiteX1" fmla="*/ 3614127 w 3750521"/>
              <a:gd name="connsiteY1" fmla="*/ 987847 h 1083359"/>
              <a:gd name="connsiteX2" fmla="*/ 2995549 w 3750521"/>
              <a:gd name="connsiteY2" fmla="*/ 986936 h 1083359"/>
              <a:gd name="connsiteX3" fmla="*/ 2836827 w 3750521"/>
              <a:gd name="connsiteY3" fmla="*/ 365417 h 1083359"/>
              <a:gd name="connsiteX4" fmla="*/ 2456054 w 3750521"/>
              <a:gd name="connsiteY4" fmla="*/ 186448 h 1083359"/>
              <a:gd name="connsiteX5" fmla="*/ 1994054 w 3750521"/>
              <a:gd name="connsiteY5" fmla="*/ 378293 h 1083359"/>
              <a:gd name="connsiteX6" fmla="*/ 1888885 w 3750521"/>
              <a:gd name="connsiteY6" fmla="*/ 1038184 h 1083359"/>
              <a:gd name="connsiteX7" fmla="*/ 101023 w 3750521"/>
              <a:gd name="connsiteY7" fmla="*/ 944984 h 1083359"/>
              <a:gd name="connsiteX8" fmla="*/ 399535 w 3750521"/>
              <a:gd name="connsiteY8" fmla="*/ 299449 h 1083359"/>
              <a:gd name="connsiteX9" fmla="*/ 2927542 w 3750521"/>
              <a:gd name="connsiteY9" fmla="*/ 711 h 1083359"/>
              <a:gd name="connsiteX10" fmla="*/ 3694581 w 3750521"/>
              <a:gd name="connsiteY10" fmla="*/ 372619 h 1083359"/>
              <a:gd name="connsiteX0" fmla="*/ 3628728 w 3684668"/>
              <a:gd name="connsiteY0" fmla="*/ 372619 h 1064688"/>
              <a:gd name="connsiteX1" fmla="*/ 3548274 w 3684668"/>
              <a:gd name="connsiteY1" fmla="*/ 987847 h 1064688"/>
              <a:gd name="connsiteX2" fmla="*/ 2929696 w 3684668"/>
              <a:gd name="connsiteY2" fmla="*/ 986936 h 1064688"/>
              <a:gd name="connsiteX3" fmla="*/ 2770974 w 3684668"/>
              <a:gd name="connsiteY3" fmla="*/ 365417 h 1064688"/>
              <a:gd name="connsiteX4" fmla="*/ 2390201 w 3684668"/>
              <a:gd name="connsiteY4" fmla="*/ 186448 h 1064688"/>
              <a:gd name="connsiteX5" fmla="*/ 1928201 w 3684668"/>
              <a:gd name="connsiteY5" fmla="*/ 378293 h 1064688"/>
              <a:gd name="connsiteX6" fmla="*/ 906506 w 3684668"/>
              <a:gd name="connsiteY6" fmla="*/ 968911 h 1064688"/>
              <a:gd name="connsiteX7" fmla="*/ 35170 w 3684668"/>
              <a:gd name="connsiteY7" fmla="*/ 944984 h 1064688"/>
              <a:gd name="connsiteX8" fmla="*/ 333682 w 3684668"/>
              <a:gd name="connsiteY8" fmla="*/ 299449 h 1064688"/>
              <a:gd name="connsiteX9" fmla="*/ 2861689 w 3684668"/>
              <a:gd name="connsiteY9" fmla="*/ 711 h 1064688"/>
              <a:gd name="connsiteX10" fmla="*/ 3628728 w 3684668"/>
              <a:gd name="connsiteY10" fmla="*/ 372619 h 1064688"/>
              <a:gd name="connsiteX0" fmla="*/ 3628728 w 3684668"/>
              <a:gd name="connsiteY0" fmla="*/ 372619 h 1064688"/>
              <a:gd name="connsiteX1" fmla="*/ 3548274 w 3684668"/>
              <a:gd name="connsiteY1" fmla="*/ 987847 h 1064688"/>
              <a:gd name="connsiteX2" fmla="*/ 2929696 w 3684668"/>
              <a:gd name="connsiteY2" fmla="*/ 986936 h 1064688"/>
              <a:gd name="connsiteX3" fmla="*/ 2770974 w 3684668"/>
              <a:gd name="connsiteY3" fmla="*/ 365417 h 1064688"/>
              <a:gd name="connsiteX4" fmla="*/ 2390201 w 3684668"/>
              <a:gd name="connsiteY4" fmla="*/ 186448 h 1064688"/>
              <a:gd name="connsiteX5" fmla="*/ 1046261 w 3684668"/>
              <a:gd name="connsiteY5" fmla="*/ 364439 h 1064688"/>
              <a:gd name="connsiteX6" fmla="*/ 906506 w 3684668"/>
              <a:gd name="connsiteY6" fmla="*/ 968911 h 1064688"/>
              <a:gd name="connsiteX7" fmla="*/ 35170 w 3684668"/>
              <a:gd name="connsiteY7" fmla="*/ 944984 h 1064688"/>
              <a:gd name="connsiteX8" fmla="*/ 333682 w 3684668"/>
              <a:gd name="connsiteY8" fmla="*/ 299449 h 1064688"/>
              <a:gd name="connsiteX9" fmla="*/ 2861689 w 3684668"/>
              <a:gd name="connsiteY9" fmla="*/ 711 h 1064688"/>
              <a:gd name="connsiteX10" fmla="*/ 3628728 w 3684668"/>
              <a:gd name="connsiteY10" fmla="*/ 372619 h 10646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684668" h="1064688">
                <a:moveTo>
                  <a:pt x="3628728" y="372619"/>
                </a:moveTo>
                <a:cubicBezTo>
                  <a:pt x="3743159" y="537142"/>
                  <a:pt x="3664779" y="885461"/>
                  <a:pt x="3548274" y="987847"/>
                </a:cubicBezTo>
                <a:cubicBezTo>
                  <a:pt x="3431769" y="1090233"/>
                  <a:pt x="3059246" y="1090674"/>
                  <a:pt x="2929696" y="986936"/>
                </a:cubicBezTo>
                <a:cubicBezTo>
                  <a:pt x="2800146" y="883198"/>
                  <a:pt x="2860890" y="498832"/>
                  <a:pt x="2770974" y="365417"/>
                </a:cubicBezTo>
                <a:cubicBezTo>
                  <a:pt x="2681058" y="232002"/>
                  <a:pt x="2677653" y="186611"/>
                  <a:pt x="2390201" y="186448"/>
                </a:cubicBezTo>
                <a:cubicBezTo>
                  <a:pt x="2102749" y="186285"/>
                  <a:pt x="1293544" y="234029"/>
                  <a:pt x="1046261" y="364439"/>
                </a:cubicBezTo>
                <a:cubicBezTo>
                  <a:pt x="798979" y="494850"/>
                  <a:pt x="1075021" y="872154"/>
                  <a:pt x="906506" y="968911"/>
                </a:cubicBezTo>
                <a:cubicBezTo>
                  <a:pt x="737991" y="1065668"/>
                  <a:pt x="130641" y="1056561"/>
                  <a:pt x="35170" y="944984"/>
                </a:cubicBezTo>
                <a:cubicBezTo>
                  <a:pt x="-60301" y="833407"/>
                  <a:pt x="38407" y="463755"/>
                  <a:pt x="333682" y="299449"/>
                </a:cubicBezTo>
                <a:cubicBezTo>
                  <a:pt x="628957" y="135143"/>
                  <a:pt x="2312515" y="-11484"/>
                  <a:pt x="2861689" y="711"/>
                </a:cubicBezTo>
                <a:cubicBezTo>
                  <a:pt x="3410863" y="12906"/>
                  <a:pt x="3514297" y="208096"/>
                  <a:pt x="3628728" y="372619"/>
                </a:cubicBezTo>
                <a:close/>
              </a:path>
            </a:pathLst>
          </a:cu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5" name="Rectangle 24"/>
          <p:cNvSpPr/>
          <p:nvPr/>
        </p:nvSpPr>
        <p:spPr>
          <a:xfrm>
            <a:off x="7315200" y="2362657"/>
            <a:ext cx="1707965" cy="3774907"/>
          </a:xfrm>
          <a:prstGeom prst="rect">
            <a:avLst/>
          </a:prstGeom>
          <a:solidFill>
            <a:schemeClr val="bg1">
              <a:alpha val="8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30214642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720080"/>
          </a:xfrm>
        </p:spPr>
        <p:txBody>
          <a:bodyPr/>
          <a:lstStyle/>
          <a:p>
            <a:r>
              <a:rPr lang="pl-PL" dirty="0"/>
              <a:t>Committee Scoring Rules</a:t>
            </a:r>
          </a:p>
        </p:txBody>
      </p:sp>
      <p:sp>
        <p:nvSpPr>
          <p:cNvPr id="4" name="pole tekstowe 8"/>
          <p:cNvSpPr txBox="1"/>
          <p:nvPr/>
        </p:nvSpPr>
        <p:spPr>
          <a:xfrm>
            <a:off x="5999260" y="2393526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1</a:t>
            </a:r>
            <a:r>
              <a:rPr lang="pl-PL" dirty="0"/>
              <a:t>:</a:t>
            </a:r>
          </a:p>
        </p:txBody>
      </p:sp>
      <p:sp>
        <p:nvSpPr>
          <p:cNvPr id="5" name="pole tekstowe 9"/>
          <p:cNvSpPr txBox="1"/>
          <p:nvPr/>
        </p:nvSpPr>
        <p:spPr>
          <a:xfrm>
            <a:off x="5999449" y="4709635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5</a:t>
            </a:r>
            <a:r>
              <a:rPr lang="pl-PL" dirty="0"/>
              <a:t>:</a:t>
            </a:r>
          </a:p>
        </p:txBody>
      </p:sp>
      <p:sp>
        <p:nvSpPr>
          <p:cNvPr id="6" name="pole tekstowe 10"/>
          <p:cNvSpPr txBox="1"/>
          <p:nvPr/>
        </p:nvSpPr>
        <p:spPr>
          <a:xfrm>
            <a:off x="5999260" y="2971022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2</a:t>
            </a:r>
            <a:r>
              <a:rPr lang="pl-PL" dirty="0"/>
              <a:t>:</a:t>
            </a:r>
          </a:p>
        </p:txBody>
      </p:sp>
      <p:sp>
        <p:nvSpPr>
          <p:cNvPr id="7" name="pole tekstowe 11"/>
          <p:cNvSpPr txBox="1"/>
          <p:nvPr/>
        </p:nvSpPr>
        <p:spPr>
          <a:xfrm>
            <a:off x="5999260" y="3587144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3</a:t>
            </a:r>
            <a:r>
              <a:rPr lang="pl-PL" dirty="0"/>
              <a:t>:</a:t>
            </a:r>
          </a:p>
        </p:txBody>
      </p:sp>
      <p:sp>
        <p:nvSpPr>
          <p:cNvPr id="8" name="pole tekstowe 12"/>
          <p:cNvSpPr txBox="1"/>
          <p:nvPr/>
        </p:nvSpPr>
        <p:spPr>
          <a:xfrm>
            <a:off x="5999260" y="5247572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6</a:t>
            </a:r>
            <a:r>
              <a:rPr lang="pl-PL" dirty="0"/>
              <a:t>:</a:t>
            </a:r>
          </a:p>
        </p:txBody>
      </p:sp>
      <p:sp>
        <p:nvSpPr>
          <p:cNvPr id="9" name="pole tekstowe 13"/>
          <p:cNvSpPr txBox="1"/>
          <p:nvPr/>
        </p:nvSpPr>
        <p:spPr>
          <a:xfrm>
            <a:off x="5999449" y="4088563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4</a:t>
            </a:r>
            <a:r>
              <a:rPr lang="pl-PL" dirty="0"/>
              <a:t>:</a:t>
            </a:r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6436" y="2362657"/>
            <a:ext cx="2516961" cy="33233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Prostokąt zaokrąglony 12"/>
          <p:cNvSpPr/>
          <p:nvPr/>
        </p:nvSpPr>
        <p:spPr>
          <a:xfrm>
            <a:off x="115075" y="1253170"/>
            <a:ext cx="4486753" cy="4688424"/>
          </a:xfrm>
          <a:prstGeom prst="roundRect">
            <a:avLst>
              <a:gd name="adj" fmla="val 4528"/>
            </a:avLst>
          </a:prstGeom>
          <a:solidFill>
            <a:srgbClr val="DDDFFF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pl-PL" sz="2800" b="1" u="sng" dirty="0">
                <a:solidFill>
                  <a:schemeClr val="tx1"/>
                </a:solidFill>
              </a:rPr>
              <a:t>Examples</a:t>
            </a:r>
            <a:endParaRPr lang="pl-PL" b="1" u="sng" dirty="0">
              <a:solidFill>
                <a:schemeClr val="tx1"/>
              </a:solidFill>
            </a:endParaRP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SNTV: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k-Borda: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 +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2</a:t>
            </a:r>
            <a:r>
              <a:rPr lang="pl-PL" dirty="0">
                <a:solidFill>
                  <a:schemeClr val="tx1"/>
                </a:solidFill>
              </a:rPr>
              <a:t>) + .... +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Bloc:</a:t>
            </a:r>
          </a:p>
          <a:p>
            <a:r>
              <a:rPr lang="pl-PL" b="1" dirty="0">
                <a:solidFill>
                  <a:schemeClr val="tx1"/>
                </a:solidFill>
              </a:rPr>
              <a:t>f(i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, ..., 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 =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) +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2</a:t>
            </a:r>
            <a:r>
              <a:rPr lang="pl-PL" b="1" dirty="0">
                <a:solidFill>
                  <a:schemeClr val="tx1"/>
                </a:solidFill>
              </a:rPr>
              <a:t>) + .... +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Chamberlin—Courant (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-CC):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Proportional Approval Voting (as CSR):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 + 1/2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2</a:t>
            </a:r>
            <a:r>
              <a:rPr lang="pl-PL" dirty="0">
                <a:solidFill>
                  <a:schemeClr val="tx1"/>
                </a:solidFill>
              </a:rPr>
              <a:t>) + ... + 1/k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956847" y="70364"/>
            <a:ext cx="10663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rgbClr val="FF0000"/>
                </a:solidFill>
              </a:rPr>
              <a:t>k = 2</a:t>
            </a:r>
          </a:p>
        </p:txBody>
      </p:sp>
      <p:sp>
        <p:nvSpPr>
          <p:cNvPr id="24" name="Left Brace 23"/>
          <p:cNvSpPr/>
          <p:nvPr/>
        </p:nvSpPr>
        <p:spPr>
          <a:xfrm>
            <a:off x="5464733" y="2362657"/>
            <a:ext cx="350280" cy="3323310"/>
          </a:xfrm>
          <a:prstGeom prst="leftBrace">
            <a:avLst>
              <a:gd name="adj1" fmla="val 8333"/>
              <a:gd name="adj2" fmla="val 13457"/>
            </a:avLst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cxnSp>
        <p:nvCxnSpPr>
          <p:cNvPr id="26" name="Connector: Curved 25"/>
          <p:cNvCxnSpPr>
            <a:cxnSpLocks/>
            <a:endCxn id="24" idx="1"/>
          </p:cNvCxnSpPr>
          <p:nvPr/>
        </p:nvCxnSpPr>
        <p:spPr>
          <a:xfrm flipV="1">
            <a:off x="3911855" y="2809875"/>
            <a:ext cx="1552878" cy="1132490"/>
          </a:xfrm>
          <a:prstGeom prst="curvedConnector3">
            <a:avLst/>
          </a:prstGeom>
          <a:ln>
            <a:headEnd w="sm" len="sm"/>
            <a:tailEnd type="stealth" w="lg" len="lg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0" name="Right Brace 29"/>
          <p:cNvSpPr/>
          <p:nvPr/>
        </p:nvSpPr>
        <p:spPr>
          <a:xfrm>
            <a:off x="3625484" y="3571551"/>
            <a:ext cx="286371" cy="741628"/>
          </a:xfrm>
          <a:prstGeom prst="righ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" name="TextBox 2"/>
          <p:cNvSpPr txBox="1"/>
          <p:nvPr/>
        </p:nvSpPr>
        <p:spPr>
          <a:xfrm>
            <a:off x="6460194" y="2000696"/>
            <a:ext cx="23567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/>
              <a:t>1        1       0       0       0</a:t>
            </a: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24498" y="1029915"/>
            <a:ext cx="361950" cy="657415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94256" y="1029915"/>
            <a:ext cx="447675" cy="581025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79901" y="982580"/>
            <a:ext cx="361950" cy="657225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26152" y="953120"/>
            <a:ext cx="371475" cy="647700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55049" y="926745"/>
            <a:ext cx="352425" cy="628650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5450228" y="968314"/>
            <a:ext cx="5421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rgbClr val="FF0000"/>
                </a:solidFill>
              </a:rPr>
              <a:t>:2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6241263" y="964555"/>
            <a:ext cx="5421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chemeClr val="accent6">
                    <a:lumMod val="75000"/>
                  </a:schemeClr>
                </a:solidFill>
              </a:rPr>
              <a:t>:2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7024708" y="953445"/>
            <a:ext cx="5421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rgbClr val="EF1DFF"/>
                </a:solidFill>
              </a:rPr>
              <a:t>:2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7759005" y="954435"/>
            <a:ext cx="5421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chemeClr val="accent1">
                    <a:lumMod val="50000"/>
                  </a:schemeClr>
                </a:solidFill>
              </a:rPr>
              <a:t>:1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8431261" y="954760"/>
            <a:ext cx="5421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rgbClr val="0A9417"/>
                </a:solidFill>
              </a:rPr>
              <a:t>:4</a:t>
            </a:r>
          </a:p>
        </p:txBody>
      </p:sp>
      <p:sp>
        <p:nvSpPr>
          <p:cNvPr id="40" name="Freeform: Shape 39"/>
          <p:cNvSpPr/>
          <p:nvPr/>
        </p:nvSpPr>
        <p:spPr>
          <a:xfrm>
            <a:off x="5133714" y="566213"/>
            <a:ext cx="3795192" cy="1159145"/>
          </a:xfrm>
          <a:custGeom>
            <a:avLst/>
            <a:gdLst>
              <a:gd name="connsiteX0" fmla="*/ 2784591 w 2857159"/>
              <a:gd name="connsiteY0" fmla="*/ 388343 h 1179403"/>
              <a:gd name="connsiteX1" fmla="*/ 2756016 w 2857159"/>
              <a:gd name="connsiteY1" fmla="*/ 1031281 h 1179403"/>
              <a:gd name="connsiteX2" fmla="*/ 2484554 w 2857159"/>
              <a:gd name="connsiteY2" fmla="*/ 1145581 h 1179403"/>
              <a:gd name="connsiteX3" fmla="*/ 2327391 w 2857159"/>
              <a:gd name="connsiteY3" fmla="*/ 559793 h 1179403"/>
              <a:gd name="connsiteX4" fmla="*/ 1355841 w 2857159"/>
              <a:gd name="connsiteY4" fmla="*/ 188318 h 1179403"/>
              <a:gd name="connsiteX5" fmla="*/ 598604 w 2857159"/>
              <a:gd name="connsiteY5" fmla="*/ 431206 h 1179403"/>
              <a:gd name="connsiteX6" fmla="*/ 455729 w 2857159"/>
              <a:gd name="connsiteY6" fmla="*/ 959843 h 1179403"/>
              <a:gd name="connsiteX7" fmla="*/ 55679 w 2857159"/>
              <a:gd name="connsiteY7" fmla="*/ 988418 h 1179403"/>
              <a:gd name="connsiteX8" fmla="*/ 198554 w 2857159"/>
              <a:gd name="connsiteY8" fmla="*/ 259756 h 1179403"/>
              <a:gd name="connsiteX9" fmla="*/ 1827329 w 2857159"/>
              <a:gd name="connsiteY9" fmla="*/ 2581 h 1179403"/>
              <a:gd name="connsiteX10" fmla="*/ 2784591 w 2857159"/>
              <a:gd name="connsiteY10" fmla="*/ 388343 h 1179403"/>
              <a:gd name="connsiteX0" fmla="*/ 2784591 w 2857159"/>
              <a:gd name="connsiteY0" fmla="*/ 388343 h 1179403"/>
              <a:gd name="connsiteX1" fmla="*/ 2756016 w 2857159"/>
              <a:gd name="connsiteY1" fmla="*/ 1031281 h 1179403"/>
              <a:gd name="connsiteX2" fmla="*/ 2484554 w 2857159"/>
              <a:gd name="connsiteY2" fmla="*/ 1145581 h 1179403"/>
              <a:gd name="connsiteX3" fmla="*/ 2327391 w 2857159"/>
              <a:gd name="connsiteY3" fmla="*/ 559793 h 1179403"/>
              <a:gd name="connsiteX4" fmla="*/ 1355841 w 2857159"/>
              <a:gd name="connsiteY4" fmla="*/ 188318 h 1179403"/>
              <a:gd name="connsiteX5" fmla="*/ 1032185 w 2857159"/>
              <a:gd name="connsiteY5" fmla="*/ 463290 h 1179403"/>
              <a:gd name="connsiteX6" fmla="*/ 455729 w 2857159"/>
              <a:gd name="connsiteY6" fmla="*/ 959843 h 1179403"/>
              <a:gd name="connsiteX7" fmla="*/ 55679 w 2857159"/>
              <a:gd name="connsiteY7" fmla="*/ 988418 h 1179403"/>
              <a:gd name="connsiteX8" fmla="*/ 198554 w 2857159"/>
              <a:gd name="connsiteY8" fmla="*/ 259756 h 1179403"/>
              <a:gd name="connsiteX9" fmla="*/ 1827329 w 2857159"/>
              <a:gd name="connsiteY9" fmla="*/ 2581 h 1179403"/>
              <a:gd name="connsiteX10" fmla="*/ 2784591 w 2857159"/>
              <a:gd name="connsiteY10" fmla="*/ 388343 h 1179403"/>
              <a:gd name="connsiteX0" fmla="*/ 2816624 w 2889192"/>
              <a:gd name="connsiteY0" fmla="*/ 388343 h 1179403"/>
              <a:gd name="connsiteX1" fmla="*/ 2788049 w 2889192"/>
              <a:gd name="connsiteY1" fmla="*/ 1031281 h 1179403"/>
              <a:gd name="connsiteX2" fmla="*/ 2516587 w 2889192"/>
              <a:gd name="connsiteY2" fmla="*/ 1145581 h 1179403"/>
              <a:gd name="connsiteX3" fmla="*/ 2359424 w 2889192"/>
              <a:gd name="connsiteY3" fmla="*/ 559793 h 1179403"/>
              <a:gd name="connsiteX4" fmla="*/ 1387874 w 2889192"/>
              <a:gd name="connsiteY4" fmla="*/ 188318 h 1179403"/>
              <a:gd name="connsiteX5" fmla="*/ 1064218 w 2889192"/>
              <a:gd name="connsiteY5" fmla="*/ 463290 h 1179403"/>
              <a:gd name="connsiteX6" fmla="*/ 959047 w 2889192"/>
              <a:gd name="connsiteY6" fmla="*/ 1040054 h 1179403"/>
              <a:gd name="connsiteX7" fmla="*/ 87712 w 2889192"/>
              <a:gd name="connsiteY7" fmla="*/ 988418 h 1179403"/>
              <a:gd name="connsiteX8" fmla="*/ 230587 w 2889192"/>
              <a:gd name="connsiteY8" fmla="*/ 259756 h 1179403"/>
              <a:gd name="connsiteX9" fmla="*/ 1859362 w 2889192"/>
              <a:gd name="connsiteY9" fmla="*/ 2581 h 1179403"/>
              <a:gd name="connsiteX10" fmla="*/ 2816624 w 2889192"/>
              <a:gd name="connsiteY10" fmla="*/ 388343 h 1179403"/>
              <a:gd name="connsiteX0" fmla="*/ 2816624 w 2889192"/>
              <a:gd name="connsiteY0" fmla="*/ 388343 h 1193558"/>
              <a:gd name="connsiteX1" fmla="*/ 2788049 w 2889192"/>
              <a:gd name="connsiteY1" fmla="*/ 1031281 h 1193558"/>
              <a:gd name="connsiteX2" fmla="*/ 2516587 w 2889192"/>
              <a:gd name="connsiteY2" fmla="*/ 1145581 h 1193558"/>
              <a:gd name="connsiteX3" fmla="*/ 1906991 w 2889192"/>
              <a:gd name="connsiteY3" fmla="*/ 367287 h 1193558"/>
              <a:gd name="connsiteX4" fmla="*/ 1387874 w 2889192"/>
              <a:gd name="connsiteY4" fmla="*/ 188318 h 1193558"/>
              <a:gd name="connsiteX5" fmla="*/ 1064218 w 2889192"/>
              <a:gd name="connsiteY5" fmla="*/ 463290 h 1193558"/>
              <a:gd name="connsiteX6" fmla="*/ 959047 w 2889192"/>
              <a:gd name="connsiteY6" fmla="*/ 1040054 h 1193558"/>
              <a:gd name="connsiteX7" fmla="*/ 87712 w 2889192"/>
              <a:gd name="connsiteY7" fmla="*/ 988418 h 1193558"/>
              <a:gd name="connsiteX8" fmla="*/ 230587 w 2889192"/>
              <a:gd name="connsiteY8" fmla="*/ 259756 h 1193558"/>
              <a:gd name="connsiteX9" fmla="*/ 1859362 w 2889192"/>
              <a:gd name="connsiteY9" fmla="*/ 2581 h 1193558"/>
              <a:gd name="connsiteX10" fmla="*/ 2816624 w 2889192"/>
              <a:gd name="connsiteY10" fmla="*/ 388343 h 1193558"/>
              <a:gd name="connsiteX0" fmla="*/ 2816624 w 2908874"/>
              <a:gd name="connsiteY0" fmla="*/ 388343 h 1168300"/>
              <a:gd name="connsiteX1" fmla="*/ 2788049 w 2908874"/>
              <a:gd name="connsiteY1" fmla="*/ 1031281 h 1168300"/>
              <a:gd name="connsiteX2" fmla="*/ 2083006 w 2908874"/>
              <a:gd name="connsiteY2" fmla="*/ 1113497 h 1168300"/>
              <a:gd name="connsiteX3" fmla="*/ 1906991 w 2908874"/>
              <a:gd name="connsiteY3" fmla="*/ 367287 h 1168300"/>
              <a:gd name="connsiteX4" fmla="*/ 1387874 w 2908874"/>
              <a:gd name="connsiteY4" fmla="*/ 188318 h 1168300"/>
              <a:gd name="connsiteX5" fmla="*/ 1064218 w 2908874"/>
              <a:gd name="connsiteY5" fmla="*/ 463290 h 1168300"/>
              <a:gd name="connsiteX6" fmla="*/ 959047 w 2908874"/>
              <a:gd name="connsiteY6" fmla="*/ 1040054 h 1168300"/>
              <a:gd name="connsiteX7" fmla="*/ 87712 w 2908874"/>
              <a:gd name="connsiteY7" fmla="*/ 988418 h 1168300"/>
              <a:gd name="connsiteX8" fmla="*/ 230587 w 2908874"/>
              <a:gd name="connsiteY8" fmla="*/ 259756 h 1168300"/>
              <a:gd name="connsiteX9" fmla="*/ 1859362 w 2908874"/>
              <a:gd name="connsiteY9" fmla="*/ 2581 h 1168300"/>
              <a:gd name="connsiteX10" fmla="*/ 2816624 w 2908874"/>
              <a:gd name="connsiteY10" fmla="*/ 388343 h 1168300"/>
              <a:gd name="connsiteX0" fmla="*/ 2807023 w 2899273"/>
              <a:gd name="connsiteY0" fmla="*/ 388343 h 1168300"/>
              <a:gd name="connsiteX1" fmla="*/ 2778448 w 2899273"/>
              <a:gd name="connsiteY1" fmla="*/ 1031281 h 1168300"/>
              <a:gd name="connsiteX2" fmla="*/ 2073405 w 2899273"/>
              <a:gd name="connsiteY2" fmla="*/ 1113497 h 1168300"/>
              <a:gd name="connsiteX3" fmla="*/ 1897390 w 2899273"/>
              <a:gd name="connsiteY3" fmla="*/ 367287 h 1168300"/>
              <a:gd name="connsiteX4" fmla="*/ 1378273 w 2899273"/>
              <a:gd name="connsiteY4" fmla="*/ 188318 h 1168300"/>
              <a:gd name="connsiteX5" fmla="*/ 1054617 w 2899273"/>
              <a:gd name="connsiteY5" fmla="*/ 463290 h 1168300"/>
              <a:gd name="connsiteX6" fmla="*/ 811104 w 2899273"/>
              <a:gd name="connsiteY6" fmla="*/ 1040054 h 1168300"/>
              <a:gd name="connsiteX7" fmla="*/ 78111 w 2899273"/>
              <a:gd name="connsiteY7" fmla="*/ 988418 h 1168300"/>
              <a:gd name="connsiteX8" fmla="*/ 220986 w 2899273"/>
              <a:gd name="connsiteY8" fmla="*/ 259756 h 1168300"/>
              <a:gd name="connsiteX9" fmla="*/ 1849761 w 2899273"/>
              <a:gd name="connsiteY9" fmla="*/ 2581 h 1168300"/>
              <a:gd name="connsiteX10" fmla="*/ 2807023 w 2899273"/>
              <a:gd name="connsiteY10" fmla="*/ 388343 h 1168300"/>
              <a:gd name="connsiteX0" fmla="*/ 2807023 w 2899273"/>
              <a:gd name="connsiteY0" fmla="*/ 388343 h 1168300"/>
              <a:gd name="connsiteX1" fmla="*/ 2778448 w 2899273"/>
              <a:gd name="connsiteY1" fmla="*/ 1031281 h 1168300"/>
              <a:gd name="connsiteX2" fmla="*/ 2073405 w 2899273"/>
              <a:gd name="connsiteY2" fmla="*/ 1113497 h 1168300"/>
              <a:gd name="connsiteX3" fmla="*/ 1897390 w 2899273"/>
              <a:gd name="connsiteY3" fmla="*/ 367287 h 1168300"/>
              <a:gd name="connsiteX4" fmla="*/ 1378273 w 2899273"/>
              <a:gd name="connsiteY4" fmla="*/ 188318 h 1168300"/>
              <a:gd name="connsiteX5" fmla="*/ 916273 w 2899273"/>
              <a:gd name="connsiteY5" fmla="*/ 380163 h 1168300"/>
              <a:gd name="connsiteX6" fmla="*/ 811104 w 2899273"/>
              <a:gd name="connsiteY6" fmla="*/ 1040054 h 1168300"/>
              <a:gd name="connsiteX7" fmla="*/ 78111 w 2899273"/>
              <a:gd name="connsiteY7" fmla="*/ 988418 h 1168300"/>
              <a:gd name="connsiteX8" fmla="*/ 220986 w 2899273"/>
              <a:gd name="connsiteY8" fmla="*/ 259756 h 1168300"/>
              <a:gd name="connsiteX9" fmla="*/ 1849761 w 2899273"/>
              <a:gd name="connsiteY9" fmla="*/ 2581 h 1168300"/>
              <a:gd name="connsiteX10" fmla="*/ 2807023 w 2899273"/>
              <a:gd name="connsiteY10" fmla="*/ 388343 h 1168300"/>
              <a:gd name="connsiteX0" fmla="*/ 2807023 w 2899273"/>
              <a:gd name="connsiteY0" fmla="*/ 388343 h 1168300"/>
              <a:gd name="connsiteX1" fmla="*/ 2778448 w 2899273"/>
              <a:gd name="connsiteY1" fmla="*/ 1031281 h 1168300"/>
              <a:gd name="connsiteX2" fmla="*/ 2073405 w 2899273"/>
              <a:gd name="connsiteY2" fmla="*/ 1113497 h 1168300"/>
              <a:gd name="connsiteX3" fmla="*/ 1759046 w 2899273"/>
              <a:gd name="connsiteY3" fmla="*/ 367287 h 1168300"/>
              <a:gd name="connsiteX4" fmla="*/ 1378273 w 2899273"/>
              <a:gd name="connsiteY4" fmla="*/ 188318 h 1168300"/>
              <a:gd name="connsiteX5" fmla="*/ 916273 w 2899273"/>
              <a:gd name="connsiteY5" fmla="*/ 380163 h 1168300"/>
              <a:gd name="connsiteX6" fmla="*/ 811104 w 2899273"/>
              <a:gd name="connsiteY6" fmla="*/ 1040054 h 1168300"/>
              <a:gd name="connsiteX7" fmla="*/ 78111 w 2899273"/>
              <a:gd name="connsiteY7" fmla="*/ 988418 h 1168300"/>
              <a:gd name="connsiteX8" fmla="*/ 220986 w 2899273"/>
              <a:gd name="connsiteY8" fmla="*/ 259756 h 1168300"/>
              <a:gd name="connsiteX9" fmla="*/ 1849761 w 2899273"/>
              <a:gd name="connsiteY9" fmla="*/ 2581 h 1168300"/>
              <a:gd name="connsiteX10" fmla="*/ 2807023 w 2899273"/>
              <a:gd name="connsiteY10" fmla="*/ 388343 h 1168300"/>
              <a:gd name="connsiteX0" fmla="*/ 2807023 w 2907602"/>
              <a:gd name="connsiteY0" fmla="*/ 388343 h 1103266"/>
              <a:gd name="connsiteX1" fmla="*/ 2778448 w 2907602"/>
              <a:gd name="connsiteY1" fmla="*/ 1031281 h 1103266"/>
              <a:gd name="connsiteX2" fmla="*/ 1917768 w 2907602"/>
              <a:gd name="connsiteY2" fmla="*/ 988806 h 1103266"/>
              <a:gd name="connsiteX3" fmla="*/ 1759046 w 2907602"/>
              <a:gd name="connsiteY3" fmla="*/ 367287 h 1103266"/>
              <a:gd name="connsiteX4" fmla="*/ 1378273 w 2907602"/>
              <a:gd name="connsiteY4" fmla="*/ 188318 h 1103266"/>
              <a:gd name="connsiteX5" fmla="*/ 916273 w 2907602"/>
              <a:gd name="connsiteY5" fmla="*/ 380163 h 1103266"/>
              <a:gd name="connsiteX6" fmla="*/ 811104 w 2907602"/>
              <a:gd name="connsiteY6" fmla="*/ 1040054 h 1103266"/>
              <a:gd name="connsiteX7" fmla="*/ 78111 w 2907602"/>
              <a:gd name="connsiteY7" fmla="*/ 988418 h 1103266"/>
              <a:gd name="connsiteX8" fmla="*/ 220986 w 2907602"/>
              <a:gd name="connsiteY8" fmla="*/ 259756 h 1103266"/>
              <a:gd name="connsiteX9" fmla="*/ 1849761 w 2907602"/>
              <a:gd name="connsiteY9" fmla="*/ 2581 h 1103266"/>
              <a:gd name="connsiteX10" fmla="*/ 2807023 w 2907602"/>
              <a:gd name="connsiteY10" fmla="*/ 388343 h 1103266"/>
              <a:gd name="connsiteX0" fmla="*/ 2807023 w 2837246"/>
              <a:gd name="connsiteY0" fmla="*/ 388343 h 1103266"/>
              <a:gd name="connsiteX1" fmla="*/ 2536346 w 2837246"/>
              <a:gd name="connsiteY1" fmla="*/ 989717 h 1103266"/>
              <a:gd name="connsiteX2" fmla="*/ 1917768 w 2837246"/>
              <a:gd name="connsiteY2" fmla="*/ 988806 h 1103266"/>
              <a:gd name="connsiteX3" fmla="*/ 1759046 w 2837246"/>
              <a:gd name="connsiteY3" fmla="*/ 367287 h 1103266"/>
              <a:gd name="connsiteX4" fmla="*/ 1378273 w 2837246"/>
              <a:gd name="connsiteY4" fmla="*/ 188318 h 1103266"/>
              <a:gd name="connsiteX5" fmla="*/ 916273 w 2837246"/>
              <a:gd name="connsiteY5" fmla="*/ 380163 h 1103266"/>
              <a:gd name="connsiteX6" fmla="*/ 811104 w 2837246"/>
              <a:gd name="connsiteY6" fmla="*/ 1040054 h 1103266"/>
              <a:gd name="connsiteX7" fmla="*/ 78111 w 2837246"/>
              <a:gd name="connsiteY7" fmla="*/ 988418 h 1103266"/>
              <a:gd name="connsiteX8" fmla="*/ 220986 w 2837246"/>
              <a:gd name="connsiteY8" fmla="*/ 259756 h 1103266"/>
              <a:gd name="connsiteX9" fmla="*/ 1849761 w 2837246"/>
              <a:gd name="connsiteY9" fmla="*/ 2581 h 1103266"/>
              <a:gd name="connsiteX10" fmla="*/ 2807023 w 2837246"/>
              <a:gd name="connsiteY10" fmla="*/ 388343 h 1103266"/>
              <a:gd name="connsiteX0" fmla="*/ 2616800 w 2672740"/>
              <a:gd name="connsiteY0" fmla="*/ 374032 h 1102809"/>
              <a:gd name="connsiteX1" fmla="*/ 2536346 w 2672740"/>
              <a:gd name="connsiteY1" fmla="*/ 989260 h 1102809"/>
              <a:gd name="connsiteX2" fmla="*/ 1917768 w 2672740"/>
              <a:gd name="connsiteY2" fmla="*/ 988349 h 1102809"/>
              <a:gd name="connsiteX3" fmla="*/ 1759046 w 2672740"/>
              <a:gd name="connsiteY3" fmla="*/ 366830 h 1102809"/>
              <a:gd name="connsiteX4" fmla="*/ 1378273 w 2672740"/>
              <a:gd name="connsiteY4" fmla="*/ 187861 h 1102809"/>
              <a:gd name="connsiteX5" fmla="*/ 916273 w 2672740"/>
              <a:gd name="connsiteY5" fmla="*/ 379706 h 1102809"/>
              <a:gd name="connsiteX6" fmla="*/ 811104 w 2672740"/>
              <a:gd name="connsiteY6" fmla="*/ 1039597 h 1102809"/>
              <a:gd name="connsiteX7" fmla="*/ 78111 w 2672740"/>
              <a:gd name="connsiteY7" fmla="*/ 987961 h 1102809"/>
              <a:gd name="connsiteX8" fmla="*/ 220986 w 2672740"/>
              <a:gd name="connsiteY8" fmla="*/ 259299 h 1102809"/>
              <a:gd name="connsiteX9" fmla="*/ 1849761 w 2672740"/>
              <a:gd name="connsiteY9" fmla="*/ 2124 h 1102809"/>
              <a:gd name="connsiteX10" fmla="*/ 2616800 w 2672740"/>
              <a:gd name="connsiteY10" fmla="*/ 374032 h 1102809"/>
              <a:gd name="connsiteX0" fmla="*/ 3600329 w 3656269"/>
              <a:gd name="connsiteY0" fmla="*/ 374032 h 1086333"/>
              <a:gd name="connsiteX1" fmla="*/ 3519875 w 3656269"/>
              <a:gd name="connsiteY1" fmla="*/ 989260 h 1086333"/>
              <a:gd name="connsiteX2" fmla="*/ 2901297 w 3656269"/>
              <a:gd name="connsiteY2" fmla="*/ 988349 h 1086333"/>
              <a:gd name="connsiteX3" fmla="*/ 2742575 w 3656269"/>
              <a:gd name="connsiteY3" fmla="*/ 366830 h 1086333"/>
              <a:gd name="connsiteX4" fmla="*/ 2361802 w 3656269"/>
              <a:gd name="connsiteY4" fmla="*/ 187861 h 1086333"/>
              <a:gd name="connsiteX5" fmla="*/ 1899802 w 3656269"/>
              <a:gd name="connsiteY5" fmla="*/ 379706 h 1086333"/>
              <a:gd name="connsiteX6" fmla="*/ 1794633 w 3656269"/>
              <a:gd name="connsiteY6" fmla="*/ 1039597 h 1086333"/>
              <a:gd name="connsiteX7" fmla="*/ 6771 w 3656269"/>
              <a:gd name="connsiteY7" fmla="*/ 946397 h 1086333"/>
              <a:gd name="connsiteX8" fmla="*/ 1204515 w 3656269"/>
              <a:gd name="connsiteY8" fmla="*/ 259299 h 1086333"/>
              <a:gd name="connsiteX9" fmla="*/ 2833290 w 3656269"/>
              <a:gd name="connsiteY9" fmla="*/ 2124 h 1086333"/>
              <a:gd name="connsiteX10" fmla="*/ 3600329 w 3656269"/>
              <a:gd name="connsiteY10" fmla="*/ 374032 h 1086333"/>
              <a:gd name="connsiteX0" fmla="*/ 3694581 w 3750521"/>
              <a:gd name="connsiteY0" fmla="*/ 372619 h 1083359"/>
              <a:gd name="connsiteX1" fmla="*/ 3614127 w 3750521"/>
              <a:gd name="connsiteY1" fmla="*/ 987847 h 1083359"/>
              <a:gd name="connsiteX2" fmla="*/ 2995549 w 3750521"/>
              <a:gd name="connsiteY2" fmla="*/ 986936 h 1083359"/>
              <a:gd name="connsiteX3" fmla="*/ 2836827 w 3750521"/>
              <a:gd name="connsiteY3" fmla="*/ 365417 h 1083359"/>
              <a:gd name="connsiteX4" fmla="*/ 2456054 w 3750521"/>
              <a:gd name="connsiteY4" fmla="*/ 186448 h 1083359"/>
              <a:gd name="connsiteX5" fmla="*/ 1994054 w 3750521"/>
              <a:gd name="connsiteY5" fmla="*/ 378293 h 1083359"/>
              <a:gd name="connsiteX6" fmla="*/ 1888885 w 3750521"/>
              <a:gd name="connsiteY6" fmla="*/ 1038184 h 1083359"/>
              <a:gd name="connsiteX7" fmla="*/ 101023 w 3750521"/>
              <a:gd name="connsiteY7" fmla="*/ 944984 h 1083359"/>
              <a:gd name="connsiteX8" fmla="*/ 399535 w 3750521"/>
              <a:gd name="connsiteY8" fmla="*/ 299449 h 1083359"/>
              <a:gd name="connsiteX9" fmla="*/ 2927542 w 3750521"/>
              <a:gd name="connsiteY9" fmla="*/ 711 h 1083359"/>
              <a:gd name="connsiteX10" fmla="*/ 3694581 w 3750521"/>
              <a:gd name="connsiteY10" fmla="*/ 372619 h 1083359"/>
              <a:gd name="connsiteX0" fmla="*/ 3628728 w 3684668"/>
              <a:gd name="connsiteY0" fmla="*/ 372619 h 1064688"/>
              <a:gd name="connsiteX1" fmla="*/ 3548274 w 3684668"/>
              <a:gd name="connsiteY1" fmla="*/ 987847 h 1064688"/>
              <a:gd name="connsiteX2" fmla="*/ 2929696 w 3684668"/>
              <a:gd name="connsiteY2" fmla="*/ 986936 h 1064688"/>
              <a:gd name="connsiteX3" fmla="*/ 2770974 w 3684668"/>
              <a:gd name="connsiteY3" fmla="*/ 365417 h 1064688"/>
              <a:gd name="connsiteX4" fmla="*/ 2390201 w 3684668"/>
              <a:gd name="connsiteY4" fmla="*/ 186448 h 1064688"/>
              <a:gd name="connsiteX5" fmla="*/ 1928201 w 3684668"/>
              <a:gd name="connsiteY5" fmla="*/ 378293 h 1064688"/>
              <a:gd name="connsiteX6" fmla="*/ 906506 w 3684668"/>
              <a:gd name="connsiteY6" fmla="*/ 968911 h 1064688"/>
              <a:gd name="connsiteX7" fmla="*/ 35170 w 3684668"/>
              <a:gd name="connsiteY7" fmla="*/ 944984 h 1064688"/>
              <a:gd name="connsiteX8" fmla="*/ 333682 w 3684668"/>
              <a:gd name="connsiteY8" fmla="*/ 299449 h 1064688"/>
              <a:gd name="connsiteX9" fmla="*/ 2861689 w 3684668"/>
              <a:gd name="connsiteY9" fmla="*/ 711 h 1064688"/>
              <a:gd name="connsiteX10" fmla="*/ 3628728 w 3684668"/>
              <a:gd name="connsiteY10" fmla="*/ 372619 h 1064688"/>
              <a:gd name="connsiteX0" fmla="*/ 3628728 w 3684668"/>
              <a:gd name="connsiteY0" fmla="*/ 372619 h 1064688"/>
              <a:gd name="connsiteX1" fmla="*/ 3548274 w 3684668"/>
              <a:gd name="connsiteY1" fmla="*/ 987847 h 1064688"/>
              <a:gd name="connsiteX2" fmla="*/ 2929696 w 3684668"/>
              <a:gd name="connsiteY2" fmla="*/ 986936 h 1064688"/>
              <a:gd name="connsiteX3" fmla="*/ 2770974 w 3684668"/>
              <a:gd name="connsiteY3" fmla="*/ 365417 h 1064688"/>
              <a:gd name="connsiteX4" fmla="*/ 2390201 w 3684668"/>
              <a:gd name="connsiteY4" fmla="*/ 186448 h 1064688"/>
              <a:gd name="connsiteX5" fmla="*/ 1046261 w 3684668"/>
              <a:gd name="connsiteY5" fmla="*/ 364439 h 1064688"/>
              <a:gd name="connsiteX6" fmla="*/ 906506 w 3684668"/>
              <a:gd name="connsiteY6" fmla="*/ 968911 h 1064688"/>
              <a:gd name="connsiteX7" fmla="*/ 35170 w 3684668"/>
              <a:gd name="connsiteY7" fmla="*/ 944984 h 1064688"/>
              <a:gd name="connsiteX8" fmla="*/ 333682 w 3684668"/>
              <a:gd name="connsiteY8" fmla="*/ 299449 h 1064688"/>
              <a:gd name="connsiteX9" fmla="*/ 2861689 w 3684668"/>
              <a:gd name="connsiteY9" fmla="*/ 711 h 1064688"/>
              <a:gd name="connsiteX10" fmla="*/ 3628728 w 3684668"/>
              <a:gd name="connsiteY10" fmla="*/ 372619 h 1064688"/>
              <a:gd name="connsiteX0" fmla="*/ 4596858 w 4652798"/>
              <a:gd name="connsiteY0" fmla="*/ 372475 h 1064544"/>
              <a:gd name="connsiteX1" fmla="*/ 4516404 w 4652798"/>
              <a:gd name="connsiteY1" fmla="*/ 987703 h 1064544"/>
              <a:gd name="connsiteX2" fmla="*/ 3897826 w 4652798"/>
              <a:gd name="connsiteY2" fmla="*/ 986792 h 1064544"/>
              <a:gd name="connsiteX3" fmla="*/ 3739104 w 4652798"/>
              <a:gd name="connsiteY3" fmla="*/ 365273 h 1064544"/>
              <a:gd name="connsiteX4" fmla="*/ 3358331 w 4652798"/>
              <a:gd name="connsiteY4" fmla="*/ 186304 h 1064544"/>
              <a:gd name="connsiteX5" fmla="*/ 2014391 w 4652798"/>
              <a:gd name="connsiteY5" fmla="*/ 364295 h 1064544"/>
              <a:gd name="connsiteX6" fmla="*/ 1874636 w 4652798"/>
              <a:gd name="connsiteY6" fmla="*/ 968767 h 1064544"/>
              <a:gd name="connsiteX7" fmla="*/ 1003300 w 4652798"/>
              <a:gd name="connsiteY7" fmla="*/ 944840 h 1064544"/>
              <a:gd name="connsiteX8" fmla="*/ 56721 w 4652798"/>
              <a:gd name="connsiteY8" fmla="*/ 451705 h 1064544"/>
              <a:gd name="connsiteX9" fmla="*/ 3829819 w 4652798"/>
              <a:gd name="connsiteY9" fmla="*/ 567 h 1064544"/>
              <a:gd name="connsiteX10" fmla="*/ 4596858 w 4652798"/>
              <a:gd name="connsiteY10" fmla="*/ 372475 h 1064544"/>
              <a:gd name="connsiteX0" fmla="*/ 4720487 w 4776427"/>
              <a:gd name="connsiteY0" fmla="*/ 372475 h 1154767"/>
              <a:gd name="connsiteX1" fmla="*/ 4640033 w 4776427"/>
              <a:gd name="connsiteY1" fmla="*/ 987703 h 1154767"/>
              <a:gd name="connsiteX2" fmla="*/ 4021455 w 4776427"/>
              <a:gd name="connsiteY2" fmla="*/ 986792 h 1154767"/>
              <a:gd name="connsiteX3" fmla="*/ 3862733 w 4776427"/>
              <a:gd name="connsiteY3" fmla="*/ 365273 h 1154767"/>
              <a:gd name="connsiteX4" fmla="*/ 3481960 w 4776427"/>
              <a:gd name="connsiteY4" fmla="*/ 186304 h 1154767"/>
              <a:gd name="connsiteX5" fmla="*/ 2138020 w 4776427"/>
              <a:gd name="connsiteY5" fmla="*/ 364295 h 1154767"/>
              <a:gd name="connsiteX6" fmla="*/ 1998265 w 4776427"/>
              <a:gd name="connsiteY6" fmla="*/ 968767 h 1154767"/>
              <a:gd name="connsiteX7" fmla="*/ 279575 w 4776427"/>
              <a:gd name="connsiteY7" fmla="*/ 1124949 h 1154767"/>
              <a:gd name="connsiteX8" fmla="*/ 180350 w 4776427"/>
              <a:gd name="connsiteY8" fmla="*/ 451705 h 1154767"/>
              <a:gd name="connsiteX9" fmla="*/ 3953448 w 4776427"/>
              <a:gd name="connsiteY9" fmla="*/ 567 h 1154767"/>
              <a:gd name="connsiteX10" fmla="*/ 4720487 w 4776427"/>
              <a:gd name="connsiteY10" fmla="*/ 372475 h 1154767"/>
              <a:gd name="connsiteX0" fmla="*/ 4681133 w 4737073"/>
              <a:gd name="connsiteY0" fmla="*/ 372475 h 1161378"/>
              <a:gd name="connsiteX1" fmla="*/ 4600679 w 4737073"/>
              <a:gd name="connsiteY1" fmla="*/ 987703 h 1161378"/>
              <a:gd name="connsiteX2" fmla="*/ 3982101 w 4737073"/>
              <a:gd name="connsiteY2" fmla="*/ 986792 h 1161378"/>
              <a:gd name="connsiteX3" fmla="*/ 3823379 w 4737073"/>
              <a:gd name="connsiteY3" fmla="*/ 365273 h 1161378"/>
              <a:gd name="connsiteX4" fmla="*/ 3442606 w 4737073"/>
              <a:gd name="connsiteY4" fmla="*/ 186304 h 1161378"/>
              <a:gd name="connsiteX5" fmla="*/ 2098666 w 4737073"/>
              <a:gd name="connsiteY5" fmla="*/ 364295 h 1161378"/>
              <a:gd name="connsiteX6" fmla="*/ 1094265 w 4737073"/>
              <a:gd name="connsiteY6" fmla="*/ 996476 h 1161378"/>
              <a:gd name="connsiteX7" fmla="*/ 240221 w 4737073"/>
              <a:gd name="connsiteY7" fmla="*/ 1124949 h 1161378"/>
              <a:gd name="connsiteX8" fmla="*/ 140996 w 4737073"/>
              <a:gd name="connsiteY8" fmla="*/ 451705 h 1161378"/>
              <a:gd name="connsiteX9" fmla="*/ 3914094 w 4737073"/>
              <a:gd name="connsiteY9" fmla="*/ 567 h 1161378"/>
              <a:gd name="connsiteX10" fmla="*/ 4681133 w 4737073"/>
              <a:gd name="connsiteY10" fmla="*/ 372475 h 1161378"/>
              <a:gd name="connsiteX0" fmla="*/ 4681133 w 4737073"/>
              <a:gd name="connsiteY0" fmla="*/ 372475 h 1159145"/>
              <a:gd name="connsiteX1" fmla="*/ 4600679 w 4737073"/>
              <a:gd name="connsiteY1" fmla="*/ 987703 h 1159145"/>
              <a:gd name="connsiteX2" fmla="*/ 3982101 w 4737073"/>
              <a:gd name="connsiteY2" fmla="*/ 986792 h 1159145"/>
              <a:gd name="connsiteX3" fmla="*/ 3823379 w 4737073"/>
              <a:gd name="connsiteY3" fmla="*/ 365273 h 1159145"/>
              <a:gd name="connsiteX4" fmla="*/ 3442606 w 4737073"/>
              <a:gd name="connsiteY4" fmla="*/ 186304 h 1159145"/>
              <a:gd name="connsiteX5" fmla="*/ 1216727 w 4737073"/>
              <a:gd name="connsiteY5" fmla="*/ 447422 h 1159145"/>
              <a:gd name="connsiteX6" fmla="*/ 1094265 w 4737073"/>
              <a:gd name="connsiteY6" fmla="*/ 996476 h 1159145"/>
              <a:gd name="connsiteX7" fmla="*/ 240221 w 4737073"/>
              <a:gd name="connsiteY7" fmla="*/ 1124949 h 1159145"/>
              <a:gd name="connsiteX8" fmla="*/ 140996 w 4737073"/>
              <a:gd name="connsiteY8" fmla="*/ 451705 h 1159145"/>
              <a:gd name="connsiteX9" fmla="*/ 3914094 w 4737073"/>
              <a:gd name="connsiteY9" fmla="*/ 567 h 1159145"/>
              <a:gd name="connsiteX10" fmla="*/ 4681133 w 4737073"/>
              <a:gd name="connsiteY10" fmla="*/ 372475 h 11591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737073" h="1159145">
                <a:moveTo>
                  <a:pt x="4681133" y="372475"/>
                </a:moveTo>
                <a:cubicBezTo>
                  <a:pt x="4795564" y="536998"/>
                  <a:pt x="4717184" y="885317"/>
                  <a:pt x="4600679" y="987703"/>
                </a:cubicBezTo>
                <a:cubicBezTo>
                  <a:pt x="4484174" y="1090089"/>
                  <a:pt x="4111651" y="1090530"/>
                  <a:pt x="3982101" y="986792"/>
                </a:cubicBezTo>
                <a:cubicBezTo>
                  <a:pt x="3852551" y="883054"/>
                  <a:pt x="3913295" y="498688"/>
                  <a:pt x="3823379" y="365273"/>
                </a:cubicBezTo>
                <a:cubicBezTo>
                  <a:pt x="3733463" y="231858"/>
                  <a:pt x="3877048" y="172612"/>
                  <a:pt x="3442606" y="186304"/>
                </a:cubicBezTo>
                <a:cubicBezTo>
                  <a:pt x="3008164" y="199996"/>
                  <a:pt x="1608117" y="312393"/>
                  <a:pt x="1216727" y="447422"/>
                </a:cubicBezTo>
                <a:cubicBezTo>
                  <a:pt x="825337" y="582451"/>
                  <a:pt x="1257016" y="883555"/>
                  <a:pt x="1094265" y="996476"/>
                </a:cubicBezTo>
                <a:cubicBezTo>
                  <a:pt x="931514" y="1109397"/>
                  <a:pt x="399099" y="1215744"/>
                  <a:pt x="240221" y="1124949"/>
                </a:cubicBezTo>
                <a:cubicBezTo>
                  <a:pt x="81343" y="1034154"/>
                  <a:pt x="-154279" y="616011"/>
                  <a:pt x="140996" y="451705"/>
                </a:cubicBezTo>
                <a:cubicBezTo>
                  <a:pt x="436271" y="287399"/>
                  <a:pt x="3157405" y="13772"/>
                  <a:pt x="3914094" y="567"/>
                </a:cubicBezTo>
                <a:cubicBezTo>
                  <a:pt x="4670783" y="-12638"/>
                  <a:pt x="4566702" y="207952"/>
                  <a:pt x="4681133" y="372475"/>
                </a:cubicBezTo>
                <a:close/>
              </a:path>
            </a:pathLst>
          </a:cu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5" name="Rectangle 24"/>
          <p:cNvSpPr/>
          <p:nvPr/>
        </p:nvSpPr>
        <p:spPr>
          <a:xfrm>
            <a:off x="7315200" y="2362657"/>
            <a:ext cx="1707965" cy="3774907"/>
          </a:xfrm>
          <a:prstGeom prst="rect">
            <a:avLst/>
          </a:prstGeom>
          <a:solidFill>
            <a:schemeClr val="bg1">
              <a:alpha val="8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87296315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TextBox 40"/>
          <p:cNvSpPr txBox="1"/>
          <p:nvPr/>
        </p:nvSpPr>
        <p:spPr>
          <a:xfrm>
            <a:off x="5916226" y="652091"/>
            <a:ext cx="207460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/>
              <a:t>S = {    ,    }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720080"/>
          </a:xfrm>
        </p:spPr>
        <p:txBody>
          <a:bodyPr/>
          <a:lstStyle/>
          <a:p>
            <a:r>
              <a:rPr lang="pl-PL" dirty="0"/>
              <a:t>Committee Scoring Rules</a:t>
            </a:r>
          </a:p>
        </p:txBody>
      </p:sp>
      <p:sp>
        <p:nvSpPr>
          <p:cNvPr id="4" name="pole tekstowe 8"/>
          <p:cNvSpPr txBox="1"/>
          <p:nvPr/>
        </p:nvSpPr>
        <p:spPr>
          <a:xfrm>
            <a:off x="5999260" y="2393526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1</a:t>
            </a:r>
            <a:r>
              <a:rPr lang="pl-PL" dirty="0"/>
              <a:t>:</a:t>
            </a:r>
          </a:p>
        </p:txBody>
      </p:sp>
      <p:sp>
        <p:nvSpPr>
          <p:cNvPr id="5" name="pole tekstowe 9"/>
          <p:cNvSpPr txBox="1"/>
          <p:nvPr/>
        </p:nvSpPr>
        <p:spPr>
          <a:xfrm>
            <a:off x="5999449" y="4709635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5</a:t>
            </a:r>
            <a:r>
              <a:rPr lang="pl-PL" dirty="0"/>
              <a:t>:</a:t>
            </a:r>
          </a:p>
        </p:txBody>
      </p:sp>
      <p:sp>
        <p:nvSpPr>
          <p:cNvPr id="6" name="pole tekstowe 10"/>
          <p:cNvSpPr txBox="1"/>
          <p:nvPr/>
        </p:nvSpPr>
        <p:spPr>
          <a:xfrm>
            <a:off x="5999260" y="2971022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2</a:t>
            </a:r>
            <a:r>
              <a:rPr lang="pl-PL" dirty="0"/>
              <a:t>:</a:t>
            </a:r>
          </a:p>
        </p:txBody>
      </p:sp>
      <p:sp>
        <p:nvSpPr>
          <p:cNvPr id="7" name="pole tekstowe 11"/>
          <p:cNvSpPr txBox="1"/>
          <p:nvPr/>
        </p:nvSpPr>
        <p:spPr>
          <a:xfrm>
            <a:off x="5999260" y="3587144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3</a:t>
            </a:r>
            <a:r>
              <a:rPr lang="pl-PL" dirty="0"/>
              <a:t>:</a:t>
            </a:r>
          </a:p>
        </p:txBody>
      </p:sp>
      <p:sp>
        <p:nvSpPr>
          <p:cNvPr id="8" name="pole tekstowe 12"/>
          <p:cNvSpPr txBox="1"/>
          <p:nvPr/>
        </p:nvSpPr>
        <p:spPr>
          <a:xfrm>
            <a:off x="5999260" y="5247572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6</a:t>
            </a:r>
            <a:r>
              <a:rPr lang="pl-PL" dirty="0"/>
              <a:t>:</a:t>
            </a:r>
          </a:p>
        </p:txBody>
      </p:sp>
      <p:sp>
        <p:nvSpPr>
          <p:cNvPr id="9" name="pole tekstowe 13"/>
          <p:cNvSpPr txBox="1"/>
          <p:nvPr/>
        </p:nvSpPr>
        <p:spPr>
          <a:xfrm>
            <a:off x="5999449" y="4088563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4</a:t>
            </a:r>
            <a:r>
              <a:rPr lang="pl-PL" dirty="0"/>
              <a:t>:</a:t>
            </a:r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6436" y="2362657"/>
            <a:ext cx="2516961" cy="33233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Prostokąt zaokrąglony 12"/>
          <p:cNvSpPr/>
          <p:nvPr/>
        </p:nvSpPr>
        <p:spPr>
          <a:xfrm>
            <a:off x="115075" y="1253170"/>
            <a:ext cx="4486753" cy="4688424"/>
          </a:xfrm>
          <a:prstGeom prst="roundRect">
            <a:avLst>
              <a:gd name="adj" fmla="val 4528"/>
            </a:avLst>
          </a:prstGeom>
          <a:solidFill>
            <a:srgbClr val="DDDFFF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pl-PL" sz="2800" b="1" u="sng" dirty="0">
                <a:solidFill>
                  <a:schemeClr val="tx1"/>
                </a:solidFill>
              </a:rPr>
              <a:t>Examples</a:t>
            </a:r>
            <a:endParaRPr lang="pl-PL" b="1" u="sng" dirty="0">
              <a:solidFill>
                <a:schemeClr val="tx1"/>
              </a:solidFill>
            </a:endParaRP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SNTV: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k-Borda: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 +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2</a:t>
            </a:r>
            <a:r>
              <a:rPr lang="pl-PL" dirty="0">
                <a:solidFill>
                  <a:schemeClr val="tx1"/>
                </a:solidFill>
              </a:rPr>
              <a:t>) + .... +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Bloc: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 +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2</a:t>
            </a:r>
            <a:r>
              <a:rPr lang="pl-PL" dirty="0">
                <a:solidFill>
                  <a:schemeClr val="tx1"/>
                </a:solidFill>
              </a:rPr>
              <a:t>) + .... +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Chamberlin—Courant (</a:t>
            </a:r>
            <a:r>
              <a:rPr lang="el-GR" b="1" dirty="0">
                <a:solidFill>
                  <a:schemeClr val="tx1"/>
                </a:solidFill>
              </a:rPr>
              <a:t>β</a:t>
            </a:r>
            <a:r>
              <a:rPr lang="pl-PL" b="1" dirty="0">
                <a:solidFill>
                  <a:schemeClr val="tx1"/>
                </a:solidFill>
              </a:rPr>
              <a:t>-CC):</a:t>
            </a:r>
          </a:p>
          <a:p>
            <a:r>
              <a:rPr lang="pl-PL" b="1" dirty="0">
                <a:solidFill>
                  <a:schemeClr val="tx1"/>
                </a:solidFill>
              </a:rPr>
              <a:t>f(i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, ..., 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 = </a:t>
            </a:r>
            <a:r>
              <a:rPr lang="el-GR" b="1" dirty="0">
                <a:solidFill>
                  <a:schemeClr val="tx1"/>
                </a:solidFill>
              </a:rPr>
              <a:t>β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Proportional Approval Voting (as CSR):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 + 1/2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2</a:t>
            </a:r>
            <a:r>
              <a:rPr lang="pl-PL" dirty="0">
                <a:solidFill>
                  <a:schemeClr val="tx1"/>
                </a:solidFill>
              </a:rPr>
              <a:t>) + ... + 1/k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956847" y="70364"/>
            <a:ext cx="10663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rgbClr val="FF0000"/>
                </a:solidFill>
              </a:rPr>
              <a:t>k = 2</a:t>
            </a:r>
          </a:p>
        </p:txBody>
      </p:sp>
      <p:sp>
        <p:nvSpPr>
          <p:cNvPr id="24" name="Left Brace 23"/>
          <p:cNvSpPr/>
          <p:nvPr/>
        </p:nvSpPr>
        <p:spPr>
          <a:xfrm>
            <a:off x="5464733" y="2362657"/>
            <a:ext cx="350280" cy="3323310"/>
          </a:xfrm>
          <a:prstGeom prst="leftBrace">
            <a:avLst>
              <a:gd name="adj1" fmla="val 8333"/>
              <a:gd name="adj2" fmla="val 13457"/>
            </a:avLst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cxnSp>
        <p:nvCxnSpPr>
          <p:cNvPr id="26" name="Connector: Curved 25"/>
          <p:cNvCxnSpPr>
            <a:cxnSpLocks/>
            <a:endCxn id="24" idx="1"/>
          </p:cNvCxnSpPr>
          <p:nvPr/>
        </p:nvCxnSpPr>
        <p:spPr>
          <a:xfrm flipV="1">
            <a:off x="3316334" y="2809875"/>
            <a:ext cx="2148399" cy="1828394"/>
          </a:xfrm>
          <a:prstGeom prst="curvedConnector3">
            <a:avLst/>
          </a:prstGeom>
          <a:ln>
            <a:headEnd w="sm" len="sm"/>
            <a:tailEnd type="stealth" w="lg" len="lg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0" name="Right Brace 29"/>
          <p:cNvSpPr/>
          <p:nvPr/>
        </p:nvSpPr>
        <p:spPr>
          <a:xfrm>
            <a:off x="3029963" y="4267455"/>
            <a:ext cx="286371" cy="741628"/>
          </a:xfrm>
          <a:prstGeom prst="righ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" name="TextBox 2"/>
          <p:cNvSpPr txBox="1"/>
          <p:nvPr/>
        </p:nvSpPr>
        <p:spPr>
          <a:xfrm>
            <a:off x="6460194" y="2000696"/>
            <a:ext cx="23038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/>
              <a:t>4        3       2       1       0</a:t>
            </a: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61776" y="652091"/>
            <a:ext cx="361950" cy="657415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62491" y="651230"/>
            <a:ext cx="352425" cy="628650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6456436" y="2362658"/>
            <a:ext cx="2307594" cy="539302"/>
          </a:xfrm>
          <a:prstGeom prst="rect">
            <a:avLst/>
          </a:prstGeom>
          <a:solidFill>
            <a:srgbClr val="FF0000">
              <a:alpha val="20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2" name="Rectangle 41"/>
          <p:cNvSpPr/>
          <p:nvPr/>
        </p:nvSpPr>
        <p:spPr>
          <a:xfrm>
            <a:off x="6480692" y="5148569"/>
            <a:ext cx="2307594" cy="531931"/>
          </a:xfrm>
          <a:prstGeom prst="rect">
            <a:avLst/>
          </a:prstGeom>
          <a:solidFill>
            <a:srgbClr val="FF0000">
              <a:alpha val="20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3" name="Rectangle 42"/>
          <p:cNvSpPr/>
          <p:nvPr/>
        </p:nvSpPr>
        <p:spPr>
          <a:xfrm>
            <a:off x="6913612" y="2902821"/>
            <a:ext cx="1850418" cy="539302"/>
          </a:xfrm>
          <a:prstGeom prst="rect">
            <a:avLst/>
          </a:prstGeom>
          <a:solidFill>
            <a:srgbClr val="0A9417">
              <a:alpha val="20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4" name="Rectangle 43"/>
          <p:cNvSpPr/>
          <p:nvPr/>
        </p:nvSpPr>
        <p:spPr>
          <a:xfrm>
            <a:off x="6913423" y="3438754"/>
            <a:ext cx="1850418" cy="539302"/>
          </a:xfrm>
          <a:prstGeom prst="rect">
            <a:avLst/>
          </a:prstGeom>
          <a:solidFill>
            <a:srgbClr val="0A9417">
              <a:alpha val="20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5" name="Rectangle 44"/>
          <p:cNvSpPr/>
          <p:nvPr/>
        </p:nvSpPr>
        <p:spPr>
          <a:xfrm>
            <a:off x="6913423" y="3978055"/>
            <a:ext cx="1850418" cy="555983"/>
          </a:xfrm>
          <a:prstGeom prst="rect">
            <a:avLst/>
          </a:prstGeom>
          <a:solidFill>
            <a:srgbClr val="0A9417">
              <a:alpha val="20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6" name="Rectangle 45"/>
          <p:cNvSpPr/>
          <p:nvPr/>
        </p:nvSpPr>
        <p:spPr>
          <a:xfrm>
            <a:off x="6913423" y="4534040"/>
            <a:ext cx="1850418" cy="614530"/>
          </a:xfrm>
          <a:prstGeom prst="rect">
            <a:avLst/>
          </a:prstGeom>
          <a:solidFill>
            <a:srgbClr val="0A9417">
              <a:alpha val="20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8" name="TextBox 47"/>
          <p:cNvSpPr txBox="1"/>
          <p:nvPr/>
        </p:nvSpPr>
        <p:spPr>
          <a:xfrm>
            <a:off x="5403387" y="1346753"/>
            <a:ext cx="318478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000" dirty="0"/>
              <a:t>score(S) = 4+3+3+3+3+4 = 20</a:t>
            </a:r>
          </a:p>
        </p:txBody>
      </p:sp>
      <p:sp>
        <p:nvSpPr>
          <p:cNvPr id="49" name="Rectangle: Rounded Corners 48"/>
          <p:cNvSpPr/>
          <p:nvPr/>
        </p:nvSpPr>
        <p:spPr>
          <a:xfrm>
            <a:off x="115075" y="6055856"/>
            <a:ext cx="7247416" cy="532402"/>
          </a:xfrm>
          <a:prstGeom prst="roundRect">
            <a:avLst>
              <a:gd name="adj" fmla="val 22396"/>
            </a:avLst>
          </a:prstGeom>
          <a:solidFill>
            <a:srgbClr val="FFFFCC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1600" dirty="0">
                <a:solidFill>
                  <a:schemeClr val="tx1"/>
                </a:solidFill>
              </a:rPr>
              <a:t>[CC83] B. Chamberlin, P. Courant, Representative Deliberations and Representative Decisions: Proportional Representation and the Borda Rule, Am. Pol. Sci. Rev. 1983.</a:t>
            </a:r>
          </a:p>
        </p:txBody>
      </p:sp>
    </p:spTree>
    <p:extLst>
      <p:ext uri="{BB962C8B-B14F-4D97-AF65-F5344CB8AC3E}">
        <p14:creationId xmlns:p14="http://schemas.microsoft.com/office/powerpoint/2010/main" val="431543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13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8" grpId="0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38794" y="3288823"/>
            <a:ext cx="264920" cy="46191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61882" y="3319724"/>
            <a:ext cx="319262" cy="41436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39312" y="3319724"/>
            <a:ext cx="226487" cy="46883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720080"/>
          </a:xfrm>
        </p:spPr>
        <p:txBody>
          <a:bodyPr/>
          <a:lstStyle/>
          <a:p>
            <a:r>
              <a:rPr lang="pl-PL" dirty="0"/>
              <a:t>Committee Scoring Rules</a:t>
            </a:r>
          </a:p>
        </p:txBody>
      </p:sp>
      <p:sp>
        <p:nvSpPr>
          <p:cNvPr id="11" name="Prostokąt zaokrąglony 12"/>
          <p:cNvSpPr/>
          <p:nvPr/>
        </p:nvSpPr>
        <p:spPr>
          <a:xfrm>
            <a:off x="115075" y="1253170"/>
            <a:ext cx="4486753" cy="4688424"/>
          </a:xfrm>
          <a:prstGeom prst="roundRect">
            <a:avLst>
              <a:gd name="adj" fmla="val 4528"/>
            </a:avLst>
          </a:prstGeom>
          <a:solidFill>
            <a:srgbClr val="DDDFFF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pl-PL" sz="2800" b="1" u="sng" dirty="0">
                <a:solidFill>
                  <a:schemeClr val="tx1"/>
                </a:solidFill>
              </a:rPr>
              <a:t>Examples</a:t>
            </a:r>
            <a:endParaRPr lang="pl-PL" b="1" u="sng" dirty="0">
              <a:solidFill>
                <a:schemeClr val="tx1"/>
              </a:solidFill>
            </a:endParaRP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SNTV: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k-Borda: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 +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2</a:t>
            </a:r>
            <a:r>
              <a:rPr lang="pl-PL" dirty="0">
                <a:solidFill>
                  <a:schemeClr val="tx1"/>
                </a:solidFill>
              </a:rPr>
              <a:t>) + .... +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Bloc: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 +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2</a:t>
            </a:r>
            <a:r>
              <a:rPr lang="pl-PL" dirty="0">
                <a:solidFill>
                  <a:schemeClr val="tx1"/>
                </a:solidFill>
              </a:rPr>
              <a:t>) + .... +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Chamberlin—Courant (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-CC):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Proportional Approval Voting (as CSR):</a:t>
            </a:r>
          </a:p>
          <a:p>
            <a:r>
              <a:rPr lang="pl-PL" b="1" dirty="0">
                <a:solidFill>
                  <a:schemeClr val="tx1"/>
                </a:solidFill>
              </a:rPr>
              <a:t>f(i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, ..., 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 =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) + 1/2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2</a:t>
            </a:r>
            <a:r>
              <a:rPr lang="pl-PL" b="1" dirty="0">
                <a:solidFill>
                  <a:schemeClr val="tx1"/>
                </a:solidFill>
              </a:rPr>
              <a:t>) + ... + 1/k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49" name="Rectangle: Rounded Corners 48"/>
          <p:cNvSpPr/>
          <p:nvPr/>
        </p:nvSpPr>
        <p:spPr>
          <a:xfrm>
            <a:off x="115074" y="6055855"/>
            <a:ext cx="8906095" cy="776591"/>
          </a:xfrm>
          <a:prstGeom prst="roundRect">
            <a:avLst>
              <a:gd name="adj" fmla="val 22396"/>
            </a:avLst>
          </a:prstGeom>
          <a:solidFill>
            <a:srgbClr val="FFFFCC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1600" dirty="0">
                <a:solidFill>
                  <a:schemeClr val="tx1"/>
                </a:solidFill>
              </a:rPr>
              <a:t>[Thi95] N. Thiele,  Om Flerfoldsvalg, Oversigt over det Kongelige Danske Videnskabernes Selskabs Forhandlinger, 1895</a:t>
            </a:r>
          </a:p>
          <a:p>
            <a:r>
              <a:rPr lang="pl-PL" sz="1600" dirty="0">
                <a:solidFill>
                  <a:schemeClr val="tx1"/>
                </a:solidFill>
              </a:rPr>
              <a:t>[Kil10] M. Kilgour, Approval Balloting for Multi-Winner Elections, Hanbook of Approval Voting 2010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9187" y="1871581"/>
            <a:ext cx="3901369" cy="737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7738029" y="202045"/>
            <a:ext cx="10663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rgbClr val="FF0000"/>
                </a:solidFill>
              </a:rPr>
              <a:t>k = 3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601828" y="3299580"/>
            <a:ext cx="459112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score({   ,   ,   }) = 1∙1 + 1/2∙1 + 1/3∙0</a:t>
            </a:r>
          </a:p>
          <a:p>
            <a:r>
              <a:rPr lang="pl-PL" sz="2400" dirty="0"/>
              <a:t>		 = 3/2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019336" y="1515372"/>
            <a:ext cx="37850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/>
              <a:t>1             1              1               0               0</a:t>
            </a:r>
          </a:p>
        </p:txBody>
      </p:sp>
    </p:spTree>
    <p:extLst>
      <p:ext uri="{BB962C8B-B14F-4D97-AF65-F5344CB8AC3E}">
        <p14:creationId xmlns:p14="http://schemas.microsoft.com/office/powerpoint/2010/main" val="41068713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" grpId="0"/>
      <p:bldP spid="12" grpId="0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720080"/>
          </a:xfrm>
        </p:spPr>
        <p:txBody>
          <a:bodyPr/>
          <a:lstStyle/>
          <a:p>
            <a:r>
              <a:rPr lang="pl-PL" dirty="0"/>
              <a:t>Committee Scoring Rules</a:t>
            </a:r>
          </a:p>
        </p:txBody>
      </p:sp>
      <p:sp>
        <p:nvSpPr>
          <p:cNvPr id="11" name="Prostokąt zaokrąglony 12"/>
          <p:cNvSpPr/>
          <p:nvPr/>
        </p:nvSpPr>
        <p:spPr>
          <a:xfrm>
            <a:off x="115075" y="1253170"/>
            <a:ext cx="4486753" cy="4688424"/>
          </a:xfrm>
          <a:prstGeom prst="roundRect">
            <a:avLst>
              <a:gd name="adj" fmla="val 4528"/>
            </a:avLst>
          </a:prstGeom>
          <a:solidFill>
            <a:srgbClr val="DDDFFF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pl-PL" sz="2800" b="1" u="sng" dirty="0">
                <a:solidFill>
                  <a:schemeClr val="tx1"/>
                </a:solidFill>
              </a:rPr>
              <a:t>Examples</a:t>
            </a:r>
            <a:endParaRPr lang="pl-PL" b="1" u="sng" dirty="0">
              <a:solidFill>
                <a:schemeClr val="tx1"/>
              </a:solidFill>
            </a:endParaRP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SNTV:</a:t>
            </a:r>
          </a:p>
          <a:p>
            <a:r>
              <a:rPr lang="pl-PL" b="1" dirty="0">
                <a:solidFill>
                  <a:schemeClr val="tx1"/>
                </a:solidFill>
              </a:rPr>
              <a:t>f(i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, ..., 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 =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)</a:t>
            </a: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k-Borda:</a:t>
            </a:r>
          </a:p>
          <a:p>
            <a:r>
              <a:rPr lang="pl-PL" b="1" dirty="0">
                <a:solidFill>
                  <a:schemeClr val="tx1"/>
                </a:solidFill>
              </a:rPr>
              <a:t>f(i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, ..., 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 = </a:t>
            </a:r>
            <a:r>
              <a:rPr lang="el-GR" b="1" dirty="0">
                <a:solidFill>
                  <a:schemeClr val="tx1"/>
                </a:solidFill>
              </a:rPr>
              <a:t>β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) + </a:t>
            </a:r>
            <a:r>
              <a:rPr lang="el-GR" b="1" dirty="0">
                <a:solidFill>
                  <a:schemeClr val="tx1"/>
                </a:solidFill>
              </a:rPr>
              <a:t>β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2</a:t>
            </a:r>
            <a:r>
              <a:rPr lang="pl-PL" b="1" dirty="0">
                <a:solidFill>
                  <a:schemeClr val="tx1"/>
                </a:solidFill>
              </a:rPr>
              <a:t>) + .... + </a:t>
            </a:r>
            <a:r>
              <a:rPr lang="el-GR" b="1" dirty="0">
                <a:solidFill>
                  <a:schemeClr val="tx1"/>
                </a:solidFill>
              </a:rPr>
              <a:t>β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</a:t>
            </a: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Bloc:</a:t>
            </a:r>
          </a:p>
          <a:p>
            <a:r>
              <a:rPr lang="pl-PL" b="1" dirty="0">
                <a:solidFill>
                  <a:schemeClr val="tx1"/>
                </a:solidFill>
              </a:rPr>
              <a:t>f(i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, ..., 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 =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) +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2</a:t>
            </a:r>
            <a:r>
              <a:rPr lang="pl-PL" b="1" dirty="0">
                <a:solidFill>
                  <a:schemeClr val="tx1"/>
                </a:solidFill>
              </a:rPr>
              <a:t>) + .... +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</a:t>
            </a: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Chamberlin—Courant (</a:t>
            </a:r>
            <a:r>
              <a:rPr lang="el-GR" b="1" dirty="0">
                <a:solidFill>
                  <a:schemeClr val="tx1"/>
                </a:solidFill>
              </a:rPr>
              <a:t>β</a:t>
            </a:r>
            <a:r>
              <a:rPr lang="pl-PL" b="1" dirty="0">
                <a:solidFill>
                  <a:schemeClr val="tx1"/>
                </a:solidFill>
              </a:rPr>
              <a:t>-CC):</a:t>
            </a:r>
          </a:p>
          <a:p>
            <a:r>
              <a:rPr lang="pl-PL" b="1" dirty="0">
                <a:solidFill>
                  <a:schemeClr val="tx1"/>
                </a:solidFill>
              </a:rPr>
              <a:t>f(i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, ..., 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 = </a:t>
            </a:r>
            <a:r>
              <a:rPr lang="el-GR" b="1" dirty="0">
                <a:solidFill>
                  <a:schemeClr val="tx1"/>
                </a:solidFill>
              </a:rPr>
              <a:t>β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)</a:t>
            </a: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Proportional Approval Voting (as CSR):</a:t>
            </a:r>
          </a:p>
          <a:p>
            <a:r>
              <a:rPr lang="pl-PL" b="1" dirty="0">
                <a:solidFill>
                  <a:schemeClr val="tx1"/>
                </a:solidFill>
              </a:rPr>
              <a:t>f(i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, ..., 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 =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) + 1/2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2</a:t>
            </a:r>
            <a:r>
              <a:rPr lang="pl-PL" b="1" dirty="0">
                <a:solidFill>
                  <a:schemeClr val="tx1"/>
                </a:solidFill>
              </a:rPr>
              <a:t>) + ... + 1/k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49" name="Rectangle: Rounded Corners 48"/>
          <p:cNvSpPr/>
          <p:nvPr/>
        </p:nvSpPr>
        <p:spPr>
          <a:xfrm>
            <a:off x="115074" y="6055855"/>
            <a:ext cx="4486754" cy="776591"/>
          </a:xfrm>
          <a:prstGeom prst="roundRect">
            <a:avLst>
              <a:gd name="adj" fmla="val 13197"/>
            </a:avLst>
          </a:prstGeom>
          <a:solidFill>
            <a:srgbClr val="FFFFCC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1600" dirty="0">
                <a:solidFill>
                  <a:schemeClr val="tx1"/>
                </a:solidFill>
              </a:rPr>
              <a:t>[EFSS17] E. Elkind, P. Faliszewski, P. Skowron, A. Slinko, Properties of Multiwinner Voting Rules, Social Choice and Welfare, 2017</a:t>
            </a:r>
          </a:p>
        </p:txBody>
      </p:sp>
      <p:sp>
        <p:nvSpPr>
          <p:cNvPr id="24" name="Prostokąt zaokrąglony 12"/>
          <p:cNvSpPr/>
          <p:nvPr/>
        </p:nvSpPr>
        <p:spPr>
          <a:xfrm>
            <a:off x="4827156" y="1253171"/>
            <a:ext cx="4176214" cy="1732918"/>
          </a:xfrm>
          <a:prstGeom prst="roundRect">
            <a:avLst>
              <a:gd name="adj" fmla="val 6080"/>
            </a:avLst>
          </a:prstGeom>
          <a:solidFill>
            <a:srgbClr val="FFFFCC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pl-PL" b="1" u="sng" dirty="0" err="1">
                <a:solidFill>
                  <a:schemeClr val="tx1"/>
                </a:solidFill>
              </a:rPr>
              <a:t>Consistency</a:t>
            </a:r>
            <a:endParaRPr lang="pl-PL" b="1" u="sng" dirty="0">
              <a:solidFill>
                <a:schemeClr val="tx1"/>
              </a:solidFill>
            </a:endParaRPr>
          </a:p>
          <a:p>
            <a:r>
              <a:rPr lang="pl-PL" dirty="0" err="1">
                <a:solidFill>
                  <a:schemeClr val="tx1"/>
                </a:solidFill>
              </a:rPr>
              <a:t>If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i="1" dirty="0">
                <a:solidFill>
                  <a:schemeClr val="tx1"/>
                </a:solidFill>
              </a:rPr>
              <a:t>W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is</a:t>
            </a:r>
            <a:r>
              <a:rPr lang="pl-PL" dirty="0">
                <a:solidFill>
                  <a:schemeClr val="tx1"/>
                </a:solidFill>
              </a:rPr>
              <a:t> a </a:t>
            </a:r>
            <a:r>
              <a:rPr lang="pl-PL" dirty="0" err="1">
                <a:solidFill>
                  <a:schemeClr val="tx1"/>
                </a:solidFill>
              </a:rPr>
              <a:t>winning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committee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under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two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elections</a:t>
            </a:r>
            <a:r>
              <a:rPr lang="pl-PL" dirty="0">
                <a:solidFill>
                  <a:schemeClr val="tx1"/>
                </a:solidFill>
              </a:rPr>
              <a:t>, </a:t>
            </a:r>
            <a:r>
              <a:rPr lang="pl-PL" i="1" dirty="0">
                <a:solidFill>
                  <a:schemeClr val="tx1"/>
                </a:solidFill>
              </a:rPr>
              <a:t>E</a:t>
            </a:r>
            <a:r>
              <a:rPr lang="pl-PL" i="1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 and </a:t>
            </a:r>
            <a:r>
              <a:rPr lang="pl-PL" i="1" dirty="0">
                <a:solidFill>
                  <a:schemeClr val="tx1"/>
                </a:solidFill>
              </a:rPr>
              <a:t>E</a:t>
            </a:r>
            <a:r>
              <a:rPr lang="pl-PL" i="1" baseline="-25000" dirty="0">
                <a:solidFill>
                  <a:schemeClr val="tx1"/>
                </a:solidFill>
              </a:rPr>
              <a:t>2</a:t>
            </a:r>
            <a:r>
              <a:rPr lang="pl-PL" dirty="0">
                <a:solidFill>
                  <a:schemeClr val="tx1"/>
                </a:solidFill>
              </a:rPr>
              <a:t>, </a:t>
            </a:r>
            <a:r>
              <a:rPr lang="pl-PL" dirty="0" err="1">
                <a:solidFill>
                  <a:schemeClr val="tx1"/>
                </a:solidFill>
              </a:rPr>
              <a:t>then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i="1" dirty="0">
                <a:solidFill>
                  <a:schemeClr val="tx1"/>
                </a:solidFill>
              </a:rPr>
              <a:t>W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is</a:t>
            </a:r>
            <a:r>
              <a:rPr lang="pl-PL" dirty="0">
                <a:solidFill>
                  <a:schemeClr val="tx1"/>
                </a:solidFill>
              </a:rPr>
              <a:t> a </a:t>
            </a:r>
            <a:r>
              <a:rPr lang="pl-PL" dirty="0" err="1">
                <a:solidFill>
                  <a:schemeClr val="tx1"/>
                </a:solidFill>
              </a:rPr>
              <a:t>winning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committee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under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i="1" dirty="0">
                <a:solidFill>
                  <a:schemeClr val="tx1"/>
                </a:solidFill>
              </a:rPr>
              <a:t>E</a:t>
            </a:r>
            <a:r>
              <a:rPr lang="pl-PL" i="1" baseline="-25000" dirty="0">
                <a:solidFill>
                  <a:schemeClr val="tx1"/>
                </a:solidFill>
              </a:rPr>
              <a:t>1</a:t>
            </a:r>
            <a:r>
              <a:rPr lang="pl-PL" i="1" dirty="0">
                <a:solidFill>
                  <a:schemeClr val="tx1"/>
                </a:solidFill>
              </a:rPr>
              <a:t>+E</a:t>
            </a:r>
            <a:r>
              <a:rPr lang="pl-PL" i="1" baseline="-25000" dirty="0">
                <a:solidFill>
                  <a:schemeClr val="tx1"/>
                </a:solidFill>
              </a:rPr>
              <a:t>2</a:t>
            </a:r>
            <a:r>
              <a:rPr lang="pl-PL" dirty="0">
                <a:solidFill>
                  <a:schemeClr val="tx1"/>
                </a:solidFill>
              </a:rPr>
              <a:t> (and </a:t>
            </a:r>
            <a:r>
              <a:rPr lang="pl-PL" dirty="0" err="1">
                <a:solidFill>
                  <a:schemeClr val="tx1"/>
                </a:solidFill>
              </a:rPr>
              <a:t>only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such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committees</a:t>
            </a:r>
            <a:r>
              <a:rPr lang="pl-PL" dirty="0">
                <a:solidFill>
                  <a:schemeClr val="tx1"/>
                </a:solidFill>
              </a:rPr>
              <a:t> win in </a:t>
            </a:r>
            <a:r>
              <a:rPr lang="pl-PL" i="1" dirty="0">
                <a:solidFill>
                  <a:schemeClr val="tx1"/>
                </a:solidFill>
              </a:rPr>
              <a:t>E</a:t>
            </a:r>
            <a:r>
              <a:rPr lang="pl-PL" i="1" baseline="-25000" dirty="0">
                <a:solidFill>
                  <a:schemeClr val="tx1"/>
                </a:solidFill>
              </a:rPr>
              <a:t>1</a:t>
            </a:r>
            <a:r>
              <a:rPr lang="pl-PL" i="1" dirty="0">
                <a:solidFill>
                  <a:schemeClr val="tx1"/>
                </a:solidFill>
              </a:rPr>
              <a:t>+E</a:t>
            </a:r>
            <a:r>
              <a:rPr lang="pl-PL" i="1" baseline="-25000" dirty="0">
                <a:solidFill>
                  <a:schemeClr val="tx1"/>
                </a:solidFill>
              </a:rPr>
              <a:t>2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</p:txBody>
      </p:sp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2772" y="3768029"/>
            <a:ext cx="1146270" cy="15134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772401" y="3768029"/>
            <a:ext cx="1045232" cy="146165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11707" y="5388891"/>
            <a:ext cx="304299" cy="55270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99020" y="5388891"/>
            <a:ext cx="296292" cy="52852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92995" y="5364708"/>
            <a:ext cx="304299" cy="55270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80308" y="5364708"/>
            <a:ext cx="296292" cy="528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70316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720080"/>
          </a:xfrm>
        </p:spPr>
        <p:txBody>
          <a:bodyPr/>
          <a:lstStyle/>
          <a:p>
            <a:r>
              <a:rPr lang="pl-PL" dirty="0"/>
              <a:t>Committee Scoring Rules</a:t>
            </a:r>
          </a:p>
        </p:txBody>
      </p:sp>
      <p:sp>
        <p:nvSpPr>
          <p:cNvPr id="11" name="Prostokąt zaokrąglony 12"/>
          <p:cNvSpPr/>
          <p:nvPr/>
        </p:nvSpPr>
        <p:spPr>
          <a:xfrm>
            <a:off x="115075" y="1253170"/>
            <a:ext cx="4486753" cy="4688424"/>
          </a:xfrm>
          <a:prstGeom prst="roundRect">
            <a:avLst>
              <a:gd name="adj" fmla="val 4528"/>
            </a:avLst>
          </a:prstGeom>
          <a:solidFill>
            <a:srgbClr val="DDDFFF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pl-PL" sz="2800" b="1" u="sng" dirty="0">
                <a:solidFill>
                  <a:schemeClr val="tx1"/>
                </a:solidFill>
              </a:rPr>
              <a:t>Examples</a:t>
            </a:r>
            <a:endParaRPr lang="pl-PL" b="1" u="sng" dirty="0">
              <a:solidFill>
                <a:schemeClr val="tx1"/>
              </a:solidFill>
            </a:endParaRP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SNTV:</a:t>
            </a:r>
          </a:p>
          <a:p>
            <a:r>
              <a:rPr lang="pl-PL" b="1" dirty="0">
                <a:solidFill>
                  <a:schemeClr val="tx1"/>
                </a:solidFill>
              </a:rPr>
              <a:t>f(i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, ..., 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 =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)</a:t>
            </a: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k-Borda:</a:t>
            </a:r>
          </a:p>
          <a:p>
            <a:r>
              <a:rPr lang="pl-PL" b="1" dirty="0">
                <a:solidFill>
                  <a:schemeClr val="tx1"/>
                </a:solidFill>
              </a:rPr>
              <a:t>f(i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, ..., 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 = </a:t>
            </a:r>
            <a:r>
              <a:rPr lang="el-GR" b="1" dirty="0">
                <a:solidFill>
                  <a:schemeClr val="tx1"/>
                </a:solidFill>
              </a:rPr>
              <a:t>β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) + </a:t>
            </a:r>
            <a:r>
              <a:rPr lang="el-GR" b="1" dirty="0">
                <a:solidFill>
                  <a:schemeClr val="tx1"/>
                </a:solidFill>
              </a:rPr>
              <a:t>β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2</a:t>
            </a:r>
            <a:r>
              <a:rPr lang="pl-PL" b="1" dirty="0">
                <a:solidFill>
                  <a:schemeClr val="tx1"/>
                </a:solidFill>
              </a:rPr>
              <a:t>) + .... + </a:t>
            </a:r>
            <a:r>
              <a:rPr lang="el-GR" b="1" dirty="0">
                <a:solidFill>
                  <a:schemeClr val="tx1"/>
                </a:solidFill>
              </a:rPr>
              <a:t>β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</a:t>
            </a: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Bloc:</a:t>
            </a:r>
          </a:p>
          <a:p>
            <a:r>
              <a:rPr lang="pl-PL" b="1" dirty="0">
                <a:solidFill>
                  <a:schemeClr val="tx1"/>
                </a:solidFill>
              </a:rPr>
              <a:t>f(i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, ..., 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 =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) +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2</a:t>
            </a:r>
            <a:r>
              <a:rPr lang="pl-PL" b="1" dirty="0">
                <a:solidFill>
                  <a:schemeClr val="tx1"/>
                </a:solidFill>
              </a:rPr>
              <a:t>) + .... +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</a:t>
            </a: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Chamberlin—Courant (</a:t>
            </a:r>
            <a:r>
              <a:rPr lang="el-GR" b="1" dirty="0">
                <a:solidFill>
                  <a:schemeClr val="tx1"/>
                </a:solidFill>
              </a:rPr>
              <a:t>β</a:t>
            </a:r>
            <a:r>
              <a:rPr lang="pl-PL" b="1" dirty="0">
                <a:solidFill>
                  <a:schemeClr val="tx1"/>
                </a:solidFill>
              </a:rPr>
              <a:t>-CC):</a:t>
            </a:r>
          </a:p>
          <a:p>
            <a:r>
              <a:rPr lang="pl-PL" b="1" dirty="0">
                <a:solidFill>
                  <a:schemeClr val="tx1"/>
                </a:solidFill>
              </a:rPr>
              <a:t>f(i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, ..., 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 = </a:t>
            </a:r>
            <a:r>
              <a:rPr lang="el-GR" b="1" dirty="0">
                <a:solidFill>
                  <a:schemeClr val="tx1"/>
                </a:solidFill>
              </a:rPr>
              <a:t>β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)</a:t>
            </a: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Proportional Approval Voting (as CSR):</a:t>
            </a:r>
          </a:p>
          <a:p>
            <a:r>
              <a:rPr lang="pl-PL" b="1" dirty="0">
                <a:solidFill>
                  <a:schemeClr val="tx1"/>
                </a:solidFill>
              </a:rPr>
              <a:t>f(i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, ..., 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 =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) + 1/2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2</a:t>
            </a:r>
            <a:r>
              <a:rPr lang="pl-PL" b="1" dirty="0">
                <a:solidFill>
                  <a:schemeClr val="tx1"/>
                </a:solidFill>
              </a:rPr>
              <a:t>) + ... + 1/k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49" name="Rectangle: Rounded Corners 48"/>
          <p:cNvSpPr/>
          <p:nvPr/>
        </p:nvSpPr>
        <p:spPr>
          <a:xfrm>
            <a:off x="115074" y="6055855"/>
            <a:ext cx="4486754" cy="776591"/>
          </a:xfrm>
          <a:prstGeom prst="roundRect">
            <a:avLst>
              <a:gd name="adj" fmla="val 13197"/>
            </a:avLst>
          </a:prstGeom>
          <a:solidFill>
            <a:srgbClr val="FFFFCC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1600" dirty="0">
                <a:solidFill>
                  <a:schemeClr val="tx1"/>
                </a:solidFill>
              </a:rPr>
              <a:t>[EFSS17] E. Elkind, P. Faliszewski, P. Skowron, A. Slinko, Properties of Multiwinner Voting Rules, Social Choice and Welfare, 2017</a:t>
            </a:r>
          </a:p>
        </p:txBody>
      </p:sp>
      <p:sp>
        <p:nvSpPr>
          <p:cNvPr id="24" name="Prostokąt zaokrąglony 12"/>
          <p:cNvSpPr/>
          <p:nvPr/>
        </p:nvSpPr>
        <p:spPr>
          <a:xfrm>
            <a:off x="4827156" y="1253171"/>
            <a:ext cx="4176214" cy="1732918"/>
          </a:xfrm>
          <a:prstGeom prst="roundRect">
            <a:avLst>
              <a:gd name="adj" fmla="val 6080"/>
            </a:avLst>
          </a:prstGeom>
          <a:solidFill>
            <a:srgbClr val="FFFFCC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pl-PL" b="1" u="sng" dirty="0" err="1">
                <a:solidFill>
                  <a:schemeClr val="tx1"/>
                </a:solidFill>
              </a:rPr>
              <a:t>Consistency</a:t>
            </a:r>
            <a:endParaRPr lang="pl-PL" b="1" u="sng" dirty="0">
              <a:solidFill>
                <a:schemeClr val="tx1"/>
              </a:solidFill>
            </a:endParaRPr>
          </a:p>
          <a:p>
            <a:r>
              <a:rPr lang="pl-PL" dirty="0" err="1">
                <a:solidFill>
                  <a:schemeClr val="tx1"/>
                </a:solidFill>
              </a:rPr>
              <a:t>If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i="1" dirty="0">
                <a:solidFill>
                  <a:schemeClr val="tx1"/>
                </a:solidFill>
              </a:rPr>
              <a:t>W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is</a:t>
            </a:r>
            <a:r>
              <a:rPr lang="pl-PL" dirty="0">
                <a:solidFill>
                  <a:schemeClr val="tx1"/>
                </a:solidFill>
              </a:rPr>
              <a:t> a </a:t>
            </a:r>
            <a:r>
              <a:rPr lang="pl-PL" dirty="0" err="1">
                <a:solidFill>
                  <a:schemeClr val="tx1"/>
                </a:solidFill>
              </a:rPr>
              <a:t>winning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committee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under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two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elections</a:t>
            </a:r>
            <a:r>
              <a:rPr lang="pl-PL" dirty="0">
                <a:solidFill>
                  <a:schemeClr val="tx1"/>
                </a:solidFill>
              </a:rPr>
              <a:t>, </a:t>
            </a:r>
            <a:r>
              <a:rPr lang="pl-PL" i="1" dirty="0">
                <a:solidFill>
                  <a:schemeClr val="tx1"/>
                </a:solidFill>
              </a:rPr>
              <a:t>E</a:t>
            </a:r>
            <a:r>
              <a:rPr lang="pl-PL" i="1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 and </a:t>
            </a:r>
            <a:r>
              <a:rPr lang="pl-PL" i="1" dirty="0">
                <a:solidFill>
                  <a:schemeClr val="tx1"/>
                </a:solidFill>
              </a:rPr>
              <a:t>E</a:t>
            </a:r>
            <a:r>
              <a:rPr lang="pl-PL" i="1" baseline="-25000" dirty="0">
                <a:solidFill>
                  <a:schemeClr val="tx1"/>
                </a:solidFill>
              </a:rPr>
              <a:t>2</a:t>
            </a:r>
            <a:r>
              <a:rPr lang="pl-PL" dirty="0">
                <a:solidFill>
                  <a:schemeClr val="tx1"/>
                </a:solidFill>
              </a:rPr>
              <a:t>, </a:t>
            </a:r>
            <a:r>
              <a:rPr lang="pl-PL" dirty="0" err="1">
                <a:solidFill>
                  <a:schemeClr val="tx1"/>
                </a:solidFill>
              </a:rPr>
              <a:t>then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i="1" dirty="0">
                <a:solidFill>
                  <a:schemeClr val="tx1"/>
                </a:solidFill>
              </a:rPr>
              <a:t>W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is</a:t>
            </a:r>
            <a:r>
              <a:rPr lang="pl-PL" dirty="0">
                <a:solidFill>
                  <a:schemeClr val="tx1"/>
                </a:solidFill>
              </a:rPr>
              <a:t> a </a:t>
            </a:r>
            <a:r>
              <a:rPr lang="pl-PL" dirty="0" err="1">
                <a:solidFill>
                  <a:schemeClr val="tx1"/>
                </a:solidFill>
              </a:rPr>
              <a:t>winning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committee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under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i="1" dirty="0">
                <a:solidFill>
                  <a:schemeClr val="tx1"/>
                </a:solidFill>
              </a:rPr>
              <a:t>E</a:t>
            </a:r>
            <a:r>
              <a:rPr lang="pl-PL" i="1" baseline="-25000" dirty="0">
                <a:solidFill>
                  <a:schemeClr val="tx1"/>
                </a:solidFill>
              </a:rPr>
              <a:t>1</a:t>
            </a:r>
            <a:r>
              <a:rPr lang="pl-PL" i="1" dirty="0">
                <a:solidFill>
                  <a:schemeClr val="tx1"/>
                </a:solidFill>
              </a:rPr>
              <a:t>+E</a:t>
            </a:r>
            <a:r>
              <a:rPr lang="pl-PL" i="1" baseline="-25000" dirty="0">
                <a:solidFill>
                  <a:schemeClr val="tx1"/>
                </a:solidFill>
              </a:rPr>
              <a:t>2</a:t>
            </a:r>
            <a:r>
              <a:rPr lang="pl-PL" dirty="0">
                <a:solidFill>
                  <a:schemeClr val="tx1"/>
                </a:solidFill>
              </a:rPr>
              <a:t> (and </a:t>
            </a:r>
            <a:r>
              <a:rPr lang="pl-PL" dirty="0" err="1">
                <a:solidFill>
                  <a:schemeClr val="tx1"/>
                </a:solidFill>
              </a:rPr>
              <a:t>only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such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committees</a:t>
            </a:r>
            <a:r>
              <a:rPr lang="pl-PL" dirty="0">
                <a:solidFill>
                  <a:schemeClr val="tx1"/>
                </a:solidFill>
              </a:rPr>
              <a:t> win in </a:t>
            </a:r>
            <a:r>
              <a:rPr lang="pl-PL" i="1" dirty="0">
                <a:solidFill>
                  <a:schemeClr val="tx1"/>
                </a:solidFill>
              </a:rPr>
              <a:t>E</a:t>
            </a:r>
            <a:r>
              <a:rPr lang="pl-PL" i="1" baseline="-25000" dirty="0">
                <a:solidFill>
                  <a:schemeClr val="tx1"/>
                </a:solidFill>
              </a:rPr>
              <a:t>1</a:t>
            </a:r>
            <a:r>
              <a:rPr lang="pl-PL" i="1" dirty="0">
                <a:solidFill>
                  <a:schemeClr val="tx1"/>
                </a:solidFill>
              </a:rPr>
              <a:t>+E</a:t>
            </a:r>
            <a:r>
              <a:rPr lang="pl-PL" i="1" baseline="-25000" dirty="0">
                <a:solidFill>
                  <a:schemeClr val="tx1"/>
                </a:solidFill>
              </a:rPr>
              <a:t>2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</p:txBody>
      </p:sp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2772" y="3768029"/>
            <a:ext cx="1146270" cy="15134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772401" y="3768029"/>
            <a:ext cx="1045232" cy="146165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19714" y="5388891"/>
            <a:ext cx="304299" cy="55270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99020" y="5388891"/>
            <a:ext cx="296292" cy="52852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92995" y="5364708"/>
            <a:ext cx="304299" cy="55270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80308" y="5364708"/>
            <a:ext cx="296292" cy="52852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32878" y="6279743"/>
            <a:ext cx="304299" cy="55270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12184" y="6279743"/>
            <a:ext cx="296292" cy="528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3622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2.22222E-6 L 0.14514 -0.0958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257" y="-4792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48148E-6 L -0.14393 0.12986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05" y="6481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53" presetClass="exit" presetSubtype="3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3" presetClass="exit" presetSubtype="3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3" presetClass="exit" presetSubtype="3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53" presetClass="exit" presetSubtype="3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720080"/>
          </a:xfrm>
        </p:spPr>
        <p:txBody>
          <a:bodyPr/>
          <a:lstStyle/>
          <a:p>
            <a:r>
              <a:rPr lang="pl-PL" dirty="0"/>
              <a:t>Committee Scoring Rules</a:t>
            </a:r>
          </a:p>
        </p:txBody>
      </p:sp>
      <p:sp>
        <p:nvSpPr>
          <p:cNvPr id="11" name="Prostokąt zaokrąglony 12"/>
          <p:cNvSpPr/>
          <p:nvPr/>
        </p:nvSpPr>
        <p:spPr>
          <a:xfrm>
            <a:off x="115075" y="1253170"/>
            <a:ext cx="4486753" cy="4688424"/>
          </a:xfrm>
          <a:prstGeom prst="roundRect">
            <a:avLst>
              <a:gd name="adj" fmla="val 4528"/>
            </a:avLst>
          </a:prstGeom>
          <a:solidFill>
            <a:srgbClr val="DDDFFF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pl-PL" sz="2800" b="1" u="sng" dirty="0">
                <a:solidFill>
                  <a:schemeClr val="tx1"/>
                </a:solidFill>
              </a:rPr>
              <a:t>Examples</a:t>
            </a:r>
            <a:endParaRPr lang="pl-PL" b="1" u="sng" dirty="0">
              <a:solidFill>
                <a:schemeClr val="tx1"/>
              </a:solidFill>
            </a:endParaRP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SNTV:</a:t>
            </a:r>
          </a:p>
          <a:p>
            <a:r>
              <a:rPr lang="pl-PL" b="1" dirty="0">
                <a:solidFill>
                  <a:schemeClr val="tx1"/>
                </a:solidFill>
              </a:rPr>
              <a:t>f(i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, ..., 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 =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)</a:t>
            </a: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k-Borda:</a:t>
            </a:r>
          </a:p>
          <a:p>
            <a:r>
              <a:rPr lang="pl-PL" b="1" dirty="0">
                <a:solidFill>
                  <a:schemeClr val="tx1"/>
                </a:solidFill>
              </a:rPr>
              <a:t>f(i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, ..., 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 = </a:t>
            </a:r>
            <a:r>
              <a:rPr lang="el-GR" b="1" dirty="0">
                <a:solidFill>
                  <a:schemeClr val="tx1"/>
                </a:solidFill>
              </a:rPr>
              <a:t>β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) + </a:t>
            </a:r>
            <a:r>
              <a:rPr lang="el-GR" b="1" dirty="0">
                <a:solidFill>
                  <a:schemeClr val="tx1"/>
                </a:solidFill>
              </a:rPr>
              <a:t>β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2</a:t>
            </a:r>
            <a:r>
              <a:rPr lang="pl-PL" b="1" dirty="0">
                <a:solidFill>
                  <a:schemeClr val="tx1"/>
                </a:solidFill>
              </a:rPr>
              <a:t>) + .... + </a:t>
            </a:r>
            <a:r>
              <a:rPr lang="el-GR" b="1" dirty="0">
                <a:solidFill>
                  <a:schemeClr val="tx1"/>
                </a:solidFill>
              </a:rPr>
              <a:t>β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</a:t>
            </a: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Bloc:</a:t>
            </a:r>
          </a:p>
          <a:p>
            <a:r>
              <a:rPr lang="pl-PL" b="1" dirty="0">
                <a:solidFill>
                  <a:schemeClr val="tx1"/>
                </a:solidFill>
              </a:rPr>
              <a:t>f(i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, ..., 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 =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) +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2</a:t>
            </a:r>
            <a:r>
              <a:rPr lang="pl-PL" b="1" dirty="0">
                <a:solidFill>
                  <a:schemeClr val="tx1"/>
                </a:solidFill>
              </a:rPr>
              <a:t>) + .... +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</a:t>
            </a: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Chamberlin—Courant (</a:t>
            </a:r>
            <a:r>
              <a:rPr lang="el-GR" b="1" dirty="0">
                <a:solidFill>
                  <a:schemeClr val="tx1"/>
                </a:solidFill>
              </a:rPr>
              <a:t>β</a:t>
            </a:r>
            <a:r>
              <a:rPr lang="pl-PL" b="1" dirty="0">
                <a:solidFill>
                  <a:schemeClr val="tx1"/>
                </a:solidFill>
              </a:rPr>
              <a:t>-CC):</a:t>
            </a:r>
          </a:p>
          <a:p>
            <a:r>
              <a:rPr lang="pl-PL" b="1" dirty="0">
                <a:solidFill>
                  <a:schemeClr val="tx1"/>
                </a:solidFill>
              </a:rPr>
              <a:t>f(i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, ..., 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 = </a:t>
            </a:r>
            <a:r>
              <a:rPr lang="el-GR" b="1" dirty="0">
                <a:solidFill>
                  <a:schemeClr val="tx1"/>
                </a:solidFill>
              </a:rPr>
              <a:t>β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)</a:t>
            </a: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Proportional Approval Voting (as CSR):</a:t>
            </a:r>
          </a:p>
          <a:p>
            <a:r>
              <a:rPr lang="pl-PL" b="1" dirty="0">
                <a:solidFill>
                  <a:schemeClr val="tx1"/>
                </a:solidFill>
              </a:rPr>
              <a:t>f(i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, ..., 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 =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) + 1/2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2</a:t>
            </a:r>
            <a:r>
              <a:rPr lang="pl-PL" b="1" dirty="0">
                <a:solidFill>
                  <a:schemeClr val="tx1"/>
                </a:solidFill>
              </a:rPr>
              <a:t>) + ... + 1/k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49" name="Rectangle: Rounded Corners 48"/>
          <p:cNvSpPr/>
          <p:nvPr/>
        </p:nvSpPr>
        <p:spPr>
          <a:xfrm>
            <a:off x="115074" y="6055855"/>
            <a:ext cx="4486754" cy="776591"/>
          </a:xfrm>
          <a:prstGeom prst="roundRect">
            <a:avLst>
              <a:gd name="adj" fmla="val 13197"/>
            </a:avLst>
          </a:prstGeom>
          <a:solidFill>
            <a:srgbClr val="FFFFCC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1600" dirty="0">
                <a:solidFill>
                  <a:schemeClr val="tx1"/>
                </a:solidFill>
              </a:rPr>
              <a:t>[EFSS17] E. Elkind, P. Faliszewski, P. Skowron, A. Slinko, Properties of Multiwinner Voting Rules, Social Choice and Welfare, 2017</a:t>
            </a:r>
          </a:p>
        </p:txBody>
      </p:sp>
      <p:sp>
        <p:nvSpPr>
          <p:cNvPr id="24" name="Prostokąt zaokrąglony 12"/>
          <p:cNvSpPr/>
          <p:nvPr/>
        </p:nvSpPr>
        <p:spPr>
          <a:xfrm>
            <a:off x="4827156" y="1253170"/>
            <a:ext cx="4176214" cy="2775905"/>
          </a:xfrm>
          <a:prstGeom prst="roundRect">
            <a:avLst>
              <a:gd name="adj" fmla="val 6080"/>
            </a:avLst>
          </a:prstGeom>
          <a:solidFill>
            <a:srgbClr val="FFFFCC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pl-PL" b="1" u="sng" dirty="0" err="1">
                <a:solidFill>
                  <a:schemeClr val="tx1"/>
                </a:solidFill>
              </a:rPr>
              <a:t>Consistency</a:t>
            </a:r>
            <a:endParaRPr lang="pl-PL" b="1" u="sng" dirty="0">
              <a:solidFill>
                <a:schemeClr val="tx1"/>
              </a:solidFill>
            </a:endParaRPr>
          </a:p>
          <a:p>
            <a:r>
              <a:rPr lang="pl-PL" dirty="0" err="1">
                <a:solidFill>
                  <a:schemeClr val="tx1"/>
                </a:solidFill>
              </a:rPr>
              <a:t>If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i="1" dirty="0">
                <a:solidFill>
                  <a:schemeClr val="tx1"/>
                </a:solidFill>
              </a:rPr>
              <a:t>W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is</a:t>
            </a:r>
            <a:r>
              <a:rPr lang="pl-PL" dirty="0">
                <a:solidFill>
                  <a:schemeClr val="tx1"/>
                </a:solidFill>
              </a:rPr>
              <a:t> a </a:t>
            </a:r>
            <a:r>
              <a:rPr lang="pl-PL" dirty="0" err="1">
                <a:solidFill>
                  <a:schemeClr val="tx1"/>
                </a:solidFill>
              </a:rPr>
              <a:t>winning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committee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under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two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elections</a:t>
            </a:r>
            <a:r>
              <a:rPr lang="pl-PL" dirty="0">
                <a:solidFill>
                  <a:schemeClr val="tx1"/>
                </a:solidFill>
              </a:rPr>
              <a:t>, </a:t>
            </a:r>
            <a:r>
              <a:rPr lang="pl-PL" i="1" dirty="0">
                <a:solidFill>
                  <a:schemeClr val="tx1"/>
                </a:solidFill>
              </a:rPr>
              <a:t>E</a:t>
            </a:r>
            <a:r>
              <a:rPr lang="pl-PL" i="1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 and </a:t>
            </a:r>
            <a:r>
              <a:rPr lang="pl-PL" i="1" dirty="0">
                <a:solidFill>
                  <a:schemeClr val="tx1"/>
                </a:solidFill>
              </a:rPr>
              <a:t>E</a:t>
            </a:r>
            <a:r>
              <a:rPr lang="pl-PL" i="1" baseline="-25000" dirty="0">
                <a:solidFill>
                  <a:schemeClr val="tx1"/>
                </a:solidFill>
              </a:rPr>
              <a:t>2</a:t>
            </a:r>
            <a:r>
              <a:rPr lang="pl-PL" dirty="0">
                <a:solidFill>
                  <a:schemeClr val="tx1"/>
                </a:solidFill>
              </a:rPr>
              <a:t>, </a:t>
            </a:r>
            <a:r>
              <a:rPr lang="pl-PL" dirty="0" err="1">
                <a:solidFill>
                  <a:schemeClr val="tx1"/>
                </a:solidFill>
              </a:rPr>
              <a:t>then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i="1" dirty="0">
                <a:solidFill>
                  <a:schemeClr val="tx1"/>
                </a:solidFill>
              </a:rPr>
              <a:t>W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is</a:t>
            </a:r>
            <a:r>
              <a:rPr lang="pl-PL" dirty="0">
                <a:solidFill>
                  <a:schemeClr val="tx1"/>
                </a:solidFill>
              </a:rPr>
              <a:t> a </a:t>
            </a:r>
            <a:r>
              <a:rPr lang="pl-PL" dirty="0" err="1">
                <a:solidFill>
                  <a:schemeClr val="tx1"/>
                </a:solidFill>
              </a:rPr>
              <a:t>winning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committee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under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i="1" dirty="0">
                <a:solidFill>
                  <a:schemeClr val="tx1"/>
                </a:solidFill>
              </a:rPr>
              <a:t>E</a:t>
            </a:r>
            <a:r>
              <a:rPr lang="pl-PL" i="1" baseline="-25000" dirty="0">
                <a:solidFill>
                  <a:schemeClr val="tx1"/>
                </a:solidFill>
              </a:rPr>
              <a:t>1</a:t>
            </a:r>
            <a:r>
              <a:rPr lang="pl-PL" i="1" dirty="0">
                <a:solidFill>
                  <a:schemeClr val="tx1"/>
                </a:solidFill>
              </a:rPr>
              <a:t>+E</a:t>
            </a:r>
            <a:r>
              <a:rPr lang="pl-PL" i="1" baseline="-25000" dirty="0">
                <a:solidFill>
                  <a:schemeClr val="tx1"/>
                </a:solidFill>
              </a:rPr>
              <a:t>2</a:t>
            </a:r>
            <a:r>
              <a:rPr lang="pl-PL" dirty="0">
                <a:solidFill>
                  <a:schemeClr val="tx1"/>
                </a:solidFill>
              </a:rPr>
              <a:t> (and </a:t>
            </a:r>
            <a:r>
              <a:rPr lang="pl-PL" dirty="0" err="1">
                <a:solidFill>
                  <a:schemeClr val="tx1"/>
                </a:solidFill>
              </a:rPr>
              <a:t>only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such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committees</a:t>
            </a:r>
            <a:r>
              <a:rPr lang="pl-PL" dirty="0">
                <a:solidFill>
                  <a:schemeClr val="tx1"/>
                </a:solidFill>
              </a:rPr>
              <a:t> win in </a:t>
            </a:r>
            <a:r>
              <a:rPr lang="pl-PL" i="1" dirty="0">
                <a:solidFill>
                  <a:schemeClr val="tx1"/>
                </a:solidFill>
              </a:rPr>
              <a:t>E</a:t>
            </a:r>
            <a:r>
              <a:rPr lang="pl-PL" i="1" baseline="-25000" dirty="0">
                <a:solidFill>
                  <a:schemeClr val="tx1"/>
                </a:solidFill>
              </a:rPr>
              <a:t>1</a:t>
            </a:r>
            <a:r>
              <a:rPr lang="pl-PL" i="1" dirty="0">
                <a:solidFill>
                  <a:schemeClr val="tx1"/>
                </a:solidFill>
              </a:rPr>
              <a:t>+E</a:t>
            </a:r>
            <a:r>
              <a:rPr lang="pl-PL" i="1" baseline="-25000" dirty="0">
                <a:solidFill>
                  <a:schemeClr val="tx1"/>
                </a:solidFill>
              </a:rPr>
              <a:t>2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  <a:p>
            <a:r>
              <a:rPr lang="pl-PL" b="1" u="sng" dirty="0">
                <a:solidFill>
                  <a:schemeClr val="tx1"/>
                </a:solidFill>
              </a:rPr>
              <a:t>Theorem </a:t>
            </a:r>
          </a:p>
          <a:p>
            <a:r>
              <a:rPr lang="pl-PL" dirty="0">
                <a:solidFill>
                  <a:schemeClr val="tx1"/>
                </a:solidFill>
              </a:rPr>
              <a:t>All committee scoring rules satisfy consistency</a:t>
            </a:r>
          </a:p>
        </p:txBody>
      </p:sp>
      <p:sp>
        <p:nvSpPr>
          <p:cNvPr id="30" name="Prostokąt zaokrąglony 13"/>
          <p:cNvSpPr/>
          <p:nvPr/>
        </p:nvSpPr>
        <p:spPr>
          <a:xfrm>
            <a:off x="4827156" y="4140919"/>
            <a:ext cx="4176214" cy="2691527"/>
          </a:xfrm>
          <a:prstGeom prst="roundRect">
            <a:avLst>
              <a:gd name="adj" fmla="val 4627"/>
            </a:avLst>
          </a:prstGeom>
          <a:solidFill>
            <a:srgbClr val="FAE6D2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pl-PL" b="1" u="sng" dirty="0" err="1">
                <a:solidFill>
                  <a:schemeClr val="tx1"/>
                </a:solidFill>
              </a:rPr>
              <a:t>Candidate</a:t>
            </a:r>
            <a:r>
              <a:rPr lang="pl-PL" b="1" u="sng" dirty="0">
                <a:solidFill>
                  <a:schemeClr val="tx1"/>
                </a:solidFill>
              </a:rPr>
              <a:t> </a:t>
            </a:r>
            <a:r>
              <a:rPr lang="pl-PL" b="1" u="sng" dirty="0" err="1">
                <a:solidFill>
                  <a:schemeClr val="tx1"/>
                </a:solidFill>
              </a:rPr>
              <a:t>Monotonicity</a:t>
            </a:r>
            <a:endParaRPr lang="pl-PL" b="1" u="sng" dirty="0">
              <a:solidFill>
                <a:schemeClr val="tx1"/>
              </a:solidFill>
            </a:endParaRPr>
          </a:p>
          <a:p>
            <a:r>
              <a:rPr lang="pl-PL" dirty="0" err="1">
                <a:solidFill>
                  <a:schemeClr val="tx1"/>
                </a:solidFill>
              </a:rPr>
              <a:t>If</a:t>
            </a:r>
            <a:r>
              <a:rPr lang="pl-PL" dirty="0">
                <a:solidFill>
                  <a:schemeClr val="tx1"/>
                </a:solidFill>
              </a:rPr>
              <a:t> a </a:t>
            </a:r>
            <a:r>
              <a:rPr lang="pl-PL" dirty="0" err="1">
                <a:solidFill>
                  <a:schemeClr val="tx1"/>
                </a:solidFill>
              </a:rPr>
              <a:t>member</a:t>
            </a:r>
            <a:r>
              <a:rPr lang="pl-PL" dirty="0">
                <a:solidFill>
                  <a:schemeClr val="tx1"/>
                </a:solidFill>
              </a:rPr>
              <a:t> of a </a:t>
            </a:r>
            <a:r>
              <a:rPr lang="pl-PL" dirty="0" err="1">
                <a:solidFill>
                  <a:schemeClr val="tx1"/>
                </a:solidFill>
              </a:rPr>
              <a:t>winning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committee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i="1" dirty="0">
                <a:solidFill>
                  <a:schemeClr val="tx1"/>
                </a:solidFill>
              </a:rPr>
              <a:t>W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is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shifted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forward</a:t>
            </a:r>
            <a:r>
              <a:rPr lang="pl-PL" dirty="0">
                <a:solidFill>
                  <a:schemeClr val="tx1"/>
                </a:solidFill>
              </a:rPr>
              <a:t> in </a:t>
            </a:r>
            <a:r>
              <a:rPr lang="pl-PL" dirty="0" err="1">
                <a:solidFill>
                  <a:schemeClr val="tx1"/>
                </a:solidFill>
              </a:rPr>
              <a:t>some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vote</a:t>
            </a:r>
            <a:r>
              <a:rPr lang="pl-PL" dirty="0">
                <a:solidFill>
                  <a:schemeClr val="tx1"/>
                </a:solidFill>
              </a:rPr>
              <a:t>, </a:t>
            </a:r>
            <a:r>
              <a:rPr lang="pl-PL" dirty="0" err="1">
                <a:solidFill>
                  <a:schemeClr val="tx1"/>
                </a:solidFill>
              </a:rPr>
              <a:t>this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candidate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will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still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belong</a:t>
            </a:r>
            <a:r>
              <a:rPr lang="pl-PL" dirty="0">
                <a:solidFill>
                  <a:schemeClr val="tx1"/>
                </a:solidFill>
              </a:rPr>
              <a:t> to </a:t>
            </a:r>
            <a:r>
              <a:rPr lang="pl-PL" dirty="0" err="1">
                <a:solidFill>
                  <a:schemeClr val="tx1"/>
                </a:solidFill>
              </a:rPr>
              <a:t>some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winning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committee</a:t>
            </a:r>
            <a:r>
              <a:rPr lang="pl-PL" dirty="0">
                <a:solidFill>
                  <a:schemeClr val="tx1"/>
                </a:solidFill>
              </a:rPr>
              <a:t> (but </a:t>
            </a:r>
            <a:r>
              <a:rPr lang="pl-PL" dirty="0" err="1">
                <a:solidFill>
                  <a:schemeClr val="tx1"/>
                </a:solidFill>
              </a:rPr>
              <a:t>maybe</a:t>
            </a:r>
            <a:r>
              <a:rPr lang="pl-PL" dirty="0">
                <a:solidFill>
                  <a:schemeClr val="tx1"/>
                </a:solidFill>
              </a:rPr>
              <a:t> not </a:t>
            </a:r>
            <a:r>
              <a:rPr lang="pl-PL" i="1" dirty="0">
                <a:solidFill>
                  <a:schemeClr val="tx1"/>
                </a:solidFill>
              </a:rPr>
              <a:t>W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  <a:p>
            <a:r>
              <a:rPr lang="pl-PL" b="1" u="sng" dirty="0">
                <a:solidFill>
                  <a:schemeClr val="tx1"/>
                </a:solidFill>
              </a:rPr>
              <a:t>Theorem </a:t>
            </a:r>
          </a:p>
          <a:p>
            <a:r>
              <a:rPr lang="pl-PL" dirty="0">
                <a:solidFill>
                  <a:schemeClr val="tx1"/>
                </a:solidFill>
              </a:rPr>
              <a:t>All committee scoring rules satsify candidate monotonicity</a:t>
            </a:r>
          </a:p>
        </p:txBody>
      </p:sp>
    </p:spTree>
    <p:extLst>
      <p:ext uri="{BB962C8B-B14F-4D97-AF65-F5344CB8AC3E}">
        <p14:creationId xmlns:p14="http://schemas.microsoft.com/office/powerpoint/2010/main" val="4043291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30" grpId="0" animBg="1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2"/>
          <p:cNvSpPr txBox="1"/>
          <p:nvPr/>
        </p:nvSpPr>
        <p:spPr>
          <a:xfrm>
            <a:off x="5649815" y="1482814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/>
              <a:t>&gt;      &gt;     &gt;       &gt;</a:t>
            </a:r>
            <a:endParaRPr lang="pl-PL" sz="1200" dirty="0"/>
          </a:p>
        </p:txBody>
      </p:sp>
      <p:sp>
        <p:nvSpPr>
          <p:cNvPr id="33" name="TextBox 32"/>
          <p:cNvSpPr txBox="1"/>
          <p:nvPr/>
        </p:nvSpPr>
        <p:spPr>
          <a:xfrm>
            <a:off x="5649815" y="2248525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/>
              <a:t>&gt;      &gt;     &gt;       &gt;</a:t>
            </a:r>
            <a:endParaRPr lang="pl-PL" sz="1200" dirty="0"/>
          </a:p>
        </p:txBody>
      </p:sp>
      <p:sp>
        <p:nvSpPr>
          <p:cNvPr id="41" name="TextBox 40"/>
          <p:cNvSpPr txBox="1"/>
          <p:nvPr/>
        </p:nvSpPr>
        <p:spPr>
          <a:xfrm>
            <a:off x="5649815" y="2982061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/>
              <a:t>&gt;      &gt;     &gt;       &gt;</a:t>
            </a:r>
            <a:endParaRPr lang="pl-PL" sz="12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720080"/>
          </a:xfrm>
        </p:spPr>
        <p:txBody>
          <a:bodyPr/>
          <a:lstStyle/>
          <a:p>
            <a:r>
              <a:rPr lang="pl-PL" dirty="0"/>
              <a:t>Committee Scoring Rules</a:t>
            </a:r>
          </a:p>
        </p:txBody>
      </p:sp>
      <p:sp>
        <p:nvSpPr>
          <p:cNvPr id="11" name="Prostokąt zaokrąglony 12"/>
          <p:cNvSpPr/>
          <p:nvPr/>
        </p:nvSpPr>
        <p:spPr>
          <a:xfrm>
            <a:off x="115075" y="1253170"/>
            <a:ext cx="4486753" cy="4688424"/>
          </a:xfrm>
          <a:prstGeom prst="roundRect">
            <a:avLst>
              <a:gd name="adj" fmla="val 4528"/>
            </a:avLst>
          </a:prstGeom>
          <a:solidFill>
            <a:srgbClr val="DDDFFF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pl-PL" sz="2800" b="1" u="sng" dirty="0">
                <a:solidFill>
                  <a:schemeClr val="tx1"/>
                </a:solidFill>
              </a:rPr>
              <a:t>Examples</a:t>
            </a:r>
            <a:endParaRPr lang="pl-PL" b="1" u="sng" dirty="0">
              <a:solidFill>
                <a:schemeClr val="tx1"/>
              </a:solidFill>
            </a:endParaRP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SNTV:</a:t>
            </a:r>
          </a:p>
          <a:p>
            <a:r>
              <a:rPr lang="pl-PL" b="1" dirty="0">
                <a:solidFill>
                  <a:schemeClr val="tx1"/>
                </a:solidFill>
              </a:rPr>
              <a:t>f(i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, ..., 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 =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)</a:t>
            </a: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k-Borda:</a:t>
            </a:r>
          </a:p>
          <a:p>
            <a:r>
              <a:rPr lang="pl-PL" b="1" dirty="0">
                <a:solidFill>
                  <a:schemeClr val="tx1"/>
                </a:solidFill>
              </a:rPr>
              <a:t>f(i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, ..., 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 = </a:t>
            </a:r>
            <a:r>
              <a:rPr lang="el-GR" b="1" dirty="0">
                <a:solidFill>
                  <a:schemeClr val="tx1"/>
                </a:solidFill>
              </a:rPr>
              <a:t>β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) + </a:t>
            </a:r>
            <a:r>
              <a:rPr lang="el-GR" b="1" dirty="0">
                <a:solidFill>
                  <a:schemeClr val="tx1"/>
                </a:solidFill>
              </a:rPr>
              <a:t>β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2</a:t>
            </a:r>
            <a:r>
              <a:rPr lang="pl-PL" b="1" dirty="0">
                <a:solidFill>
                  <a:schemeClr val="tx1"/>
                </a:solidFill>
              </a:rPr>
              <a:t>) + .... + </a:t>
            </a:r>
            <a:r>
              <a:rPr lang="el-GR" b="1" dirty="0">
                <a:solidFill>
                  <a:schemeClr val="tx1"/>
                </a:solidFill>
              </a:rPr>
              <a:t>β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</a:t>
            </a: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Bloc:</a:t>
            </a:r>
          </a:p>
          <a:p>
            <a:r>
              <a:rPr lang="pl-PL" b="1" dirty="0">
                <a:solidFill>
                  <a:schemeClr val="tx1"/>
                </a:solidFill>
              </a:rPr>
              <a:t>f(i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, ..., 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 =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) +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2</a:t>
            </a:r>
            <a:r>
              <a:rPr lang="pl-PL" b="1" dirty="0">
                <a:solidFill>
                  <a:schemeClr val="tx1"/>
                </a:solidFill>
              </a:rPr>
              <a:t>) + .... +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</a:t>
            </a: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Chamberlin—Courant (</a:t>
            </a:r>
            <a:r>
              <a:rPr lang="el-GR" b="1" dirty="0">
                <a:solidFill>
                  <a:schemeClr val="tx1"/>
                </a:solidFill>
              </a:rPr>
              <a:t>β</a:t>
            </a:r>
            <a:r>
              <a:rPr lang="pl-PL" b="1" dirty="0">
                <a:solidFill>
                  <a:schemeClr val="tx1"/>
                </a:solidFill>
              </a:rPr>
              <a:t>-CC):</a:t>
            </a:r>
          </a:p>
          <a:p>
            <a:r>
              <a:rPr lang="pl-PL" b="1" dirty="0">
                <a:solidFill>
                  <a:schemeClr val="tx1"/>
                </a:solidFill>
              </a:rPr>
              <a:t>f(i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, ..., 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 = </a:t>
            </a:r>
            <a:r>
              <a:rPr lang="el-GR" b="1" dirty="0">
                <a:solidFill>
                  <a:schemeClr val="tx1"/>
                </a:solidFill>
              </a:rPr>
              <a:t>β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)</a:t>
            </a: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Proportional Approval Voting (as CSR):</a:t>
            </a:r>
          </a:p>
          <a:p>
            <a:r>
              <a:rPr lang="pl-PL" b="1" dirty="0">
                <a:solidFill>
                  <a:schemeClr val="tx1"/>
                </a:solidFill>
              </a:rPr>
              <a:t>f(i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, ..., 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 =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) + 1/2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2</a:t>
            </a:r>
            <a:r>
              <a:rPr lang="pl-PL" b="1" dirty="0">
                <a:solidFill>
                  <a:schemeClr val="tx1"/>
                </a:solidFill>
              </a:rPr>
              <a:t>) + ... + 1/k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49" name="Rectangle: Rounded Corners 48"/>
          <p:cNvSpPr/>
          <p:nvPr/>
        </p:nvSpPr>
        <p:spPr>
          <a:xfrm>
            <a:off x="115074" y="6055855"/>
            <a:ext cx="4486754" cy="776591"/>
          </a:xfrm>
          <a:prstGeom prst="roundRect">
            <a:avLst>
              <a:gd name="adj" fmla="val 13197"/>
            </a:avLst>
          </a:prstGeom>
          <a:solidFill>
            <a:srgbClr val="FFFFCC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1600" dirty="0">
                <a:solidFill>
                  <a:schemeClr val="tx1"/>
                </a:solidFill>
              </a:rPr>
              <a:t>[EFSS17] E. Elkind, P. Faliszewski, P. Skowron, A. Slinko, Properties of Multiwinner Voting Rules, Social Choice and Welfare, 2017</a:t>
            </a:r>
          </a:p>
        </p:txBody>
      </p:sp>
      <p:sp>
        <p:nvSpPr>
          <p:cNvPr id="30" name="Prostokąt zaokrąglony 13"/>
          <p:cNvSpPr/>
          <p:nvPr/>
        </p:nvSpPr>
        <p:spPr>
          <a:xfrm>
            <a:off x="4827156" y="4140919"/>
            <a:ext cx="4176214" cy="2691527"/>
          </a:xfrm>
          <a:prstGeom prst="roundRect">
            <a:avLst>
              <a:gd name="adj" fmla="val 4627"/>
            </a:avLst>
          </a:prstGeom>
          <a:solidFill>
            <a:srgbClr val="FAE6D2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pl-PL" b="1" u="sng" dirty="0" err="1">
                <a:solidFill>
                  <a:schemeClr val="tx1"/>
                </a:solidFill>
              </a:rPr>
              <a:t>Candidate</a:t>
            </a:r>
            <a:r>
              <a:rPr lang="pl-PL" b="1" u="sng" dirty="0">
                <a:solidFill>
                  <a:schemeClr val="tx1"/>
                </a:solidFill>
              </a:rPr>
              <a:t> </a:t>
            </a:r>
            <a:r>
              <a:rPr lang="pl-PL" b="1" u="sng" dirty="0" err="1">
                <a:solidFill>
                  <a:schemeClr val="tx1"/>
                </a:solidFill>
              </a:rPr>
              <a:t>Monotonicity</a:t>
            </a:r>
            <a:endParaRPr lang="pl-PL" b="1" u="sng" dirty="0">
              <a:solidFill>
                <a:schemeClr val="tx1"/>
              </a:solidFill>
            </a:endParaRPr>
          </a:p>
          <a:p>
            <a:r>
              <a:rPr lang="pl-PL" dirty="0" err="1">
                <a:solidFill>
                  <a:schemeClr val="tx1"/>
                </a:solidFill>
              </a:rPr>
              <a:t>If</a:t>
            </a:r>
            <a:r>
              <a:rPr lang="pl-PL" dirty="0">
                <a:solidFill>
                  <a:schemeClr val="tx1"/>
                </a:solidFill>
              </a:rPr>
              <a:t> a </a:t>
            </a:r>
            <a:r>
              <a:rPr lang="pl-PL" dirty="0" err="1">
                <a:solidFill>
                  <a:schemeClr val="tx1"/>
                </a:solidFill>
              </a:rPr>
              <a:t>member</a:t>
            </a:r>
            <a:r>
              <a:rPr lang="pl-PL" dirty="0">
                <a:solidFill>
                  <a:schemeClr val="tx1"/>
                </a:solidFill>
              </a:rPr>
              <a:t> of a </a:t>
            </a:r>
            <a:r>
              <a:rPr lang="pl-PL" dirty="0" err="1">
                <a:solidFill>
                  <a:schemeClr val="tx1"/>
                </a:solidFill>
              </a:rPr>
              <a:t>winning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committee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i="1" dirty="0">
                <a:solidFill>
                  <a:schemeClr val="tx1"/>
                </a:solidFill>
              </a:rPr>
              <a:t>W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is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shifted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forward</a:t>
            </a:r>
            <a:r>
              <a:rPr lang="pl-PL" dirty="0">
                <a:solidFill>
                  <a:schemeClr val="tx1"/>
                </a:solidFill>
              </a:rPr>
              <a:t> in </a:t>
            </a:r>
            <a:r>
              <a:rPr lang="pl-PL" dirty="0" err="1">
                <a:solidFill>
                  <a:schemeClr val="tx1"/>
                </a:solidFill>
              </a:rPr>
              <a:t>some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vote</a:t>
            </a:r>
            <a:r>
              <a:rPr lang="pl-PL" dirty="0">
                <a:solidFill>
                  <a:schemeClr val="tx1"/>
                </a:solidFill>
              </a:rPr>
              <a:t>, </a:t>
            </a:r>
            <a:r>
              <a:rPr lang="pl-PL" dirty="0" err="1">
                <a:solidFill>
                  <a:schemeClr val="tx1"/>
                </a:solidFill>
              </a:rPr>
              <a:t>this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candidate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will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still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belong</a:t>
            </a:r>
            <a:r>
              <a:rPr lang="pl-PL" dirty="0">
                <a:solidFill>
                  <a:schemeClr val="tx1"/>
                </a:solidFill>
              </a:rPr>
              <a:t> to </a:t>
            </a:r>
            <a:r>
              <a:rPr lang="pl-PL" dirty="0" err="1">
                <a:solidFill>
                  <a:schemeClr val="tx1"/>
                </a:solidFill>
              </a:rPr>
              <a:t>some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winning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committee</a:t>
            </a:r>
            <a:r>
              <a:rPr lang="pl-PL" dirty="0">
                <a:solidFill>
                  <a:schemeClr val="tx1"/>
                </a:solidFill>
              </a:rPr>
              <a:t> (but </a:t>
            </a:r>
            <a:r>
              <a:rPr lang="pl-PL" dirty="0" err="1">
                <a:solidFill>
                  <a:schemeClr val="tx1"/>
                </a:solidFill>
              </a:rPr>
              <a:t>maybe</a:t>
            </a:r>
            <a:r>
              <a:rPr lang="pl-PL" dirty="0">
                <a:solidFill>
                  <a:schemeClr val="tx1"/>
                </a:solidFill>
              </a:rPr>
              <a:t> not </a:t>
            </a:r>
            <a:r>
              <a:rPr lang="pl-PL" i="1" dirty="0">
                <a:solidFill>
                  <a:schemeClr val="tx1"/>
                </a:solidFill>
              </a:rPr>
              <a:t>W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  <a:p>
            <a:r>
              <a:rPr lang="pl-PL" b="1" u="sng" dirty="0">
                <a:solidFill>
                  <a:schemeClr val="tx1"/>
                </a:solidFill>
              </a:rPr>
              <a:t>Theorem </a:t>
            </a:r>
          </a:p>
          <a:p>
            <a:r>
              <a:rPr lang="pl-PL" dirty="0">
                <a:solidFill>
                  <a:schemeClr val="tx1"/>
                </a:solidFill>
              </a:rPr>
              <a:t>All committee scoring rules satsify candidate monotonicity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61093" y="1422000"/>
            <a:ext cx="402254" cy="82028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48493" y="1422000"/>
            <a:ext cx="418029" cy="70986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44110" y="1422000"/>
            <a:ext cx="418029" cy="79662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23295" y="1422000"/>
            <a:ext cx="481127" cy="74929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61956" y="1422000"/>
            <a:ext cx="378592" cy="733522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11624" y="2181600"/>
            <a:ext cx="402254" cy="82028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04722" y="2181600"/>
            <a:ext cx="418029" cy="709861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80845" y="2181600"/>
            <a:ext cx="418029" cy="79662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35501" y="2181600"/>
            <a:ext cx="481127" cy="749296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92098" y="2181600"/>
            <a:ext cx="378592" cy="733522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95757" y="2893107"/>
            <a:ext cx="402254" cy="820283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47600" y="2894400"/>
            <a:ext cx="418029" cy="709861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89126" y="2934486"/>
            <a:ext cx="418029" cy="796621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16717" y="2964094"/>
            <a:ext cx="481127" cy="749296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34123" y="2926810"/>
            <a:ext cx="378592" cy="733522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95600" y="2894400"/>
            <a:ext cx="402254" cy="820283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88000" y="2894400"/>
            <a:ext cx="418029" cy="796621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15600" y="2894400"/>
            <a:ext cx="481127" cy="749296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35600" y="2894400"/>
            <a:ext cx="378592" cy="733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2645428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TextBox 32"/>
          <p:cNvSpPr txBox="1"/>
          <p:nvPr/>
        </p:nvSpPr>
        <p:spPr>
          <a:xfrm>
            <a:off x="5649815" y="2250000"/>
            <a:ext cx="303092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>
                <a:solidFill>
                  <a:schemeClr val="bg1">
                    <a:lumMod val="85000"/>
                  </a:schemeClr>
                </a:solidFill>
              </a:rPr>
              <a:t>&gt;      &gt;     &gt;       &gt;</a:t>
            </a:r>
            <a:endParaRPr lang="pl-PL" sz="1200" dirty="0">
              <a:solidFill>
                <a:schemeClr val="bg1">
                  <a:lumMod val="85000"/>
                </a:schemeClr>
              </a:solidFill>
            </a:endParaRP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292098" y="2181600"/>
            <a:ext cx="378592" cy="733522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5649815" y="1483200"/>
            <a:ext cx="303092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/>
              <a:t>&gt;      &gt;     &gt;       &gt;</a:t>
            </a:r>
            <a:endParaRPr lang="pl-PL" sz="1200" dirty="0"/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704722" y="2181600"/>
            <a:ext cx="418029" cy="709861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980845" y="2181600"/>
            <a:ext cx="418029" cy="79662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61093" y="1422000"/>
            <a:ext cx="402254" cy="82028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61956" y="1422000"/>
            <a:ext cx="378592" cy="733522"/>
          </a:xfrm>
          <a:prstGeom prst="rect">
            <a:avLst/>
          </a:prstGeom>
        </p:spPr>
      </p:pic>
      <p:sp>
        <p:nvSpPr>
          <p:cNvPr id="41" name="TextBox 40"/>
          <p:cNvSpPr txBox="1"/>
          <p:nvPr/>
        </p:nvSpPr>
        <p:spPr>
          <a:xfrm>
            <a:off x="5649815" y="2980800"/>
            <a:ext cx="303092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>
                <a:solidFill>
                  <a:schemeClr val="bg1">
                    <a:lumMod val="85000"/>
                  </a:schemeClr>
                </a:solidFill>
              </a:rPr>
              <a:t>&gt;      &gt;     &gt;       &gt;</a:t>
            </a:r>
            <a:endParaRPr lang="pl-PL" sz="12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720080"/>
          </a:xfrm>
        </p:spPr>
        <p:txBody>
          <a:bodyPr/>
          <a:lstStyle/>
          <a:p>
            <a:r>
              <a:rPr lang="pl-PL" dirty="0"/>
              <a:t>Committee Scoring Rules</a:t>
            </a:r>
          </a:p>
        </p:txBody>
      </p:sp>
      <p:sp>
        <p:nvSpPr>
          <p:cNvPr id="11" name="Prostokąt zaokrąglony 12"/>
          <p:cNvSpPr/>
          <p:nvPr/>
        </p:nvSpPr>
        <p:spPr>
          <a:xfrm>
            <a:off x="115075" y="1253170"/>
            <a:ext cx="4486753" cy="4688424"/>
          </a:xfrm>
          <a:prstGeom prst="roundRect">
            <a:avLst>
              <a:gd name="adj" fmla="val 4528"/>
            </a:avLst>
          </a:prstGeom>
          <a:solidFill>
            <a:srgbClr val="DDDFFF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pl-PL" sz="2800" b="1" u="sng" dirty="0">
                <a:solidFill>
                  <a:schemeClr val="tx1"/>
                </a:solidFill>
              </a:rPr>
              <a:t>Examples</a:t>
            </a:r>
            <a:endParaRPr lang="pl-PL" b="1" u="sng" dirty="0">
              <a:solidFill>
                <a:schemeClr val="tx1"/>
              </a:solidFill>
            </a:endParaRP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SNTV:</a:t>
            </a:r>
          </a:p>
          <a:p>
            <a:r>
              <a:rPr lang="pl-PL" b="1" dirty="0">
                <a:solidFill>
                  <a:schemeClr val="tx1"/>
                </a:solidFill>
              </a:rPr>
              <a:t>f(i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, ..., 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 =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)</a:t>
            </a: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k-Borda:</a:t>
            </a:r>
          </a:p>
          <a:p>
            <a:r>
              <a:rPr lang="pl-PL" b="1" dirty="0">
                <a:solidFill>
                  <a:schemeClr val="tx1"/>
                </a:solidFill>
              </a:rPr>
              <a:t>f(i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, ..., 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 = </a:t>
            </a:r>
            <a:r>
              <a:rPr lang="el-GR" b="1" dirty="0">
                <a:solidFill>
                  <a:schemeClr val="tx1"/>
                </a:solidFill>
              </a:rPr>
              <a:t>β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) + </a:t>
            </a:r>
            <a:r>
              <a:rPr lang="el-GR" b="1" dirty="0">
                <a:solidFill>
                  <a:schemeClr val="tx1"/>
                </a:solidFill>
              </a:rPr>
              <a:t>β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2</a:t>
            </a:r>
            <a:r>
              <a:rPr lang="pl-PL" b="1" dirty="0">
                <a:solidFill>
                  <a:schemeClr val="tx1"/>
                </a:solidFill>
              </a:rPr>
              <a:t>) + .... + </a:t>
            </a:r>
            <a:r>
              <a:rPr lang="el-GR" b="1" dirty="0">
                <a:solidFill>
                  <a:schemeClr val="tx1"/>
                </a:solidFill>
              </a:rPr>
              <a:t>β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</a:t>
            </a: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Bloc:</a:t>
            </a:r>
          </a:p>
          <a:p>
            <a:r>
              <a:rPr lang="pl-PL" b="1" dirty="0">
                <a:solidFill>
                  <a:schemeClr val="tx1"/>
                </a:solidFill>
              </a:rPr>
              <a:t>f(i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, ..., 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 =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) +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2</a:t>
            </a:r>
            <a:r>
              <a:rPr lang="pl-PL" b="1" dirty="0">
                <a:solidFill>
                  <a:schemeClr val="tx1"/>
                </a:solidFill>
              </a:rPr>
              <a:t>) + .... +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</a:t>
            </a: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Chamberlin—Courant (</a:t>
            </a:r>
            <a:r>
              <a:rPr lang="el-GR" b="1" dirty="0">
                <a:solidFill>
                  <a:schemeClr val="tx1"/>
                </a:solidFill>
              </a:rPr>
              <a:t>β</a:t>
            </a:r>
            <a:r>
              <a:rPr lang="pl-PL" b="1" dirty="0">
                <a:solidFill>
                  <a:schemeClr val="tx1"/>
                </a:solidFill>
              </a:rPr>
              <a:t>-CC):</a:t>
            </a:r>
          </a:p>
          <a:p>
            <a:r>
              <a:rPr lang="pl-PL" b="1" dirty="0">
                <a:solidFill>
                  <a:schemeClr val="tx1"/>
                </a:solidFill>
              </a:rPr>
              <a:t>f(i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, ..., 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 = </a:t>
            </a:r>
            <a:r>
              <a:rPr lang="el-GR" b="1" dirty="0">
                <a:solidFill>
                  <a:schemeClr val="tx1"/>
                </a:solidFill>
              </a:rPr>
              <a:t>β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)</a:t>
            </a: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Proportional Approval Voting (as CSR):</a:t>
            </a:r>
          </a:p>
          <a:p>
            <a:r>
              <a:rPr lang="pl-PL" b="1" dirty="0">
                <a:solidFill>
                  <a:schemeClr val="tx1"/>
                </a:solidFill>
              </a:rPr>
              <a:t>f(i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, ..., 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 =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) + 1/2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2</a:t>
            </a:r>
            <a:r>
              <a:rPr lang="pl-PL" b="1" dirty="0">
                <a:solidFill>
                  <a:schemeClr val="tx1"/>
                </a:solidFill>
              </a:rPr>
              <a:t>) + ... + 1/k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49" name="Rectangle: Rounded Corners 48"/>
          <p:cNvSpPr/>
          <p:nvPr/>
        </p:nvSpPr>
        <p:spPr>
          <a:xfrm>
            <a:off x="115074" y="6055855"/>
            <a:ext cx="4486754" cy="776591"/>
          </a:xfrm>
          <a:prstGeom prst="roundRect">
            <a:avLst>
              <a:gd name="adj" fmla="val 13197"/>
            </a:avLst>
          </a:prstGeom>
          <a:solidFill>
            <a:srgbClr val="FFFFCC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1600" dirty="0">
                <a:solidFill>
                  <a:schemeClr val="tx1"/>
                </a:solidFill>
              </a:rPr>
              <a:t>[EFSS17] E. Elkind, P. Faliszewski, P. Skowron, A. Slinko, Properties of Multiwinner Voting Rules, Social Choice and Welfare, 2017</a:t>
            </a:r>
          </a:p>
        </p:txBody>
      </p:sp>
      <p:sp>
        <p:nvSpPr>
          <p:cNvPr id="30" name="Prostokąt zaokrąglony 13"/>
          <p:cNvSpPr/>
          <p:nvPr/>
        </p:nvSpPr>
        <p:spPr>
          <a:xfrm>
            <a:off x="4827156" y="4140919"/>
            <a:ext cx="4176214" cy="2691527"/>
          </a:xfrm>
          <a:prstGeom prst="roundRect">
            <a:avLst>
              <a:gd name="adj" fmla="val 4627"/>
            </a:avLst>
          </a:prstGeom>
          <a:solidFill>
            <a:srgbClr val="FAE6D2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pl-PL" b="1" u="sng" dirty="0" err="1">
                <a:solidFill>
                  <a:schemeClr val="tx1"/>
                </a:solidFill>
              </a:rPr>
              <a:t>Candidate</a:t>
            </a:r>
            <a:r>
              <a:rPr lang="pl-PL" b="1" u="sng" dirty="0">
                <a:solidFill>
                  <a:schemeClr val="tx1"/>
                </a:solidFill>
              </a:rPr>
              <a:t> </a:t>
            </a:r>
            <a:r>
              <a:rPr lang="pl-PL" b="1" u="sng" dirty="0" err="1">
                <a:solidFill>
                  <a:schemeClr val="tx1"/>
                </a:solidFill>
              </a:rPr>
              <a:t>Monotonicity</a:t>
            </a:r>
            <a:endParaRPr lang="pl-PL" b="1" u="sng" dirty="0">
              <a:solidFill>
                <a:schemeClr val="tx1"/>
              </a:solidFill>
            </a:endParaRPr>
          </a:p>
          <a:p>
            <a:r>
              <a:rPr lang="pl-PL" dirty="0" err="1">
                <a:solidFill>
                  <a:schemeClr val="tx1"/>
                </a:solidFill>
              </a:rPr>
              <a:t>If</a:t>
            </a:r>
            <a:r>
              <a:rPr lang="pl-PL" dirty="0">
                <a:solidFill>
                  <a:schemeClr val="tx1"/>
                </a:solidFill>
              </a:rPr>
              <a:t> a </a:t>
            </a:r>
            <a:r>
              <a:rPr lang="pl-PL" dirty="0" err="1">
                <a:solidFill>
                  <a:schemeClr val="tx1"/>
                </a:solidFill>
              </a:rPr>
              <a:t>member</a:t>
            </a:r>
            <a:r>
              <a:rPr lang="pl-PL" dirty="0">
                <a:solidFill>
                  <a:schemeClr val="tx1"/>
                </a:solidFill>
              </a:rPr>
              <a:t> of a </a:t>
            </a:r>
            <a:r>
              <a:rPr lang="pl-PL" dirty="0" err="1">
                <a:solidFill>
                  <a:schemeClr val="tx1"/>
                </a:solidFill>
              </a:rPr>
              <a:t>winning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committee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i="1" dirty="0">
                <a:solidFill>
                  <a:schemeClr val="tx1"/>
                </a:solidFill>
              </a:rPr>
              <a:t>W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is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shifted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forward</a:t>
            </a:r>
            <a:r>
              <a:rPr lang="pl-PL" dirty="0">
                <a:solidFill>
                  <a:schemeClr val="tx1"/>
                </a:solidFill>
              </a:rPr>
              <a:t> in </a:t>
            </a:r>
            <a:r>
              <a:rPr lang="pl-PL" dirty="0" err="1">
                <a:solidFill>
                  <a:schemeClr val="tx1"/>
                </a:solidFill>
              </a:rPr>
              <a:t>some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vote</a:t>
            </a:r>
            <a:r>
              <a:rPr lang="pl-PL" dirty="0">
                <a:solidFill>
                  <a:schemeClr val="tx1"/>
                </a:solidFill>
              </a:rPr>
              <a:t>, </a:t>
            </a:r>
            <a:r>
              <a:rPr lang="pl-PL" dirty="0" err="1">
                <a:solidFill>
                  <a:schemeClr val="tx1"/>
                </a:solidFill>
              </a:rPr>
              <a:t>this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candidate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will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still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belong</a:t>
            </a:r>
            <a:r>
              <a:rPr lang="pl-PL" dirty="0">
                <a:solidFill>
                  <a:schemeClr val="tx1"/>
                </a:solidFill>
              </a:rPr>
              <a:t> to </a:t>
            </a:r>
            <a:r>
              <a:rPr lang="pl-PL" dirty="0" err="1">
                <a:solidFill>
                  <a:schemeClr val="tx1"/>
                </a:solidFill>
              </a:rPr>
              <a:t>some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winning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committee</a:t>
            </a:r>
            <a:r>
              <a:rPr lang="pl-PL" dirty="0">
                <a:solidFill>
                  <a:schemeClr val="tx1"/>
                </a:solidFill>
              </a:rPr>
              <a:t> (but </a:t>
            </a:r>
            <a:r>
              <a:rPr lang="pl-PL" dirty="0" err="1">
                <a:solidFill>
                  <a:schemeClr val="tx1"/>
                </a:solidFill>
              </a:rPr>
              <a:t>maybe</a:t>
            </a:r>
            <a:r>
              <a:rPr lang="pl-PL" dirty="0">
                <a:solidFill>
                  <a:schemeClr val="tx1"/>
                </a:solidFill>
              </a:rPr>
              <a:t> not </a:t>
            </a:r>
            <a:r>
              <a:rPr lang="pl-PL" i="1" dirty="0">
                <a:solidFill>
                  <a:schemeClr val="tx1"/>
                </a:solidFill>
              </a:rPr>
              <a:t>W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  <a:p>
            <a:r>
              <a:rPr lang="pl-PL" b="1" u="sng" dirty="0">
                <a:solidFill>
                  <a:schemeClr val="tx1"/>
                </a:solidFill>
              </a:rPr>
              <a:t>Theorem </a:t>
            </a:r>
          </a:p>
          <a:p>
            <a:r>
              <a:rPr lang="pl-PL" dirty="0">
                <a:solidFill>
                  <a:schemeClr val="tx1"/>
                </a:solidFill>
              </a:rPr>
              <a:t>All committee scoring rules satsify candidate monotonicity</a:t>
            </a:r>
          </a:p>
        </p:txBody>
      </p:sp>
      <p:sp>
        <p:nvSpPr>
          <p:cNvPr id="14" name="Elipsa 6"/>
          <p:cNvSpPr/>
          <p:nvPr/>
        </p:nvSpPr>
        <p:spPr>
          <a:xfrm>
            <a:off x="5992882" y="1307357"/>
            <a:ext cx="1231255" cy="916243"/>
          </a:xfrm>
          <a:prstGeom prst="ellipse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48493" y="1422000"/>
            <a:ext cx="418029" cy="70986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44110" y="1422000"/>
            <a:ext cx="418029" cy="79662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23295" y="1422000"/>
            <a:ext cx="481127" cy="749296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511624" y="2181600"/>
            <a:ext cx="402254" cy="820283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6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235501" y="2181600"/>
            <a:ext cx="481127" cy="749296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295757" y="2894400"/>
            <a:ext cx="402254" cy="820283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245682" y="2894400"/>
            <a:ext cx="418029" cy="709861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489126" y="2894400"/>
            <a:ext cx="418029" cy="796621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6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016717" y="2894400"/>
            <a:ext cx="481127" cy="749296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734123" y="2894400"/>
            <a:ext cx="378592" cy="733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0290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82 -0.00116 L 0.01702 0.05139 C 0.02136 0.06319 0.02795 0.06968 0.03472 0.06968 C 0.04254 0.06968 0.04879 0.06319 0.05313 0.05139 L 0.07413 -0.00116 " pathEditMode="relative" rAng="0" ptsTypes="AAAAA">
                                      <p:cBhvr>
                                        <p:cTn id="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89" y="3542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3.7037E-7 L -0.02135 -0.06088 C -0.02569 -0.07454 -0.03247 -0.08171 -0.03941 -0.08171 C -0.04722 -0.08171 -0.05365 -0.07454 -0.05799 -0.06088 L -0.07917 3.7037E-7 " pathEditMode="relative" rAng="0" ptsTypes="AAAAA">
                                      <p:cBhvr>
                                        <p:cTn id="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58" y="-40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2"/>
          <p:cNvSpPr txBox="1"/>
          <p:nvPr/>
        </p:nvSpPr>
        <p:spPr>
          <a:xfrm>
            <a:off x="5649815" y="1483200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/>
              <a:t>&gt;      &gt;     &gt;       &gt;</a:t>
            </a:r>
            <a:endParaRPr lang="pl-PL" sz="1200" dirty="0"/>
          </a:p>
        </p:txBody>
      </p:sp>
      <p:sp>
        <p:nvSpPr>
          <p:cNvPr id="33" name="TextBox 32"/>
          <p:cNvSpPr txBox="1"/>
          <p:nvPr/>
        </p:nvSpPr>
        <p:spPr>
          <a:xfrm>
            <a:off x="5649815" y="2250000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>
                <a:solidFill>
                  <a:schemeClr val="bg1">
                    <a:lumMod val="85000"/>
                  </a:schemeClr>
                </a:solidFill>
              </a:rPr>
              <a:t>&gt;      &gt;     &gt;       &gt;</a:t>
            </a:r>
            <a:endParaRPr lang="pl-PL" sz="12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5649815" y="2980800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>
                <a:solidFill>
                  <a:schemeClr val="bg1">
                    <a:lumMod val="85000"/>
                  </a:schemeClr>
                </a:solidFill>
              </a:rPr>
              <a:t>&gt;      &gt;     &gt;       &gt;</a:t>
            </a:r>
            <a:endParaRPr lang="pl-PL" sz="12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720080"/>
          </a:xfrm>
        </p:spPr>
        <p:txBody>
          <a:bodyPr/>
          <a:lstStyle/>
          <a:p>
            <a:r>
              <a:rPr lang="pl-PL" dirty="0"/>
              <a:t>Committee Scoring Rules</a:t>
            </a:r>
          </a:p>
        </p:txBody>
      </p:sp>
      <p:sp>
        <p:nvSpPr>
          <p:cNvPr id="11" name="Prostokąt zaokrąglony 12"/>
          <p:cNvSpPr/>
          <p:nvPr/>
        </p:nvSpPr>
        <p:spPr>
          <a:xfrm>
            <a:off x="115075" y="1253170"/>
            <a:ext cx="4486753" cy="4688424"/>
          </a:xfrm>
          <a:prstGeom prst="roundRect">
            <a:avLst>
              <a:gd name="adj" fmla="val 4528"/>
            </a:avLst>
          </a:prstGeom>
          <a:solidFill>
            <a:srgbClr val="DDDFFF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pl-PL" sz="2800" b="1" u="sng" dirty="0">
                <a:solidFill>
                  <a:schemeClr val="tx1"/>
                </a:solidFill>
              </a:rPr>
              <a:t>Examples</a:t>
            </a:r>
            <a:endParaRPr lang="pl-PL" b="1" u="sng" dirty="0">
              <a:solidFill>
                <a:schemeClr val="tx1"/>
              </a:solidFill>
            </a:endParaRP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SNTV:</a:t>
            </a:r>
          </a:p>
          <a:p>
            <a:r>
              <a:rPr lang="pl-PL" b="1" dirty="0">
                <a:solidFill>
                  <a:schemeClr val="tx1"/>
                </a:solidFill>
              </a:rPr>
              <a:t>f(i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, ..., 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 =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)</a:t>
            </a: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k-Borda:</a:t>
            </a:r>
          </a:p>
          <a:p>
            <a:r>
              <a:rPr lang="pl-PL" b="1" dirty="0">
                <a:solidFill>
                  <a:schemeClr val="tx1"/>
                </a:solidFill>
              </a:rPr>
              <a:t>f(i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, ..., 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 = </a:t>
            </a:r>
            <a:r>
              <a:rPr lang="el-GR" b="1" dirty="0">
                <a:solidFill>
                  <a:schemeClr val="tx1"/>
                </a:solidFill>
              </a:rPr>
              <a:t>β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) + </a:t>
            </a:r>
            <a:r>
              <a:rPr lang="el-GR" b="1" dirty="0">
                <a:solidFill>
                  <a:schemeClr val="tx1"/>
                </a:solidFill>
              </a:rPr>
              <a:t>β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2</a:t>
            </a:r>
            <a:r>
              <a:rPr lang="pl-PL" b="1" dirty="0">
                <a:solidFill>
                  <a:schemeClr val="tx1"/>
                </a:solidFill>
              </a:rPr>
              <a:t>) + .... + </a:t>
            </a:r>
            <a:r>
              <a:rPr lang="el-GR" b="1" dirty="0">
                <a:solidFill>
                  <a:schemeClr val="tx1"/>
                </a:solidFill>
              </a:rPr>
              <a:t>β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</a:t>
            </a: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Bloc:</a:t>
            </a:r>
          </a:p>
          <a:p>
            <a:r>
              <a:rPr lang="pl-PL" b="1" dirty="0">
                <a:solidFill>
                  <a:schemeClr val="tx1"/>
                </a:solidFill>
              </a:rPr>
              <a:t>f(i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, ..., 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 =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) +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2</a:t>
            </a:r>
            <a:r>
              <a:rPr lang="pl-PL" b="1" dirty="0">
                <a:solidFill>
                  <a:schemeClr val="tx1"/>
                </a:solidFill>
              </a:rPr>
              <a:t>) + .... +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</a:t>
            </a: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Chamberlin—Courant (</a:t>
            </a:r>
            <a:r>
              <a:rPr lang="el-GR" b="1" dirty="0">
                <a:solidFill>
                  <a:schemeClr val="tx1"/>
                </a:solidFill>
              </a:rPr>
              <a:t>β</a:t>
            </a:r>
            <a:r>
              <a:rPr lang="pl-PL" b="1" dirty="0">
                <a:solidFill>
                  <a:schemeClr val="tx1"/>
                </a:solidFill>
              </a:rPr>
              <a:t>-CC):</a:t>
            </a:r>
          </a:p>
          <a:p>
            <a:r>
              <a:rPr lang="pl-PL" b="1" dirty="0">
                <a:solidFill>
                  <a:schemeClr val="tx1"/>
                </a:solidFill>
              </a:rPr>
              <a:t>f(i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, ..., 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 = </a:t>
            </a:r>
            <a:r>
              <a:rPr lang="el-GR" b="1" dirty="0">
                <a:solidFill>
                  <a:schemeClr val="tx1"/>
                </a:solidFill>
              </a:rPr>
              <a:t>β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)</a:t>
            </a: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Proportional Approval Voting (as CSR):</a:t>
            </a:r>
          </a:p>
          <a:p>
            <a:r>
              <a:rPr lang="pl-PL" b="1" dirty="0">
                <a:solidFill>
                  <a:schemeClr val="tx1"/>
                </a:solidFill>
              </a:rPr>
              <a:t>f(i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, ..., 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 =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) + 1/2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2</a:t>
            </a:r>
            <a:r>
              <a:rPr lang="pl-PL" b="1" dirty="0">
                <a:solidFill>
                  <a:schemeClr val="tx1"/>
                </a:solidFill>
              </a:rPr>
              <a:t>) + ... + 1/k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49" name="Rectangle: Rounded Corners 48"/>
          <p:cNvSpPr/>
          <p:nvPr/>
        </p:nvSpPr>
        <p:spPr>
          <a:xfrm>
            <a:off x="115074" y="6055855"/>
            <a:ext cx="4486754" cy="776591"/>
          </a:xfrm>
          <a:prstGeom prst="roundRect">
            <a:avLst>
              <a:gd name="adj" fmla="val 13197"/>
            </a:avLst>
          </a:prstGeom>
          <a:solidFill>
            <a:srgbClr val="FFFFCC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1600" dirty="0">
                <a:solidFill>
                  <a:schemeClr val="tx1"/>
                </a:solidFill>
              </a:rPr>
              <a:t>[EFSS17] E. Elkind, P. Faliszewski, P. Skowron, A. Slinko, Properties of Multiwinner Voting Rules, Social Choice and Welfare, 2017</a:t>
            </a:r>
          </a:p>
        </p:txBody>
      </p:sp>
      <p:sp>
        <p:nvSpPr>
          <p:cNvPr id="30" name="Prostokąt zaokrąglony 13"/>
          <p:cNvSpPr/>
          <p:nvPr/>
        </p:nvSpPr>
        <p:spPr>
          <a:xfrm>
            <a:off x="4827156" y="4140919"/>
            <a:ext cx="4176214" cy="2691527"/>
          </a:xfrm>
          <a:prstGeom prst="roundRect">
            <a:avLst>
              <a:gd name="adj" fmla="val 4627"/>
            </a:avLst>
          </a:prstGeom>
          <a:solidFill>
            <a:srgbClr val="FAE6D2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pl-PL" b="1" u="sng" dirty="0" err="1">
                <a:solidFill>
                  <a:schemeClr val="tx1"/>
                </a:solidFill>
              </a:rPr>
              <a:t>Candidate</a:t>
            </a:r>
            <a:r>
              <a:rPr lang="pl-PL" b="1" u="sng" dirty="0">
                <a:solidFill>
                  <a:schemeClr val="tx1"/>
                </a:solidFill>
              </a:rPr>
              <a:t> </a:t>
            </a:r>
            <a:r>
              <a:rPr lang="pl-PL" b="1" u="sng" dirty="0" err="1">
                <a:solidFill>
                  <a:schemeClr val="tx1"/>
                </a:solidFill>
              </a:rPr>
              <a:t>Monotonicity</a:t>
            </a:r>
            <a:endParaRPr lang="pl-PL" b="1" u="sng" dirty="0">
              <a:solidFill>
                <a:schemeClr val="tx1"/>
              </a:solidFill>
            </a:endParaRPr>
          </a:p>
          <a:p>
            <a:r>
              <a:rPr lang="pl-PL" dirty="0" err="1">
                <a:solidFill>
                  <a:schemeClr val="tx1"/>
                </a:solidFill>
              </a:rPr>
              <a:t>If</a:t>
            </a:r>
            <a:r>
              <a:rPr lang="pl-PL" dirty="0">
                <a:solidFill>
                  <a:schemeClr val="tx1"/>
                </a:solidFill>
              </a:rPr>
              <a:t> a </a:t>
            </a:r>
            <a:r>
              <a:rPr lang="pl-PL" dirty="0" err="1">
                <a:solidFill>
                  <a:schemeClr val="tx1"/>
                </a:solidFill>
              </a:rPr>
              <a:t>member</a:t>
            </a:r>
            <a:r>
              <a:rPr lang="pl-PL" dirty="0">
                <a:solidFill>
                  <a:schemeClr val="tx1"/>
                </a:solidFill>
              </a:rPr>
              <a:t> of a </a:t>
            </a:r>
            <a:r>
              <a:rPr lang="pl-PL" dirty="0" err="1">
                <a:solidFill>
                  <a:schemeClr val="tx1"/>
                </a:solidFill>
              </a:rPr>
              <a:t>winning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committee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i="1" dirty="0">
                <a:solidFill>
                  <a:schemeClr val="tx1"/>
                </a:solidFill>
              </a:rPr>
              <a:t>W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is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shifted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forward</a:t>
            </a:r>
            <a:r>
              <a:rPr lang="pl-PL" dirty="0">
                <a:solidFill>
                  <a:schemeClr val="tx1"/>
                </a:solidFill>
              </a:rPr>
              <a:t> in </a:t>
            </a:r>
            <a:r>
              <a:rPr lang="pl-PL" dirty="0" err="1">
                <a:solidFill>
                  <a:schemeClr val="tx1"/>
                </a:solidFill>
              </a:rPr>
              <a:t>some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vote</a:t>
            </a:r>
            <a:r>
              <a:rPr lang="pl-PL" dirty="0">
                <a:solidFill>
                  <a:schemeClr val="tx1"/>
                </a:solidFill>
              </a:rPr>
              <a:t>, </a:t>
            </a:r>
            <a:r>
              <a:rPr lang="pl-PL" dirty="0" err="1">
                <a:solidFill>
                  <a:schemeClr val="tx1"/>
                </a:solidFill>
              </a:rPr>
              <a:t>this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candidate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will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still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belong</a:t>
            </a:r>
            <a:r>
              <a:rPr lang="pl-PL" dirty="0">
                <a:solidFill>
                  <a:schemeClr val="tx1"/>
                </a:solidFill>
              </a:rPr>
              <a:t> to </a:t>
            </a:r>
            <a:r>
              <a:rPr lang="pl-PL" dirty="0" err="1">
                <a:solidFill>
                  <a:schemeClr val="tx1"/>
                </a:solidFill>
              </a:rPr>
              <a:t>some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winning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committee</a:t>
            </a:r>
            <a:r>
              <a:rPr lang="pl-PL" dirty="0">
                <a:solidFill>
                  <a:schemeClr val="tx1"/>
                </a:solidFill>
              </a:rPr>
              <a:t> (but </a:t>
            </a:r>
            <a:r>
              <a:rPr lang="pl-PL" dirty="0" err="1">
                <a:solidFill>
                  <a:schemeClr val="tx1"/>
                </a:solidFill>
              </a:rPr>
              <a:t>maybe</a:t>
            </a:r>
            <a:r>
              <a:rPr lang="pl-PL" dirty="0">
                <a:solidFill>
                  <a:schemeClr val="tx1"/>
                </a:solidFill>
              </a:rPr>
              <a:t> not </a:t>
            </a:r>
            <a:r>
              <a:rPr lang="pl-PL" i="1" dirty="0">
                <a:solidFill>
                  <a:schemeClr val="tx1"/>
                </a:solidFill>
              </a:rPr>
              <a:t>W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  <a:p>
            <a:r>
              <a:rPr lang="pl-PL" b="1" u="sng" dirty="0">
                <a:solidFill>
                  <a:schemeClr val="tx1"/>
                </a:solidFill>
              </a:rPr>
              <a:t>Theorem </a:t>
            </a:r>
          </a:p>
          <a:p>
            <a:r>
              <a:rPr lang="pl-PL" dirty="0">
                <a:solidFill>
                  <a:schemeClr val="tx1"/>
                </a:solidFill>
              </a:rPr>
              <a:t>All committee scoring rules satsify candidate monotonicity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42919" y="1422000"/>
            <a:ext cx="402254" cy="82028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48493" y="1422000"/>
            <a:ext cx="418029" cy="70986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44110" y="1422000"/>
            <a:ext cx="418029" cy="79662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23295" y="1422000"/>
            <a:ext cx="481127" cy="74929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43960" y="1422000"/>
            <a:ext cx="378592" cy="733522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511624" y="2181600"/>
            <a:ext cx="402254" cy="82028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704722" y="2181600"/>
            <a:ext cx="418029" cy="709861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980845" y="2181600"/>
            <a:ext cx="418029" cy="79662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235501" y="2181600"/>
            <a:ext cx="481127" cy="749296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6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292098" y="2181600"/>
            <a:ext cx="378592" cy="733522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295757" y="2894400"/>
            <a:ext cx="402254" cy="820283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245682" y="2894400"/>
            <a:ext cx="418029" cy="709861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489126" y="2894400"/>
            <a:ext cx="418029" cy="796621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016717" y="2894400"/>
            <a:ext cx="481127" cy="749296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6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734123" y="2894400"/>
            <a:ext cx="378592" cy="733522"/>
          </a:xfrm>
          <a:prstGeom prst="rect">
            <a:avLst/>
          </a:prstGeom>
        </p:spPr>
      </p:pic>
      <p:sp>
        <p:nvSpPr>
          <p:cNvPr id="39" name="Elipsa 6"/>
          <p:cNvSpPr/>
          <p:nvPr/>
        </p:nvSpPr>
        <p:spPr>
          <a:xfrm>
            <a:off x="5208344" y="1308805"/>
            <a:ext cx="1231255" cy="916243"/>
          </a:xfrm>
          <a:prstGeom prst="ellipse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20079721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720080"/>
          </a:xfrm>
        </p:spPr>
        <p:txBody>
          <a:bodyPr/>
          <a:lstStyle/>
          <a:p>
            <a:r>
              <a:rPr lang="pl-PL" dirty="0"/>
              <a:t>Committee Scoring Rules</a:t>
            </a:r>
          </a:p>
        </p:txBody>
      </p:sp>
      <p:sp>
        <p:nvSpPr>
          <p:cNvPr id="11" name="Prostokąt zaokrąglony 12"/>
          <p:cNvSpPr/>
          <p:nvPr/>
        </p:nvSpPr>
        <p:spPr>
          <a:xfrm>
            <a:off x="115075" y="1253170"/>
            <a:ext cx="4486753" cy="4688424"/>
          </a:xfrm>
          <a:prstGeom prst="roundRect">
            <a:avLst>
              <a:gd name="adj" fmla="val 4528"/>
            </a:avLst>
          </a:prstGeom>
          <a:solidFill>
            <a:srgbClr val="DDDFFF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pl-PL" sz="2800" b="1" u="sng" dirty="0">
                <a:solidFill>
                  <a:schemeClr val="tx1"/>
                </a:solidFill>
              </a:rPr>
              <a:t>Examples</a:t>
            </a:r>
            <a:endParaRPr lang="pl-PL" b="1" u="sng" dirty="0">
              <a:solidFill>
                <a:schemeClr val="tx1"/>
              </a:solidFill>
            </a:endParaRP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SNTV: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k-Borda: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 +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2</a:t>
            </a:r>
            <a:r>
              <a:rPr lang="pl-PL" dirty="0">
                <a:solidFill>
                  <a:schemeClr val="tx1"/>
                </a:solidFill>
              </a:rPr>
              <a:t>) + .... +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Bloc: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 +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2</a:t>
            </a:r>
            <a:r>
              <a:rPr lang="pl-PL" dirty="0">
                <a:solidFill>
                  <a:schemeClr val="tx1"/>
                </a:solidFill>
              </a:rPr>
              <a:t>) + .... +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Chamberlin—Courant (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-CC):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Proportional Approval Voting (as CSR):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 + 1/2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2</a:t>
            </a:r>
            <a:r>
              <a:rPr lang="pl-PL" dirty="0">
                <a:solidFill>
                  <a:schemeClr val="tx1"/>
                </a:solidFill>
              </a:rPr>
              <a:t>) + ... + 1/k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49" name="Rectangle: Rounded Corners 48"/>
          <p:cNvSpPr/>
          <p:nvPr/>
        </p:nvSpPr>
        <p:spPr>
          <a:xfrm>
            <a:off x="115074" y="6055855"/>
            <a:ext cx="4486754" cy="776591"/>
          </a:xfrm>
          <a:prstGeom prst="roundRect">
            <a:avLst>
              <a:gd name="adj" fmla="val 13197"/>
            </a:avLst>
          </a:prstGeom>
          <a:solidFill>
            <a:srgbClr val="FFFFCC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1600" dirty="0">
                <a:solidFill>
                  <a:schemeClr val="tx1"/>
                </a:solidFill>
              </a:rPr>
              <a:t>[FSST16] P. Faliszewski, P. Skowron, A. Slinko, N. Talmon, Committtee Scoring Rules: Axiomatic Classification and Hierarchy, AAAI-2016</a:t>
            </a:r>
          </a:p>
        </p:txBody>
      </p:sp>
      <p:sp>
        <p:nvSpPr>
          <p:cNvPr id="4" name="Rectangle: Rounded Corners 3"/>
          <p:cNvSpPr/>
          <p:nvPr/>
        </p:nvSpPr>
        <p:spPr>
          <a:xfrm>
            <a:off x="4966901" y="1443037"/>
            <a:ext cx="3991361" cy="5143501"/>
          </a:xfrm>
          <a:prstGeom prst="roundRect">
            <a:avLst>
              <a:gd name="adj" fmla="val 31819"/>
            </a:avLst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TextBox 6"/>
          <p:cNvSpPr txBox="1"/>
          <p:nvPr/>
        </p:nvSpPr>
        <p:spPr>
          <a:xfrm>
            <a:off x="5562694" y="1606525"/>
            <a:ext cx="27906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000" dirty="0"/>
              <a:t>Committee Scoring Rules</a:t>
            </a:r>
          </a:p>
        </p:txBody>
      </p:sp>
    </p:spTree>
    <p:extLst>
      <p:ext uri="{BB962C8B-B14F-4D97-AF65-F5344CB8AC3E}">
        <p14:creationId xmlns:p14="http://schemas.microsoft.com/office/powerpoint/2010/main" val="3136317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  <p:bldP spid="4" grpId="0" animBg="1"/>
      <p:bldP spid="7" grpId="0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720080"/>
          </a:xfrm>
        </p:spPr>
        <p:txBody>
          <a:bodyPr/>
          <a:lstStyle/>
          <a:p>
            <a:r>
              <a:rPr lang="pl-PL" dirty="0"/>
              <a:t>Committee Scoring Rules</a:t>
            </a:r>
          </a:p>
        </p:txBody>
      </p:sp>
      <p:sp>
        <p:nvSpPr>
          <p:cNvPr id="11" name="Prostokąt zaokrąglony 12"/>
          <p:cNvSpPr/>
          <p:nvPr/>
        </p:nvSpPr>
        <p:spPr>
          <a:xfrm>
            <a:off x="115075" y="1253170"/>
            <a:ext cx="4486753" cy="4688424"/>
          </a:xfrm>
          <a:prstGeom prst="roundRect">
            <a:avLst>
              <a:gd name="adj" fmla="val 4528"/>
            </a:avLst>
          </a:prstGeom>
          <a:solidFill>
            <a:srgbClr val="DDDFFF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pl-PL" sz="2800" b="1" u="sng" dirty="0">
                <a:solidFill>
                  <a:schemeClr val="tx1"/>
                </a:solidFill>
              </a:rPr>
              <a:t>Examples</a:t>
            </a:r>
            <a:endParaRPr lang="pl-PL" b="1" u="sng" dirty="0">
              <a:solidFill>
                <a:schemeClr val="tx1"/>
              </a:solidFill>
            </a:endParaRP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SNTV:</a:t>
            </a:r>
          </a:p>
          <a:p>
            <a:r>
              <a:rPr lang="pl-PL" b="1" dirty="0">
                <a:solidFill>
                  <a:schemeClr val="tx1"/>
                </a:solidFill>
              </a:rPr>
              <a:t>f(i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, ..., 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 =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)</a:t>
            </a: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k-Borda:</a:t>
            </a:r>
          </a:p>
          <a:p>
            <a:r>
              <a:rPr lang="pl-PL" b="1" dirty="0">
                <a:solidFill>
                  <a:schemeClr val="tx1"/>
                </a:solidFill>
              </a:rPr>
              <a:t>f(i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, ..., 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 = </a:t>
            </a:r>
            <a:r>
              <a:rPr lang="el-GR" b="1" dirty="0">
                <a:solidFill>
                  <a:schemeClr val="tx1"/>
                </a:solidFill>
              </a:rPr>
              <a:t>β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) + </a:t>
            </a:r>
            <a:r>
              <a:rPr lang="el-GR" b="1" dirty="0">
                <a:solidFill>
                  <a:schemeClr val="tx1"/>
                </a:solidFill>
              </a:rPr>
              <a:t>β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2</a:t>
            </a:r>
            <a:r>
              <a:rPr lang="pl-PL" b="1" dirty="0">
                <a:solidFill>
                  <a:schemeClr val="tx1"/>
                </a:solidFill>
              </a:rPr>
              <a:t>) + .... + </a:t>
            </a:r>
            <a:r>
              <a:rPr lang="el-GR" b="1" dirty="0">
                <a:solidFill>
                  <a:schemeClr val="tx1"/>
                </a:solidFill>
              </a:rPr>
              <a:t>β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</a:t>
            </a: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Bloc:</a:t>
            </a:r>
          </a:p>
          <a:p>
            <a:r>
              <a:rPr lang="pl-PL" b="1" dirty="0">
                <a:solidFill>
                  <a:schemeClr val="tx1"/>
                </a:solidFill>
              </a:rPr>
              <a:t>f(i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, ..., 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 =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) +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2</a:t>
            </a:r>
            <a:r>
              <a:rPr lang="pl-PL" b="1" dirty="0">
                <a:solidFill>
                  <a:schemeClr val="tx1"/>
                </a:solidFill>
              </a:rPr>
              <a:t>) + .... +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Chamberlin—Courant (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-CC):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Proportional Approval Voting (as CSR):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 + 1/2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2</a:t>
            </a:r>
            <a:r>
              <a:rPr lang="pl-PL" dirty="0">
                <a:solidFill>
                  <a:schemeClr val="tx1"/>
                </a:solidFill>
              </a:rPr>
              <a:t>) + ... + 1/k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49" name="Rectangle: Rounded Corners 48"/>
          <p:cNvSpPr/>
          <p:nvPr/>
        </p:nvSpPr>
        <p:spPr>
          <a:xfrm>
            <a:off x="115074" y="6055855"/>
            <a:ext cx="4486754" cy="776591"/>
          </a:xfrm>
          <a:prstGeom prst="roundRect">
            <a:avLst>
              <a:gd name="adj" fmla="val 13197"/>
            </a:avLst>
          </a:prstGeom>
          <a:solidFill>
            <a:srgbClr val="FFFFCC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1600" dirty="0">
                <a:solidFill>
                  <a:schemeClr val="tx1"/>
                </a:solidFill>
              </a:rPr>
              <a:t>[FSST16] P. Faliszewski, P. Skowron, A. Slinko, N. Talmon, Committtee Scoring Rules: Axiomatic Classification and Hierarchy, AAAI-2016</a:t>
            </a:r>
          </a:p>
        </p:txBody>
      </p:sp>
      <p:sp>
        <p:nvSpPr>
          <p:cNvPr id="4" name="Rectangle: Rounded Corners 3"/>
          <p:cNvSpPr/>
          <p:nvPr/>
        </p:nvSpPr>
        <p:spPr>
          <a:xfrm>
            <a:off x="4966901" y="1443037"/>
            <a:ext cx="3991361" cy="5143501"/>
          </a:xfrm>
          <a:prstGeom prst="roundRect">
            <a:avLst>
              <a:gd name="adj" fmla="val 31819"/>
            </a:avLst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TextBox 6"/>
          <p:cNvSpPr txBox="1"/>
          <p:nvPr/>
        </p:nvSpPr>
        <p:spPr>
          <a:xfrm>
            <a:off x="5562694" y="1606525"/>
            <a:ext cx="27906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000" dirty="0"/>
              <a:t>Committee Scoring Rules</a:t>
            </a:r>
          </a:p>
        </p:txBody>
      </p:sp>
      <p:sp>
        <p:nvSpPr>
          <p:cNvPr id="15" name="Oval 14"/>
          <p:cNvSpPr/>
          <p:nvPr/>
        </p:nvSpPr>
        <p:spPr>
          <a:xfrm rot="19231506">
            <a:off x="5330718" y="3512088"/>
            <a:ext cx="2052083" cy="2571197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1" name="TextBox 20"/>
          <p:cNvSpPr txBox="1"/>
          <p:nvPr/>
        </p:nvSpPr>
        <p:spPr>
          <a:xfrm rot="3752856">
            <a:off x="5014841" y="4671084"/>
            <a:ext cx="13066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/>
              <a:t>weakly separable</a:t>
            </a:r>
          </a:p>
        </p:txBody>
      </p:sp>
      <p:sp>
        <p:nvSpPr>
          <p:cNvPr id="26" name="Rectangle 25"/>
          <p:cNvSpPr/>
          <p:nvPr/>
        </p:nvSpPr>
        <p:spPr>
          <a:xfrm rot="21188456">
            <a:off x="6542686" y="4991371"/>
            <a:ext cx="72648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solidFill>
                  <a:srgbClr val="EF1DFF"/>
                </a:solidFill>
              </a:rPr>
              <a:t>Bloc</a:t>
            </a:r>
          </a:p>
        </p:txBody>
      </p:sp>
      <p:sp>
        <p:nvSpPr>
          <p:cNvPr id="27" name="Rectangle 26"/>
          <p:cNvSpPr/>
          <p:nvPr/>
        </p:nvSpPr>
        <p:spPr>
          <a:xfrm rot="1388678">
            <a:off x="5698936" y="3858874"/>
            <a:ext cx="86754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solidFill>
                  <a:srgbClr val="0A9417"/>
                </a:solidFill>
              </a:rPr>
              <a:t>SNTV</a:t>
            </a:r>
          </a:p>
        </p:txBody>
      </p:sp>
      <p:sp>
        <p:nvSpPr>
          <p:cNvPr id="28" name="Rectangle 27"/>
          <p:cNvSpPr/>
          <p:nvPr/>
        </p:nvSpPr>
        <p:spPr>
          <a:xfrm rot="17062444">
            <a:off x="5538925" y="4999831"/>
            <a:ext cx="118756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solidFill>
                  <a:srgbClr val="0000FF"/>
                </a:solidFill>
              </a:rPr>
              <a:t>k-Borda</a:t>
            </a:r>
          </a:p>
        </p:txBody>
      </p:sp>
    </p:spTree>
    <p:extLst>
      <p:ext uri="{BB962C8B-B14F-4D97-AF65-F5344CB8AC3E}">
        <p14:creationId xmlns:p14="http://schemas.microsoft.com/office/powerpoint/2010/main" val="3317915087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720080"/>
          </a:xfrm>
        </p:spPr>
        <p:txBody>
          <a:bodyPr/>
          <a:lstStyle/>
          <a:p>
            <a:r>
              <a:rPr lang="pl-PL" dirty="0"/>
              <a:t>Committee Scoring Rules</a:t>
            </a:r>
          </a:p>
        </p:txBody>
      </p:sp>
      <p:sp>
        <p:nvSpPr>
          <p:cNvPr id="11" name="Prostokąt zaokrąglony 12"/>
          <p:cNvSpPr/>
          <p:nvPr/>
        </p:nvSpPr>
        <p:spPr>
          <a:xfrm>
            <a:off x="115075" y="1253170"/>
            <a:ext cx="4486753" cy="4688424"/>
          </a:xfrm>
          <a:prstGeom prst="roundRect">
            <a:avLst>
              <a:gd name="adj" fmla="val 4528"/>
            </a:avLst>
          </a:prstGeom>
          <a:solidFill>
            <a:srgbClr val="DDDFFF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pl-PL" sz="2800" b="1" u="sng" dirty="0">
                <a:solidFill>
                  <a:schemeClr val="tx1"/>
                </a:solidFill>
              </a:rPr>
              <a:t>Examples</a:t>
            </a:r>
            <a:endParaRPr lang="pl-PL" b="1" u="sng" dirty="0">
              <a:solidFill>
                <a:schemeClr val="tx1"/>
              </a:solidFill>
            </a:endParaRP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SNTV:</a:t>
            </a:r>
          </a:p>
          <a:p>
            <a:r>
              <a:rPr lang="pl-PL" b="1" dirty="0">
                <a:solidFill>
                  <a:schemeClr val="tx1"/>
                </a:solidFill>
              </a:rPr>
              <a:t>f(i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, ..., 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 =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)</a:t>
            </a: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k-Borda: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 +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2</a:t>
            </a:r>
            <a:r>
              <a:rPr lang="pl-PL" dirty="0">
                <a:solidFill>
                  <a:schemeClr val="tx1"/>
                </a:solidFill>
              </a:rPr>
              <a:t>) + .... +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Bloc: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 +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2</a:t>
            </a:r>
            <a:r>
              <a:rPr lang="pl-PL" dirty="0">
                <a:solidFill>
                  <a:schemeClr val="tx1"/>
                </a:solidFill>
              </a:rPr>
              <a:t>) + .... +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Chamberlin—Courant (</a:t>
            </a:r>
            <a:r>
              <a:rPr lang="el-GR" b="1" dirty="0">
                <a:solidFill>
                  <a:schemeClr val="tx1"/>
                </a:solidFill>
              </a:rPr>
              <a:t>β</a:t>
            </a:r>
            <a:r>
              <a:rPr lang="pl-PL" b="1" dirty="0">
                <a:solidFill>
                  <a:schemeClr val="tx1"/>
                </a:solidFill>
              </a:rPr>
              <a:t>-CC):</a:t>
            </a:r>
          </a:p>
          <a:p>
            <a:r>
              <a:rPr lang="pl-PL" b="1" dirty="0">
                <a:solidFill>
                  <a:schemeClr val="tx1"/>
                </a:solidFill>
              </a:rPr>
              <a:t>f(i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, ..., 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 = </a:t>
            </a:r>
            <a:r>
              <a:rPr lang="el-GR" b="1" dirty="0">
                <a:solidFill>
                  <a:schemeClr val="tx1"/>
                </a:solidFill>
              </a:rPr>
              <a:t>β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Proportional Approval Voting (as CSR):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 + 1/2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2</a:t>
            </a:r>
            <a:r>
              <a:rPr lang="pl-PL" dirty="0">
                <a:solidFill>
                  <a:schemeClr val="tx1"/>
                </a:solidFill>
              </a:rPr>
              <a:t>) + ... + 1/k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49" name="Rectangle: Rounded Corners 48"/>
          <p:cNvSpPr/>
          <p:nvPr/>
        </p:nvSpPr>
        <p:spPr>
          <a:xfrm>
            <a:off x="115074" y="6055855"/>
            <a:ext cx="4486754" cy="776591"/>
          </a:xfrm>
          <a:prstGeom prst="roundRect">
            <a:avLst>
              <a:gd name="adj" fmla="val 13197"/>
            </a:avLst>
          </a:prstGeom>
          <a:solidFill>
            <a:srgbClr val="FFFFCC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1600" dirty="0">
                <a:solidFill>
                  <a:schemeClr val="tx1"/>
                </a:solidFill>
              </a:rPr>
              <a:t>[FSST16] P. Faliszewski, P. Skowron, A. Slinko, N. Talmon, Committtee Scoring Rules: Axiomatic Classification and Hierarchy, AAAI-2016</a:t>
            </a:r>
          </a:p>
        </p:txBody>
      </p:sp>
      <p:sp>
        <p:nvSpPr>
          <p:cNvPr id="4" name="Rectangle: Rounded Corners 3"/>
          <p:cNvSpPr/>
          <p:nvPr/>
        </p:nvSpPr>
        <p:spPr>
          <a:xfrm>
            <a:off x="4966901" y="1443037"/>
            <a:ext cx="3991361" cy="5143501"/>
          </a:xfrm>
          <a:prstGeom prst="roundRect">
            <a:avLst>
              <a:gd name="adj" fmla="val 31819"/>
            </a:avLst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TextBox 6"/>
          <p:cNvSpPr txBox="1"/>
          <p:nvPr/>
        </p:nvSpPr>
        <p:spPr>
          <a:xfrm>
            <a:off x="5562694" y="1606525"/>
            <a:ext cx="27906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000" dirty="0"/>
              <a:t>Committee Scoring Rules</a:t>
            </a:r>
          </a:p>
        </p:txBody>
      </p:sp>
      <p:sp>
        <p:nvSpPr>
          <p:cNvPr id="15" name="Oval 14"/>
          <p:cNvSpPr/>
          <p:nvPr/>
        </p:nvSpPr>
        <p:spPr>
          <a:xfrm rot="19231506">
            <a:off x="5330718" y="3512088"/>
            <a:ext cx="2052083" cy="2571197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8" name="Oval 17"/>
          <p:cNvSpPr/>
          <p:nvPr/>
        </p:nvSpPr>
        <p:spPr>
          <a:xfrm rot="5574115">
            <a:off x="5872547" y="2494936"/>
            <a:ext cx="2052083" cy="2571197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0" name="TextBox 19"/>
          <p:cNvSpPr txBox="1"/>
          <p:nvPr/>
        </p:nvSpPr>
        <p:spPr>
          <a:xfrm>
            <a:off x="6112283" y="2801176"/>
            <a:ext cx="157261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dirty="0"/>
              <a:t>representation</a:t>
            </a:r>
            <a:br>
              <a:rPr lang="pl-PL" dirty="0"/>
            </a:br>
            <a:r>
              <a:rPr lang="pl-PL" dirty="0"/>
              <a:t>focused</a:t>
            </a:r>
          </a:p>
        </p:txBody>
      </p:sp>
      <p:sp>
        <p:nvSpPr>
          <p:cNvPr id="21" name="TextBox 20"/>
          <p:cNvSpPr txBox="1"/>
          <p:nvPr/>
        </p:nvSpPr>
        <p:spPr>
          <a:xfrm rot="3752856">
            <a:off x="5014841" y="4671084"/>
            <a:ext cx="13066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/>
              <a:t>weakly separable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761695" y="3111547"/>
            <a:ext cx="77457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rgbClr val="FF0000"/>
                </a:solidFill>
              </a:rPr>
              <a:t>β</a:t>
            </a:r>
            <a:r>
              <a:rPr lang="pl-PL" sz="2400" b="1" dirty="0">
                <a:solidFill>
                  <a:srgbClr val="FF0000"/>
                </a:solidFill>
              </a:rPr>
              <a:t>-CC</a:t>
            </a:r>
          </a:p>
        </p:txBody>
      </p:sp>
      <p:sp>
        <p:nvSpPr>
          <p:cNvPr id="26" name="Rectangle 25"/>
          <p:cNvSpPr/>
          <p:nvPr/>
        </p:nvSpPr>
        <p:spPr>
          <a:xfrm rot="21188456">
            <a:off x="6542686" y="4991371"/>
            <a:ext cx="72648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solidFill>
                  <a:srgbClr val="EF1DFF"/>
                </a:solidFill>
              </a:rPr>
              <a:t>Bloc</a:t>
            </a:r>
          </a:p>
        </p:txBody>
      </p:sp>
      <p:sp>
        <p:nvSpPr>
          <p:cNvPr id="27" name="Rectangle 26"/>
          <p:cNvSpPr/>
          <p:nvPr/>
        </p:nvSpPr>
        <p:spPr>
          <a:xfrm rot="1388678">
            <a:off x="5698936" y="3858874"/>
            <a:ext cx="86754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solidFill>
                  <a:srgbClr val="0A9417"/>
                </a:solidFill>
              </a:rPr>
              <a:t>SNTV</a:t>
            </a:r>
          </a:p>
        </p:txBody>
      </p:sp>
      <p:sp>
        <p:nvSpPr>
          <p:cNvPr id="28" name="Rectangle 27"/>
          <p:cNvSpPr/>
          <p:nvPr/>
        </p:nvSpPr>
        <p:spPr>
          <a:xfrm rot="17062444">
            <a:off x="5538925" y="4999831"/>
            <a:ext cx="118756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solidFill>
                  <a:srgbClr val="0000FF"/>
                </a:solidFill>
              </a:rPr>
              <a:t>k-Borda</a:t>
            </a:r>
          </a:p>
        </p:txBody>
      </p:sp>
      <p:sp>
        <p:nvSpPr>
          <p:cNvPr id="25" name="Rectangle 24"/>
          <p:cNvSpPr/>
          <p:nvPr/>
        </p:nvSpPr>
        <p:spPr>
          <a:xfrm rot="19148727">
            <a:off x="7225095" y="3738069"/>
            <a:ext cx="8851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rgbClr val="7030A0"/>
                </a:solidFill>
              </a:rPr>
              <a:t>α</a:t>
            </a:r>
            <a:r>
              <a:rPr lang="pl-PL" sz="2400" b="1" baseline="-25000" dirty="0">
                <a:solidFill>
                  <a:srgbClr val="7030A0"/>
                </a:solidFill>
              </a:rPr>
              <a:t>k</a:t>
            </a:r>
            <a:r>
              <a:rPr lang="pl-PL" sz="2400" b="1" dirty="0">
                <a:solidFill>
                  <a:srgbClr val="7030A0"/>
                </a:solidFill>
              </a:rPr>
              <a:t>-CC</a:t>
            </a:r>
            <a:endParaRPr lang="pl-PL" sz="24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1537566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720080"/>
          </a:xfrm>
        </p:spPr>
        <p:txBody>
          <a:bodyPr/>
          <a:lstStyle/>
          <a:p>
            <a:r>
              <a:rPr lang="pl-PL" dirty="0"/>
              <a:t>Committee Scoring Rules</a:t>
            </a:r>
          </a:p>
        </p:txBody>
      </p:sp>
      <p:sp>
        <p:nvSpPr>
          <p:cNvPr id="11" name="Prostokąt zaokrąglony 12"/>
          <p:cNvSpPr/>
          <p:nvPr/>
        </p:nvSpPr>
        <p:spPr>
          <a:xfrm>
            <a:off x="115075" y="1253170"/>
            <a:ext cx="4486753" cy="4688424"/>
          </a:xfrm>
          <a:prstGeom prst="roundRect">
            <a:avLst>
              <a:gd name="adj" fmla="val 4528"/>
            </a:avLst>
          </a:prstGeom>
          <a:solidFill>
            <a:srgbClr val="DDDFFF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pl-PL" sz="2800" b="1" u="sng" dirty="0">
                <a:solidFill>
                  <a:schemeClr val="tx1"/>
                </a:solidFill>
              </a:rPr>
              <a:t>Examples</a:t>
            </a:r>
            <a:endParaRPr lang="pl-PL" b="1" u="sng" dirty="0">
              <a:solidFill>
                <a:schemeClr val="tx1"/>
              </a:solidFill>
            </a:endParaRP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SNTV: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k-Borda: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 +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2</a:t>
            </a:r>
            <a:r>
              <a:rPr lang="pl-PL" dirty="0">
                <a:solidFill>
                  <a:schemeClr val="tx1"/>
                </a:solidFill>
              </a:rPr>
              <a:t>) + .... +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Bloc:</a:t>
            </a:r>
          </a:p>
          <a:p>
            <a:r>
              <a:rPr lang="pl-PL" b="1" dirty="0">
                <a:solidFill>
                  <a:schemeClr val="tx1"/>
                </a:solidFill>
              </a:rPr>
              <a:t>f(i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, ..., 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 =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) +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2</a:t>
            </a:r>
            <a:r>
              <a:rPr lang="pl-PL" b="1" dirty="0">
                <a:solidFill>
                  <a:schemeClr val="tx1"/>
                </a:solidFill>
              </a:rPr>
              <a:t>) + .... +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Chamberlin—Courant (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-CC):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Proportional Approval Voting (as CSR):</a:t>
            </a:r>
          </a:p>
          <a:p>
            <a:r>
              <a:rPr lang="pl-PL" b="1" dirty="0">
                <a:solidFill>
                  <a:schemeClr val="tx1"/>
                </a:solidFill>
              </a:rPr>
              <a:t>f(i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, ..., 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 =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) + 1/2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2</a:t>
            </a:r>
            <a:r>
              <a:rPr lang="pl-PL" b="1" dirty="0">
                <a:solidFill>
                  <a:schemeClr val="tx1"/>
                </a:solidFill>
              </a:rPr>
              <a:t>) + ... + 1/k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49" name="Rectangle: Rounded Corners 48"/>
          <p:cNvSpPr/>
          <p:nvPr/>
        </p:nvSpPr>
        <p:spPr>
          <a:xfrm>
            <a:off x="115074" y="6055855"/>
            <a:ext cx="4486754" cy="776591"/>
          </a:xfrm>
          <a:prstGeom prst="roundRect">
            <a:avLst>
              <a:gd name="adj" fmla="val 13197"/>
            </a:avLst>
          </a:prstGeom>
          <a:solidFill>
            <a:srgbClr val="FFFFCC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1600" dirty="0">
                <a:solidFill>
                  <a:schemeClr val="tx1"/>
                </a:solidFill>
              </a:rPr>
              <a:t>[FSST16] P. Faliszewski, P. Skowron, A. Slinko, N. Talmon, Committtee Scoring Rules: Axiomatic Classification and Hierarchy, AAAI-2016</a:t>
            </a:r>
          </a:p>
        </p:txBody>
      </p:sp>
      <p:sp>
        <p:nvSpPr>
          <p:cNvPr id="4" name="Rectangle: Rounded Corners 3"/>
          <p:cNvSpPr/>
          <p:nvPr/>
        </p:nvSpPr>
        <p:spPr>
          <a:xfrm>
            <a:off x="4966901" y="1443037"/>
            <a:ext cx="3991361" cy="5143501"/>
          </a:xfrm>
          <a:prstGeom prst="roundRect">
            <a:avLst>
              <a:gd name="adj" fmla="val 31819"/>
            </a:avLst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TextBox 6"/>
          <p:cNvSpPr txBox="1"/>
          <p:nvPr/>
        </p:nvSpPr>
        <p:spPr>
          <a:xfrm>
            <a:off x="5562694" y="1606525"/>
            <a:ext cx="27906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000" dirty="0"/>
              <a:t>Committee Scoring Rules</a:t>
            </a:r>
          </a:p>
        </p:txBody>
      </p:sp>
      <p:sp>
        <p:nvSpPr>
          <p:cNvPr id="15" name="Oval 14"/>
          <p:cNvSpPr/>
          <p:nvPr/>
        </p:nvSpPr>
        <p:spPr>
          <a:xfrm rot="19231506">
            <a:off x="5330718" y="3512088"/>
            <a:ext cx="2052083" cy="2571197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7" name="Oval 16"/>
          <p:cNvSpPr/>
          <p:nvPr/>
        </p:nvSpPr>
        <p:spPr>
          <a:xfrm rot="2253251">
            <a:off x="6498734" y="3540855"/>
            <a:ext cx="2052083" cy="2571197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8" name="Oval 17"/>
          <p:cNvSpPr/>
          <p:nvPr/>
        </p:nvSpPr>
        <p:spPr>
          <a:xfrm rot="5574115">
            <a:off x="5872547" y="2494936"/>
            <a:ext cx="2052083" cy="2571197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0" name="TextBox 19"/>
          <p:cNvSpPr txBox="1"/>
          <p:nvPr/>
        </p:nvSpPr>
        <p:spPr>
          <a:xfrm>
            <a:off x="6112283" y="2801176"/>
            <a:ext cx="157261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dirty="0"/>
              <a:t>representation</a:t>
            </a:r>
            <a:br>
              <a:rPr lang="pl-PL" dirty="0"/>
            </a:br>
            <a:r>
              <a:rPr lang="pl-PL" dirty="0"/>
              <a:t>focused</a:t>
            </a:r>
          </a:p>
        </p:txBody>
      </p:sp>
      <p:sp>
        <p:nvSpPr>
          <p:cNvPr id="21" name="TextBox 20"/>
          <p:cNvSpPr txBox="1"/>
          <p:nvPr/>
        </p:nvSpPr>
        <p:spPr>
          <a:xfrm rot="3752856">
            <a:off x="5014841" y="4671084"/>
            <a:ext cx="13066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/>
              <a:t>weakly separable</a:t>
            </a:r>
          </a:p>
        </p:txBody>
      </p:sp>
      <p:sp>
        <p:nvSpPr>
          <p:cNvPr id="22" name="TextBox 21"/>
          <p:cNvSpPr txBox="1"/>
          <p:nvPr/>
        </p:nvSpPr>
        <p:spPr>
          <a:xfrm rot="18492732">
            <a:off x="7442034" y="4932044"/>
            <a:ext cx="1271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/>
              <a:t>top k counting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356759" y="2046297"/>
            <a:ext cx="12922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OWA-based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761695" y="3111547"/>
            <a:ext cx="77457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rgbClr val="FF0000"/>
                </a:solidFill>
              </a:rPr>
              <a:t>β</a:t>
            </a:r>
            <a:r>
              <a:rPr lang="pl-PL" sz="2400" b="1" dirty="0">
                <a:solidFill>
                  <a:srgbClr val="FF0000"/>
                </a:solidFill>
              </a:rPr>
              <a:t>-CC</a:t>
            </a:r>
          </a:p>
        </p:txBody>
      </p:sp>
      <p:sp>
        <p:nvSpPr>
          <p:cNvPr id="26" name="Rectangle 25"/>
          <p:cNvSpPr/>
          <p:nvPr/>
        </p:nvSpPr>
        <p:spPr>
          <a:xfrm rot="21188456">
            <a:off x="6542686" y="4991371"/>
            <a:ext cx="72648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solidFill>
                  <a:srgbClr val="EF1DFF"/>
                </a:solidFill>
              </a:rPr>
              <a:t>Bloc</a:t>
            </a:r>
          </a:p>
        </p:txBody>
      </p:sp>
      <p:sp>
        <p:nvSpPr>
          <p:cNvPr id="27" name="Rectangle 26"/>
          <p:cNvSpPr/>
          <p:nvPr/>
        </p:nvSpPr>
        <p:spPr>
          <a:xfrm rot="1388678">
            <a:off x="5698936" y="3858874"/>
            <a:ext cx="86754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solidFill>
                  <a:srgbClr val="0A9417"/>
                </a:solidFill>
              </a:rPr>
              <a:t>SNTV</a:t>
            </a:r>
          </a:p>
        </p:txBody>
      </p:sp>
      <p:sp>
        <p:nvSpPr>
          <p:cNvPr id="28" name="Rectangle 27"/>
          <p:cNvSpPr/>
          <p:nvPr/>
        </p:nvSpPr>
        <p:spPr>
          <a:xfrm rot="17062444">
            <a:off x="5538925" y="4999831"/>
            <a:ext cx="118756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solidFill>
                  <a:srgbClr val="0000FF"/>
                </a:solidFill>
              </a:rPr>
              <a:t>k-Borda</a:t>
            </a:r>
          </a:p>
        </p:txBody>
      </p:sp>
      <p:sp>
        <p:nvSpPr>
          <p:cNvPr id="29" name="Rectangle 28"/>
          <p:cNvSpPr/>
          <p:nvPr/>
        </p:nvSpPr>
        <p:spPr>
          <a:xfrm rot="18769840">
            <a:off x="7473836" y="4433728"/>
            <a:ext cx="10536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rgbClr val="EA8016"/>
                </a:solidFill>
              </a:rPr>
              <a:t>α</a:t>
            </a:r>
            <a:r>
              <a:rPr lang="pl-PL" sz="2400" b="1" baseline="-25000" dirty="0">
                <a:solidFill>
                  <a:srgbClr val="EA8016"/>
                </a:solidFill>
              </a:rPr>
              <a:t>k</a:t>
            </a:r>
            <a:r>
              <a:rPr lang="pl-PL" sz="2400" b="1" dirty="0">
                <a:solidFill>
                  <a:srgbClr val="EA8016"/>
                </a:solidFill>
              </a:rPr>
              <a:t>-PAV</a:t>
            </a:r>
          </a:p>
        </p:txBody>
      </p:sp>
      <p:sp>
        <p:nvSpPr>
          <p:cNvPr id="25" name="Rectangle 24"/>
          <p:cNvSpPr/>
          <p:nvPr/>
        </p:nvSpPr>
        <p:spPr>
          <a:xfrm rot="19148727">
            <a:off x="7225095" y="3738069"/>
            <a:ext cx="8851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rgbClr val="7030A0"/>
                </a:solidFill>
              </a:rPr>
              <a:t>α</a:t>
            </a:r>
            <a:r>
              <a:rPr lang="pl-PL" sz="2400" b="1" baseline="-25000" dirty="0">
                <a:solidFill>
                  <a:srgbClr val="7030A0"/>
                </a:solidFill>
              </a:rPr>
              <a:t>k</a:t>
            </a:r>
            <a:r>
              <a:rPr lang="pl-PL" sz="2400" b="1" dirty="0">
                <a:solidFill>
                  <a:srgbClr val="7030A0"/>
                </a:solidFill>
              </a:rPr>
              <a:t>-CC</a:t>
            </a:r>
            <a:endParaRPr lang="pl-PL" sz="24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1707384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720080"/>
          </a:xfrm>
        </p:spPr>
        <p:txBody>
          <a:bodyPr/>
          <a:lstStyle/>
          <a:p>
            <a:r>
              <a:rPr lang="pl-PL" dirty="0"/>
              <a:t>Committee Scoring Rules</a:t>
            </a:r>
          </a:p>
        </p:txBody>
      </p:sp>
      <p:sp>
        <p:nvSpPr>
          <p:cNvPr id="11" name="Prostokąt zaokrąglony 12"/>
          <p:cNvSpPr/>
          <p:nvPr/>
        </p:nvSpPr>
        <p:spPr>
          <a:xfrm>
            <a:off x="115075" y="1253170"/>
            <a:ext cx="4486753" cy="4688424"/>
          </a:xfrm>
          <a:prstGeom prst="roundRect">
            <a:avLst>
              <a:gd name="adj" fmla="val 4528"/>
            </a:avLst>
          </a:prstGeom>
          <a:solidFill>
            <a:srgbClr val="DDDFFF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pl-PL" sz="2800" b="1" u="sng" dirty="0">
                <a:solidFill>
                  <a:schemeClr val="tx1"/>
                </a:solidFill>
              </a:rPr>
              <a:t>Examples</a:t>
            </a:r>
            <a:endParaRPr lang="pl-PL" b="1" u="sng" dirty="0">
              <a:solidFill>
                <a:schemeClr val="tx1"/>
              </a:solidFill>
            </a:endParaRP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SNTV:</a:t>
            </a:r>
          </a:p>
          <a:p>
            <a:r>
              <a:rPr lang="pl-PL" b="1" dirty="0">
                <a:solidFill>
                  <a:schemeClr val="tx1"/>
                </a:solidFill>
              </a:rPr>
              <a:t>f(i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, ..., 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 =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)</a:t>
            </a: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k-Borda:</a:t>
            </a:r>
          </a:p>
          <a:p>
            <a:r>
              <a:rPr lang="pl-PL" b="1" dirty="0">
                <a:solidFill>
                  <a:schemeClr val="tx1"/>
                </a:solidFill>
              </a:rPr>
              <a:t>f(i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, ..., 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 = </a:t>
            </a:r>
            <a:r>
              <a:rPr lang="el-GR" b="1" dirty="0">
                <a:solidFill>
                  <a:schemeClr val="tx1"/>
                </a:solidFill>
              </a:rPr>
              <a:t>β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) + </a:t>
            </a:r>
            <a:r>
              <a:rPr lang="el-GR" b="1" dirty="0">
                <a:solidFill>
                  <a:schemeClr val="tx1"/>
                </a:solidFill>
              </a:rPr>
              <a:t>β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2</a:t>
            </a:r>
            <a:r>
              <a:rPr lang="pl-PL" b="1" dirty="0">
                <a:solidFill>
                  <a:schemeClr val="tx1"/>
                </a:solidFill>
              </a:rPr>
              <a:t>) + .... + </a:t>
            </a:r>
            <a:r>
              <a:rPr lang="el-GR" b="1" dirty="0">
                <a:solidFill>
                  <a:schemeClr val="tx1"/>
                </a:solidFill>
              </a:rPr>
              <a:t>β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</a:t>
            </a: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Bloc:</a:t>
            </a:r>
          </a:p>
          <a:p>
            <a:r>
              <a:rPr lang="pl-PL" b="1" dirty="0">
                <a:solidFill>
                  <a:schemeClr val="tx1"/>
                </a:solidFill>
              </a:rPr>
              <a:t>f(i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, ..., 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 =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) +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2</a:t>
            </a:r>
            <a:r>
              <a:rPr lang="pl-PL" b="1" dirty="0">
                <a:solidFill>
                  <a:schemeClr val="tx1"/>
                </a:solidFill>
              </a:rPr>
              <a:t>) + .... +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</a:t>
            </a: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Chamberlin—Courant (</a:t>
            </a:r>
            <a:r>
              <a:rPr lang="el-GR" b="1" dirty="0">
                <a:solidFill>
                  <a:schemeClr val="tx1"/>
                </a:solidFill>
              </a:rPr>
              <a:t>β</a:t>
            </a:r>
            <a:r>
              <a:rPr lang="pl-PL" b="1" dirty="0">
                <a:solidFill>
                  <a:schemeClr val="tx1"/>
                </a:solidFill>
              </a:rPr>
              <a:t>-CC):</a:t>
            </a:r>
          </a:p>
          <a:p>
            <a:r>
              <a:rPr lang="pl-PL" b="1" dirty="0">
                <a:solidFill>
                  <a:schemeClr val="tx1"/>
                </a:solidFill>
              </a:rPr>
              <a:t>f(i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, ..., 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 = </a:t>
            </a:r>
            <a:r>
              <a:rPr lang="el-GR" b="1" dirty="0">
                <a:solidFill>
                  <a:schemeClr val="tx1"/>
                </a:solidFill>
              </a:rPr>
              <a:t>β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)</a:t>
            </a: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Proportional Approval Voting (as CSR):</a:t>
            </a:r>
          </a:p>
          <a:p>
            <a:r>
              <a:rPr lang="pl-PL" b="1" dirty="0">
                <a:solidFill>
                  <a:schemeClr val="tx1"/>
                </a:solidFill>
              </a:rPr>
              <a:t>f(i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, ..., 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 =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1</a:t>
            </a:r>
            <a:r>
              <a:rPr lang="pl-PL" b="1" dirty="0">
                <a:solidFill>
                  <a:schemeClr val="tx1"/>
                </a:solidFill>
              </a:rPr>
              <a:t>) + 1/2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2</a:t>
            </a:r>
            <a:r>
              <a:rPr lang="pl-PL" b="1" dirty="0">
                <a:solidFill>
                  <a:schemeClr val="tx1"/>
                </a:solidFill>
              </a:rPr>
              <a:t>) + ... + 1/k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(i</a:t>
            </a:r>
            <a:r>
              <a:rPr lang="pl-PL" b="1" baseline="-25000" dirty="0">
                <a:solidFill>
                  <a:schemeClr val="tx1"/>
                </a:solidFill>
              </a:rPr>
              <a:t>k</a:t>
            </a:r>
            <a:r>
              <a:rPr lang="pl-PL" b="1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49" name="Rectangle: Rounded Corners 48"/>
          <p:cNvSpPr/>
          <p:nvPr/>
        </p:nvSpPr>
        <p:spPr>
          <a:xfrm>
            <a:off x="115074" y="6055855"/>
            <a:ext cx="4486754" cy="776591"/>
          </a:xfrm>
          <a:prstGeom prst="roundRect">
            <a:avLst>
              <a:gd name="adj" fmla="val 13197"/>
            </a:avLst>
          </a:prstGeom>
          <a:solidFill>
            <a:srgbClr val="FFFFCC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1600" dirty="0">
                <a:solidFill>
                  <a:schemeClr val="tx1"/>
                </a:solidFill>
              </a:rPr>
              <a:t>[FSST16] P. Faliszewski, P. Skowron, A. Slinko, N. Talmon, Committtee Scoring Rules: Axiomatic Classification and Hierarchy, AAAI-2016</a:t>
            </a:r>
          </a:p>
        </p:txBody>
      </p:sp>
      <p:sp>
        <p:nvSpPr>
          <p:cNvPr id="4" name="Rectangle: Rounded Corners 3"/>
          <p:cNvSpPr/>
          <p:nvPr/>
        </p:nvSpPr>
        <p:spPr>
          <a:xfrm>
            <a:off x="4966901" y="1443037"/>
            <a:ext cx="3991361" cy="5143501"/>
          </a:xfrm>
          <a:prstGeom prst="roundRect">
            <a:avLst>
              <a:gd name="adj" fmla="val 31819"/>
            </a:avLst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TextBox 6"/>
          <p:cNvSpPr txBox="1"/>
          <p:nvPr/>
        </p:nvSpPr>
        <p:spPr>
          <a:xfrm>
            <a:off x="5562694" y="1606525"/>
            <a:ext cx="27906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000" dirty="0"/>
              <a:t>Committee Scoring Rules</a:t>
            </a:r>
          </a:p>
        </p:txBody>
      </p:sp>
      <p:sp>
        <p:nvSpPr>
          <p:cNvPr id="15" name="Oval 14"/>
          <p:cNvSpPr/>
          <p:nvPr/>
        </p:nvSpPr>
        <p:spPr>
          <a:xfrm rot="19231506">
            <a:off x="5330718" y="3512088"/>
            <a:ext cx="2052083" cy="2571197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7" name="Oval 16"/>
          <p:cNvSpPr/>
          <p:nvPr/>
        </p:nvSpPr>
        <p:spPr>
          <a:xfrm rot="2253251">
            <a:off x="6498734" y="3540855"/>
            <a:ext cx="2052083" cy="2571197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8" name="Oval 17"/>
          <p:cNvSpPr/>
          <p:nvPr/>
        </p:nvSpPr>
        <p:spPr>
          <a:xfrm rot="5574115">
            <a:off x="5872547" y="2494936"/>
            <a:ext cx="2052083" cy="2571197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9" name="Oval 18"/>
          <p:cNvSpPr/>
          <p:nvPr/>
        </p:nvSpPr>
        <p:spPr>
          <a:xfrm>
            <a:off x="5072063" y="2035478"/>
            <a:ext cx="3749712" cy="4300210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0" name="TextBox 19"/>
          <p:cNvSpPr txBox="1"/>
          <p:nvPr/>
        </p:nvSpPr>
        <p:spPr>
          <a:xfrm>
            <a:off x="6112283" y="2801176"/>
            <a:ext cx="157261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dirty="0"/>
              <a:t>representation</a:t>
            </a:r>
            <a:br>
              <a:rPr lang="pl-PL" dirty="0"/>
            </a:br>
            <a:r>
              <a:rPr lang="pl-PL" dirty="0"/>
              <a:t>focused</a:t>
            </a:r>
          </a:p>
        </p:txBody>
      </p:sp>
      <p:sp>
        <p:nvSpPr>
          <p:cNvPr id="21" name="TextBox 20"/>
          <p:cNvSpPr txBox="1"/>
          <p:nvPr/>
        </p:nvSpPr>
        <p:spPr>
          <a:xfrm rot="3752856">
            <a:off x="5014841" y="4671084"/>
            <a:ext cx="13066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/>
              <a:t>weakly separable</a:t>
            </a:r>
          </a:p>
        </p:txBody>
      </p:sp>
      <p:sp>
        <p:nvSpPr>
          <p:cNvPr id="22" name="TextBox 21"/>
          <p:cNvSpPr txBox="1"/>
          <p:nvPr/>
        </p:nvSpPr>
        <p:spPr>
          <a:xfrm rot="18492732">
            <a:off x="7442034" y="4932044"/>
            <a:ext cx="1271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/>
              <a:t>top k counting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356759" y="2046297"/>
            <a:ext cx="12922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OWA-based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761695" y="3111547"/>
            <a:ext cx="77457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rgbClr val="FF0000"/>
                </a:solidFill>
              </a:rPr>
              <a:t>β</a:t>
            </a:r>
            <a:r>
              <a:rPr lang="pl-PL" sz="2400" b="1" dirty="0">
                <a:solidFill>
                  <a:srgbClr val="FF0000"/>
                </a:solidFill>
              </a:rPr>
              <a:t>-CC</a:t>
            </a:r>
          </a:p>
        </p:txBody>
      </p:sp>
      <p:sp>
        <p:nvSpPr>
          <p:cNvPr id="26" name="Rectangle 25"/>
          <p:cNvSpPr/>
          <p:nvPr/>
        </p:nvSpPr>
        <p:spPr>
          <a:xfrm rot="21188456">
            <a:off x="6542686" y="4991371"/>
            <a:ext cx="72648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solidFill>
                  <a:srgbClr val="EF1DFF"/>
                </a:solidFill>
              </a:rPr>
              <a:t>Bloc</a:t>
            </a:r>
          </a:p>
        </p:txBody>
      </p:sp>
      <p:sp>
        <p:nvSpPr>
          <p:cNvPr id="27" name="Rectangle 26"/>
          <p:cNvSpPr/>
          <p:nvPr/>
        </p:nvSpPr>
        <p:spPr>
          <a:xfrm rot="1388678">
            <a:off x="5698936" y="3858874"/>
            <a:ext cx="86754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solidFill>
                  <a:srgbClr val="0A9417"/>
                </a:solidFill>
              </a:rPr>
              <a:t>SNTV</a:t>
            </a:r>
          </a:p>
        </p:txBody>
      </p:sp>
      <p:sp>
        <p:nvSpPr>
          <p:cNvPr id="28" name="Rectangle 27"/>
          <p:cNvSpPr/>
          <p:nvPr/>
        </p:nvSpPr>
        <p:spPr>
          <a:xfrm rot="17062444">
            <a:off x="5538925" y="4999831"/>
            <a:ext cx="118756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solidFill>
                  <a:srgbClr val="0000FF"/>
                </a:solidFill>
              </a:rPr>
              <a:t>k-Borda</a:t>
            </a:r>
          </a:p>
        </p:txBody>
      </p:sp>
      <p:sp>
        <p:nvSpPr>
          <p:cNvPr id="29" name="Rectangle 28"/>
          <p:cNvSpPr/>
          <p:nvPr/>
        </p:nvSpPr>
        <p:spPr>
          <a:xfrm rot="18769840">
            <a:off x="7473836" y="4433728"/>
            <a:ext cx="10536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rgbClr val="EA8016"/>
                </a:solidFill>
              </a:rPr>
              <a:t>α</a:t>
            </a:r>
            <a:r>
              <a:rPr lang="pl-PL" sz="2400" b="1" baseline="-25000" dirty="0">
                <a:solidFill>
                  <a:srgbClr val="EA8016"/>
                </a:solidFill>
              </a:rPr>
              <a:t>k</a:t>
            </a:r>
            <a:r>
              <a:rPr lang="pl-PL" sz="2400" b="1" dirty="0">
                <a:solidFill>
                  <a:srgbClr val="EA8016"/>
                </a:solidFill>
              </a:rPr>
              <a:t>-PAV</a:t>
            </a:r>
          </a:p>
        </p:txBody>
      </p:sp>
      <p:sp>
        <p:nvSpPr>
          <p:cNvPr id="25" name="Rectangle 24"/>
          <p:cNvSpPr/>
          <p:nvPr/>
        </p:nvSpPr>
        <p:spPr>
          <a:xfrm rot="19148727">
            <a:off x="7225095" y="3738069"/>
            <a:ext cx="8851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rgbClr val="7030A0"/>
                </a:solidFill>
              </a:rPr>
              <a:t>α</a:t>
            </a:r>
            <a:r>
              <a:rPr lang="pl-PL" sz="2400" b="1" baseline="-25000" dirty="0">
                <a:solidFill>
                  <a:srgbClr val="7030A0"/>
                </a:solidFill>
              </a:rPr>
              <a:t>k</a:t>
            </a:r>
            <a:r>
              <a:rPr lang="pl-PL" sz="2400" b="1" dirty="0">
                <a:solidFill>
                  <a:srgbClr val="7030A0"/>
                </a:solidFill>
              </a:rPr>
              <a:t>-CC</a:t>
            </a:r>
            <a:endParaRPr lang="pl-PL" sz="2400" dirty="0">
              <a:solidFill>
                <a:srgbClr val="7030A0"/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 rot="2275055">
            <a:off x="7455573" y="2540283"/>
            <a:ext cx="102643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rgbClr val="9900FF"/>
                </a:solidFill>
              </a:rPr>
              <a:t>α</a:t>
            </a:r>
            <a:r>
              <a:rPr lang="pl-PL" sz="2400" b="1" baseline="-25000" dirty="0">
                <a:solidFill>
                  <a:srgbClr val="9900FF"/>
                </a:solidFill>
              </a:rPr>
              <a:t>t</a:t>
            </a:r>
            <a:r>
              <a:rPr lang="pl-PL" sz="2400" b="1" dirty="0">
                <a:solidFill>
                  <a:srgbClr val="9900FF"/>
                </a:solidFill>
              </a:rPr>
              <a:t>-PAV</a:t>
            </a:r>
          </a:p>
        </p:txBody>
      </p:sp>
      <p:sp>
        <p:nvSpPr>
          <p:cNvPr id="32" name="Rectangle 31"/>
          <p:cNvSpPr/>
          <p:nvPr/>
        </p:nvSpPr>
        <p:spPr>
          <a:xfrm rot="19370268">
            <a:off x="5548485" y="2463692"/>
            <a:ext cx="9430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rgbClr val="E5681B"/>
                </a:solidFill>
              </a:rPr>
              <a:t>β</a:t>
            </a:r>
            <a:r>
              <a:rPr lang="pl-PL" sz="2400" b="1" dirty="0">
                <a:solidFill>
                  <a:srgbClr val="E5681B"/>
                </a:solidFill>
              </a:rPr>
              <a:t>-PAV</a:t>
            </a:r>
          </a:p>
        </p:txBody>
      </p:sp>
    </p:spTree>
    <p:extLst>
      <p:ext uri="{BB962C8B-B14F-4D97-AF65-F5344CB8AC3E}">
        <p14:creationId xmlns:p14="http://schemas.microsoft.com/office/powerpoint/2010/main" val="434923241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720080"/>
          </a:xfrm>
        </p:spPr>
        <p:txBody>
          <a:bodyPr/>
          <a:lstStyle/>
          <a:p>
            <a:r>
              <a:rPr lang="pl-PL" dirty="0"/>
              <a:t>Committee Scoring Rules</a:t>
            </a:r>
          </a:p>
        </p:txBody>
      </p:sp>
      <p:sp>
        <p:nvSpPr>
          <p:cNvPr id="11" name="Prostokąt zaokrąglony 12"/>
          <p:cNvSpPr/>
          <p:nvPr/>
        </p:nvSpPr>
        <p:spPr>
          <a:xfrm>
            <a:off x="115075" y="1253170"/>
            <a:ext cx="4486753" cy="4688424"/>
          </a:xfrm>
          <a:prstGeom prst="roundRect">
            <a:avLst>
              <a:gd name="adj" fmla="val 4528"/>
            </a:avLst>
          </a:prstGeom>
          <a:solidFill>
            <a:srgbClr val="DDDFFF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pl-PL" sz="2800" b="1" u="sng" dirty="0">
                <a:solidFill>
                  <a:schemeClr val="tx1"/>
                </a:solidFill>
              </a:rPr>
              <a:t>Examples</a:t>
            </a:r>
            <a:endParaRPr lang="pl-PL" b="1" u="sng" dirty="0">
              <a:solidFill>
                <a:schemeClr val="tx1"/>
              </a:solidFill>
            </a:endParaRPr>
          </a:p>
          <a:p>
            <a:endParaRPr lang="pl-PL" b="1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SNTV: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k-Borda: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 +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2</a:t>
            </a:r>
            <a:r>
              <a:rPr lang="pl-PL" dirty="0">
                <a:solidFill>
                  <a:schemeClr val="tx1"/>
                </a:solidFill>
              </a:rPr>
              <a:t>) + .... +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Bloc: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 +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2</a:t>
            </a:r>
            <a:r>
              <a:rPr lang="pl-PL" dirty="0">
                <a:solidFill>
                  <a:schemeClr val="tx1"/>
                </a:solidFill>
              </a:rPr>
              <a:t>) + .... +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Chamberlin—Courant (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-CC):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Proportional Approval Voting (as CSR):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 + 1/2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2</a:t>
            </a:r>
            <a:r>
              <a:rPr lang="pl-PL" dirty="0">
                <a:solidFill>
                  <a:schemeClr val="tx1"/>
                </a:solidFill>
              </a:rPr>
              <a:t>) + ... + 1/k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49" name="Rectangle: Rounded Corners 48"/>
          <p:cNvSpPr/>
          <p:nvPr/>
        </p:nvSpPr>
        <p:spPr>
          <a:xfrm>
            <a:off x="115074" y="6055855"/>
            <a:ext cx="4486754" cy="776591"/>
          </a:xfrm>
          <a:prstGeom prst="roundRect">
            <a:avLst>
              <a:gd name="adj" fmla="val 13197"/>
            </a:avLst>
          </a:prstGeom>
          <a:solidFill>
            <a:srgbClr val="FFFFCC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1600" dirty="0">
                <a:solidFill>
                  <a:schemeClr val="tx1"/>
                </a:solidFill>
              </a:rPr>
              <a:t>[FSST16] P. Faliszewski, P. Skowron, A. Slinko, N. Talmon, Committtee Scoring Rules: Axiomatic Classification and Hierarchy, AAAI-2016</a:t>
            </a:r>
          </a:p>
        </p:txBody>
      </p:sp>
      <p:sp>
        <p:nvSpPr>
          <p:cNvPr id="4" name="Rectangle: Rounded Corners 3"/>
          <p:cNvSpPr/>
          <p:nvPr/>
        </p:nvSpPr>
        <p:spPr>
          <a:xfrm>
            <a:off x="4966901" y="1443037"/>
            <a:ext cx="3991361" cy="5143501"/>
          </a:xfrm>
          <a:prstGeom prst="roundRect">
            <a:avLst>
              <a:gd name="adj" fmla="val 31819"/>
            </a:avLst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TextBox 6"/>
          <p:cNvSpPr txBox="1"/>
          <p:nvPr/>
        </p:nvSpPr>
        <p:spPr>
          <a:xfrm>
            <a:off x="5562694" y="1606525"/>
            <a:ext cx="27906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000" dirty="0"/>
              <a:t>Committee Scoring Rules</a:t>
            </a:r>
          </a:p>
        </p:txBody>
      </p:sp>
      <p:sp>
        <p:nvSpPr>
          <p:cNvPr id="15" name="Oval 14"/>
          <p:cNvSpPr/>
          <p:nvPr/>
        </p:nvSpPr>
        <p:spPr>
          <a:xfrm rot="19231506">
            <a:off x="5330718" y="3512088"/>
            <a:ext cx="2052083" cy="2571197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7" name="Oval 16"/>
          <p:cNvSpPr/>
          <p:nvPr/>
        </p:nvSpPr>
        <p:spPr>
          <a:xfrm rot="2253251">
            <a:off x="6498734" y="3540855"/>
            <a:ext cx="2052083" cy="2571197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8" name="Oval 17"/>
          <p:cNvSpPr/>
          <p:nvPr/>
        </p:nvSpPr>
        <p:spPr>
          <a:xfrm rot="5574115">
            <a:off x="5872547" y="2494936"/>
            <a:ext cx="2052083" cy="2571197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9" name="Oval 18"/>
          <p:cNvSpPr/>
          <p:nvPr/>
        </p:nvSpPr>
        <p:spPr>
          <a:xfrm>
            <a:off x="5072063" y="2035478"/>
            <a:ext cx="3749712" cy="4300210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0" name="TextBox 19"/>
          <p:cNvSpPr txBox="1"/>
          <p:nvPr/>
        </p:nvSpPr>
        <p:spPr>
          <a:xfrm>
            <a:off x="6112283" y="2801176"/>
            <a:ext cx="157261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dirty="0"/>
              <a:t>representation</a:t>
            </a:r>
            <a:br>
              <a:rPr lang="pl-PL" dirty="0"/>
            </a:br>
            <a:r>
              <a:rPr lang="pl-PL" dirty="0"/>
              <a:t>focused</a:t>
            </a:r>
          </a:p>
        </p:txBody>
      </p:sp>
      <p:sp>
        <p:nvSpPr>
          <p:cNvPr id="21" name="TextBox 20"/>
          <p:cNvSpPr txBox="1"/>
          <p:nvPr/>
        </p:nvSpPr>
        <p:spPr>
          <a:xfrm rot="3752856">
            <a:off x="5014841" y="4671084"/>
            <a:ext cx="13066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/>
              <a:t>weakly separable</a:t>
            </a:r>
          </a:p>
        </p:txBody>
      </p:sp>
      <p:sp>
        <p:nvSpPr>
          <p:cNvPr id="22" name="TextBox 21"/>
          <p:cNvSpPr txBox="1"/>
          <p:nvPr/>
        </p:nvSpPr>
        <p:spPr>
          <a:xfrm rot="18492732">
            <a:off x="7442034" y="4932044"/>
            <a:ext cx="1271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/>
              <a:t>top k counting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356759" y="2046297"/>
            <a:ext cx="12922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OWA-based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761695" y="3111547"/>
            <a:ext cx="77457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chemeClr val="bg1">
                    <a:lumMod val="75000"/>
                  </a:schemeClr>
                </a:solidFill>
              </a:rPr>
              <a:t>β</a:t>
            </a:r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-CC</a:t>
            </a:r>
          </a:p>
        </p:txBody>
      </p:sp>
      <p:sp>
        <p:nvSpPr>
          <p:cNvPr id="26" name="Rectangle 25"/>
          <p:cNvSpPr/>
          <p:nvPr/>
        </p:nvSpPr>
        <p:spPr>
          <a:xfrm rot="21188456">
            <a:off x="6542686" y="4991371"/>
            <a:ext cx="72648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Bloc</a:t>
            </a:r>
          </a:p>
        </p:txBody>
      </p:sp>
      <p:sp>
        <p:nvSpPr>
          <p:cNvPr id="27" name="Rectangle 26"/>
          <p:cNvSpPr/>
          <p:nvPr/>
        </p:nvSpPr>
        <p:spPr>
          <a:xfrm rot="1388678">
            <a:off x="5698936" y="3858874"/>
            <a:ext cx="86754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SNTV</a:t>
            </a:r>
          </a:p>
        </p:txBody>
      </p:sp>
      <p:sp>
        <p:nvSpPr>
          <p:cNvPr id="28" name="Rectangle 27"/>
          <p:cNvSpPr/>
          <p:nvPr/>
        </p:nvSpPr>
        <p:spPr>
          <a:xfrm rot="17062444">
            <a:off x="5538925" y="4999831"/>
            <a:ext cx="118756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k-Borda</a:t>
            </a:r>
          </a:p>
        </p:txBody>
      </p:sp>
      <p:sp>
        <p:nvSpPr>
          <p:cNvPr id="29" name="Rectangle 28"/>
          <p:cNvSpPr/>
          <p:nvPr/>
        </p:nvSpPr>
        <p:spPr>
          <a:xfrm rot="18769840">
            <a:off x="7473836" y="4433728"/>
            <a:ext cx="10536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chemeClr val="bg1">
                    <a:lumMod val="75000"/>
                  </a:schemeClr>
                </a:solidFill>
              </a:rPr>
              <a:t>α</a:t>
            </a:r>
            <a:r>
              <a:rPr lang="pl-PL" sz="2400" b="1" baseline="-25000" dirty="0">
                <a:solidFill>
                  <a:schemeClr val="bg1">
                    <a:lumMod val="75000"/>
                  </a:schemeClr>
                </a:solidFill>
              </a:rPr>
              <a:t>k</a:t>
            </a:r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-PAV</a:t>
            </a:r>
          </a:p>
        </p:txBody>
      </p:sp>
      <p:sp>
        <p:nvSpPr>
          <p:cNvPr id="25" name="Rectangle 24"/>
          <p:cNvSpPr/>
          <p:nvPr/>
        </p:nvSpPr>
        <p:spPr>
          <a:xfrm rot="19148727">
            <a:off x="7225095" y="3738069"/>
            <a:ext cx="8851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chemeClr val="bg1">
                    <a:lumMod val="75000"/>
                  </a:schemeClr>
                </a:solidFill>
              </a:rPr>
              <a:t>α</a:t>
            </a:r>
            <a:r>
              <a:rPr lang="pl-PL" sz="2400" b="1" baseline="-25000" dirty="0">
                <a:solidFill>
                  <a:schemeClr val="bg1">
                    <a:lumMod val="75000"/>
                  </a:schemeClr>
                </a:solidFill>
              </a:rPr>
              <a:t>k</a:t>
            </a:r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-CC</a:t>
            </a:r>
            <a:endParaRPr lang="pl-PL" sz="24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 rot="2275055">
            <a:off x="7455573" y="2540283"/>
            <a:ext cx="102643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chemeClr val="bg1">
                    <a:lumMod val="75000"/>
                  </a:schemeClr>
                </a:solidFill>
              </a:rPr>
              <a:t>α</a:t>
            </a:r>
            <a:r>
              <a:rPr lang="pl-PL" sz="2400" b="1" baseline="-25000" dirty="0">
                <a:solidFill>
                  <a:schemeClr val="bg1">
                    <a:lumMod val="75000"/>
                  </a:schemeClr>
                </a:solidFill>
              </a:rPr>
              <a:t>t</a:t>
            </a:r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-PAV</a:t>
            </a:r>
          </a:p>
        </p:txBody>
      </p:sp>
      <p:sp>
        <p:nvSpPr>
          <p:cNvPr id="32" name="Rectangle 31"/>
          <p:cNvSpPr/>
          <p:nvPr/>
        </p:nvSpPr>
        <p:spPr>
          <a:xfrm rot="19370268">
            <a:off x="5548485" y="2463692"/>
            <a:ext cx="9430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chemeClr val="bg1">
                    <a:lumMod val="75000"/>
                  </a:schemeClr>
                </a:solidFill>
              </a:rPr>
              <a:t>β</a:t>
            </a:r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-PAV</a:t>
            </a:r>
          </a:p>
        </p:txBody>
      </p:sp>
    </p:spTree>
    <p:extLst>
      <p:ext uri="{BB962C8B-B14F-4D97-AF65-F5344CB8AC3E}">
        <p14:creationId xmlns:p14="http://schemas.microsoft.com/office/powerpoint/2010/main" val="1237792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720080"/>
          </a:xfrm>
        </p:spPr>
        <p:txBody>
          <a:bodyPr/>
          <a:lstStyle/>
          <a:p>
            <a:r>
              <a:rPr lang="pl-PL" dirty="0"/>
              <a:t>Committee Scoring Rules</a:t>
            </a:r>
          </a:p>
        </p:txBody>
      </p:sp>
      <p:sp>
        <p:nvSpPr>
          <p:cNvPr id="49" name="Rectangle: Rounded Corners 48"/>
          <p:cNvSpPr/>
          <p:nvPr/>
        </p:nvSpPr>
        <p:spPr>
          <a:xfrm>
            <a:off x="115074" y="6055855"/>
            <a:ext cx="4352057" cy="776591"/>
          </a:xfrm>
          <a:prstGeom prst="roundRect">
            <a:avLst>
              <a:gd name="adj" fmla="val 13197"/>
            </a:avLst>
          </a:prstGeom>
          <a:solidFill>
            <a:srgbClr val="FFFFCC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1600" dirty="0">
                <a:solidFill>
                  <a:schemeClr val="tx1"/>
                </a:solidFill>
              </a:rPr>
              <a:t>[FSST16] P. Faliszewski, P. Skowron, A. Slinko, N. Talmon, Committtee Scoring Rules: Axiomatic Classification and Hierarchy, AAAI-2016</a:t>
            </a:r>
          </a:p>
        </p:txBody>
      </p:sp>
      <p:sp>
        <p:nvSpPr>
          <p:cNvPr id="4" name="Rectangle: Rounded Corners 3"/>
          <p:cNvSpPr/>
          <p:nvPr/>
        </p:nvSpPr>
        <p:spPr>
          <a:xfrm>
            <a:off x="4966901" y="1443037"/>
            <a:ext cx="3991361" cy="5143501"/>
          </a:xfrm>
          <a:prstGeom prst="roundRect">
            <a:avLst>
              <a:gd name="adj" fmla="val 31819"/>
            </a:avLst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TextBox 6"/>
          <p:cNvSpPr txBox="1"/>
          <p:nvPr/>
        </p:nvSpPr>
        <p:spPr>
          <a:xfrm>
            <a:off x="5562694" y="1606525"/>
            <a:ext cx="27906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000" dirty="0"/>
              <a:t>Committee Scoring Rules</a:t>
            </a:r>
          </a:p>
        </p:txBody>
      </p:sp>
      <p:sp>
        <p:nvSpPr>
          <p:cNvPr id="15" name="Oval 14"/>
          <p:cNvSpPr/>
          <p:nvPr/>
        </p:nvSpPr>
        <p:spPr>
          <a:xfrm rot="19231506">
            <a:off x="5330718" y="3512088"/>
            <a:ext cx="2052083" cy="2571197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7" name="Oval 16"/>
          <p:cNvSpPr/>
          <p:nvPr/>
        </p:nvSpPr>
        <p:spPr>
          <a:xfrm rot="2253251">
            <a:off x="6498734" y="3540855"/>
            <a:ext cx="2052083" cy="2571197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8" name="Oval 17"/>
          <p:cNvSpPr/>
          <p:nvPr/>
        </p:nvSpPr>
        <p:spPr>
          <a:xfrm rot="5574115">
            <a:off x="5872547" y="2494936"/>
            <a:ext cx="2052083" cy="2571197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9" name="Oval 18"/>
          <p:cNvSpPr/>
          <p:nvPr/>
        </p:nvSpPr>
        <p:spPr>
          <a:xfrm>
            <a:off x="5072063" y="2035478"/>
            <a:ext cx="3749712" cy="4300210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0" name="TextBox 19"/>
          <p:cNvSpPr txBox="1"/>
          <p:nvPr/>
        </p:nvSpPr>
        <p:spPr>
          <a:xfrm>
            <a:off x="6112283" y="2801176"/>
            <a:ext cx="157261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dirty="0"/>
              <a:t>representation</a:t>
            </a:r>
            <a:br>
              <a:rPr lang="pl-PL" dirty="0"/>
            </a:br>
            <a:r>
              <a:rPr lang="pl-PL" dirty="0"/>
              <a:t>focused</a:t>
            </a:r>
          </a:p>
        </p:txBody>
      </p:sp>
      <p:sp>
        <p:nvSpPr>
          <p:cNvPr id="21" name="TextBox 20"/>
          <p:cNvSpPr txBox="1"/>
          <p:nvPr/>
        </p:nvSpPr>
        <p:spPr>
          <a:xfrm rot="3752856">
            <a:off x="5014841" y="4671084"/>
            <a:ext cx="13066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/>
              <a:t>weakly separable</a:t>
            </a:r>
          </a:p>
        </p:txBody>
      </p:sp>
      <p:sp>
        <p:nvSpPr>
          <p:cNvPr id="22" name="TextBox 21"/>
          <p:cNvSpPr txBox="1"/>
          <p:nvPr/>
        </p:nvSpPr>
        <p:spPr>
          <a:xfrm rot="18492732">
            <a:off x="7442034" y="4932044"/>
            <a:ext cx="1271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/>
              <a:t>top k counting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356759" y="2046297"/>
            <a:ext cx="12922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OWA-based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761695" y="3111547"/>
            <a:ext cx="77457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chemeClr val="bg1">
                    <a:lumMod val="75000"/>
                  </a:schemeClr>
                </a:solidFill>
              </a:rPr>
              <a:t>β</a:t>
            </a:r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-CC</a:t>
            </a:r>
          </a:p>
        </p:txBody>
      </p:sp>
      <p:sp>
        <p:nvSpPr>
          <p:cNvPr id="26" name="Rectangle 25"/>
          <p:cNvSpPr/>
          <p:nvPr/>
        </p:nvSpPr>
        <p:spPr>
          <a:xfrm rot="21188456">
            <a:off x="6542686" y="4991371"/>
            <a:ext cx="72648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Bloc</a:t>
            </a:r>
          </a:p>
        </p:txBody>
      </p:sp>
      <p:sp>
        <p:nvSpPr>
          <p:cNvPr id="27" name="Rectangle 26"/>
          <p:cNvSpPr/>
          <p:nvPr/>
        </p:nvSpPr>
        <p:spPr>
          <a:xfrm rot="1388678">
            <a:off x="5698936" y="3858874"/>
            <a:ext cx="86754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SNTV</a:t>
            </a:r>
          </a:p>
        </p:txBody>
      </p:sp>
      <p:sp>
        <p:nvSpPr>
          <p:cNvPr id="28" name="Rectangle 27"/>
          <p:cNvSpPr/>
          <p:nvPr/>
        </p:nvSpPr>
        <p:spPr>
          <a:xfrm rot="17062444">
            <a:off x="5538925" y="4999831"/>
            <a:ext cx="118756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k-Borda</a:t>
            </a:r>
          </a:p>
        </p:txBody>
      </p:sp>
      <p:sp>
        <p:nvSpPr>
          <p:cNvPr id="29" name="Rectangle 28"/>
          <p:cNvSpPr/>
          <p:nvPr/>
        </p:nvSpPr>
        <p:spPr>
          <a:xfrm rot="18769840">
            <a:off x="7473836" y="4433728"/>
            <a:ext cx="10536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chemeClr val="bg1">
                    <a:lumMod val="75000"/>
                  </a:schemeClr>
                </a:solidFill>
              </a:rPr>
              <a:t>α</a:t>
            </a:r>
            <a:r>
              <a:rPr lang="pl-PL" sz="2400" b="1" baseline="-25000" dirty="0">
                <a:solidFill>
                  <a:schemeClr val="bg1">
                    <a:lumMod val="75000"/>
                  </a:schemeClr>
                </a:solidFill>
              </a:rPr>
              <a:t>k</a:t>
            </a:r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-PAV</a:t>
            </a:r>
          </a:p>
        </p:txBody>
      </p:sp>
      <p:sp>
        <p:nvSpPr>
          <p:cNvPr id="25" name="Rectangle 24"/>
          <p:cNvSpPr/>
          <p:nvPr/>
        </p:nvSpPr>
        <p:spPr>
          <a:xfrm rot="19148727">
            <a:off x="7225095" y="3738069"/>
            <a:ext cx="8851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chemeClr val="bg1">
                    <a:lumMod val="75000"/>
                  </a:schemeClr>
                </a:solidFill>
              </a:rPr>
              <a:t>α</a:t>
            </a:r>
            <a:r>
              <a:rPr lang="pl-PL" sz="2400" b="1" baseline="-25000" dirty="0">
                <a:solidFill>
                  <a:schemeClr val="bg1">
                    <a:lumMod val="75000"/>
                  </a:schemeClr>
                </a:solidFill>
              </a:rPr>
              <a:t>k</a:t>
            </a:r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-CC</a:t>
            </a:r>
            <a:endParaRPr lang="pl-PL" sz="24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 rot="2275055">
            <a:off x="7455573" y="2540283"/>
            <a:ext cx="102643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chemeClr val="bg1">
                    <a:lumMod val="75000"/>
                  </a:schemeClr>
                </a:solidFill>
              </a:rPr>
              <a:t>α</a:t>
            </a:r>
            <a:r>
              <a:rPr lang="pl-PL" sz="2400" b="1" baseline="-25000" dirty="0">
                <a:solidFill>
                  <a:schemeClr val="bg1">
                    <a:lumMod val="75000"/>
                  </a:schemeClr>
                </a:solidFill>
              </a:rPr>
              <a:t>t</a:t>
            </a:r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-PAV</a:t>
            </a:r>
          </a:p>
        </p:txBody>
      </p:sp>
      <p:sp>
        <p:nvSpPr>
          <p:cNvPr id="32" name="Rectangle 31"/>
          <p:cNvSpPr/>
          <p:nvPr/>
        </p:nvSpPr>
        <p:spPr>
          <a:xfrm rot="19370268">
            <a:off x="5548485" y="2463692"/>
            <a:ext cx="9430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chemeClr val="bg1">
                    <a:lumMod val="75000"/>
                  </a:schemeClr>
                </a:solidFill>
              </a:rPr>
              <a:t>β</a:t>
            </a:r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-PAV</a:t>
            </a:r>
          </a:p>
        </p:txBody>
      </p:sp>
      <p:sp>
        <p:nvSpPr>
          <p:cNvPr id="24" name="Rectangle 23"/>
          <p:cNvSpPr/>
          <p:nvPr/>
        </p:nvSpPr>
        <p:spPr>
          <a:xfrm>
            <a:off x="118343" y="1257801"/>
            <a:ext cx="4348788" cy="1432922"/>
          </a:xfrm>
          <a:prstGeom prst="rect">
            <a:avLst/>
          </a:prstGeom>
          <a:solidFill>
            <a:srgbClr val="FEE4B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b="1" dirty="0">
                <a:solidFill>
                  <a:schemeClr val="tx1"/>
                </a:solidFill>
              </a:rPr>
              <a:t>Committee Monotonicity: </a:t>
            </a:r>
            <a:r>
              <a:rPr lang="pl-PL" dirty="0">
                <a:solidFill>
                  <a:schemeClr val="tx1"/>
                </a:solidFill>
              </a:rPr>
              <a:t>If a candidate is selected for a committee of size k, then this candidate is also selected for committee of size k+1</a:t>
            </a:r>
          </a:p>
        </p:txBody>
      </p:sp>
    </p:spTree>
    <p:extLst>
      <p:ext uri="{BB962C8B-B14F-4D97-AF65-F5344CB8AC3E}">
        <p14:creationId xmlns:p14="http://schemas.microsoft.com/office/powerpoint/2010/main" val="3150976103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720080"/>
          </a:xfrm>
        </p:spPr>
        <p:txBody>
          <a:bodyPr/>
          <a:lstStyle/>
          <a:p>
            <a:r>
              <a:rPr lang="pl-PL" dirty="0"/>
              <a:t>Committee Scoring Rules</a:t>
            </a:r>
          </a:p>
        </p:txBody>
      </p:sp>
      <p:sp>
        <p:nvSpPr>
          <p:cNvPr id="49" name="Rectangle: Rounded Corners 48"/>
          <p:cNvSpPr/>
          <p:nvPr/>
        </p:nvSpPr>
        <p:spPr>
          <a:xfrm>
            <a:off x="115074" y="6055855"/>
            <a:ext cx="4338729" cy="776591"/>
          </a:xfrm>
          <a:prstGeom prst="roundRect">
            <a:avLst>
              <a:gd name="adj" fmla="val 13197"/>
            </a:avLst>
          </a:prstGeom>
          <a:solidFill>
            <a:srgbClr val="FFFFCC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1600" dirty="0">
                <a:solidFill>
                  <a:schemeClr val="tx1"/>
                </a:solidFill>
              </a:rPr>
              <a:t>[FSST16] P. Faliszewski, P. Skowron, A. Slinko, N. Talmon, Committtee Scoring Rules: Axiomatic Classification and Hierarchy, AAAI-2016</a:t>
            </a:r>
          </a:p>
        </p:txBody>
      </p:sp>
      <p:sp>
        <p:nvSpPr>
          <p:cNvPr id="4" name="Rectangle: Rounded Corners 3"/>
          <p:cNvSpPr/>
          <p:nvPr/>
        </p:nvSpPr>
        <p:spPr>
          <a:xfrm>
            <a:off x="4966901" y="1443037"/>
            <a:ext cx="3991361" cy="5143501"/>
          </a:xfrm>
          <a:prstGeom prst="roundRect">
            <a:avLst>
              <a:gd name="adj" fmla="val 31819"/>
            </a:avLst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TextBox 6"/>
          <p:cNvSpPr txBox="1"/>
          <p:nvPr/>
        </p:nvSpPr>
        <p:spPr>
          <a:xfrm>
            <a:off x="5562694" y="1606525"/>
            <a:ext cx="27906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000" dirty="0"/>
              <a:t>Committee Scoring Rules</a:t>
            </a:r>
          </a:p>
        </p:txBody>
      </p:sp>
      <p:sp>
        <p:nvSpPr>
          <p:cNvPr id="17" name="Oval 16"/>
          <p:cNvSpPr/>
          <p:nvPr/>
        </p:nvSpPr>
        <p:spPr>
          <a:xfrm rot="2253251">
            <a:off x="6498734" y="3540855"/>
            <a:ext cx="2052083" cy="2571197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8" name="Oval 17"/>
          <p:cNvSpPr/>
          <p:nvPr/>
        </p:nvSpPr>
        <p:spPr>
          <a:xfrm rot="5574115">
            <a:off x="5872547" y="2494936"/>
            <a:ext cx="2052083" cy="2571197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9" name="Oval 18"/>
          <p:cNvSpPr/>
          <p:nvPr/>
        </p:nvSpPr>
        <p:spPr>
          <a:xfrm>
            <a:off x="5072063" y="2035478"/>
            <a:ext cx="3749712" cy="4300210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0" name="TextBox 19"/>
          <p:cNvSpPr txBox="1"/>
          <p:nvPr/>
        </p:nvSpPr>
        <p:spPr>
          <a:xfrm>
            <a:off x="6112283" y="2801176"/>
            <a:ext cx="157261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dirty="0"/>
              <a:t>representation</a:t>
            </a:r>
            <a:br>
              <a:rPr lang="pl-PL" dirty="0"/>
            </a:br>
            <a:r>
              <a:rPr lang="pl-PL" dirty="0"/>
              <a:t>focused</a:t>
            </a:r>
          </a:p>
        </p:txBody>
      </p:sp>
      <p:sp>
        <p:nvSpPr>
          <p:cNvPr id="21" name="TextBox 20"/>
          <p:cNvSpPr txBox="1"/>
          <p:nvPr/>
        </p:nvSpPr>
        <p:spPr>
          <a:xfrm rot="3752856">
            <a:off x="5014841" y="4809583"/>
            <a:ext cx="13066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b="1" dirty="0"/>
              <a:t>separable</a:t>
            </a:r>
          </a:p>
        </p:txBody>
      </p:sp>
      <p:sp>
        <p:nvSpPr>
          <p:cNvPr id="22" name="TextBox 21"/>
          <p:cNvSpPr txBox="1"/>
          <p:nvPr/>
        </p:nvSpPr>
        <p:spPr>
          <a:xfrm rot="18492732">
            <a:off x="7442034" y="4932044"/>
            <a:ext cx="1271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/>
              <a:t>top k counting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356759" y="2046297"/>
            <a:ext cx="12922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OWA-based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761695" y="3111547"/>
            <a:ext cx="77457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chemeClr val="bg1">
                    <a:lumMod val="75000"/>
                  </a:schemeClr>
                </a:solidFill>
              </a:rPr>
              <a:t>β</a:t>
            </a:r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-CC</a:t>
            </a:r>
          </a:p>
        </p:txBody>
      </p:sp>
      <p:sp>
        <p:nvSpPr>
          <p:cNvPr id="26" name="Rectangle 25"/>
          <p:cNvSpPr/>
          <p:nvPr/>
        </p:nvSpPr>
        <p:spPr>
          <a:xfrm rot="21188456">
            <a:off x="6542686" y="4991371"/>
            <a:ext cx="72648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Bloc</a:t>
            </a:r>
          </a:p>
        </p:txBody>
      </p:sp>
      <p:sp>
        <p:nvSpPr>
          <p:cNvPr id="27" name="Rectangle 26"/>
          <p:cNvSpPr/>
          <p:nvPr/>
        </p:nvSpPr>
        <p:spPr>
          <a:xfrm rot="1388678">
            <a:off x="5698936" y="3858874"/>
            <a:ext cx="86754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SNTV</a:t>
            </a:r>
          </a:p>
        </p:txBody>
      </p:sp>
      <p:sp>
        <p:nvSpPr>
          <p:cNvPr id="28" name="Rectangle 27"/>
          <p:cNvSpPr/>
          <p:nvPr/>
        </p:nvSpPr>
        <p:spPr>
          <a:xfrm rot="17062444">
            <a:off x="5538925" y="4999831"/>
            <a:ext cx="118756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k-Borda</a:t>
            </a:r>
          </a:p>
        </p:txBody>
      </p:sp>
      <p:sp>
        <p:nvSpPr>
          <p:cNvPr id="29" name="Rectangle 28"/>
          <p:cNvSpPr/>
          <p:nvPr/>
        </p:nvSpPr>
        <p:spPr>
          <a:xfrm rot="18769840">
            <a:off x="7473836" y="4433728"/>
            <a:ext cx="10536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chemeClr val="bg1">
                    <a:lumMod val="75000"/>
                  </a:schemeClr>
                </a:solidFill>
              </a:rPr>
              <a:t>α</a:t>
            </a:r>
            <a:r>
              <a:rPr lang="pl-PL" sz="2400" b="1" baseline="-25000" dirty="0">
                <a:solidFill>
                  <a:schemeClr val="bg1">
                    <a:lumMod val="75000"/>
                  </a:schemeClr>
                </a:solidFill>
              </a:rPr>
              <a:t>k</a:t>
            </a:r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-PAV</a:t>
            </a:r>
          </a:p>
        </p:txBody>
      </p:sp>
      <p:sp>
        <p:nvSpPr>
          <p:cNvPr id="25" name="Rectangle 24"/>
          <p:cNvSpPr/>
          <p:nvPr/>
        </p:nvSpPr>
        <p:spPr>
          <a:xfrm rot="19148727">
            <a:off x="7225095" y="3738069"/>
            <a:ext cx="8851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chemeClr val="bg1">
                    <a:lumMod val="75000"/>
                  </a:schemeClr>
                </a:solidFill>
              </a:rPr>
              <a:t>α</a:t>
            </a:r>
            <a:r>
              <a:rPr lang="pl-PL" sz="2400" b="1" baseline="-25000" dirty="0">
                <a:solidFill>
                  <a:schemeClr val="bg1">
                    <a:lumMod val="75000"/>
                  </a:schemeClr>
                </a:solidFill>
              </a:rPr>
              <a:t>k</a:t>
            </a:r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-CC</a:t>
            </a:r>
            <a:endParaRPr lang="pl-PL" sz="24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 rot="2275055">
            <a:off x="7455573" y="2540283"/>
            <a:ext cx="102643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chemeClr val="bg1">
                    <a:lumMod val="75000"/>
                  </a:schemeClr>
                </a:solidFill>
              </a:rPr>
              <a:t>α</a:t>
            </a:r>
            <a:r>
              <a:rPr lang="pl-PL" sz="2400" b="1" baseline="-25000" dirty="0">
                <a:solidFill>
                  <a:schemeClr val="bg1">
                    <a:lumMod val="75000"/>
                  </a:schemeClr>
                </a:solidFill>
              </a:rPr>
              <a:t>t</a:t>
            </a:r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-PAV</a:t>
            </a:r>
          </a:p>
        </p:txBody>
      </p:sp>
      <p:sp>
        <p:nvSpPr>
          <p:cNvPr id="32" name="Rectangle 31"/>
          <p:cNvSpPr/>
          <p:nvPr/>
        </p:nvSpPr>
        <p:spPr>
          <a:xfrm rot="19370268">
            <a:off x="5548485" y="2463692"/>
            <a:ext cx="9430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chemeClr val="bg1">
                    <a:lumMod val="75000"/>
                  </a:schemeClr>
                </a:solidFill>
              </a:rPr>
              <a:t>β</a:t>
            </a:r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-PAV</a:t>
            </a:r>
          </a:p>
        </p:txBody>
      </p:sp>
      <p:sp>
        <p:nvSpPr>
          <p:cNvPr id="24" name="Rectangle 23"/>
          <p:cNvSpPr/>
          <p:nvPr/>
        </p:nvSpPr>
        <p:spPr>
          <a:xfrm>
            <a:off x="118343" y="1257801"/>
            <a:ext cx="4348788" cy="1432922"/>
          </a:xfrm>
          <a:prstGeom prst="rect">
            <a:avLst/>
          </a:prstGeom>
          <a:solidFill>
            <a:srgbClr val="FEE4B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b="1" dirty="0">
                <a:solidFill>
                  <a:schemeClr val="tx1"/>
                </a:solidFill>
              </a:rPr>
              <a:t>Committee Monotonicity: </a:t>
            </a:r>
            <a:r>
              <a:rPr lang="pl-PL" dirty="0">
                <a:solidFill>
                  <a:schemeClr val="tx1"/>
                </a:solidFill>
              </a:rPr>
              <a:t>If a candidate is selected for a committee of size k, then this candidate is also selected for committee of size k+1</a:t>
            </a:r>
          </a:p>
        </p:txBody>
      </p:sp>
      <p:sp>
        <p:nvSpPr>
          <p:cNvPr id="30" name="Rectangle 29"/>
          <p:cNvSpPr/>
          <p:nvPr/>
        </p:nvSpPr>
        <p:spPr>
          <a:xfrm>
            <a:off x="124594" y="2811337"/>
            <a:ext cx="4354441" cy="1062083"/>
          </a:xfrm>
          <a:prstGeom prst="rect">
            <a:avLst/>
          </a:prstGeom>
          <a:solidFill>
            <a:srgbClr val="FEFAAC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b="1" dirty="0">
                <a:solidFill>
                  <a:schemeClr val="tx1"/>
                </a:solidFill>
              </a:rPr>
              <a:t>Theorem </a:t>
            </a:r>
            <a:r>
              <a:rPr lang="pl-PL" dirty="0">
                <a:solidFill>
                  <a:schemeClr val="tx1"/>
                </a:solidFill>
              </a:rPr>
              <a:t>A committee scoring rule is candidate monotone if and only if it is separable.</a:t>
            </a:r>
          </a:p>
        </p:txBody>
      </p:sp>
      <p:sp>
        <p:nvSpPr>
          <p:cNvPr id="35" name="Prostokąt zaokrąglony 12"/>
          <p:cNvSpPr/>
          <p:nvPr/>
        </p:nvSpPr>
        <p:spPr>
          <a:xfrm>
            <a:off x="115075" y="4104673"/>
            <a:ext cx="4338728" cy="1758492"/>
          </a:xfrm>
          <a:prstGeom prst="roundRect">
            <a:avLst>
              <a:gd name="adj" fmla="val 4528"/>
            </a:avLst>
          </a:prstGeom>
          <a:solidFill>
            <a:srgbClr val="DDDFFF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pl-PL" sz="2800" b="1" u="sng" dirty="0">
                <a:solidFill>
                  <a:schemeClr val="tx1"/>
                </a:solidFill>
              </a:rPr>
              <a:t>Separable Rules</a:t>
            </a:r>
            <a:endParaRPr lang="pl-PL" b="1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SNTV: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sz="400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k-Borda: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 +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2</a:t>
            </a:r>
            <a:r>
              <a:rPr lang="pl-PL" dirty="0">
                <a:solidFill>
                  <a:schemeClr val="tx1"/>
                </a:solidFill>
              </a:rPr>
              <a:t>) + .... +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5314695" y="3831068"/>
            <a:ext cx="1335896" cy="707886"/>
          </a:xfrm>
          <a:prstGeom prst="rect">
            <a:avLst/>
          </a:prstGeom>
          <a:solidFill>
            <a:schemeClr val="bg1">
              <a:alpha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pl-PL" sz="2000" b="1" dirty="0">
                <a:solidFill>
                  <a:srgbClr val="FF0000"/>
                </a:solidFill>
              </a:rPr>
              <a:t>committeemonotone</a:t>
            </a:r>
          </a:p>
        </p:txBody>
      </p:sp>
      <p:sp>
        <p:nvSpPr>
          <p:cNvPr id="15" name="Oval 14"/>
          <p:cNvSpPr/>
          <p:nvPr/>
        </p:nvSpPr>
        <p:spPr>
          <a:xfrm rot="19231506">
            <a:off x="5330718" y="3512088"/>
            <a:ext cx="2052083" cy="2571197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3" name="Oval 32"/>
          <p:cNvSpPr/>
          <p:nvPr/>
        </p:nvSpPr>
        <p:spPr>
          <a:xfrm rot="19231506">
            <a:off x="5140487" y="3578847"/>
            <a:ext cx="2039910" cy="2005147"/>
          </a:xfrm>
          <a:custGeom>
            <a:avLst/>
            <a:gdLst>
              <a:gd name="connsiteX0" fmla="*/ 0 w 2052083"/>
              <a:gd name="connsiteY0" fmla="*/ 1285599 h 2571197"/>
              <a:gd name="connsiteX1" fmla="*/ 1026042 w 2052083"/>
              <a:gd name="connsiteY1" fmla="*/ 0 h 2571197"/>
              <a:gd name="connsiteX2" fmla="*/ 2052084 w 2052083"/>
              <a:gd name="connsiteY2" fmla="*/ 1285599 h 2571197"/>
              <a:gd name="connsiteX3" fmla="*/ 1026042 w 2052083"/>
              <a:gd name="connsiteY3" fmla="*/ 2571198 h 2571197"/>
              <a:gd name="connsiteX4" fmla="*/ 0 w 2052083"/>
              <a:gd name="connsiteY4" fmla="*/ 1285599 h 2571197"/>
              <a:gd name="connsiteX0" fmla="*/ 0 w 2035417"/>
              <a:gd name="connsiteY0" fmla="*/ 1290071 h 2578255"/>
              <a:gd name="connsiteX1" fmla="*/ 1026042 w 2035417"/>
              <a:gd name="connsiteY1" fmla="*/ 4472 h 2578255"/>
              <a:gd name="connsiteX2" fmla="*/ 2035417 w 2035417"/>
              <a:gd name="connsiteY2" fmla="*/ 1002973 h 2578255"/>
              <a:gd name="connsiteX3" fmla="*/ 1026042 w 2035417"/>
              <a:gd name="connsiteY3" fmla="*/ 2575670 h 2578255"/>
              <a:gd name="connsiteX4" fmla="*/ 0 w 2035417"/>
              <a:gd name="connsiteY4" fmla="*/ 1290071 h 2578255"/>
              <a:gd name="connsiteX0" fmla="*/ 0 w 2073710"/>
              <a:gd name="connsiteY0" fmla="*/ 1290071 h 2578255"/>
              <a:gd name="connsiteX1" fmla="*/ 1026042 w 2073710"/>
              <a:gd name="connsiteY1" fmla="*/ 4472 h 2578255"/>
              <a:gd name="connsiteX2" fmla="*/ 2035417 w 2073710"/>
              <a:gd name="connsiteY2" fmla="*/ 1002973 h 2578255"/>
              <a:gd name="connsiteX3" fmla="*/ 1026042 w 2073710"/>
              <a:gd name="connsiteY3" fmla="*/ 2575670 h 2578255"/>
              <a:gd name="connsiteX4" fmla="*/ 0 w 2073710"/>
              <a:gd name="connsiteY4" fmla="*/ 1290071 h 2578255"/>
              <a:gd name="connsiteX0" fmla="*/ 0 w 2035417"/>
              <a:gd name="connsiteY0" fmla="*/ 1290071 h 2578255"/>
              <a:gd name="connsiteX1" fmla="*/ 1026042 w 2035417"/>
              <a:gd name="connsiteY1" fmla="*/ 4472 h 2578255"/>
              <a:gd name="connsiteX2" fmla="*/ 2035417 w 2035417"/>
              <a:gd name="connsiteY2" fmla="*/ 1002973 h 2578255"/>
              <a:gd name="connsiteX3" fmla="*/ 1026042 w 2035417"/>
              <a:gd name="connsiteY3" fmla="*/ 2575670 h 2578255"/>
              <a:gd name="connsiteX4" fmla="*/ 0 w 2035417"/>
              <a:gd name="connsiteY4" fmla="*/ 1290071 h 2578255"/>
              <a:gd name="connsiteX0" fmla="*/ 0 w 2035417"/>
              <a:gd name="connsiteY0" fmla="*/ 1290871 h 2579055"/>
              <a:gd name="connsiteX1" fmla="*/ 1026042 w 2035417"/>
              <a:gd name="connsiteY1" fmla="*/ 5272 h 2579055"/>
              <a:gd name="connsiteX2" fmla="*/ 2035417 w 2035417"/>
              <a:gd name="connsiteY2" fmla="*/ 1003773 h 2579055"/>
              <a:gd name="connsiteX3" fmla="*/ 1026042 w 2035417"/>
              <a:gd name="connsiteY3" fmla="*/ 2576470 h 2579055"/>
              <a:gd name="connsiteX4" fmla="*/ 0 w 2035417"/>
              <a:gd name="connsiteY4" fmla="*/ 1290871 h 2579055"/>
              <a:gd name="connsiteX0" fmla="*/ 20 w 2035437"/>
              <a:gd name="connsiteY0" fmla="*/ 1296640 h 2584066"/>
              <a:gd name="connsiteX1" fmla="*/ 1000511 w 2035437"/>
              <a:gd name="connsiteY1" fmla="*/ 5184 h 2584066"/>
              <a:gd name="connsiteX2" fmla="*/ 2035437 w 2035437"/>
              <a:gd name="connsiteY2" fmla="*/ 1009542 h 2584066"/>
              <a:gd name="connsiteX3" fmla="*/ 1026062 w 2035437"/>
              <a:gd name="connsiteY3" fmla="*/ 2582239 h 2584066"/>
              <a:gd name="connsiteX4" fmla="*/ 20 w 2035437"/>
              <a:gd name="connsiteY4" fmla="*/ 1296640 h 2584066"/>
              <a:gd name="connsiteX0" fmla="*/ 3714 w 2039131"/>
              <a:gd name="connsiteY0" fmla="*/ 1296640 h 2514440"/>
              <a:gd name="connsiteX1" fmla="*/ 1004205 w 2039131"/>
              <a:gd name="connsiteY1" fmla="*/ 5184 h 2514440"/>
              <a:gd name="connsiteX2" fmla="*/ 2039131 w 2039131"/>
              <a:gd name="connsiteY2" fmla="*/ 1009542 h 2514440"/>
              <a:gd name="connsiteX3" fmla="*/ 717644 w 2039131"/>
              <a:gd name="connsiteY3" fmla="*/ 2512493 h 2514440"/>
              <a:gd name="connsiteX4" fmla="*/ 3714 w 2039131"/>
              <a:gd name="connsiteY4" fmla="*/ 1296640 h 2514440"/>
              <a:gd name="connsiteX0" fmla="*/ 1757 w 2037174"/>
              <a:gd name="connsiteY0" fmla="*/ 1296640 h 2570716"/>
              <a:gd name="connsiteX1" fmla="*/ 1002248 w 2037174"/>
              <a:gd name="connsiteY1" fmla="*/ 5184 h 2570716"/>
              <a:gd name="connsiteX2" fmla="*/ 2037174 w 2037174"/>
              <a:gd name="connsiteY2" fmla="*/ 1009542 h 2570716"/>
              <a:gd name="connsiteX3" fmla="*/ 715687 w 2037174"/>
              <a:gd name="connsiteY3" fmla="*/ 2512493 h 2570716"/>
              <a:gd name="connsiteX4" fmla="*/ 1757 w 2037174"/>
              <a:gd name="connsiteY4" fmla="*/ 1296640 h 2570716"/>
              <a:gd name="connsiteX0" fmla="*/ 2709 w 2038489"/>
              <a:gd name="connsiteY0" fmla="*/ 1293527 h 2509752"/>
              <a:gd name="connsiteX1" fmla="*/ 1003200 w 2038489"/>
              <a:gd name="connsiteY1" fmla="*/ 2071 h 2509752"/>
              <a:gd name="connsiteX2" fmla="*/ 2038126 w 2038489"/>
              <a:gd name="connsiteY2" fmla="*/ 1006429 h 2509752"/>
              <a:gd name="connsiteX3" fmla="*/ 988593 w 2038489"/>
              <a:gd name="connsiteY3" fmla="*/ 1418632 h 2509752"/>
              <a:gd name="connsiteX4" fmla="*/ 716639 w 2038489"/>
              <a:gd name="connsiteY4" fmla="*/ 2509380 h 2509752"/>
              <a:gd name="connsiteX5" fmla="*/ 2709 w 2038489"/>
              <a:gd name="connsiteY5" fmla="*/ 1293527 h 2509752"/>
              <a:gd name="connsiteX0" fmla="*/ 2709 w 2038466"/>
              <a:gd name="connsiteY0" fmla="*/ 1293527 h 2509752"/>
              <a:gd name="connsiteX1" fmla="*/ 1003200 w 2038466"/>
              <a:gd name="connsiteY1" fmla="*/ 2071 h 2509752"/>
              <a:gd name="connsiteX2" fmla="*/ 2038126 w 2038466"/>
              <a:gd name="connsiteY2" fmla="*/ 1006429 h 2509752"/>
              <a:gd name="connsiteX3" fmla="*/ 988593 w 2038466"/>
              <a:gd name="connsiteY3" fmla="*/ 1418632 h 2509752"/>
              <a:gd name="connsiteX4" fmla="*/ 716639 w 2038466"/>
              <a:gd name="connsiteY4" fmla="*/ 2509380 h 2509752"/>
              <a:gd name="connsiteX5" fmla="*/ 2709 w 2038466"/>
              <a:gd name="connsiteY5" fmla="*/ 1293527 h 2509752"/>
              <a:gd name="connsiteX0" fmla="*/ 2709 w 2038126"/>
              <a:gd name="connsiteY0" fmla="*/ 1293527 h 2509752"/>
              <a:gd name="connsiteX1" fmla="*/ 1003200 w 2038126"/>
              <a:gd name="connsiteY1" fmla="*/ 2071 h 2509752"/>
              <a:gd name="connsiteX2" fmla="*/ 2038126 w 2038126"/>
              <a:gd name="connsiteY2" fmla="*/ 1006429 h 2509752"/>
              <a:gd name="connsiteX3" fmla="*/ 988593 w 2038126"/>
              <a:gd name="connsiteY3" fmla="*/ 1418632 h 2509752"/>
              <a:gd name="connsiteX4" fmla="*/ 716639 w 2038126"/>
              <a:gd name="connsiteY4" fmla="*/ 2509380 h 2509752"/>
              <a:gd name="connsiteX5" fmla="*/ 2709 w 2038126"/>
              <a:gd name="connsiteY5" fmla="*/ 1293527 h 2509752"/>
              <a:gd name="connsiteX0" fmla="*/ 2697 w 2038114"/>
              <a:gd name="connsiteY0" fmla="*/ 1293527 h 2510294"/>
              <a:gd name="connsiteX1" fmla="*/ 1003188 w 2038114"/>
              <a:gd name="connsiteY1" fmla="*/ 2071 h 2510294"/>
              <a:gd name="connsiteX2" fmla="*/ 2038114 w 2038114"/>
              <a:gd name="connsiteY2" fmla="*/ 1006429 h 2510294"/>
              <a:gd name="connsiteX3" fmla="*/ 969947 w 2038114"/>
              <a:gd name="connsiteY3" fmla="*/ 1484284 h 2510294"/>
              <a:gd name="connsiteX4" fmla="*/ 716627 w 2038114"/>
              <a:gd name="connsiteY4" fmla="*/ 2509380 h 2510294"/>
              <a:gd name="connsiteX5" fmla="*/ 2697 w 2038114"/>
              <a:gd name="connsiteY5" fmla="*/ 1293527 h 2510294"/>
              <a:gd name="connsiteX0" fmla="*/ 1765 w 2037182"/>
              <a:gd name="connsiteY0" fmla="*/ 1293527 h 2617317"/>
              <a:gd name="connsiteX1" fmla="*/ 1002256 w 2037182"/>
              <a:gd name="connsiteY1" fmla="*/ 2071 h 2617317"/>
              <a:gd name="connsiteX2" fmla="*/ 2037182 w 2037182"/>
              <a:gd name="connsiteY2" fmla="*/ 1006429 h 2617317"/>
              <a:gd name="connsiteX3" fmla="*/ 969015 w 2037182"/>
              <a:gd name="connsiteY3" fmla="*/ 1484284 h 2617317"/>
              <a:gd name="connsiteX4" fmla="*/ 715695 w 2037182"/>
              <a:gd name="connsiteY4" fmla="*/ 2509380 h 2617317"/>
              <a:gd name="connsiteX5" fmla="*/ 1765 w 2037182"/>
              <a:gd name="connsiteY5" fmla="*/ 1293527 h 2617317"/>
              <a:gd name="connsiteX0" fmla="*/ 2679 w 2038096"/>
              <a:gd name="connsiteY0" fmla="*/ 1293527 h 2510101"/>
              <a:gd name="connsiteX1" fmla="*/ 1003170 w 2038096"/>
              <a:gd name="connsiteY1" fmla="*/ 2071 h 2510101"/>
              <a:gd name="connsiteX2" fmla="*/ 2038096 w 2038096"/>
              <a:gd name="connsiteY2" fmla="*/ 1006429 h 2510101"/>
              <a:gd name="connsiteX3" fmla="*/ 945798 w 2038096"/>
              <a:gd name="connsiteY3" fmla="*/ 1464410 h 2510101"/>
              <a:gd name="connsiteX4" fmla="*/ 716609 w 2038096"/>
              <a:gd name="connsiteY4" fmla="*/ 2509380 h 2510101"/>
              <a:gd name="connsiteX5" fmla="*/ 2679 w 2038096"/>
              <a:gd name="connsiteY5" fmla="*/ 1293527 h 2510101"/>
              <a:gd name="connsiteX0" fmla="*/ 1694 w 2037111"/>
              <a:gd name="connsiteY0" fmla="*/ 1293527 h 2592169"/>
              <a:gd name="connsiteX1" fmla="*/ 1002185 w 2037111"/>
              <a:gd name="connsiteY1" fmla="*/ 2071 h 2592169"/>
              <a:gd name="connsiteX2" fmla="*/ 2037111 w 2037111"/>
              <a:gd name="connsiteY2" fmla="*/ 1006429 h 2592169"/>
              <a:gd name="connsiteX3" fmla="*/ 944813 w 2037111"/>
              <a:gd name="connsiteY3" fmla="*/ 1464410 h 2592169"/>
              <a:gd name="connsiteX4" fmla="*/ 715624 w 2037111"/>
              <a:gd name="connsiteY4" fmla="*/ 2509380 h 2592169"/>
              <a:gd name="connsiteX5" fmla="*/ 1694 w 2037111"/>
              <a:gd name="connsiteY5" fmla="*/ 1293527 h 2592169"/>
              <a:gd name="connsiteX0" fmla="*/ 1694 w 2037111"/>
              <a:gd name="connsiteY0" fmla="*/ 1293527 h 2592169"/>
              <a:gd name="connsiteX1" fmla="*/ 1002185 w 2037111"/>
              <a:gd name="connsiteY1" fmla="*/ 2071 h 2592169"/>
              <a:gd name="connsiteX2" fmla="*/ 2037111 w 2037111"/>
              <a:gd name="connsiteY2" fmla="*/ 1006429 h 2592169"/>
              <a:gd name="connsiteX3" fmla="*/ 944813 w 2037111"/>
              <a:gd name="connsiteY3" fmla="*/ 1464410 h 2592169"/>
              <a:gd name="connsiteX4" fmla="*/ 715624 w 2037111"/>
              <a:gd name="connsiteY4" fmla="*/ 2509380 h 2592169"/>
              <a:gd name="connsiteX5" fmla="*/ 1694 w 2037111"/>
              <a:gd name="connsiteY5" fmla="*/ 1293527 h 2592169"/>
              <a:gd name="connsiteX0" fmla="*/ 1923 w 2037340"/>
              <a:gd name="connsiteY0" fmla="*/ 1293527 h 2553017"/>
              <a:gd name="connsiteX1" fmla="*/ 1002414 w 2037340"/>
              <a:gd name="connsiteY1" fmla="*/ 2071 h 2553017"/>
              <a:gd name="connsiteX2" fmla="*/ 2037340 w 2037340"/>
              <a:gd name="connsiteY2" fmla="*/ 1006429 h 2553017"/>
              <a:gd name="connsiteX3" fmla="*/ 945042 w 2037340"/>
              <a:gd name="connsiteY3" fmla="*/ 1464410 h 2553017"/>
              <a:gd name="connsiteX4" fmla="*/ 715853 w 2037340"/>
              <a:gd name="connsiteY4" fmla="*/ 2509380 h 2553017"/>
              <a:gd name="connsiteX5" fmla="*/ 1923 w 2037340"/>
              <a:gd name="connsiteY5" fmla="*/ 1293527 h 2553017"/>
              <a:gd name="connsiteX0" fmla="*/ 1766 w 2037183"/>
              <a:gd name="connsiteY0" fmla="*/ 1293527 h 2545383"/>
              <a:gd name="connsiteX1" fmla="*/ 1002257 w 2037183"/>
              <a:gd name="connsiteY1" fmla="*/ 2071 h 2545383"/>
              <a:gd name="connsiteX2" fmla="*/ 2037183 w 2037183"/>
              <a:gd name="connsiteY2" fmla="*/ 1006429 h 2545383"/>
              <a:gd name="connsiteX3" fmla="*/ 944885 w 2037183"/>
              <a:gd name="connsiteY3" fmla="*/ 1464410 h 2545383"/>
              <a:gd name="connsiteX4" fmla="*/ 715696 w 2037183"/>
              <a:gd name="connsiteY4" fmla="*/ 2509380 h 2545383"/>
              <a:gd name="connsiteX5" fmla="*/ 1766 w 2037183"/>
              <a:gd name="connsiteY5" fmla="*/ 1293527 h 2545383"/>
              <a:gd name="connsiteX0" fmla="*/ 1702 w 2037119"/>
              <a:gd name="connsiteY0" fmla="*/ 1293527 h 2539215"/>
              <a:gd name="connsiteX1" fmla="*/ 1002193 w 2037119"/>
              <a:gd name="connsiteY1" fmla="*/ 2071 h 2539215"/>
              <a:gd name="connsiteX2" fmla="*/ 2037119 w 2037119"/>
              <a:gd name="connsiteY2" fmla="*/ 1006429 h 2539215"/>
              <a:gd name="connsiteX3" fmla="*/ 944821 w 2037119"/>
              <a:gd name="connsiteY3" fmla="*/ 1464410 h 2539215"/>
              <a:gd name="connsiteX4" fmla="*/ 715632 w 2037119"/>
              <a:gd name="connsiteY4" fmla="*/ 2509380 h 2539215"/>
              <a:gd name="connsiteX5" fmla="*/ 1702 w 2037119"/>
              <a:gd name="connsiteY5" fmla="*/ 1293527 h 2539215"/>
              <a:gd name="connsiteX0" fmla="*/ 1702 w 2037119"/>
              <a:gd name="connsiteY0" fmla="*/ 1293527 h 2539215"/>
              <a:gd name="connsiteX1" fmla="*/ 1002193 w 2037119"/>
              <a:gd name="connsiteY1" fmla="*/ 2071 h 2539215"/>
              <a:gd name="connsiteX2" fmla="*/ 2037119 w 2037119"/>
              <a:gd name="connsiteY2" fmla="*/ 1006429 h 2539215"/>
              <a:gd name="connsiteX3" fmla="*/ 944821 w 2037119"/>
              <a:gd name="connsiteY3" fmla="*/ 1464410 h 2539215"/>
              <a:gd name="connsiteX4" fmla="*/ 715632 w 2037119"/>
              <a:gd name="connsiteY4" fmla="*/ 2509380 h 2539215"/>
              <a:gd name="connsiteX5" fmla="*/ 1702 w 2037119"/>
              <a:gd name="connsiteY5" fmla="*/ 1293527 h 2539215"/>
              <a:gd name="connsiteX0" fmla="*/ 1702 w 2037119"/>
              <a:gd name="connsiteY0" fmla="*/ 1293527 h 2539215"/>
              <a:gd name="connsiteX1" fmla="*/ 1002193 w 2037119"/>
              <a:gd name="connsiteY1" fmla="*/ 2071 h 2539215"/>
              <a:gd name="connsiteX2" fmla="*/ 2037119 w 2037119"/>
              <a:gd name="connsiteY2" fmla="*/ 1006429 h 2539215"/>
              <a:gd name="connsiteX3" fmla="*/ 944821 w 2037119"/>
              <a:gd name="connsiteY3" fmla="*/ 1464410 h 2539215"/>
              <a:gd name="connsiteX4" fmla="*/ 715632 w 2037119"/>
              <a:gd name="connsiteY4" fmla="*/ 2509380 h 2539215"/>
              <a:gd name="connsiteX5" fmla="*/ 1702 w 2037119"/>
              <a:gd name="connsiteY5" fmla="*/ 1293527 h 2539215"/>
              <a:gd name="connsiteX0" fmla="*/ 5427 w 2040844"/>
              <a:gd name="connsiteY0" fmla="*/ 1293527 h 2509380"/>
              <a:gd name="connsiteX1" fmla="*/ 1005918 w 2040844"/>
              <a:gd name="connsiteY1" fmla="*/ 2071 h 2509380"/>
              <a:gd name="connsiteX2" fmla="*/ 2040844 w 2040844"/>
              <a:gd name="connsiteY2" fmla="*/ 1006429 h 2509380"/>
              <a:gd name="connsiteX3" fmla="*/ 948546 w 2040844"/>
              <a:gd name="connsiteY3" fmla="*/ 1464410 h 2509380"/>
              <a:gd name="connsiteX4" fmla="*/ 719357 w 2040844"/>
              <a:gd name="connsiteY4" fmla="*/ 2509380 h 2509380"/>
              <a:gd name="connsiteX5" fmla="*/ 5427 w 2040844"/>
              <a:gd name="connsiteY5" fmla="*/ 1293527 h 2509380"/>
              <a:gd name="connsiteX0" fmla="*/ 5427 w 2040844"/>
              <a:gd name="connsiteY0" fmla="*/ 1293527 h 2509380"/>
              <a:gd name="connsiteX1" fmla="*/ 1005918 w 2040844"/>
              <a:gd name="connsiteY1" fmla="*/ 2071 h 2509380"/>
              <a:gd name="connsiteX2" fmla="*/ 2040844 w 2040844"/>
              <a:gd name="connsiteY2" fmla="*/ 1006429 h 2509380"/>
              <a:gd name="connsiteX3" fmla="*/ 948546 w 2040844"/>
              <a:gd name="connsiteY3" fmla="*/ 1464410 h 2509380"/>
              <a:gd name="connsiteX4" fmla="*/ 719357 w 2040844"/>
              <a:gd name="connsiteY4" fmla="*/ 2509380 h 2509380"/>
              <a:gd name="connsiteX5" fmla="*/ 5427 w 2040844"/>
              <a:gd name="connsiteY5" fmla="*/ 1293527 h 2509380"/>
              <a:gd name="connsiteX0" fmla="*/ 5427 w 2040844"/>
              <a:gd name="connsiteY0" fmla="*/ 1291456 h 2507309"/>
              <a:gd name="connsiteX1" fmla="*/ 1005918 w 2040844"/>
              <a:gd name="connsiteY1" fmla="*/ 0 h 2507309"/>
              <a:gd name="connsiteX2" fmla="*/ 2040844 w 2040844"/>
              <a:gd name="connsiteY2" fmla="*/ 1004358 h 2507309"/>
              <a:gd name="connsiteX3" fmla="*/ 948546 w 2040844"/>
              <a:gd name="connsiteY3" fmla="*/ 1462339 h 2507309"/>
              <a:gd name="connsiteX4" fmla="*/ 719357 w 2040844"/>
              <a:gd name="connsiteY4" fmla="*/ 2507309 h 2507309"/>
              <a:gd name="connsiteX5" fmla="*/ 5427 w 2040844"/>
              <a:gd name="connsiteY5" fmla="*/ 1291456 h 2507309"/>
              <a:gd name="connsiteX0" fmla="*/ 5427 w 2040844"/>
              <a:gd name="connsiteY0" fmla="*/ 1291456 h 2507309"/>
              <a:gd name="connsiteX1" fmla="*/ 1005918 w 2040844"/>
              <a:gd name="connsiteY1" fmla="*/ 0 h 2507309"/>
              <a:gd name="connsiteX2" fmla="*/ 2040844 w 2040844"/>
              <a:gd name="connsiteY2" fmla="*/ 1004358 h 2507309"/>
              <a:gd name="connsiteX3" fmla="*/ 948546 w 2040844"/>
              <a:gd name="connsiteY3" fmla="*/ 1462339 h 2507309"/>
              <a:gd name="connsiteX4" fmla="*/ 719357 w 2040844"/>
              <a:gd name="connsiteY4" fmla="*/ 2507309 h 2507309"/>
              <a:gd name="connsiteX5" fmla="*/ 5427 w 2040844"/>
              <a:gd name="connsiteY5" fmla="*/ 1291456 h 2507309"/>
              <a:gd name="connsiteX0" fmla="*/ 21243 w 2056660"/>
              <a:gd name="connsiteY0" fmla="*/ 1291456 h 1675470"/>
              <a:gd name="connsiteX1" fmla="*/ 1021734 w 2056660"/>
              <a:gd name="connsiteY1" fmla="*/ 0 h 1675470"/>
              <a:gd name="connsiteX2" fmla="*/ 2056660 w 2056660"/>
              <a:gd name="connsiteY2" fmla="*/ 1004358 h 1675470"/>
              <a:gd name="connsiteX3" fmla="*/ 964362 w 2056660"/>
              <a:gd name="connsiteY3" fmla="*/ 1462339 h 1675470"/>
              <a:gd name="connsiteX4" fmla="*/ 558745 w 2056660"/>
              <a:gd name="connsiteY4" fmla="*/ 1675470 h 1675470"/>
              <a:gd name="connsiteX5" fmla="*/ 21243 w 2056660"/>
              <a:gd name="connsiteY5" fmla="*/ 1291456 h 1675470"/>
              <a:gd name="connsiteX0" fmla="*/ 111 w 2035528"/>
              <a:gd name="connsiteY0" fmla="*/ 1291456 h 1493660"/>
              <a:gd name="connsiteX1" fmla="*/ 1000602 w 2035528"/>
              <a:gd name="connsiteY1" fmla="*/ 0 h 1493660"/>
              <a:gd name="connsiteX2" fmla="*/ 2035528 w 2035528"/>
              <a:gd name="connsiteY2" fmla="*/ 1004358 h 1493660"/>
              <a:gd name="connsiteX3" fmla="*/ 943230 w 2035528"/>
              <a:gd name="connsiteY3" fmla="*/ 1462339 h 1493660"/>
              <a:gd name="connsiteX4" fmla="*/ 111 w 2035528"/>
              <a:gd name="connsiteY4" fmla="*/ 1291456 h 1493660"/>
              <a:gd name="connsiteX0" fmla="*/ 1739 w 2037156"/>
              <a:gd name="connsiteY0" fmla="*/ 1291456 h 1402698"/>
              <a:gd name="connsiteX1" fmla="*/ 1002230 w 2037156"/>
              <a:gd name="connsiteY1" fmla="*/ 0 h 1402698"/>
              <a:gd name="connsiteX2" fmla="*/ 2037156 w 2037156"/>
              <a:gd name="connsiteY2" fmla="*/ 1004358 h 1402698"/>
              <a:gd name="connsiteX3" fmla="*/ 1117554 w 2037156"/>
              <a:gd name="connsiteY3" fmla="*/ 1301689 h 1402698"/>
              <a:gd name="connsiteX4" fmla="*/ 1739 w 2037156"/>
              <a:gd name="connsiteY4" fmla="*/ 1291456 h 1402698"/>
              <a:gd name="connsiteX0" fmla="*/ 1739 w 2037156"/>
              <a:gd name="connsiteY0" fmla="*/ 1291456 h 1402698"/>
              <a:gd name="connsiteX1" fmla="*/ 1002230 w 2037156"/>
              <a:gd name="connsiteY1" fmla="*/ 0 h 1402698"/>
              <a:gd name="connsiteX2" fmla="*/ 2037156 w 2037156"/>
              <a:gd name="connsiteY2" fmla="*/ 1004358 h 1402698"/>
              <a:gd name="connsiteX3" fmla="*/ 1117554 w 2037156"/>
              <a:gd name="connsiteY3" fmla="*/ 1301689 h 1402698"/>
              <a:gd name="connsiteX4" fmla="*/ 1739 w 2037156"/>
              <a:gd name="connsiteY4" fmla="*/ 1291456 h 1402698"/>
              <a:gd name="connsiteX0" fmla="*/ 1739 w 2037156"/>
              <a:gd name="connsiteY0" fmla="*/ 1291456 h 1335631"/>
              <a:gd name="connsiteX1" fmla="*/ 1002230 w 2037156"/>
              <a:gd name="connsiteY1" fmla="*/ 0 h 1335631"/>
              <a:gd name="connsiteX2" fmla="*/ 2037156 w 2037156"/>
              <a:gd name="connsiteY2" fmla="*/ 1004358 h 1335631"/>
              <a:gd name="connsiteX3" fmla="*/ 1117554 w 2037156"/>
              <a:gd name="connsiteY3" fmla="*/ 1301689 h 1335631"/>
              <a:gd name="connsiteX4" fmla="*/ 1739 w 2037156"/>
              <a:gd name="connsiteY4" fmla="*/ 1291456 h 1335631"/>
              <a:gd name="connsiteX0" fmla="*/ 1739 w 2037156"/>
              <a:gd name="connsiteY0" fmla="*/ 1291456 h 1594845"/>
              <a:gd name="connsiteX1" fmla="*/ 1002230 w 2037156"/>
              <a:gd name="connsiteY1" fmla="*/ 0 h 1594845"/>
              <a:gd name="connsiteX2" fmla="*/ 2037156 w 2037156"/>
              <a:gd name="connsiteY2" fmla="*/ 1004358 h 1594845"/>
              <a:gd name="connsiteX3" fmla="*/ 1117554 w 2037156"/>
              <a:gd name="connsiteY3" fmla="*/ 1301689 h 1594845"/>
              <a:gd name="connsiteX4" fmla="*/ 1739 w 2037156"/>
              <a:gd name="connsiteY4" fmla="*/ 1291456 h 1594845"/>
              <a:gd name="connsiteX0" fmla="*/ 1739 w 2037156"/>
              <a:gd name="connsiteY0" fmla="*/ 1291456 h 1828401"/>
              <a:gd name="connsiteX1" fmla="*/ 1002230 w 2037156"/>
              <a:gd name="connsiteY1" fmla="*/ 0 h 1828401"/>
              <a:gd name="connsiteX2" fmla="*/ 2037156 w 2037156"/>
              <a:gd name="connsiteY2" fmla="*/ 1004358 h 1828401"/>
              <a:gd name="connsiteX3" fmla="*/ 1117554 w 2037156"/>
              <a:gd name="connsiteY3" fmla="*/ 1301689 h 1828401"/>
              <a:gd name="connsiteX4" fmla="*/ 1739 w 2037156"/>
              <a:gd name="connsiteY4" fmla="*/ 1291456 h 1828401"/>
              <a:gd name="connsiteX0" fmla="*/ 1739 w 2037156"/>
              <a:gd name="connsiteY0" fmla="*/ 1291456 h 1844960"/>
              <a:gd name="connsiteX1" fmla="*/ 1002230 w 2037156"/>
              <a:gd name="connsiteY1" fmla="*/ 0 h 1844960"/>
              <a:gd name="connsiteX2" fmla="*/ 2037156 w 2037156"/>
              <a:gd name="connsiteY2" fmla="*/ 1004358 h 1844960"/>
              <a:gd name="connsiteX3" fmla="*/ 1117554 w 2037156"/>
              <a:gd name="connsiteY3" fmla="*/ 1301689 h 1844960"/>
              <a:gd name="connsiteX4" fmla="*/ 1739 w 2037156"/>
              <a:gd name="connsiteY4" fmla="*/ 1291456 h 1844960"/>
              <a:gd name="connsiteX0" fmla="*/ 23536 w 2058953"/>
              <a:gd name="connsiteY0" fmla="*/ 1291456 h 2005147"/>
              <a:gd name="connsiteX1" fmla="*/ 1024027 w 2058953"/>
              <a:gd name="connsiteY1" fmla="*/ 0 h 2005147"/>
              <a:gd name="connsiteX2" fmla="*/ 2058953 w 2058953"/>
              <a:gd name="connsiteY2" fmla="*/ 1004358 h 2005147"/>
              <a:gd name="connsiteX3" fmla="*/ 1139351 w 2058953"/>
              <a:gd name="connsiteY3" fmla="*/ 1301689 h 2005147"/>
              <a:gd name="connsiteX4" fmla="*/ 383318 w 2058953"/>
              <a:gd name="connsiteY4" fmla="*/ 2005144 h 2005147"/>
              <a:gd name="connsiteX5" fmla="*/ 23536 w 2058953"/>
              <a:gd name="connsiteY5" fmla="*/ 1291456 h 2005147"/>
              <a:gd name="connsiteX0" fmla="*/ 4493 w 2039910"/>
              <a:gd name="connsiteY0" fmla="*/ 1291456 h 2005147"/>
              <a:gd name="connsiteX1" fmla="*/ 1004984 w 2039910"/>
              <a:gd name="connsiteY1" fmla="*/ 0 h 2005147"/>
              <a:gd name="connsiteX2" fmla="*/ 2039910 w 2039910"/>
              <a:gd name="connsiteY2" fmla="*/ 1004358 h 2005147"/>
              <a:gd name="connsiteX3" fmla="*/ 1120308 w 2039910"/>
              <a:gd name="connsiteY3" fmla="*/ 1301689 h 2005147"/>
              <a:gd name="connsiteX4" fmla="*/ 364275 w 2039910"/>
              <a:gd name="connsiteY4" fmla="*/ 2005144 h 2005147"/>
              <a:gd name="connsiteX5" fmla="*/ 4493 w 2039910"/>
              <a:gd name="connsiteY5" fmla="*/ 1291456 h 20051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039910" h="2005147">
                <a:moveTo>
                  <a:pt x="4493" y="1291456"/>
                </a:moveTo>
                <a:cubicBezTo>
                  <a:pt x="42629" y="934378"/>
                  <a:pt x="113195" y="190132"/>
                  <a:pt x="1004984" y="0"/>
                </a:cubicBezTo>
                <a:cubicBezTo>
                  <a:pt x="1727842" y="14980"/>
                  <a:pt x="2019456" y="746882"/>
                  <a:pt x="2039910" y="1004358"/>
                </a:cubicBezTo>
                <a:cubicBezTo>
                  <a:pt x="1740806" y="1029020"/>
                  <a:pt x="1348813" y="1108508"/>
                  <a:pt x="1120308" y="1301689"/>
                </a:cubicBezTo>
                <a:cubicBezTo>
                  <a:pt x="865101" y="1431096"/>
                  <a:pt x="550244" y="2006849"/>
                  <a:pt x="364275" y="2005144"/>
                </a:cubicBezTo>
                <a:cubicBezTo>
                  <a:pt x="178306" y="2003439"/>
                  <a:pt x="-33643" y="1648534"/>
                  <a:pt x="4493" y="1291456"/>
                </a:cubicBezTo>
                <a:close/>
              </a:path>
            </a:pathLst>
          </a:custGeom>
          <a:noFill/>
          <a:ln w="63500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03867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4" grpId="0" animBg="1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TextBox 42"/>
          <p:cNvSpPr txBox="1"/>
          <p:nvPr/>
        </p:nvSpPr>
        <p:spPr>
          <a:xfrm>
            <a:off x="987101" y="3220109"/>
            <a:ext cx="47220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/>
              <a:t>&gt;      &gt;     &gt;       &gt;</a:t>
            </a:r>
            <a:endParaRPr lang="pl-PL" sz="12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720080"/>
          </a:xfrm>
        </p:spPr>
        <p:txBody>
          <a:bodyPr/>
          <a:lstStyle/>
          <a:p>
            <a:r>
              <a:rPr lang="pl-PL" dirty="0"/>
              <a:t>Committee Scoring Rules</a:t>
            </a:r>
          </a:p>
        </p:txBody>
      </p:sp>
      <p:sp>
        <p:nvSpPr>
          <p:cNvPr id="49" name="Rectangle: Rounded Corners 48"/>
          <p:cNvSpPr/>
          <p:nvPr/>
        </p:nvSpPr>
        <p:spPr>
          <a:xfrm>
            <a:off x="115074" y="6055855"/>
            <a:ext cx="4338729" cy="776591"/>
          </a:xfrm>
          <a:prstGeom prst="roundRect">
            <a:avLst>
              <a:gd name="adj" fmla="val 13197"/>
            </a:avLst>
          </a:prstGeom>
          <a:solidFill>
            <a:srgbClr val="FFFFCC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1600" dirty="0">
                <a:solidFill>
                  <a:schemeClr val="tx1"/>
                </a:solidFill>
              </a:rPr>
              <a:t>[FSST16] P. Faliszewski, P. Skowron, A. Slinko, N. Talmon, Committtee Scoring Rules: Axiomatic Classification and Hierarchy, AAAI-2016</a:t>
            </a:r>
          </a:p>
        </p:txBody>
      </p:sp>
      <p:sp>
        <p:nvSpPr>
          <p:cNvPr id="4" name="Rectangle: Rounded Corners 3"/>
          <p:cNvSpPr/>
          <p:nvPr/>
        </p:nvSpPr>
        <p:spPr>
          <a:xfrm>
            <a:off x="4966901" y="1443037"/>
            <a:ext cx="3991361" cy="5143501"/>
          </a:xfrm>
          <a:prstGeom prst="roundRect">
            <a:avLst>
              <a:gd name="adj" fmla="val 31819"/>
            </a:avLst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TextBox 6"/>
          <p:cNvSpPr txBox="1"/>
          <p:nvPr/>
        </p:nvSpPr>
        <p:spPr>
          <a:xfrm>
            <a:off x="5562694" y="1606525"/>
            <a:ext cx="27906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000" dirty="0"/>
              <a:t>Committee Scoring Rules</a:t>
            </a:r>
          </a:p>
        </p:txBody>
      </p:sp>
      <p:sp>
        <p:nvSpPr>
          <p:cNvPr id="17" name="Oval 16"/>
          <p:cNvSpPr/>
          <p:nvPr/>
        </p:nvSpPr>
        <p:spPr>
          <a:xfrm rot="2253251">
            <a:off x="6498734" y="3540855"/>
            <a:ext cx="2052083" cy="2571197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8" name="Oval 17"/>
          <p:cNvSpPr/>
          <p:nvPr/>
        </p:nvSpPr>
        <p:spPr>
          <a:xfrm rot="5574115">
            <a:off x="5872547" y="2494936"/>
            <a:ext cx="2052083" cy="2571197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9" name="Oval 18"/>
          <p:cNvSpPr/>
          <p:nvPr/>
        </p:nvSpPr>
        <p:spPr>
          <a:xfrm>
            <a:off x="5072063" y="2035478"/>
            <a:ext cx="3749712" cy="4300210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0" name="TextBox 19"/>
          <p:cNvSpPr txBox="1"/>
          <p:nvPr/>
        </p:nvSpPr>
        <p:spPr>
          <a:xfrm>
            <a:off x="6112283" y="2801176"/>
            <a:ext cx="157261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dirty="0"/>
              <a:t>representation</a:t>
            </a:r>
            <a:br>
              <a:rPr lang="pl-PL" dirty="0"/>
            </a:br>
            <a:r>
              <a:rPr lang="pl-PL" dirty="0"/>
              <a:t>focused</a:t>
            </a:r>
          </a:p>
        </p:txBody>
      </p:sp>
      <p:sp>
        <p:nvSpPr>
          <p:cNvPr id="21" name="TextBox 20"/>
          <p:cNvSpPr txBox="1"/>
          <p:nvPr/>
        </p:nvSpPr>
        <p:spPr>
          <a:xfrm rot="3752856">
            <a:off x="5014841" y="4809583"/>
            <a:ext cx="13066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b="1" dirty="0"/>
              <a:t>separable</a:t>
            </a:r>
          </a:p>
        </p:txBody>
      </p:sp>
      <p:sp>
        <p:nvSpPr>
          <p:cNvPr id="22" name="TextBox 21"/>
          <p:cNvSpPr txBox="1"/>
          <p:nvPr/>
        </p:nvSpPr>
        <p:spPr>
          <a:xfrm rot="18492732">
            <a:off x="7442034" y="4932044"/>
            <a:ext cx="1271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/>
              <a:t>top k counting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356759" y="2046297"/>
            <a:ext cx="12922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OWA-based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761695" y="3111547"/>
            <a:ext cx="77457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chemeClr val="bg1">
                    <a:lumMod val="75000"/>
                  </a:schemeClr>
                </a:solidFill>
              </a:rPr>
              <a:t>β</a:t>
            </a:r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-CC</a:t>
            </a:r>
          </a:p>
        </p:txBody>
      </p:sp>
      <p:sp>
        <p:nvSpPr>
          <p:cNvPr id="26" name="Rectangle 25"/>
          <p:cNvSpPr/>
          <p:nvPr/>
        </p:nvSpPr>
        <p:spPr>
          <a:xfrm rot="21188456">
            <a:off x="6542686" y="4991371"/>
            <a:ext cx="72648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Bloc</a:t>
            </a:r>
          </a:p>
        </p:txBody>
      </p:sp>
      <p:sp>
        <p:nvSpPr>
          <p:cNvPr id="27" name="Rectangle 26"/>
          <p:cNvSpPr/>
          <p:nvPr/>
        </p:nvSpPr>
        <p:spPr>
          <a:xfrm rot="1388678">
            <a:off x="5698936" y="3858874"/>
            <a:ext cx="86754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SNTV</a:t>
            </a:r>
          </a:p>
        </p:txBody>
      </p:sp>
      <p:sp>
        <p:nvSpPr>
          <p:cNvPr id="28" name="Rectangle 27"/>
          <p:cNvSpPr/>
          <p:nvPr/>
        </p:nvSpPr>
        <p:spPr>
          <a:xfrm rot="17062444">
            <a:off x="5538925" y="4999831"/>
            <a:ext cx="118756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k-Borda</a:t>
            </a:r>
          </a:p>
        </p:txBody>
      </p:sp>
      <p:sp>
        <p:nvSpPr>
          <p:cNvPr id="29" name="Rectangle 28"/>
          <p:cNvSpPr/>
          <p:nvPr/>
        </p:nvSpPr>
        <p:spPr>
          <a:xfrm rot="18769840">
            <a:off x="7473836" y="4433728"/>
            <a:ext cx="10536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chemeClr val="bg1">
                    <a:lumMod val="75000"/>
                  </a:schemeClr>
                </a:solidFill>
              </a:rPr>
              <a:t>α</a:t>
            </a:r>
            <a:r>
              <a:rPr lang="pl-PL" sz="2400" b="1" baseline="-25000" dirty="0">
                <a:solidFill>
                  <a:schemeClr val="bg1">
                    <a:lumMod val="75000"/>
                  </a:schemeClr>
                </a:solidFill>
              </a:rPr>
              <a:t>k</a:t>
            </a:r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-PAV</a:t>
            </a:r>
          </a:p>
        </p:txBody>
      </p:sp>
      <p:sp>
        <p:nvSpPr>
          <p:cNvPr id="25" name="Rectangle 24"/>
          <p:cNvSpPr/>
          <p:nvPr/>
        </p:nvSpPr>
        <p:spPr>
          <a:xfrm rot="19148727">
            <a:off x="7225095" y="3738069"/>
            <a:ext cx="8851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chemeClr val="bg1">
                    <a:lumMod val="75000"/>
                  </a:schemeClr>
                </a:solidFill>
              </a:rPr>
              <a:t>α</a:t>
            </a:r>
            <a:r>
              <a:rPr lang="pl-PL" sz="2400" b="1" baseline="-25000" dirty="0">
                <a:solidFill>
                  <a:schemeClr val="bg1">
                    <a:lumMod val="75000"/>
                  </a:schemeClr>
                </a:solidFill>
              </a:rPr>
              <a:t>k</a:t>
            </a:r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-CC</a:t>
            </a:r>
            <a:endParaRPr lang="pl-PL" sz="24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 rot="2275055">
            <a:off x="7455573" y="2540283"/>
            <a:ext cx="102643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chemeClr val="bg1">
                    <a:lumMod val="75000"/>
                  </a:schemeClr>
                </a:solidFill>
              </a:rPr>
              <a:t>α</a:t>
            </a:r>
            <a:r>
              <a:rPr lang="pl-PL" sz="2400" b="1" baseline="-25000" dirty="0">
                <a:solidFill>
                  <a:schemeClr val="bg1">
                    <a:lumMod val="75000"/>
                  </a:schemeClr>
                </a:solidFill>
              </a:rPr>
              <a:t>t</a:t>
            </a:r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-PAV</a:t>
            </a:r>
          </a:p>
        </p:txBody>
      </p:sp>
      <p:sp>
        <p:nvSpPr>
          <p:cNvPr id="32" name="Rectangle 31"/>
          <p:cNvSpPr/>
          <p:nvPr/>
        </p:nvSpPr>
        <p:spPr>
          <a:xfrm rot="19370268">
            <a:off x="5548485" y="2463692"/>
            <a:ext cx="9430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chemeClr val="bg1">
                    <a:lumMod val="75000"/>
                  </a:schemeClr>
                </a:solidFill>
              </a:rPr>
              <a:t>β</a:t>
            </a:r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-PAV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5314695" y="3831068"/>
            <a:ext cx="1335896" cy="707886"/>
          </a:xfrm>
          <a:prstGeom prst="rect">
            <a:avLst/>
          </a:prstGeom>
          <a:solidFill>
            <a:schemeClr val="bg1">
              <a:alpha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pl-PL" sz="2000" b="1" dirty="0">
                <a:solidFill>
                  <a:srgbClr val="FF0000"/>
                </a:solidFill>
              </a:rPr>
              <a:t>committeemonotone</a:t>
            </a:r>
          </a:p>
        </p:txBody>
      </p:sp>
      <p:sp>
        <p:nvSpPr>
          <p:cNvPr id="15" name="Oval 14"/>
          <p:cNvSpPr/>
          <p:nvPr/>
        </p:nvSpPr>
        <p:spPr>
          <a:xfrm rot="19231506">
            <a:off x="5330718" y="3512088"/>
            <a:ext cx="2052083" cy="2571197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3" name="Oval 32"/>
          <p:cNvSpPr/>
          <p:nvPr/>
        </p:nvSpPr>
        <p:spPr>
          <a:xfrm rot="19231506">
            <a:off x="5140487" y="3578847"/>
            <a:ext cx="2039910" cy="2005147"/>
          </a:xfrm>
          <a:custGeom>
            <a:avLst/>
            <a:gdLst>
              <a:gd name="connsiteX0" fmla="*/ 0 w 2052083"/>
              <a:gd name="connsiteY0" fmla="*/ 1285599 h 2571197"/>
              <a:gd name="connsiteX1" fmla="*/ 1026042 w 2052083"/>
              <a:gd name="connsiteY1" fmla="*/ 0 h 2571197"/>
              <a:gd name="connsiteX2" fmla="*/ 2052084 w 2052083"/>
              <a:gd name="connsiteY2" fmla="*/ 1285599 h 2571197"/>
              <a:gd name="connsiteX3" fmla="*/ 1026042 w 2052083"/>
              <a:gd name="connsiteY3" fmla="*/ 2571198 h 2571197"/>
              <a:gd name="connsiteX4" fmla="*/ 0 w 2052083"/>
              <a:gd name="connsiteY4" fmla="*/ 1285599 h 2571197"/>
              <a:gd name="connsiteX0" fmla="*/ 0 w 2035417"/>
              <a:gd name="connsiteY0" fmla="*/ 1290071 h 2578255"/>
              <a:gd name="connsiteX1" fmla="*/ 1026042 w 2035417"/>
              <a:gd name="connsiteY1" fmla="*/ 4472 h 2578255"/>
              <a:gd name="connsiteX2" fmla="*/ 2035417 w 2035417"/>
              <a:gd name="connsiteY2" fmla="*/ 1002973 h 2578255"/>
              <a:gd name="connsiteX3" fmla="*/ 1026042 w 2035417"/>
              <a:gd name="connsiteY3" fmla="*/ 2575670 h 2578255"/>
              <a:gd name="connsiteX4" fmla="*/ 0 w 2035417"/>
              <a:gd name="connsiteY4" fmla="*/ 1290071 h 2578255"/>
              <a:gd name="connsiteX0" fmla="*/ 0 w 2073710"/>
              <a:gd name="connsiteY0" fmla="*/ 1290071 h 2578255"/>
              <a:gd name="connsiteX1" fmla="*/ 1026042 w 2073710"/>
              <a:gd name="connsiteY1" fmla="*/ 4472 h 2578255"/>
              <a:gd name="connsiteX2" fmla="*/ 2035417 w 2073710"/>
              <a:gd name="connsiteY2" fmla="*/ 1002973 h 2578255"/>
              <a:gd name="connsiteX3" fmla="*/ 1026042 w 2073710"/>
              <a:gd name="connsiteY3" fmla="*/ 2575670 h 2578255"/>
              <a:gd name="connsiteX4" fmla="*/ 0 w 2073710"/>
              <a:gd name="connsiteY4" fmla="*/ 1290071 h 2578255"/>
              <a:gd name="connsiteX0" fmla="*/ 0 w 2035417"/>
              <a:gd name="connsiteY0" fmla="*/ 1290071 h 2578255"/>
              <a:gd name="connsiteX1" fmla="*/ 1026042 w 2035417"/>
              <a:gd name="connsiteY1" fmla="*/ 4472 h 2578255"/>
              <a:gd name="connsiteX2" fmla="*/ 2035417 w 2035417"/>
              <a:gd name="connsiteY2" fmla="*/ 1002973 h 2578255"/>
              <a:gd name="connsiteX3" fmla="*/ 1026042 w 2035417"/>
              <a:gd name="connsiteY3" fmla="*/ 2575670 h 2578255"/>
              <a:gd name="connsiteX4" fmla="*/ 0 w 2035417"/>
              <a:gd name="connsiteY4" fmla="*/ 1290071 h 2578255"/>
              <a:gd name="connsiteX0" fmla="*/ 0 w 2035417"/>
              <a:gd name="connsiteY0" fmla="*/ 1290871 h 2579055"/>
              <a:gd name="connsiteX1" fmla="*/ 1026042 w 2035417"/>
              <a:gd name="connsiteY1" fmla="*/ 5272 h 2579055"/>
              <a:gd name="connsiteX2" fmla="*/ 2035417 w 2035417"/>
              <a:gd name="connsiteY2" fmla="*/ 1003773 h 2579055"/>
              <a:gd name="connsiteX3" fmla="*/ 1026042 w 2035417"/>
              <a:gd name="connsiteY3" fmla="*/ 2576470 h 2579055"/>
              <a:gd name="connsiteX4" fmla="*/ 0 w 2035417"/>
              <a:gd name="connsiteY4" fmla="*/ 1290871 h 2579055"/>
              <a:gd name="connsiteX0" fmla="*/ 20 w 2035437"/>
              <a:gd name="connsiteY0" fmla="*/ 1296640 h 2584066"/>
              <a:gd name="connsiteX1" fmla="*/ 1000511 w 2035437"/>
              <a:gd name="connsiteY1" fmla="*/ 5184 h 2584066"/>
              <a:gd name="connsiteX2" fmla="*/ 2035437 w 2035437"/>
              <a:gd name="connsiteY2" fmla="*/ 1009542 h 2584066"/>
              <a:gd name="connsiteX3" fmla="*/ 1026062 w 2035437"/>
              <a:gd name="connsiteY3" fmla="*/ 2582239 h 2584066"/>
              <a:gd name="connsiteX4" fmla="*/ 20 w 2035437"/>
              <a:gd name="connsiteY4" fmla="*/ 1296640 h 2584066"/>
              <a:gd name="connsiteX0" fmla="*/ 3714 w 2039131"/>
              <a:gd name="connsiteY0" fmla="*/ 1296640 h 2514440"/>
              <a:gd name="connsiteX1" fmla="*/ 1004205 w 2039131"/>
              <a:gd name="connsiteY1" fmla="*/ 5184 h 2514440"/>
              <a:gd name="connsiteX2" fmla="*/ 2039131 w 2039131"/>
              <a:gd name="connsiteY2" fmla="*/ 1009542 h 2514440"/>
              <a:gd name="connsiteX3" fmla="*/ 717644 w 2039131"/>
              <a:gd name="connsiteY3" fmla="*/ 2512493 h 2514440"/>
              <a:gd name="connsiteX4" fmla="*/ 3714 w 2039131"/>
              <a:gd name="connsiteY4" fmla="*/ 1296640 h 2514440"/>
              <a:gd name="connsiteX0" fmla="*/ 1757 w 2037174"/>
              <a:gd name="connsiteY0" fmla="*/ 1296640 h 2570716"/>
              <a:gd name="connsiteX1" fmla="*/ 1002248 w 2037174"/>
              <a:gd name="connsiteY1" fmla="*/ 5184 h 2570716"/>
              <a:gd name="connsiteX2" fmla="*/ 2037174 w 2037174"/>
              <a:gd name="connsiteY2" fmla="*/ 1009542 h 2570716"/>
              <a:gd name="connsiteX3" fmla="*/ 715687 w 2037174"/>
              <a:gd name="connsiteY3" fmla="*/ 2512493 h 2570716"/>
              <a:gd name="connsiteX4" fmla="*/ 1757 w 2037174"/>
              <a:gd name="connsiteY4" fmla="*/ 1296640 h 2570716"/>
              <a:gd name="connsiteX0" fmla="*/ 2709 w 2038489"/>
              <a:gd name="connsiteY0" fmla="*/ 1293527 h 2509752"/>
              <a:gd name="connsiteX1" fmla="*/ 1003200 w 2038489"/>
              <a:gd name="connsiteY1" fmla="*/ 2071 h 2509752"/>
              <a:gd name="connsiteX2" fmla="*/ 2038126 w 2038489"/>
              <a:gd name="connsiteY2" fmla="*/ 1006429 h 2509752"/>
              <a:gd name="connsiteX3" fmla="*/ 988593 w 2038489"/>
              <a:gd name="connsiteY3" fmla="*/ 1418632 h 2509752"/>
              <a:gd name="connsiteX4" fmla="*/ 716639 w 2038489"/>
              <a:gd name="connsiteY4" fmla="*/ 2509380 h 2509752"/>
              <a:gd name="connsiteX5" fmla="*/ 2709 w 2038489"/>
              <a:gd name="connsiteY5" fmla="*/ 1293527 h 2509752"/>
              <a:gd name="connsiteX0" fmla="*/ 2709 w 2038466"/>
              <a:gd name="connsiteY0" fmla="*/ 1293527 h 2509752"/>
              <a:gd name="connsiteX1" fmla="*/ 1003200 w 2038466"/>
              <a:gd name="connsiteY1" fmla="*/ 2071 h 2509752"/>
              <a:gd name="connsiteX2" fmla="*/ 2038126 w 2038466"/>
              <a:gd name="connsiteY2" fmla="*/ 1006429 h 2509752"/>
              <a:gd name="connsiteX3" fmla="*/ 988593 w 2038466"/>
              <a:gd name="connsiteY3" fmla="*/ 1418632 h 2509752"/>
              <a:gd name="connsiteX4" fmla="*/ 716639 w 2038466"/>
              <a:gd name="connsiteY4" fmla="*/ 2509380 h 2509752"/>
              <a:gd name="connsiteX5" fmla="*/ 2709 w 2038466"/>
              <a:gd name="connsiteY5" fmla="*/ 1293527 h 2509752"/>
              <a:gd name="connsiteX0" fmla="*/ 2709 w 2038126"/>
              <a:gd name="connsiteY0" fmla="*/ 1293527 h 2509752"/>
              <a:gd name="connsiteX1" fmla="*/ 1003200 w 2038126"/>
              <a:gd name="connsiteY1" fmla="*/ 2071 h 2509752"/>
              <a:gd name="connsiteX2" fmla="*/ 2038126 w 2038126"/>
              <a:gd name="connsiteY2" fmla="*/ 1006429 h 2509752"/>
              <a:gd name="connsiteX3" fmla="*/ 988593 w 2038126"/>
              <a:gd name="connsiteY3" fmla="*/ 1418632 h 2509752"/>
              <a:gd name="connsiteX4" fmla="*/ 716639 w 2038126"/>
              <a:gd name="connsiteY4" fmla="*/ 2509380 h 2509752"/>
              <a:gd name="connsiteX5" fmla="*/ 2709 w 2038126"/>
              <a:gd name="connsiteY5" fmla="*/ 1293527 h 2509752"/>
              <a:gd name="connsiteX0" fmla="*/ 2697 w 2038114"/>
              <a:gd name="connsiteY0" fmla="*/ 1293527 h 2510294"/>
              <a:gd name="connsiteX1" fmla="*/ 1003188 w 2038114"/>
              <a:gd name="connsiteY1" fmla="*/ 2071 h 2510294"/>
              <a:gd name="connsiteX2" fmla="*/ 2038114 w 2038114"/>
              <a:gd name="connsiteY2" fmla="*/ 1006429 h 2510294"/>
              <a:gd name="connsiteX3" fmla="*/ 969947 w 2038114"/>
              <a:gd name="connsiteY3" fmla="*/ 1484284 h 2510294"/>
              <a:gd name="connsiteX4" fmla="*/ 716627 w 2038114"/>
              <a:gd name="connsiteY4" fmla="*/ 2509380 h 2510294"/>
              <a:gd name="connsiteX5" fmla="*/ 2697 w 2038114"/>
              <a:gd name="connsiteY5" fmla="*/ 1293527 h 2510294"/>
              <a:gd name="connsiteX0" fmla="*/ 1765 w 2037182"/>
              <a:gd name="connsiteY0" fmla="*/ 1293527 h 2617317"/>
              <a:gd name="connsiteX1" fmla="*/ 1002256 w 2037182"/>
              <a:gd name="connsiteY1" fmla="*/ 2071 h 2617317"/>
              <a:gd name="connsiteX2" fmla="*/ 2037182 w 2037182"/>
              <a:gd name="connsiteY2" fmla="*/ 1006429 h 2617317"/>
              <a:gd name="connsiteX3" fmla="*/ 969015 w 2037182"/>
              <a:gd name="connsiteY3" fmla="*/ 1484284 h 2617317"/>
              <a:gd name="connsiteX4" fmla="*/ 715695 w 2037182"/>
              <a:gd name="connsiteY4" fmla="*/ 2509380 h 2617317"/>
              <a:gd name="connsiteX5" fmla="*/ 1765 w 2037182"/>
              <a:gd name="connsiteY5" fmla="*/ 1293527 h 2617317"/>
              <a:gd name="connsiteX0" fmla="*/ 2679 w 2038096"/>
              <a:gd name="connsiteY0" fmla="*/ 1293527 h 2510101"/>
              <a:gd name="connsiteX1" fmla="*/ 1003170 w 2038096"/>
              <a:gd name="connsiteY1" fmla="*/ 2071 h 2510101"/>
              <a:gd name="connsiteX2" fmla="*/ 2038096 w 2038096"/>
              <a:gd name="connsiteY2" fmla="*/ 1006429 h 2510101"/>
              <a:gd name="connsiteX3" fmla="*/ 945798 w 2038096"/>
              <a:gd name="connsiteY3" fmla="*/ 1464410 h 2510101"/>
              <a:gd name="connsiteX4" fmla="*/ 716609 w 2038096"/>
              <a:gd name="connsiteY4" fmla="*/ 2509380 h 2510101"/>
              <a:gd name="connsiteX5" fmla="*/ 2679 w 2038096"/>
              <a:gd name="connsiteY5" fmla="*/ 1293527 h 2510101"/>
              <a:gd name="connsiteX0" fmla="*/ 1694 w 2037111"/>
              <a:gd name="connsiteY0" fmla="*/ 1293527 h 2592169"/>
              <a:gd name="connsiteX1" fmla="*/ 1002185 w 2037111"/>
              <a:gd name="connsiteY1" fmla="*/ 2071 h 2592169"/>
              <a:gd name="connsiteX2" fmla="*/ 2037111 w 2037111"/>
              <a:gd name="connsiteY2" fmla="*/ 1006429 h 2592169"/>
              <a:gd name="connsiteX3" fmla="*/ 944813 w 2037111"/>
              <a:gd name="connsiteY3" fmla="*/ 1464410 h 2592169"/>
              <a:gd name="connsiteX4" fmla="*/ 715624 w 2037111"/>
              <a:gd name="connsiteY4" fmla="*/ 2509380 h 2592169"/>
              <a:gd name="connsiteX5" fmla="*/ 1694 w 2037111"/>
              <a:gd name="connsiteY5" fmla="*/ 1293527 h 2592169"/>
              <a:gd name="connsiteX0" fmla="*/ 1694 w 2037111"/>
              <a:gd name="connsiteY0" fmla="*/ 1293527 h 2592169"/>
              <a:gd name="connsiteX1" fmla="*/ 1002185 w 2037111"/>
              <a:gd name="connsiteY1" fmla="*/ 2071 h 2592169"/>
              <a:gd name="connsiteX2" fmla="*/ 2037111 w 2037111"/>
              <a:gd name="connsiteY2" fmla="*/ 1006429 h 2592169"/>
              <a:gd name="connsiteX3" fmla="*/ 944813 w 2037111"/>
              <a:gd name="connsiteY3" fmla="*/ 1464410 h 2592169"/>
              <a:gd name="connsiteX4" fmla="*/ 715624 w 2037111"/>
              <a:gd name="connsiteY4" fmla="*/ 2509380 h 2592169"/>
              <a:gd name="connsiteX5" fmla="*/ 1694 w 2037111"/>
              <a:gd name="connsiteY5" fmla="*/ 1293527 h 2592169"/>
              <a:gd name="connsiteX0" fmla="*/ 1923 w 2037340"/>
              <a:gd name="connsiteY0" fmla="*/ 1293527 h 2553017"/>
              <a:gd name="connsiteX1" fmla="*/ 1002414 w 2037340"/>
              <a:gd name="connsiteY1" fmla="*/ 2071 h 2553017"/>
              <a:gd name="connsiteX2" fmla="*/ 2037340 w 2037340"/>
              <a:gd name="connsiteY2" fmla="*/ 1006429 h 2553017"/>
              <a:gd name="connsiteX3" fmla="*/ 945042 w 2037340"/>
              <a:gd name="connsiteY3" fmla="*/ 1464410 h 2553017"/>
              <a:gd name="connsiteX4" fmla="*/ 715853 w 2037340"/>
              <a:gd name="connsiteY4" fmla="*/ 2509380 h 2553017"/>
              <a:gd name="connsiteX5" fmla="*/ 1923 w 2037340"/>
              <a:gd name="connsiteY5" fmla="*/ 1293527 h 2553017"/>
              <a:gd name="connsiteX0" fmla="*/ 1766 w 2037183"/>
              <a:gd name="connsiteY0" fmla="*/ 1293527 h 2545383"/>
              <a:gd name="connsiteX1" fmla="*/ 1002257 w 2037183"/>
              <a:gd name="connsiteY1" fmla="*/ 2071 h 2545383"/>
              <a:gd name="connsiteX2" fmla="*/ 2037183 w 2037183"/>
              <a:gd name="connsiteY2" fmla="*/ 1006429 h 2545383"/>
              <a:gd name="connsiteX3" fmla="*/ 944885 w 2037183"/>
              <a:gd name="connsiteY3" fmla="*/ 1464410 h 2545383"/>
              <a:gd name="connsiteX4" fmla="*/ 715696 w 2037183"/>
              <a:gd name="connsiteY4" fmla="*/ 2509380 h 2545383"/>
              <a:gd name="connsiteX5" fmla="*/ 1766 w 2037183"/>
              <a:gd name="connsiteY5" fmla="*/ 1293527 h 2545383"/>
              <a:gd name="connsiteX0" fmla="*/ 1702 w 2037119"/>
              <a:gd name="connsiteY0" fmla="*/ 1293527 h 2539215"/>
              <a:gd name="connsiteX1" fmla="*/ 1002193 w 2037119"/>
              <a:gd name="connsiteY1" fmla="*/ 2071 h 2539215"/>
              <a:gd name="connsiteX2" fmla="*/ 2037119 w 2037119"/>
              <a:gd name="connsiteY2" fmla="*/ 1006429 h 2539215"/>
              <a:gd name="connsiteX3" fmla="*/ 944821 w 2037119"/>
              <a:gd name="connsiteY3" fmla="*/ 1464410 h 2539215"/>
              <a:gd name="connsiteX4" fmla="*/ 715632 w 2037119"/>
              <a:gd name="connsiteY4" fmla="*/ 2509380 h 2539215"/>
              <a:gd name="connsiteX5" fmla="*/ 1702 w 2037119"/>
              <a:gd name="connsiteY5" fmla="*/ 1293527 h 2539215"/>
              <a:gd name="connsiteX0" fmla="*/ 1702 w 2037119"/>
              <a:gd name="connsiteY0" fmla="*/ 1293527 h 2539215"/>
              <a:gd name="connsiteX1" fmla="*/ 1002193 w 2037119"/>
              <a:gd name="connsiteY1" fmla="*/ 2071 h 2539215"/>
              <a:gd name="connsiteX2" fmla="*/ 2037119 w 2037119"/>
              <a:gd name="connsiteY2" fmla="*/ 1006429 h 2539215"/>
              <a:gd name="connsiteX3" fmla="*/ 944821 w 2037119"/>
              <a:gd name="connsiteY3" fmla="*/ 1464410 h 2539215"/>
              <a:gd name="connsiteX4" fmla="*/ 715632 w 2037119"/>
              <a:gd name="connsiteY4" fmla="*/ 2509380 h 2539215"/>
              <a:gd name="connsiteX5" fmla="*/ 1702 w 2037119"/>
              <a:gd name="connsiteY5" fmla="*/ 1293527 h 2539215"/>
              <a:gd name="connsiteX0" fmla="*/ 1702 w 2037119"/>
              <a:gd name="connsiteY0" fmla="*/ 1293527 h 2539215"/>
              <a:gd name="connsiteX1" fmla="*/ 1002193 w 2037119"/>
              <a:gd name="connsiteY1" fmla="*/ 2071 h 2539215"/>
              <a:gd name="connsiteX2" fmla="*/ 2037119 w 2037119"/>
              <a:gd name="connsiteY2" fmla="*/ 1006429 h 2539215"/>
              <a:gd name="connsiteX3" fmla="*/ 944821 w 2037119"/>
              <a:gd name="connsiteY3" fmla="*/ 1464410 h 2539215"/>
              <a:gd name="connsiteX4" fmla="*/ 715632 w 2037119"/>
              <a:gd name="connsiteY4" fmla="*/ 2509380 h 2539215"/>
              <a:gd name="connsiteX5" fmla="*/ 1702 w 2037119"/>
              <a:gd name="connsiteY5" fmla="*/ 1293527 h 2539215"/>
              <a:gd name="connsiteX0" fmla="*/ 5427 w 2040844"/>
              <a:gd name="connsiteY0" fmla="*/ 1293527 h 2509380"/>
              <a:gd name="connsiteX1" fmla="*/ 1005918 w 2040844"/>
              <a:gd name="connsiteY1" fmla="*/ 2071 h 2509380"/>
              <a:gd name="connsiteX2" fmla="*/ 2040844 w 2040844"/>
              <a:gd name="connsiteY2" fmla="*/ 1006429 h 2509380"/>
              <a:gd name="connsiteX3" fmla="*/ 948546 w 2040844"/>
              <a:gd name="connsiteY3" fmla="*/ 1464410 h 2509380"/>
              <a:gd name="connsiteX4" fmla="*/ 719357 w 2040844"/>
              <a:gd name="connsiteY4" fmla="*/ 2509380 h 2509380"/>
              <a:gd name="connsiteX5" fmla="*/ 5427 w 2040844"/>
              <a:gd name="connsiteY5" fmla="*/ 1293527 h 2509380"/>
              <a:gd name="connsiteX0" fmla="*/ 5427 w 2040844"/>
              <a:gd name="connsiteY0" fmla="*/ 1293527 h 2509380"/>
              <a:gd name="connsiteX1" fmla="*/ 1005918 w 2040844"/>
              <a:gd name="connsiteY1" fmla="*/ 2071 h 2509380"/>
              <a:gd name="connsiteX2" fmla="*/ 2040844 w 2040844"/>
              <a:gd name="connsiteY2" fmla="*/ 1006429 h 2509380"/>
              <a:gd name="connsiteX3" fmla="*/ 948546 w 2040844"/>
              <a:gd name="connsiteY3" fmla="*/ 1464410 h 2509380"/>
              <a:gd name="connsiteX4" fmla="*/ 719357 w 2040844"/>
              <a:gd name="connsiteY4" fmla="*/ 2509380 h 2509380"/>
              <a:gd name="connsiteX5" fmla="*/ 5427 w 2040844"/>
              <a:gd name="connsiteY5" fmla="*/ 1293527 h 2509380"/>
              <a:gd name="connsiteX0" fmla="*/ 5427 w 2040844"/>
              <a:gd name="connsiteY0" fmla="*/ 1291456 h 2507309"/>
              <a:gd name="connsiteX1" fmla="*/ 1005918 w 2040844"/>
              <a:gd name="connsiteY1" fmla="*/ 0 h 2507309"/>
              <a:gd name="connsiteX2" fmla="*/ 2040844 w 2040844"/>
              <a:gd name="connsiteY2" fmla="*/ 1004358 h 2507309"/>
              <a:gd name="connsiteX3" fmla="*/ 948546 w 2040844"/>
              <a:gd name="connsiteY3" fmla="*/ 1462339 h 2507309"/>
              <a:gd name="connsiteX4" fmla="*/ 719357 w 2040844"/>
              <a:gd name="connsiteY4" fmla="*/ 2507309 h 2507309"/>
              <a:gd name="connsiteX5" fmla="*/ 5427 w 2040844"/>
              <a:gd name="connsiteY5" fmla="*/ 1291456 h 2507309"/>
              <a:gd name="connsiteX0" fmla="*/ 5427 w 2040844"/>
              <a:gd name="connsiteY0" fmla="*/ 1291456 h 2507309"/>
              <a:gd name="connsiteX1" fmla="*/ 1005918 w 2040844"/>
              <a:gd name="connsiteY1" fmla="*/ 0 h 2507309"/>
              <a:gd name="connsiteX2" fmla="*/ 2040844 w 2040844"/>
              <a:gd name="connsiteY2" fmla="*/ 1004358 h 2507309"/>
              <a:gd name="connsiteX3" fmla="*/ 948546 w 2040844"/>
              <a:gd name="connsiteY3" fmla="*/ 1462339 h 2507309"/>
              <a:gd name="connsiteX4" fmla="*/ 719357 w 2040844"/>
              <a:gd name="connsiteY4" fmla="*/ 2507309 h 2507309"/>
              <a:gd name="connsiteX5" fmla="*/ 5427 w 2040844"/>
              <a:gd name="connsiteY5" fmla="*/ 1291456 h 2507309"/>
              <a:gd name="connsiteX0" fmla="*/ 21243 w 2056660"/>
              <a:gd name="connsiteY0" fmla="*/ 1291456 h 1675470"/>
              <a:gd name="connsiteX1" fmla="*/ 1021734 w 2056660"/>
              <a:gd name="connsiteY1" fmla="*/ 0 h 1675470"/>
              <a:gd name="connsiteX2" fmla="*/ 2056660 w 2056660"/>
              <a:gd name="connsiteY2" fmla="*/ 1004358 h 1675470"/>
              <a:gd name="connsiteX3" fmla="*/ 964362 w 2056660"/>
              <a:gd name="connsiteY3" fmla="*/ 1462339 h 1675470"/>
              <a:gd name="connsiteX4" fmla="*/ 558745 w 2056660"/>
              <a:gd name="connsiteY4" fmla="*/ 1675470 h 1675470"/>
              <a:gd name="connsiteX5" fmla="*/ 21243 w 2056660"/>
              <a:gd name="connsiteY5" fmla="*/ 1291456 h 1675470"/>
              <a:gd name="connsiteX0" fmla="*/ 111 w 2035528"/>
              <a:gd name="connsiteY0" fmla="*/ 1291456 h 1493660"/>
              <a:gd name="connsiteX1" fmla="*/ 1000602 w 2035528"/>
              <a:gd name="connsiteY1" fmla="*/ 0 h 1493660"/>
              <a:gd name="connsiteX2" fmla="*/ 2035528 w 2035528"/>
              <a:gd name="connsiteY2" fmla="*/ 1004358 h 1493660"/>
              <a:gd name="connsiteX3" fmla="*/ 943230 w 2035528"/>
              <a:gd name="connsiteY3" fmla="*/ 1462339 h 1493660"/>
              <a:gd name="connsiteX4" fmla="*/ 111 w 2035528"/>
              <a:gd name="connsiteY4" fmla="*/ 1291456 h 1493660"/>
              <a:gd name="connsiteX0" fmla="*/ 1739 w 2037156"/>
              <a:gd name="connsiteY0" fmla="*/ 1291456 h 1402698"/>
              <a:gd name="connsiteX1" fmla="*/ 1002230 w 2037156"/>
              <a:gd name="connsiteY1" fmla="*/ 0 h 1402698"/>
              <a:gd name="connsiteX2" fmla="*/ 2037156 w 2037156"/>
              <a:gd name="connsiteY2" fmla="*/ 1004358 h 1402698"/>
              <a:gd name="connsiteX3" fmla="*/ 1117554 w 2037156"/>
              <a:gd name="connsiteY3" fmla="*/ 1301689 h 1402698"/>
              <a:gd name="connsiteX4" fmla="*/ 1739 w 2037156"/>
              <a:gd name="connsiteY4" fmla="*/ 1291456 h 1402698"/>
              <a:gd name="connsiteX0" fmla="*/ 1739 w 2037156"/>
              <a:gd name="connsiteY0" fmla="*/ 1291456 h 1402698"/>
              <a:gd name="connsiteX1" fmla="*/ 1002230 w 2037156"/>
              <a:gd name="connsiteY1" fmla="*/ 0 h 1402698"/>
              <a:gd name="connsiteX2" fmla="*/ 2037156 w 2037156"/>
              <a:gd name="connsiteY2" fmla="*/ 1004358 h 1402698"/>
              <a:gd name="connsiteX3" fmla="*/ 1117554 w 2037156"/>
              <a:gd name="connsiteY3" fmla="*/ 1301689 h 1402698"/>
              <a:gd name="connsiteX4" fmla="*/ 1739 w 2037156"/>
              <a:gd name="connsiteY4" fmla="*/ 1291456 h 1402698"/>
              <a:gd name="connsiteX0" fmla="*/ 1739 w 2037156"/>
              <a:gd name="connsiteY0" fmla="*/ 1291456 h 1335631"/>
              <a:gd name="connsiteX1" fmla="*/ 1002230 w 2037156"/>
              <a:gd name="connsiteY1" fmla="*/ 0 h 1335631"/>
              <a:gd name="connsiteX2" fmla="*/ 2037156 w 2037156"/>
              <a:gd name="connsiteY2" fmla="*/ 1004358 h 1335631"/>
              <a:gd name="connsiteX3" fmla="*/ 1117554 w 2037156"/>
              <a:gd name="connsiteY3" fmla="*/ 1301689 h 1335631"/>
              <a:gd name="connsiteX4" fmla="*/ 1739 w 2037156"/>
              <a:gd name="connsiteY4" fmla="*/ 1291456 h 1335631"/>
              <a:gd name="connsiteX0" fmla="*/ 1739 w 2037156"/>
              <a:gd name="connsiteY0" fmla="*/ 1291456 h 1594845"/>
              <a:gd name="connsiteX1" fmla="*/ 1002230 w 2037156"/>
              <a:gd name="connsiteY1" fmla="*/ 0 h 1594845"/>
              <a:gd name="connsiteX2" fmla="*/ 2037156 w 2037156"/>
              <a:gd name="connsiteY2" fmla="*/ 1004358 h 1594845"/>
              <a:gd name="connsiteX3" fmla="*/ 1117554 w 2037156"/>
              <a:gd name="connsiteY3" fmla="*/ 1301689 h 1594845"/>
              <a:gd name="connsiteX4" fmla="*/ 1739 w 2037156"/>
              <a:gd name="connsiteY4" fmla="*/ 1291456 h 1594845"/>
              <a:gd name="connsiteX0" fmla="*/ 1739 w 2037156"/>
              <a:gd name="connsiteY0" fmla="*/ 1291456 h 1828401"/>
              <a:gd name="connsiteX1" fmla="*/ 1002230 w 2037156"/>
              <a:gd name="connsiteY1" fmla="*/ 0 h 1828401"/>
              <a:gd name="connsiteX2" fmla="*/ 2037156 w 2037156"/>
              <a:gd name="connsiteY2" fmla="*/ 1004358 h 1828401"/>
              <a:gd name="connsiteX3" fmla="*/ 1117554 w 2037156"/>
              <a:gd name="connsiteY3" fmla="*/ 1301689 h 1828401"/>
              <a:gd name="connsiteX4" fmla="*/ 1739 w 2037156"/>
              <a:gd name="connsiteY4" fmla="*/ 1291456 h 1828401"/>
              <a:gd name="connsiteX0" fmla="*/ 1739 w 2037156"/>
              <a:gd name="connsiteY0" fmla="*/ 1291456 h 1844960"/>
              <a:gd name="connsiteX1" fmla="*/ 1002230 w 2037156"/>
              <a:gd name="connsiteY1" fmla="*/ 0 h 1844960"/>
              <a:gd name="connsiteX2" fmla="*/ 2037156 w 2037156"/>
              <a:gd name="connsiteY2" fmla="*/ 1004358 h 1844960"/>
              <a:gd name="connsiteX3" fmla="*/ 1117554 w 2037156"/>
              <a:gd name="connsiteY3" fmla="*/ 1301689 h 1844960"/>
              <a:gd name="connsiteX4" fmla="*/ 1739 w 2037156"/>
              <a:gd name="connsiteY4" fmla="*/ 1291456 h 1844960"/>
              <a:gd name="connsiteX0" fmla="*/ 23536 w 2058953"/>
              <a:gd name="connsiteY0" fmla="*/ 1291456 h 2005147"/>
              <a:gd name="connsiteX1" fmla="*/ 1024027 w 2058953"/>
              <a:gd name="connsiteY1" fmla="*/ 0 h 2005147"/>
              <a:gd name="connsiteX2" fmla="*/ 2058953 w 2058953"/>
              <a:gd name="connsiteY2" fmla="*/ 1004358 h 2005147"/>
              <a:gd name="connsiteX3" fmla="*/ 1139351 w 2058953"/>
              <a:gd name="connsiteY3" fmla="*/ 1301689 h 2005147"/>
              <a:gd name="connsiteX4" fmla="*/ 383318 w 2058953"/>
              <a:gd name="connsiteY4" fmla="*/ 2005144 h 2005147"/>
              <a:gd name="connsiteX5" fmla="*/ 23536 w 2058953"/>
              <a:gd name="connsiteY5" fmla="*/ 1291456 h 2005147"/>
              <a:gd name="connsiteX0" fmla="*/ 4493 w 2039910"/>
              <a:gd name="connsiteY0" fmla="*/ 1291456 h 2005147"/>
              <a:gd name="connsiteX1" fmla="*/ 1004984 w 2039910"/>
              <a:gd name="connsiteY1" fmla="*/ 0 h 2005147"/>
              <a:gd name="connsiteX2" fmla="*/ 2039910 w 2039910"/>
              <a:gd name="connsiteY2" fmla="*/ 1004358 h 2005147"/>
              <a:gd name="connsiteX3" fmla="*/ 1120308 w 2039910"/>
              <a:gd name="connsiteY3" fmla="*/ 1301689 h 2005147"/>
              <a:gd name="connsiteX4" fmla="*/ 364275 w 2039910"/>
              <a:gd name="connsiteY4" fmla="*/ 2005144 h 2005147"/>
              <a:gd name="connsiteX5" fmla="*/ 4493 w 2039910"/>
              <a:gd name="connsiteY5" fmla="*/ 1291456 h 20051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039910" h="2005147">
                <a:moveTo>
                  <a:pt x="4493" y="1291456"/>
                </a:moveTo>
                <a:cubicBezTo>
                  <a:pt x="42629" y="934378"/>
                  <a:pt x="113195" y="190132"/>
                  <a:pt x="1004984" y="0"/>
                </a:cubicBezTo>
                <a:cubicBezTo>
                  <a:pt x="1727842" y="14980"/>
                  <a:pt x="2019456" y="746882"/>
                  <a:pt x="2039910" y="1004358"/>
                </a:cubicBezTo>
                <a:cubicBezTo>
                  <a:pt x="1740806" y="1029020"/>
                  <a:pt x="1348813" y="1108508"/>
                  <a:pt x="1120308" y="1301689"/>
                </a:cubicBezTo>
                <a:cubicBezTo>
                  <a:pt x="865101" y="1431096"/>
                  <a:pt x="550244" y="2006849"/>
                  <a:pt x="364275" y="2005144"/>
                </a:cubicBezTo>
                <a:cubicBezTo>
                  <a:pt x="178306" y="2003439"/>
                  <a:pt x="-33643" y="1648534"/>
                  <a:pt x="4493" y="1291456"/>
                </a:cubicBezTo>
                <a:close/>
              </a:path>
            </a:pathLst>
          </a:custGeom>
          <a:noFill/>
          <a:ln w="63500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7" name="Rectangle 36"/>
          <p:cNvSpPr/>
          <p:nvPr/>
        </p:nvSpPr>
        <p:spPr>
          <a:xfrm>
            <a:off x="121639" y="1254060"/>
            <a:ext cx="4357396" cy="1161570"/>
          </a:xfrm>
          <a:prstGeom prst="rect">
            <a:avLst/>
          </a:prstGeom>
          <a:solidFill>
            <a:srgbClr val="FEDFCE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b="1" dirty="0">
                <a:solidFill>
                  <a:schemeClr val="tx1"/>
                </a:solidFill>
              </a:rPr>
              <a:t>Noncrossing Monotonicity: </a:t>
            </a:r>
            <a:r>
              <a:rPr lang="pl-PL" dirty="0">
                <a:solidFill>
                  <a:schemeClr val="tx1"/>
                </a:solidFill>
              </a:rPr>
              <a:t>If a member of the winning committee is moved forward (without passing another committee member), the committee is still winning</a:t>
            </a:r>
          </a:p>
        </p:txBody>
      </p:sp>
      <p:pic>
        <p:nvPicPr>
          <p:cNvPr id="38" name="Picture 3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9858" y="3111547"/>
            <a:ext cx="402254" cy="820283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2594" y="3193720"/>
            <a:ext cx="418029" cy="709861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14946" y="3125422"/>
            <a:ext cx="418029" cy="796621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18254" y="3184430"/>
            <a:ext cx="481127" cy="749296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63705" y="3157287"/>
            <a:ext cx="378592" cy="733522"/>
          </a:xfrm>
          <a:prstGeom prst="rect">
            <a:avLst/>
          </a:prstGeom>
        </p:spPr>
      </p:pic>
      <p:sp>
        <p:nvSpPr>
          <p:cNvPr id="44" name="Elipsa 4"/>
          <p:cNvSpPr/>
          <p:nvPr/>
        </p:nvSpPr>
        <p:spPr>
          <a:xfrm>
            <a:off x="2724429" y="3125695"/>
            <a:ext cx="566107" cy="813917"/>
          </a:xfrm>
          <a:prstGeom prst="ellipse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5" name="Elipsa 6"/>
          <p:cNvSpPr/>
          <p:nvPr/>
        </p:nvSpPr>
        <p:spPr>
          <a:xfrm>
            <a:off x="483375" y="3054699"/>
            <a:ext cx="1266466" cy="876381"/>
          </a:xfrm>
          <a:prstGeom prst="ellipse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5" name="TextBox 34"/>
          <p:cNvSpPr txBox="1"/>
          <p:nvPr/>
        </p:nvSpPr>
        <p:spPr>
          <a:xfrm>
            <a:off x="987101" y="4088712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>
                <a:solidFill>
                  <a:schemeClr val="bg1">
                    <a:lumMod val="85000"/>
                  </a:schemeClr>
                </a:solidFill>
              </a:rPr>
              <a:t>&gt;      &gt;     &gt;       &gt;</a:t>
            </a:r>
            <a:endParaRPr lang="pl-PL" sz="12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987101" y="4822248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>
                <a:solidFill>
                  <a:schemeClr val="bg1">
                    <a:lumMod val="85000"/>
                  </a:schemeClr>
                </a:solidFill>
              </a:rPr>
              <a:t>&gt;      &gt;     &gt;       &gt;</a:t>
            </a:r>
            <a:endParaRPr lang="pl-PL" sz="1200" dirty="0">
              <a:solidFill>
                <a:schemeClr val="bg1">
                  <a:lumMod val="85000"/>
                </a:schemeClr>
              </a:solidFill>
            </a:endParaRPr>
          </a:p>
        </p:txBody>
      </p:sp>
      <p:pic>
        <p:nvPicPr>
          <p:cNvPr id="46" name="Picture 45"/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848910" y="4028058"/>
            <a:ext cx="402254" cy="820283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042008" y="4068220"/>
            <a:ext cx="418029" cy="709861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318131" y="4013633"/>
            <a:ext cx="418029" cy="796621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572787" y="4044776"/>
            <a:ext cx="481127" cy="749296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6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29384" y="4019903"/>
            <a:ext cx="378592" cy="733522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33043" y="4733294"/>
            <a:ext cx="402254" cy="820283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582968" y="4788504"/>
            <a:ext cx="418029" cy="709861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826412" y="4774673"/>
            <a:ext cx="418029" cy="796621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354003" y="4804281"/>
            <a:ext cx="481127" cy="749296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6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071409" y="4766997"/>
            <a:ext cx="378592" cy="733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66694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 animBg="1"/>
      <p:bldP spid="45" grpId="0" animBg="1"/>
      <p:bldP spid="35" grpId="0"/>
      <p:bldP spid="36" grpId="0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TextBox 34"/>
          <p:cNvSpPr txBox="1"/>
          <p:nvPr/>
        </p:nvSpPr>
        <p:spPr>
          <a:xfrm>
            <a:off x="987101" y="4088712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>
                <a:solidFill>
                  <a:schemeClr val="bg1">
                    <a:lumMod val="85000"/>
                  </a:schemeClr>
                </a:solidFill>
              </a:rPr>
              <a:t>&gt;      &gt;     &gt;       &gt;</a:t>
            </a:r>
            <a:endParaRPr lang="pl-PL" sz="12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987101" y="4822248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>
                <a:solidFill>
                  <a:schemeClr val="bg1">
                    <a:lumMod val="85000"/>
                  </a:schemeClr>
                </a:solidFill>
              </a:rPr>
              <a:t>&gt;      &gt;     &gt;       &gt;</a:t>
            </a:r>
            <a:endParaRPr lang="pl-PL" sz="1200" dirty="0">
              <a:solidFill>
                <a:schemeClr val="bg1">
                  <a:lumMod val="85000"/>
                </a:schemeClr>
              </a:solidFill>
            </a:endParaRPr>
          </a:p>
        </p:txBody>
      </p:sp>
      <p:pic>
        <p:nvPicPr>
          <p:cNvPr id="46" name="Picture 45"/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848910" y="4028058"/>
            <a:ext cx="402254" cy="820283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042008" y="4068220"/>
            <a:ext cx="418029" cy="709861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318131" y="4013633"/>
            <a:ext cx="418029" cy="796621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572787" y="4044776"/>
            <a:ext cx="481127" cy="749296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6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29384" y="4019903"/>
            <a:ext cx="378592" cy="733522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33043" y="4733294"/>
            <a:ext cx="402254" cy="820283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582968" y="4788504"/>
            <a:ext cx="418029" cy="709861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826412" y="4774673"/>
            <a:ext cx="418029" cy="796621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354003" y="4804281"/>
            <a:ext cx="481127" cy="749296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6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071409" y="4766997"/>
            <a:ext cx="378592" cy="73352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720080"/>
          </a:xfrm>
        </p:spPr>
        <p:txBody>
          <a:bodyPr/>
          <a:lstStyle/>
          <a:p>
            <a:r>
              <a:rPr lang="pl-PL" dirty="0"/>
              <a:t>Committee Scoring Rules</a:t>
            </a:r>
          </a:p>
        </p:txBody>
      </p:sp>
      <p:sp>
        <p:nvSpPr>
          <p:cNvPr id="49" name="Rectangle: Rounded Corners 48"/>
          <p:cNvSpPr/>
          <p:nvPr/>
        </p:nvSpPr>
        <p:spPr>
          <a:xfrm>
            <a:off x="115074" y="6055855"/>
            <a:ext cx="4338729" cy="776591"/>
          </a:xfrm>
          <a:prstGeom prst="roundRect">
            <a:avLst>
              <a:gd name="adj" fmla="val 13197"/>
            </a:avLst>
          </a:prstGeom>
          <a:solidFill>
            <a:srgbClr val="FFFFCC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1600" dirty="0">
                <a:solidFill>
                  <a:schemeClr val="tx1"/>
                </a:solidFill>
              </a:rPr>
              <a:t>[FSST16] P. Faliszewski, P. Skowron, A. Slinko, N. Talmon, Committtee Scoring Rules: Axiomatic Classification and Hierarchy, AAAI-2016</a:t>
            </a:r>
          </a:p>
        </p:txBody>
      </p:sp>
      <p:sp>
        <p:nvSpPr>
          <p:cNvPr id="4" name="Rectangle: Rounded Corners 3"/>
          <p:cNvSpPr/>
          <p:nvPr/>
        </p:nvSpPr>
        <p:spPr>
          <a:xfrm>
            <a:off x="4966901" y="1443037"/>
            <a:ext cx="3991361" cy="5143501"/>
          </a:xfrm>
          <a:prstGeom prst="roundRect">
            <a:avLst>
              <a:gd name="adj" fmla="val 31819"/>
            </a:avLst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TextBox 6"/>
          <p:cNvSpPr txBox="1"/>
          <p:nvPr/>
        </p:nvSpPr>
        <p:spPr>
          <a:xfrm>
            <a:off x="5562694" y="1606525"/>
            <a:ext cx="27906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000" dirty="0"/>
              <a:t>Committee Scoring Rules</a:t>
            </a:r>
          </a:p>
        </p:txBody>
      </p:sp>
      <p:sp>
        <p:nvSpPr>
          <p:cNvPr id="17" name="Oval 16"/>
          <p:cNvSpPr/>
          <p:nvPr/>
        </p:nvSpPr>
        <p:spPr>
          <a:xfrm rot="2253251">
            <a:off x="6498734" y="3540855"/>
            <a:ext cx="2052083" cy="2571197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8" name="Oval 17"/>
          <p:cNvSpPr/>
          <p:nvPr/>
        </p:nvSpPr>
        <p:spPr>
          <a:xfrm rot="5574115">
            <a:off x="5872547" y="2494936"/>
            <a:ext cx="2052083" cy="2571197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9" name="Oval 18"/>
          <p:cNvSpPr/>
          <p:nvPr/>
        </p:nvSpPr>
        <p:spPr>
          <a:xfrm>
            <a:off x="5072063" y="2035478"/>
            <a:ext cx="3749712" cy="4300210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0" name="TextBox 19"/>
          <p:cNvSpPr txBox="1"/>
          <p:nvPr/>
        </p:nvSpPr>
        <p:spPr>
          <a:xfrm>
            <a:off x="6112283" y="2801176"/>
            <a:ext cx="157261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dirty="0"/>
              <a:t>representation</a:t>
            </a:r>
            <a:br>
              <a:rPr lang="pl-PL" dirty="0"/>
            </a:br>
            <a:r>
              <a:rPr lang="pl-PL" dirty="0"/>
              <a:t>focused</a:t>
            </a:r>
          </a:p>
        </p:txBody>
      </p:sp>
      <p:sp>
        <p:nvSpPr>
          <p:cNvPr id="21" name="TextBox 20"/>
          <p:cNvSpPr txBox="1"/>
          <p:nvPr/>
        </p:nvSpPr>
        <p:spPr>
          <a:xfrm rot="3752856">
            <a:off x="5014841" y="4809583"/>
            <a:ext cx="13066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b="1" dirty="0"/>
              <a:t>separable</a:t>
            </a:r>
          </a:p>
        </p:txBody>
      </p:sp>
      <p:sp>
        <p:nvSpPr>
          <p:cNvPr id="22" name="TextBox 21"/>
          <p:cNvSpPr txBox="1"/>
          <p:nvPr/>
        </p:nvSpPr>
        <p:spPr>
          <a:xfrm rot="18492732">
            <a:off x="7442034" y="4932044"/>
            <a:ext cx="1271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/>
              <a:t>top k counting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356759" y="2046297"/>
            <a:ext cx="12922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OWA-based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761695" y="3111547"/>
            <a:ext cx="77457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chemeClr val="bg1">
                    <a:lumMod val="75000"/>
                  </a:schemeClr>
                </a:solidFill>
              </a:rPr>
              <a:t>β</a:t>
            </a:r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-CC</a:t>
            </a:r>
          </a:p>
        </p:txBody>
      </p:sp>
      <p:sp>
        <p:nvSpPr>
          <p:cNvPr id="26" name="Rectangle 25"/>
          <p:cNvSpPr/>
          <p:nvPr/>
        </p:nvSpPr>
        <p:spPr>
          <a:xfrm rot="21188456">
            <a:off x="6542686" y="4991371"/>
            <a:ext cx="72648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Bloc</a:t>
            </a:r>
          </a:p>
        </p:txBody>
      </p:sp>
      <p:sp>
        <p:nvSpPr>
          <p:cNvPr id="27" name="Rectangle 26"/>
          <p:cNvSpPr/>
          <p:nvPr/>
        </p:nvSpPr>
        <p:spPr>
          <a:xfrm rot="1388678">
            <a:off x="5698936" y="3858874"/>
            <a:ext cx="86754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SNTV</a:t>
            </a:r>
          </a:p>
        </p:txBody>
      </p:sp>
      <p:sp>
        <p:nvSpPr>
          <p:cNvPr id="28" name="Rectangle 27"/>
          <p:cNvSpPr/>
          <p:nvPr/>
        </p:nvSpPr>
        <p:spPr>
          <a:xfrm rot="17062444">
            <a:off x="5538925" y="4999831"/>
            <a:ext cx="118756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k-Borda</a:t>
            </a:r>
          </a:p>
        </p:txBody>
      </p:sp>
      <p:sp>
        <p:nvSpPr>
          <p:cNvPr id="29" name="Rectangle 28"/>
          <p:cNvSpPr/>
          <p:nvPr/>
        </p:nvSpPr>
        <p:spPr>
          <a:xfrm rot="18769840">
            <a:off x="7473836" y="4433728"/>
            <a:ext cx="10536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chemeClr val="bg1">
                    <a:lumMod val="75000"/>
                  </a:schemeClr>
                </a:solidFill>
              </a:rPr>
              <a:t>α</a:t>
            </a:r>
            <a:r>
              <a:rPr lang="pl-PL" sz="2400" b="1" baseline="-25000" dirty="0">
                <a:solidFill>
                  <a:schemeClr val="bg1">
                    <a:lumMod val="75000"/>
                  </a:schemeClr>
                </a:solidFill>
              </a:rPr>
              <a:t>k</a:t>
            </a:r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-PAV</a:t>
            </a:r>
          </a:p>
        </p:txBody>
      </p:sp>
      <p:sp>
        <p:nvSpPr>
          <p:cNvPr id="25" name="Rectangle 24"/>
          <p:cNvSpPr/>
          <p:nvPr/>
        </p:nvSpPr>
        <p:spPr>
          <a:xfrm rot="19148727">
            <a:off x="7225095" y="3738069"/>
            <a:ext cx="8851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chemeClr val="bg1">
                    <a:lumMod val="75000"/>
                  </a:schemeClr>
                </a:solidFill>
              </a:rPr>
              <a:t>α</a:t>
            </a:r>
            <a:r>
              <a:rPr lang="pl-PL" sz="2400" b="1" baseline="-25000" dirty="0">
                <a:solidFill>
                  <a:schemeClr val="bg1">
                    <a:lumMod val="75000"/>
                  </a:schemeClr>
                </a:solidFill>
              </a:rPr>
              <a:t>k</a:t>
            </a:r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-CC</a:t>
            </a:r>
            <a:endParaRPr lang="pl-PL" sz="24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 rot="2275055">
            <a:off x="7455573" y="2540283"/>
            <a:ext cx="102643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chemeClr val="bg1">
                    <a:lumMod val="75000"/>
                  </a:schemeClr>
                </a:solidFill>
              </a:rPr>
              <a:t>α</a:t>
            </a:r>
            <a:r>
              <a:rPr lang="pl-PL" sz="2400" b="1" baseline="-25000" dirty="0">
                <a:solidFill>
                  <a:schemeClr val="bg1">
                    <a:lumMod val="75000"/>
                  </a:schemeClr>
                </a:solidFill>
              </a:rPr>
              <a:t>t</a:t>
            </a:r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-PAV</a:t>
            </a:r>
          </a:p>
        </p:txBody>
      </p:sp>
      <p:sp>
        <p:nvSpPr>
          <p:cNvPr id="32" name="Rectangle 31"/>
          <p:cNvSpPr/>
          <p:nvPr/>
        </p:nvSpPr>
        <p:spPr>
          <a:xfrm rot="19370268">
            <a:off x="5548485" y="2463692"/>
            <a:ext cx="9430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chemeClr val="bg1">
                    <a:lumMod val="75000"/>
                  </a:schemeClr>
                </a:solidFill>
              </a:rPr>
              <a:t>β</a:t>
            </a:r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-PAV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5314695" y="3831068"/>
            <a:ext cx="1335896" cy="707886"/>
          </a:xfrm>
          <a:prstGeom prst="rect">
            <a:avLst/>
          </a:prstGeom>
          <a:solidFill>
            <a:schemeClr val="bg1">
              <a:alpha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pl-PL" sz="2000" b="1" dirty="0">
                <a:solidFill>
                  <a:srgbClr val="FF0000"/>
                </a:solidFill>
              </a:rPr>
              <a:t>committeemonotone</a:t>
            </a:r>
          </a:p>
        </p:txBody>
      </p:sp>
      <p:sp>
        <p:nvSpPr>
          <p:cNvPr id="15" name="Oval 14"/>
          <p:cNvSpPr/>
          <p:nvPr/>
        </p:nvSpPr>
        <p:spPr>
          <a:xfrm rot="19231506">
            <a:off x="5330718" y="3512088"/>
            <a:ext cx="2052083" cy="2571197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3" name="Oval 32"/>
          <p:cNvSpPr/>
          <p:nvPr/>
        </p:nvSpPr>
        <p:spPr>
          <a:xfrm rot="19231506">
            <a:off x="5140487" y="3578847"/>
            <a:ext cx="2039910" cy="2005147"/>
          </a:xfrm>
          <a:custGeom>
            <a:avLst/>
            <a:gdLst>
              <a:gd name="connsiteX0" fmla="*/ 0 w 2052083"/>
              <a:gd name="connsiteY0" fmla="*/ 1285599 h 2571197"/>
              <a:gd name="connsiteX1" fmla="*/ 1026042 w 2052083"/>
              <a:gd name="connsiteY1" fmla="*/ 0 h 2571197"/>
              <a:gd name="connsiteX2" fmla="*/ 2052084 w 2052083"/>
              <a:gd name="connsiteY2" fmla="*/ 1285599 h 2571197"/>
              <a:gd name="connsiteX3" fmla="*/ 1026042 w 2052083"/>
              <a:gd name="connsiteY3" fmla="*/ 2571198 h 2571197"/>
              <a:gd name="connsiteX4" fmla="*/ 0 w 2052083"/>
              <a:gd name="connsiteY4" fmla="*/ 1285599 h 2571197"/>
              <a:gd name="connsiteX0" fmla="*/ 0 w 2035417"/>
              <a:gd name="connsiteY0" fmla="*/ 1290071 h 2578255"/>
              <a:gd name="connsiteX1" fmla="*/ 1026042 w 2035417"/>
              <a:gd name="connsiteY1" fmla="*/ 4472 h 2578255"/>
              <a:gd name="connsiteX2" fmla="*/ 2035417 w 2035417"/>
              <a:gd name="connsiteY2" fmla="*/ 1002973 h 2578255"/>
              <a:gd name="connsiteX3" fmla="*/ 1026042 w 2035417"/>
              <a:gd name="connsiteY3" fmla="*/ 2575670 h 2578255"/>
              <a:gd name="connsiteX4" fmla="*/ 0 w 2035417"/>
              <a:gd name="connsiteY4" fmla="*/ 1290071 h 2578255"/>
              <a:gd name="connsiteX0" fmla="*/ 0 w 2073710"/>
              <a:gd name="connsiteY0" fmla="*/ 1290071 h 2578255"/>
              <a:gd name="connsiteX1" fmla="*/ 1026042 w 2073710"/>
              <a:gd name="connsiteY1" fmla="*/ 4472 h 2578255"/>
              <a:gd name="connsiteX2" fmla="*/ 2035417 w 2073710"/>
              <a:gd name="connsiteY2" fmla="*/ 1002973 h 2578255"/>
              <a:gd name="connsiteX3" fmla="*/ 1026042 w 2073710"/>
              <a:gd name="connsiteY3" fmla="*/ 2575670 h 2578255"/>
              <a:gd name="connsiteX4" fmla="*/ 0 w 2073710"/>
              <a:gd name="connsiteY4" fmla="*/ 1290071 h 2578255"/>
              <a:gd name="connsiteX0" fmla="*/ 0 w 2035417"/>
              <a:gd name="connsiteY0" fmla="*/ 1290071 h 2578255"/>
              <a:gd name="connsiteX1" fmla="*/ 1026042 w 2035417"/>
              <a:gd name="connsiteY1" fmla="*/ 4472 h 2578255"/>
              <a:gd name="connsiteX2" fmla="*/ 2035417 w 2035417"/>
              <a:gd name="connsiteY2" fmla="*/ 1002973 h 2578255"/>
              <a:gd name="connsiteX3" fmla="*/ 1026042 w 2035417"/>
              <a:gd name="connsiteY3" fmla="*/ 2575670 h 2578255"/>
              <a:gd name="connsiteX4" fmla="*/ 0 w 2035417"/>
              <a:gd name="connsiteY4" fmla="*/ 1290071 h 2578255"/>
              <a:gd name="connsiteX0" fmla="*/ 0 w 2035417"/>
              <a:gd name="connsiteY0" fmla="*/ 1290871 h 2579055"/>
              <a:gd name="connsiteX1" fmla="*/ 1026042 w 2035417"/>
              <a:gd name="connsiteY1" fmla="*/ 5272 h 2579055"/>
              <a:gd name="connsiteX2" fmla="*/ 2035417 w 2035417"/>
              <a:gd name="connsiteY2" fmla="*/ 1003773 h 2579055"/>
              <a:gd name="connsiteX3" fmla="*/ 1026042 w 2035417"/>
              <a:gd name="connsiteY3" fmla="*/ 2576470 h 2579055"/>
              <a:gd name="connsiteX4" fmla="*/ 0 w 2035417"/>
              <a:gd name="connsiteY4" fmla="*/ 1290871 h 2579055"/>
              <a:gd name="connsiteX0" fmla="*/ 20 w 2035437"/>
              <a:gd name="connsiteY0" fmla="*/ 1296640 h 2584066"/>
              <a:gd name="connsiteX1" fmla="*/ 1000511 w 2035437"/>
              <a:gd name="connsiteY1" fmla="*/ 5184 h 2584066"/>
              <a:gd name="connsiteX2" fmla="*/ 2035437 w 2035437"/>
              <a:gd name="connsiteY2" fmla="*/ 1009542 h 2584066"/>
              <a:gd name="connsiteX3" fmla="*/ 1026062 w 2035437"/>
              <a:gd name="connsiteY3" fmla="*/ 2582239 h 2584066"/>
              <a:gd name="connsiteX4" fmla="*/ 20 w 2035437"/>
              <a:gd name="connsiteY4" fmla="*/ 1296640 h 2584066"/>
              <a:gd name="connsiteX0" fmla="*/ 3714 w 2039131"/>
              <a:gd name="connsiteY0" fmla="*/ 1296640 h 2514440"/>
              <a:gd name="connsiteX1" fmla="*/ 1004205 w 2039131"/>
              <a:gd name="connsiteY1" fmla="*/ 5184 h 2514440"/>
              <a:gd name="connsiteX2" fmla="*/ 2039131 w 2039131"/>
              <a:gd name="connsiteY2" fmla="*/ 1009542 h 2514440"/>
              <a:gd name="connsiteX3" fmla="*/ 717644 w 2039131"/>
              <a:gd name="connsiteY3" fmla="*/ 2512493 h 2514440"/>
              <a:gd name="connsiteX4" fmla="*/ 3714 w 2039131"/>
              <a:gd name="connsiteY4" fmla="*/ 1296640 h 2514440"/>
              <a:gd name="connsiteX0" fmla="*/ 1757 w 2037174"/>
              <a:gd name="connsiteY0" fmla="*/ 1296640 h 2570716"/>
              <a:gd name="connsiteX1" fmla="*/ 1002248 w 2037174"/>
              <a:gd name="connsiteY1" fmla="*/ 5184 h 2570716"/>
              <a:gd name="connsiteX2" fmla="*/ 2037174 w 2037174"/>
              <a:gd name="connsiteY2" fmla="*/ 1009542 h 2570716"/>
              <a:gd name="connsiteX3" fmla="*/ 715687 w 2037174"/>
              <a:gd name="connsiteY3" fmla="*/ 2512493 h 2570716"/>
              <a:gd name="connsiteX4" fmla="*/ 1757 w 2037174"/>
              <a:gd name="connsiteY4" fmla="*/ 1296640 h 2570716"/>
              <a:gd name="connsiteX0" fmla="*/ 2709 w 2038489"/>
              <a:gd name="connsiteY0" fmla="*/ 1293527 h 2509752"/>
              <a:gd name="connsiteX1" fmla="*/ 1003200 w 2038489"/>
              <a:gd name="connsiteY1" fmla="*/ 2071 h 2509752"/>
              <a:gd name="connsiteX2" fmla="*/ 2038126 w 2038489"/>
              <a:gd name="connsiteY2" fmla="*/ 1006429 h 2509752"/>
              <a:gd name="connsiteX3" fmla="*/ 988593 w 2038489"/>
              <a:gd name="connsiteY3" fmla="*/ 1418632 h 2509752"/>
              <a:gd name="connsiteX4" fmla="*/ 716639 w 2038489"/>
              <a:gd name="connsiteY4" fmla="*/ 2509380 h 2509752"/>
              <a:gd name="connsiteX5" fmla="*/ 2709 w 2038489"/>
              <a:gd name="connsiteY5" fmla="*/ 1293527 h 2509752"/>
              <a:gd name="connsiteX0" fmla="*/ 2709 w 2038466"/>
              <a:gd name="connsiteY0" fmla="*/ 1293527 h 2509752"/>
              <a:gd name="connsiteX1" fmla="*/ 1003200 w 2038466"/>
              <a:gd name="connsiteY1" fmla="*/ 2071 h 2509752"/>
              <a:gd name="connsiteX2" fmla="*/ 2038126 w 2038466"/>
              <a:gd name="connsiteY2" fmla="*/ 1006429 h 2509752"/>
              <a:gd name="connsiteX3" fmla="*/ 988593 w 2038466"/>
              <a:gd name="connsiteY3" fmla="*/ 1418632 h 2509752"/>
              <a:gd name="connsiteX4" fmla="*/ 716639 w 2038466"/>
              <a:gd name="connsiteY4" fmla="*/ 2509380 h 2509752"/>
              <a:gd name="connsiteX5" fmla="*/ 2709 w 2038466"/>
              <a:gd name="connsiteY5" fmla="*/ 1293527 h 2509752"/>
              <a:gd name="connsiteX0" fmla="*/ 2709 w 2038126"/>
              <a:gd name="connsiteY0" fmla="*/ 1293527 h 2509752"/>
              <a:gd name="connsiteX1" fmla="*/ 1003200 w 2038126"/>
              <a:gd name="connsiteY1" fmla="*/ 2071 h 2509752"/>
              <a:gd name="connsiteX2" fmla="*/ 2038126 w 2038126"/>
              <a:gd name="connsiteY2" fmla="*/ 1006429 h 2509752"/>
              <a:gd name="connsiteX3" fmla="*/ 988593 w 2038126"/>
              <a:gd name="connsiteY3" fmla="*/ 1418632 h 2509752"/>
              <a:gd name="connsiteX4" fmla="*/ 716639 w 2038126"/>
              <a:gd name="connsiteY4" fmla="*/ 2509380 h 2509752"/>
              <a:gd name="connsiteX5" fmla="*/ 2709 w 2038126"/>
              <a:gd name="connsiteY5" fmla="*/ 1293527 h 2509752"/>
              <a:gd name="connsiteX0" fmla="*/ 2697 w 2038114"/>
              <a:gd name="connsiteY0" fmla="*/ 1293527 h 2510294"/>
              <a:gd name="connsiteX1" fmla="*/ 1003188 w 2038114"/>
              <a:gd name="connsiteY1" fmla="*/ 2071 h 2510294"/>
              <a:gd name="connsiteX2" fmla="*/ 2038114 w 2038114"/>
              <a:gd name="connsiteY2" fmla="*/ 1006429 h 2510294"/>
              <a:gd name="connsiteX3" fmla="*/ 969947 w 2038114"/>
              <a:gd name="connsiteY3" fmla="*/ 1484284 h 2510294"/>
              <a:gd name="connsiteX4" fmla="*/ 716627 w 2038114"/>
              <a:gd name="connsiteY4" fmla="*/ 2509380 h 2510294"/>
              <a:gd name="connsiteX5" fmla="*/ 2697 w 2038114"/>
              <a:gd name="connsiteY5" fmla="*/ 1293527 h 2510294"/>
              <a:gd name="connsiteX0" fmla="*/ 1765 w 2037182"/>
              <a:gd name="connsiteY0" fmla="*/ 1293527 h 2617317"/>
              <a:gd name="connsiteX1" fmla="*/ 1002256 w 2037182"/>
              <a:gd name="connsiteY1" fmla="*/ 2071 h 2617317"/>
              <a:gd name="connsiteX2" fmla="*/ 2037182 w 2037182"/>
              <a:gd name="connsiteY2" fmla="*/ 1006429 h 2617317"/>
              <a:gd name="connsiteX3" fmla="*/ 969015 w 2037182"/>
              <a:gd name="connsiteY3" fmla="*/ 1484284 h 2617317"/>
              <a:gd name="connsiteX4" fmla="*/ 715695 w 2037182"/>
              <a:gd name="connsiteY4" fmla="*/ 2509380 h 2617317"/>
              <a:gd name="connsiteX5" fmla="*/ 1765 w 2037182"/>
              <a:gd name="connsiteY5" fmla="*/ 1293527 h 2617317"/>
              <a:gd name="connsiteX0" fmla="*/ 2679 w 2038096"/>
              <a:gd name="connsiteY0" fmla="*/ 1293527 h 2510101"/>
              <a:gd name="connsiteX1" fmla="*/ 1003170 w 2038096"/>
              <a:gd name="connsiteY1" fmla="*/ 2071 h 2510101"/>
              <a:gd name="connsiteX2" fmla="*/ 2038096 w 2038096"/>
              <a:gd name="connsiteY2" fmla="*/ 1006429 h 2510101"/>
              <a:gd name="connsiteX3" fmla="*/ 945798 w 2038096"/>
              <a:gd name="connsiteY3" fmla="*/ 1464410 h 2510101"/>
              <a:gd name="connsiteX4" fmla="*/ 716609 w 2038096"/>
              <a:gd name="connsiteY4" fmla="*/ 2509380 h 2510101"/>
              <a:gd name="connsiteX5" fmla="*/ 2679 w 2038096"/>
              <a:gd name="connsiteY5" fmla="*/ 1293527 h 2510101"/>
              <a:gd name="connsiteX0" fmla="*/ 1694 w 2037111"/>
              <a:gd name="connsiteY0" fmla="*/ 1293527 h 2592169"/>
              <a:gd name="connsiteX1" fmla="*/ 1002185 w 2037111"/>
              <a:gd name="connsiteY1" fmla="*/ 2071 h 2592169"/>
              <a:gd name="connsiteX2" fmla="*/ 2037111 w 2037111"/>
              <a:gd name="connsiteY2" fmla="*/ 1006429 h 2592169"/>
              <a:gd name="connsiteX3" fmla="*/ 944813 w 2037111"/>
              <a:gd name="connsiteY3" fmla="*/ 1464410 h 2592169"/>
              <a:gd name="connsiteX4" fmla="*/ 715624 w 2037111"/>
              <a:gd name="connsiteY4" fmla="*/ 2509380 h 2592169"/>
              <a:gd name="connsiteX5" fmla="*/ 1694 w 2037111"/>
              <a:gd name="connsiteY5" fmla="*/ 1293527 h 2592169"/>
              <a:gd name="connsiteX0" fmla="*/ 1694 w 2037111"/>
              <a:gd name="connsiteY0" fmla="*/ 1293527 h 2592169"/>
              <a:gd name="connsiteX1" fmla="*/ 1002185 w 2037111"/>
              <a:gd name="connsiteY1" fmla="*/ 2071 h 2592169"/>
              <a:gd name="connsiteX2" fmla="*/ 2037111 w 2037111"/>
              <a:gd name="connsiteY2" fmla="*/ 1006429 h 2592169"/>
              <a:gd name="connsiteX3" fmla="*/ 944813 w 2037111"/>
              <a:gd name="connsiteY3" fmla="*/ 1464410 h 2592169"/>
              <a:gd name="connsiteX4" fmla="*/ 715624 w 2037111"/>
              <a:gd name="connsiteY4" fmla="*/ 2509380 h 2592169"/>
              <a:gd name="connsiteX5" fmla="*/ 1694 w 2037111"/>
              <a:gd name="connsiteY5" fmla="*/ 1293527 h 2592169"/>
              <a:gd name="connsiteX0" fmla="*/ 1923 w 2037340"/>
              <a:gd name="connsiteY0" fmla="*/ 1293527 h 2553017"/>
              <a:gd name="connsiteX1" fmla="*/ 1002414 w 2037340"/>
              <a:gd name="connsiteY1" fmla="*/ 2071 h 2553017"/>
              <a:gd name="connsiteX2" fmla="*/ 2037340 w 2037340"/>
              <a:gd name="connsiteY2" fmla="*/ 1006429 h 2553017"/>
              <a:gd name="connsiteX3" fmla="*/ 945042 w 2037340"/>
              <a:gd name="connsiteY3" fmla="*/ 1464410 h 2553017"/>
              <a:gd name="connsiteX4" fmla="*/ 715853 w 2037340"/>
              <a:gd name="connsiteY4" fmla="*/ 2509380 h 2553017"/>
              <a:gd name="connsiteX5" fmla="*/ 1923 w 2037340"/>
              <a:gd name="connsiteY5" fmla="*/ 1293527 h 2553017"/>
              <a:gd name="connsiteX0" fmla="*/ 1766 w 2037183"/>
              <a:gd name="connsiteY0" fmla="*/ 1293527 h 2545383"/>
              <a:gd name="connsiteX1" fmla="*/ 1002257 w 2037183"/>
              <a:gd name="connsiteY1" fmla="*/ 2071 h 2545383"/>
              <a:gd name="connsiteX2" fmla="*/ 2037183 w 2037183"/>
              <a:gd name="connsiteY2" fmla="*/ 1006429 h 2545383"/>
              <a:gd name="connsiteX3" fmla="*/ 944885 w 2037183"/>
              <a:gd name="connsiteY3" fmla="*/ 1464410 h 2545383"/>
              <a:gd name="connsiteX4" fmla="*/ 715696 w 2037183"/>
              <a:gd name="connsiteY4" fmla="*/ 2509380 h 2545383"/>
              <a:gd name="connsiteX5" fmla="*/ 1766 w 2037183"/>
              <a:gd name="connsiteY5" fmla="*/ 1293527 h 2545383"/>
              <a:gd name="connsiteX0" fmla="*/ 1702 w 2037119"/>
              <a:gd name="connsiteY0" fmla="*/ 1293527 h 2539215"/>
              <a:gd name="connsiteX1" fmla="*/ 1002193 w 2037119"/>
              <a:gd name="connsiteY1" fmla="*/ 2071 h 2539215"/>
              <a:gd name="connsiteX2" fmla="*/ 2037119 w 2037119"/>
              <a:gd name="connsiteY2" fmla="*/ 1006429 h 2539215"/>
              <a:gd name="connsiteX3" fmla="*/ 944821 w 2037119"/>
              <a:gd name="connsiteY3" fmla="*/ 1464410 h 2539215"/>
              <a:gd name="connsiteX4" fmla="*/ 715632 w 2037119"/>
              <a:gd name="connsiteY4" fmla="*/ 2509380 h 2539215"/>
              <a:gd name="connsiteX5" fmla="*/ 1702 w 2037119"/>
              <a:gd name="connsiteY5" fmla="*/ 1293527 h 2539215"/>
              <a:gd name="connsiteX0" fmla="*/ 1702 w 2037119"/>
              <a:gd name="connsiteY0" fmla="*/ 1293527 h 2539215"/>
              <a:gd name="connsiteX1" fmla="*/ 1002193 w 2037119"/>
              <a:gd name="connsiteY1" fmla="*/ 2071 h 2539215"/>
              <a:gd name="connsiteX2" fmla="*/ 2037119 w 2037119"/>
              <a:gd name="connsiteY2" fmla="*/ 1006429 h 2539215"/>
              <a:gd name="connsiteX3" fmla="*/ 944821 w 2037119"/>
              <a:gd name="connsiteY3" fmla="*/ 1464410 h 2539215"/>
              <a:gd name="connsiteX4" fmla="*/ 715632 w 2037119"/>
              <a:gd name="connsiteY4" fmla="*/ 2509380 h 2539215"/>
              <a:gd name="connsiteX5" fmla="*/ 1702 w 2037119"/>
              <a:gd name="connsiteY5" fmla="*/ 1293527 h 2539215"/>
              <a:gd name="connsiteX0" fmla="*/ 1702 w 2037119"/>
              <a:gd name="connsiteY0" fmla="*/ 1293527 h 2539215"/>
              <a:gd name="connsiteX1" fmla="*/ 1002193 w 2037119"/>
              <a:gd name="connsiteY1" fmla="*/ 2071 h 2539215"/>
              <a:gd name="connsiteX2" fmla="*/ 2037119 w 2037119"/>
              <a:gd name="connsiteY2" fmla="*/ 1006429 h 2539215"/>
              <a:gd name="connsiteX3" fmla="*/ 944821 w 2037119"/>
              <a:gd name="connsiteY3" fmla="*/ 1464410 h 2539215"/>
              <a:gd name="connsiteX4" fmla="*/ 715632 w 2037119"/>
              <a:gd name="connsiteY4" fmla="*/ 2509380 h 2539215"/>
              <a:gd name="connsiteX5" fmla="*/ 1702 w 2037119"/>
              <a:gd name="connsiteY5" fmla="*/ 1293527 h 2539215"/>
              <a:gd name="connsiteX0" fmla="*/ 5427 w 2040844"/>
              <a:gd name="connsiteY0" fmla="*/ 1293527 h 2509380"/>
              <a:gd name="connsiteX1" fmla="*/ 1005918 w 2040844"/>
              <a:gd name="connsiteY1" fmla="*/ 2071 h 2509380"/>
              <a:gd name="connsiteX2" fmla="*/ 2040844 w 2040844"/>
              <a:gd name="connsiteY2" fmla="*/ 1006429 h 2509380"/>
              <a:gd name="connsiteX3" fmla="*/ 948546 w 2040844"/>
              <a:gd name="connsiteY3" fmla="*/ 1464410 h 2509380"/>
              <a:gd name="connsiteX4" fmla="*/ 719357 w 2040844"/>
              <a:gd name="connsiteY4" fmla="*/ 2509380 h 2509380"/>
              <a:gd name="connsiteX5" fmla="*/ 5427 w 2040844"/>
              <a:gd name="connsiteY5" fmla="*/ 1293527 h 2509380"/>
              <a:gd name="connsiteX0" fmla="*/ 5427 w 2040844"/>
              <a:gd name="connsiteY0" fmla="*/ 1293527 h 2509380"/>
              <a:gd name="connsiteX1" fmla="*/ 1005918 w 2040844"/>
              <a:gd name="connsiteY1" fmla="*/ 2071 h 2509380"/>
              <a:gd name="connsiteX2" fmla="*/ 2040844 w 2040844"/>
              <a:gd name="connsiteY2" fmla="*/ 1006429 h 2509380"/>
              <a:gd name="connsiteX3" fmla="*/ 948546 w 2040844"/>
              <a:gd name="connsiteY3" fmla="*/ 1464410 h 2509380"/>
              <a:gd name="connsiteX4" fmla="*/ 719357 w 2040844"/>
              <a:gd name="connsiteY4" fmla="*/ 2509380 h 2509380"/>
              <a:gd name="connsiteX5" fmla="*/ 5427 w 2040844"/>
              <a:gd name="connsiteY5" fmla="*/ 1293527 h 2509380"/>
              <a:gd name="connsiteX0" fmla="*/ 5427 w 2040844"/>
              <a:gd name="connsiteY0" fmla="*/ 1291456 h 2507309"/>
              <a:gd name="connsiteX1" fmla="*/ 1005918 w 2040844"/>
              <a:gd name="connsiteY1" fmla="*/ 0 h 2507309"/>
              <a:gd name="connsiteX2" fmla="*/ 2040844 w 2040844"/>
              <a:gd name="connsiteY2" fmla="*/ 1004358 h 2507309"/>
              <a:gd name="connsiteX3" fmla="*/ 948546 w 2040844"/>
              <a:gd name="connsiteY3" fmla="*/ 1462339 h 2507309"/>
              <a:gd name="connsiteX4" fmla="*/ 719357 w 2040844"/>
              <a:gd name="connsiteY4" fmla="*/ 2507309 h 2507309"/>
              <a:gd name="connsiteX5" fmla="*/ 5427 w 2040844"/>
              <a:gd name="connsiteY5" fmla="*/ 1291456 h 2507309"/>
              <a:gd name="connsiteX0" fmla="*/ 5427 w 2040844"/>
              <a:gd name="connsiteY0" fmla="*/ 1291456 h 2507309"/>
              <a:gd name="connsiteX1" fmla="*/ 1005918 w 2040844"/>
              <a:gd name="connsiteY1" fmla="*/ 0 h 2507309"/>
              <a:gd name="connsiteX2" fmla="*/ 2040844 w 2040844"/>
              <a:gd name="connsiteY2" fmla="*/ 1004358 h 2507309"/>
              <a:gd name="connsiteX3" fmla="*/ 948546 w 2040844"/>
              <a:gd name="connsiteY3" fmla="*/ 1462339 h 2507309"/>
              <a:gd name="connsiteX4" fmla="*/ 719357 w 2040844"/>
              <a:gd name="connsiteY4" fmla="*/ 2507309 h 2507309"/>
              <a:gd name="connsiteX5" fmla="*/ 5427 w 2040844"/>
              <a:gd name="connsiteY5" fmla="*/ 1291456 h 2507309"/>
              <a:gd name="connsiteX0" fmla="*/ 21243 w 2056660"/>
              <a:gd name="connsiteY0" fmla="*/ 1291456 h 1675470"/>
              <a:gd name="connsiteX1" fmla="*/ 1021734 w 2056660"/>
              <a:gd name="connsiteY1" fmla="*/ 0 h 1675470"/>
              <a:gd name="connsiteX2" fmla="*/ 2056660 w 2056660"/>
              <a:gd name="connsiteY2" fmla="*/ 1004358 h 1675470"/>
              <a:gd name="connsiteX3" fmla="*/ 964362 w 2056660"/>
              <a:gd name="connsiteY3" fmla="*/ 1462339 h 1675470"/>
              <a:gd name="connsiteX4" fmla="*/ 558745 w 2056660"/>
              <a:gd name="connsiteY4" fmla="*/ 1675470 h 1675470"/>
              <a:gd name="connsiteX5" fmla="*/ 21243 w 2056660"/>
              <a:gd name="connsiteY5" fmla="*/ 1291456 h 1675470"/>
              <a:gd name="connsiteX0" fmla="*/ 111 w 2035528"/>
              <a:gd name="connsiteY0" fmla="*/ 1291456 h 1493660"/>
              <a:gd name="connsiteX1" fmla="*/ 1000602 w 2035528"/>
              <a:gd name="connsiteY1" fmla="*/ 0 h 1493660"/>
              <a:gd name="connsiteX2" fmla="*/ 2035528 w 2035528"/>
              <a:gd name="connsiteY2" fmla="*/ 1004358 h 1493660"/>
              <a:gd name="connsiteX3" fmla="*/ 943230 w 2035528"/>
              <a:gd name="connsiteY3" fmla="*/ 1462339 h 1493660"/>
              <a:gd name="connsiteX4" fmla="*/ 111 w 2035528"/>
              <a:gd name="connsiteY4" fmla="*/ 1291456 h 1493660"/>
              <a:gd name="connsiteX0" fmla="*/ 1739 w 2037156"/>
              <a:gd name="connsiteY0" fmla="*/ 1291456 h 1402698"/>
              <a:gd name="connsiteX1" fmla="*/ 1002230 w 2037156"/>
              <a:gd name="connsiteY1" fmla="*/ 0 h 1402698"/>
              <a:gd name="connsiteX2" fmla="*/ 2037156 w 2037156"/>
              <a:gd name="connsiteY2" fmla="*/ 1004358 h 1402698"/>
              <a:gd name="connsiteX3" fmla="*/ 1117554 w 2037156"/>
              <a:gd name="connsiteY3" fmla="*/ 1301689 h 1402698"/>
              <a:gd name="connsiteX4" fmla="*/ 1739 w 2037156"/>
              <a:gd name="connsiteY4" fmla="*/ 1291456 h 1402698"/>
              <a:gd name="connsiteX0" fmla="*/ 1739 w 2037156"/>
              <a:gd name="connsiteY0" fmla="*/ 1291456 h 1402698"/>
              <a:gd name="connsiteX1" fmla="*/ 1002230 w 2037156"/>
              <a:gd name="connsiteY1" fmla="*/ 0 h 1402698"/>
              <a:gd name="connsiteX2" fmla="*/ 2037156 w 2037156"/>
              <a:gd name="connsiteY2" fmla="*/ 1004358 h 1402698"/>
              <a:gd name="connsiteX3" fmla="*/ 1117554 w 2037156"/>
              <a:gd name="connsiteY3" fmla="*/ 1301689 h 1402698"/>
              <a:gd name="connsiteX4" fmla="*/ 1739 w 2037156"/>
              <a:gd name="connsiteY4" fmla="*/ 1291456 h 1402698"/>
              <a:gd name="connsiteX0" fmla="*/ 1739 w 2037156"/>
              <a:gd name="connsiteY0" fmla="*/ 1291456 h 1335631"/>
              <a:gd name="connsiteX1" fmla="*/ 1002230 w 2037156"/>
              <a:gd name="connsiteY1" fmla="*/ 0 h 1335631"/>
              <a:gd name="connsiteX2" fmla="*/ 2037156 w 2037156"/>
              <a:gd name="connsiteY2" fmla="*/ 1004358 h 1335631"/>
              <a:gd name="connsiteX3" fmla="*/ 1117554 w 2037156"/>
              <a:gd name="connsiteY3" fmla="*/ 1301689 h 1335631"/>
              <a:gd name="connsiteX4" fmla="*/ 1739 w 2037156"/>
              <a:gd name="connsiteY4" fmla="*/ 1291456 h 1335631"/>
              <a:gd name="connsiteX0" fmla="*/ 1739 w 2037156"/>
              <a:gd name="connsiteY0" fmla="*/ 1291456 h 1594845"/>
              <a:gd name="connsiteX1" fmla="*/ 1002230 w 2037156"/>
              <a:gd name="connsiteY1" fmla="*/ 0 h 1594845"/>
              <a:gd name="connsiteX2" fmla="*/ 2037156 w 2037156"/>
              <a:gd name="connsiteY2" fmla="*/ 1004358 h 1594845"/>
              <a:gd name="connsiteX3" fmla="*/ 1117554 w 2037156"/>
              <a:gd name="connsiteY3" fmla="*/ 1301689 h 1594845"/>
              <a:gd name="connsiteX4" fmla="*/ 1739 w 2037156"/>
              <a:gd name="connsiteY4" fmla="*/ 1291456 h 1594845"/>
              <a:gd name="connsiteX0" fmla="*/ 1739 w 2037156"/>
              <a:gd name="connsiteY0" fmla="*/ 1291456 h 1828401"/>
              <a:gd name="connsiteX1" fmla="*/ 1002230 w 2037156"/>
              <a:gd name="connsiteY1" fmla="*/ 0 h 1828401"/>
              <a:gd name="connsiteX2" fmla="*/ 2037156 w 2037156"/>
              <a:gd name="connsiteY2" fmla="*/ 1004358 h 1828401"/>
              <a:gd name="connsiteX3" fmla="*/ 1117554 w 2037156"/>
              <a:gd name="connsiteY3" fmla="*/ 1301689 h 1828401"/>
              <a:gd name="connsiteX4" fmla="*/ 1739 w 2037156"/>
              <a:gd name="connsiteY4" fmla="*/ 1291456 h 1828401"/>
              <a:gd name="connsiteX0" fmla="*/ 1739 w 2037156"/>
              <a:gd name="connsiteY0" fmla="*/ 1291456 h 1844960"/>
              <a:gd name="connsiteX1" fmla="*/ 1002230 w 2037156"/>
              <a:gd name="connsiteY1" fmla="*/ 0 h 1844960"/>
              <a:gd name="connsiteX2" fmla="*/ 2037156 w 2037156"/>
              <a:gd name="connsiteY2" fmla="*/ 1004358 h 1844960"/>
              <a:gd name="connsiteX3" fmla="*/ 1117554 w 2037156"/>
              <a:gd name="connsiteY3" fmla="*/ 1301689 h 1844960"/>
              <a:gd name="connsiteX4" fmla="*/ 1739 w 2037156"/>
              <a:gd name="connsiteY4" fmla="*/ 1291456 h 1844960"/>
              <a:gd name="connsiteX0" fmla="*/ 23536 w 2058953"/>
              <a:gd name="connsiteY0" fmla="*/ 1291456 h 2005147"/>
              <a:gd name="connsiteX1" fmla="*/ 1024027 w 2058953"/>
              <a:gd name="connsiteY1" fmla="*/ 0 h 2005147"/>
              <a:gd name="connsiteX2" fmla="*/ 2058953 w 2058953"/>
              <a:gd name="connsiteY2" fmla="*/ 1004358 h 2005147"/>
              <a:gd name="connsiteX3" fmla="*/ 1139351 w 2058953"/>
              <a:gd name="connsiteY3" fmla="*/ 1301689 h 2005147"/>
              <a:gd name="connsiteX4" fmla="*/ 383318 w 2058953"/>
              <a:gd name="connsiteY4" fmla="*/ 2005144 h 2005147"/>
              <a:gd name="connsiteX5" fmla="*/ 23536 w 2058953"/>
              <a:gd name="connsiteY5" fmla="*/ 1291456 h 2005147"/>
              <a:gd name="connsiteX0" fmla="*/ 4493 w 2039910"/>
              <a:gd name="connsiteY0" fmla="*/ 1291456 h 2005147"/>
              <a:gd name="connsiteX1" fmla="*/ 1004984 w 2039910"/>
              <a:gd name="connsiteY1" fmla="*/ 0 h 2005147"/>
              <a:gd name="connsiteX2" fmla="*/ 2039910 w 2039910"/>
              <a:gd name="connsiteY2" fmla="*/ 1004358 h 2005147"/>
              <a:gd name="connsiteX3" fmla="*/ 1120308 w 2039910"/>
              <a:gd name="connsiteY3" fmla="*/ 1301689 h 2005147"/>
              <a:gd name="connsiteX4" fmla="*/ 364275 w 2039910"/>
              <a:gd name="connsiteY4" fmla="*/ 2005144 h 2005147"/>
              <a:gd name="connsiteX5" fmla="*/ 4493 w 2039910"/>
              <a:gd name="connsiteY5" fmla="*/ 1291456 h 20051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039910" h="2005147">
                <a:moveTo>
                  <a:pt x="4493" y="1291456"/>
                </a:moveTo>
                <a:cubicBezTo>
                  <a:pt x="42629" y="934378"/>
                  <a:pt x="113195" y="190132"/>
                  <a:pt x="1004984" y="0"/>
                </a:cubicBezTo>
                <a:cubicBezTo>
                  <a:pt x="1727842" y="14980"/>
                  <a:pt x="2019456" y="746882"/>
                  <a:pt x="2039910" y="1004358"/>
                </a:cubicBezTo>
                <a:cubicBezTo>
                  <a:pt x="1740806" y="1029020"/>
                  <a:pt x="1348813" y="1108508"/>
                  <a:pt x="1120308" y="1301689"/>
                </a:cubicBezTo>
                <a:cubicBezTo>
                  <a:pt x="865101" y="1431096"/>
                  <a:pt x="550244" y="2006849"/>
                  <a:pt x="364275" y="2005144"/>
                </a:cubicBezTo>
                <a:cubicBezTo>
                  <a:pt x="178306" y="2003439"/>
                  <a:pt x="-33643" y="1648534"/>
                  <a:pt x="4493" y="1291456"/>
                </a:cubicBezTo>
                <a:close/>
              </a:path>
            </a:pathLst>
          </a:custGeom>
          <a:noFill/>
          <a:ln w="63500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7" name="Rectangle 36"/>
          <p:cNvSpPr/>
          <p:nvPr/>
        </p:nvSpPr>
        <p:spPr>
          <a:xfrm>
            <a:off x="121639" y="1254060"/>
            <a:ext cx="4357396" cy="1161570"/>
          </a:xfrm>
          <a:prstGeom prst="rect">
            <a:avLst/>
          </a:prstGeom>
          <a:solidFill>
            <a:srgbClr val="FEDFCE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b="1" dirty="0">
                <a:solidFill>
                  <a:schemeClr val="tx1"/>
                </a:solidFill>
              </a:rPr>
              <a:t>Noncrossing Monotonicity: </a:t>
            </a:r>
            <a:r>
              <a:rPr lang="pl-PL" dirty="0">
                <a:solidFill>
                  <a:schemeClr val="tx1"/>
                </a:solidFill>
              </a:rPr>
              <a:t>If a member of the winning committee is moved forward (without passing another committee member), the committee is still winning</a:t>
            </a:r>
          </a:p>
        </p:txBody>
      </p:sp>
      <p:pic>
        <p:nvPicPr>
          <p:cNvPr id="38" name="Picture 3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9858" y="3111547"/>
            <a:ext cx="402254" cy="820283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2594" y="3193720"/>
            <a:ext cx="418029" cy="709861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14946" y="3125422"/>
            <a:ext cx="418029" cy="796621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18254" y="3184430"/>
            <a:ext cx="481127" cy="749296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63705" y="3157287"/>
            <a:ext cx="378592" cy="733522"/>
          </a:xfrm>
          <a:prstGeom prst="rect">
            <a:avLst/>
          </a:prstGeom>
        </p:spPr>
      </p:pic>
      <p:sp>
        <p:nvSpPr>
          <p:cNvPr id="44" name="Elipsa 4"/>
          <p:cNvSpPr/>
          <p:nvPr/>
        </p:nvSpPr>
        <p:spPr>
          <a:xfrm>
            <a:off x="2724429" y="3125695"/>
            <a:ext cx="566107" cy="813917"/>
          </a:xfrm>
          <a:prstGeom prst="ellipse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5" name="Elipsa 6"/>
          <p:cNvSpPr/>
          <p:nvPr/>
        </p:nvSpPr>
        <p:spPr>
          <a:xfrm>
            <a:off x="483375" y="3054699"/>
            <a:ext cx="1266466" cy="876381"/>
          </a:xfrm>
          <a:prstGeom prst="ellipse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3" name="TextBox 42"/>
          <p:cNvSpPr txBox="1"/>
          <p:nvPr/>
        </p:nvSpPr>
        <p:spPr>
          <a:xfrm>
            <a:off x="987101" y="3220109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/>
              <a:t>&gt;      &gt;     &gt;       &gt;</a:t>
            </a:r>
            <a:endParaRPr lang="pl-PL" sz="1200" dirty="0"/>
          </a:p>
        </p:txBody>
      </p:sp>
    </p:spTree>
    <p:extLst>
      <p:ext uri="{BB962C8B-B14F-4D97-AF65-F5344CB8AC3E}">
        <p14:creationId xmlns:p14="http://schemas.microsoft.com/office/powerpoint/2010/main" val="36897834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1.11111E-6 L -0.02152 0.06181 C -0.02586 0.07593 -0.03264 0.08357 -0.03958 0.08357 C -0.04757 0.08357 -0.05399 0.07593 -0.05833 0.06181 L -0.07968 -1.11111E-6 " pathEditMode="relative" rAng="0" ptsTypes="AAAAA">
                                      <p:cBhvr>
                                        <p:cTn id="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93" y="4167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7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3.7037E-6 L -0.02153 0.0618 C -0.02587 0.07592 -0.03264 0.08356 -0.03958 0.08356 C -0.04757 0.08356 -0.05399 0.07592 -0.05833 0.0618 L -0.07969 3.7037E-6 " pathEditMode="relative" rAng="0" ptsTypes="AAAAA">
                                      <p:cBhvr>
                                        <p:cTn id="8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93" y="4167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1.11111E-6 L 0.02204 -0.06782 C 0.02673 -0.0831 0.03368 -0.0912 0.04097 -0.0912 C 0.04913 -0.0912 0.05573 -0.0831 0.06041 -0.06782 L 0.08263 -1.11111E-6 " pathEditMode="relative" rAng="0" ptsTypes="AAAAA">
                                      <p:cBhvr>
                                        <p:cTn id="1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32" y="-45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720080"/>
          </a:xfrm>
        </p:spPr>
        <p:txBody>
          <a:bodyPr/>
          <a:lstStyle/>
          <a:p>
            <a:r>
              <a:rPr lang="pl-PL" dirty="0"/>
              <a:t>Committee Scoring Rules</a:t>
            </a:r>
          </a:p>
        </p:txBody>
      </p:sp>
      <p:sp>
        <p:nvSpPr>
          <p:cNvPr id="49" name="Rectangle: Rounded Corners 48"/>
          <p:cNvSpPr/>
          <p:nvPr/>
        </p:nvSpPr>
        <p:spPr>
          <a:xfrm>
            <a:off x="115074" y="6055855"/>
            <a:ext cx="4338729" cy="776591"/>
          </a:xfrm>
          <a:prstGeom prst="roundRect">
            <a:avLst>
              <a:gd name="adj" fmla="val 13197"/>
            </a:avLst>
          </a:prstGeom>
          <a:solidFill>
            <a:srgbClr val="FFFFCC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1600" dirty="0">
                <a:solidFill>
                  <a:schemeClr val="tx1"/>
                </a:solidFill>
              </a:rPr>
              <a:t>[FSST16] P. Faliszewski, P. Skowron, A. Slinko, N. Talmon, Committtee Scoring Rules: Axiomatic Classification and Hierarchy, AAAI-2016</a:t>
            </a:r>
          </a:p>
        </p:txBody>
      </p:sp>
      <p:sp>
        <p:nvSpPr>
          <p:cNvPr id="4" name="Rectangle: Rounded Corners 3"/>
          <p:cNvSpPr/>
          <p:nvPr/>
        </p:nvSpPr>
        <p:spPr>
          <a:xfrm>
            <a:off x="4966901" y="1443037"/>
            <a:ext cx="3991361" cy="5143501"/>
          </a:xfrm>
          <a:prstGeom prst="roundRect">
            <a:avLst>
              <a:gd name="adj" fmla="val 31819"/>
            </a:avLst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TextBox 6"/>
          <p:cNvSpPr txBox="1"/>
          <p:nvPr/>
        </p:nvSpPr>
        <p:spPr>
          <a:xfrm>
            <a:off x="5562694" y="1606525"/>
            <a:ext cx="27906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000" dirty="0"/>
              <a:t>Committee Scoring Rules</a:t>
            </a:r>
          </a:p>
        </p:txBody>
      </p:sp>
      <p:sp>
        <p:nvSpPr>
          <p:cNvPr id="17" name="Oval 16"/>
          <p:cNvSpPr/>
          <p:nvPr/>
        </p:nvSpPr>
        <p:spPr>
          <a:xfrm rot="2253251">
            <a:off x="6498734" y="3540855"/>
            <a:ext cx="2052083" cy="2571197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8" name="Oval 17"/>
          <p:cNvSpPr/>
          <p:nvPr/>
        </p:nvSpPr>
        <p:spPr>
          <a:xfrm rot="5574115">
            <a:off x="5872547" y="2494936"/>
            <a:ext cx="2052083" cy="2571197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9" name="Oval 18"/>
          <p:cNvSpPr/>
          <p:nvPr/>
        </p:nvSpPr>
        <p:spPr>
          <a:xfrm>
            <a:off x="5072063" y="2035478"/>
            <a:ext cx="3749712" cy="4300210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0" name="TextBox 19"/>
          <p:cNvSpPr txBox="1"/>
          <p:nvPr/>
        </p:nvSpPr>
        <p:spPr>
          <a:xfrm>
            <a:off x="6112283" y="2801176"/>
            <a:ext cx="157261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dirty="0"/>
              <a:t>representation</a:t>
            </a:r>
            <a:br>
              <a:rPr lang="pl-PL" dirty="0"/>
            </a:br>
            <a:r>
              <a:rPr lang="pl-PL" dirty="0"/>
              <a:t>focused</a:t>
            </a:r>
          </a:p>
        </p:txBody>
      </p:sp>
      <p:sp>
        <p:nvSpPr>
          <p:cNvPr id="21" name="TextBox 20"/>
          <p:cNvSpPr txBox="1"/>
          <p:nvPr/>
        </p:nvSpPr>
        <p:spPr>
          <a:xfrm rot="3752856">
            <a:off x="5014841" y="4809583"/>
            <a:ext cx="13066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b="1" dirty="0"/>
              <a:t>separable</a:t>
            </a:r>
          </a:p>
        </p:txBody>
      </p:sp>
      <p:sp>
        <p:nvSpPr>
          <p:cNvPr id="22" name="TextBox 21"/>
          <p:cNvSpPr txBox="1"/>
          <p:nvPr/>
        </p:nvSpPr>
        <p:spPr>
          <a:xfrm rot="18492732">
            <a:off x="7442034" y="4932044"/>
            <a:ext cx="1271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/>
              <a:t>top k counting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356759" y="2046297"/>
            <a:ext cx="12922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OWA-based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761695" y="3111547"/>
            <a:ext cx="77457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chemeClr val="bg1">
                    <a:lumMod val="75000"/>
                  </a:schemeClr>
                </a:solidFill>
              </a:rPr>
              <a:t>β</a:t>
            </a:r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-CC</a:t>
            </a:r>
          </a:p>
        </p:txBody>
      </p:sp>
      <p:sp>
        <p:nvSpPr>
          <p:cNvPr id="26" name="Rectangle 25"/>
          <p:cNvSpPr/>
          <p:nvPr/>
        </p:nvSpPr>
        <p:spPr>
          <a:xfrm rot="21188456">
            <a:off x="6542686" y="4991371"/>
            <a:ext cx="72648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Bloc</a:t>
            </a:r>
          </a:p>
        </p:txBody>
      </p:sp>
      <p:sp>
        <p:nvSpPr>
          <p:cNvPr id="27" name="Rectangle 26"/>
          <p:cNvSpPr/>
          <p:nvPr/>
        </p:nvSpPr>
        <p:spPr>
          <a:xfrm rot="1388678">
            <a:off x="5698936" y="3858874"/>
            <a:ext cx="86754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SNTV</a:t>
            </a:r>
          </a:p>
        </p:txBody>
      </p:sp>
      <p:sp>
        <p:nvSpPr>
          <p:cNvPr id="28" name="Rectangle 27"/>
          <p:cNvSpPr/>
          <p:nvPr/>
        </p:nvSpPr>
        <p:spPr>
          <a:xfrm rot="17062444">
            <a:off x="5538925" y="4999831"/>
            <a:ext cx="118756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k-Borda</a:t>
            </a:r>
          </a:p>
        </p:txBody>
      </p:sp>
      <p:sp>
        <p:nvSpPr>
          <p:cNvPr id="29" name="Rectangle 28"/>
          <p:cNvSpPr/>
          <p:nvPr/>
        </p:nvSpPr>
        <p:spPr>
          <a:xfrm rot="18769840">
            <a:off x="7473836" y="4433728"/>
            <a:ext cx="10536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chemeClr val="bg1">
                    <a:lumMod val="75000"/>
                  </a:schemeClr>
                </a:solidFill>
              </a:rPr>
              <a:t>α</a:t>
            </a:r>
            <a:r>
              <a:rPr lang="pl-PL" sz="2400" b="1" baseline="-25000" dirty="0">
                <a:solidFill>
                  <a:schemeClr val="bg1">
                    <a:lumMod val="75000"/>
                  </a:schemeClr>
                </a:solidFill>
              </a:rPr>
              <a:t>k</a:t>
            </a:r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-PAV</a:t>
            </a:r>
          </a:p>
        </p:txBody>
      </p:sp>
      <p:sp>
        <p:nvSpPr>
          <p:cNvPr id="25" name="Rectangle 24"/>
          <p:cNvSpPr/>
          <p:nvPr/>
        </p:nvSpPr>
        <p:spPr>
          <a:xfrm rot="19148727">
            <a:off x="7225095" y="3738069"/>
            <a:ext cx="8851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chemeClr val="bg1">
                    <a:lumMod val="75000"/>
                  </a:schemeClr>
                </a:solidFill>
              </a:rPr>
              <a:t>α</a:t>
            </a:r>
            <a:r>
              <a:rPr lang="pl-PL" sz="2400" b="1" baseline="-25000" dirty="0">
                <a:solidFill>
                  <a:schemeClr val="bg1">
                    <a:lumMod val="75000"/>
                  </a:schemeClr>
                </a:solidFill>
              </a:rPr>
              <a:t>k</a:t>
            </a:r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-CC</a:t>
            </a:r>
            <a:endParaRPr lang="pl-PL" sz="24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 rot="2275055">
            <a:off x="7455573" y="2540283"/>
            <a:ext cx="102643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chemeClr val="bg1">
                    <a:lumMod val="75000"/>
                  </a:schemeClr>
                </a:solidFill>
              </a:rPr>
              <a:t>α</a:t>
            </a:r>
            <a:r>
              <a:rPr lang="pl-PL" sz="2400" b="1" baseline="-25000" dirty="0">
                <a:solidFill>
                  <a:schemeClr val="bg1">
                    <a:lumMod val="75000"/>
                  </a:schemeClr>
                </a:solidFill>
              </a:rPr>
              <a:t>t</a:t>
            </a:r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-PAV</a:t>
            </a:r>
          </a:p>
        </p:txBody>
      </p:sp>
      <p:sp>
        <p:nvSpPr>
          <p:cNvPr id="32" name="Rectangle 31"/>
          <p:cNvSpPr/>
          <p:nvPr/>
        </p:nvSpPr>
        <p:spPr>
          <a:xfrm rot="19370268">
            <a:off x="5548485" y="2463692"/>
            <a:ext cx="9430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chemeClr val="bg1">
                    <a:lumMod val="75000"/>
                  </a:schemeClr>
                </a:solidFill>
              </a:rPr>
              <a:t>β</a:t>
            </a:r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-PAV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5314695" y="3831068"/>
            <a:ext cx="1335896" cy="707886"/>
          </a:xfrm>
          <a:prstGeom prst="rect">
            <a:avLst/>
          </a:prstGeom>
          <a:solidFill>
            <a:schemeClr val="bg1">
              <a:alpha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pl-PL" sz="2000" b="1" dirty="0">
                <a:solidFill>
                  <a:srgbClr val="FF0000"/>
                </a:solidFill>
              </a:rPr>
              <a:t>committeemonotone</a:t>
            </a:r>
          </a:p>
        </p:txBody>
      </p:sp>
      <p:sp>
        <p:nvSpPr>
          <p:cNvPr id="15" name="Oval 14"/>
          <p:cNvSpPr/>
          <p:nvPr/>
        </p:nvSpPr>
        <p:spPr>
          <a:xfrm rot="19231506">
            <a:off x="5330718" y="3512088"/>
            <a:ext cx="2052083" cy="2571197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3" name="Oval 32"/>
          <p:cNvSpPr/>
          <p:nvPr/>
        </p:nvSpPr>
        <p:spPr>
          <a:xfrm rot="19231506">
            <a:off x="5140487" y="3578847"/>
            <a:ext cx="2039910" cy="2005147"/>
          </a:xfrm>
          <a:custGeom>
            <a:avLst/>
            <a:gdLst>
              <a:gd name="connsiteX0" fmla="*/ 0 w 2052083"/>
              <a:gd name="connsiteY0" fmla="*/ 1285599 h 2571197"/>
              <a:gd name="connsiteX1" fmla="*/ 1026042 w 2052083"/>
              <a:gd name="connsiteY1" fmla="*/ 0 h 2571197"/>
              <a:gd name="connsiteX2" fmla="*/ 2052084 w 2052083"/>
              <a:gd name="connsiteY2" fmla="*/ 1285599 h 2571197"/>
              <a:gd name="connsiteX3" fmla="*/ 1026042 w 2052083"/>
              <a:gd name="connsiteY3" fmla="*/ 2571198 h 2571197"/>
              <a:gd name="connsiteX4" fmla="*/ 0 w 2052083"/>
              <a:gd name="connsiteY4" fmla="*/ 1285599 h 2571197"/>
              <a:gd name="connsiteX0" fmla="*/ 0 w 2035417"/>
              <a:gd name="connsiteY0" fmla="*/ 1290071 h 2578255"/>
              <a:gd name="connsiteX1" fmla="*/ 1026042 w 2035417"/>
              <a:gd name="connsiteY1" fmla="*/ 4472 h 2578255"/>
              <a:gd name="connsiteX2" fmla="*/ 2035417 w 2035417"/>
              <a:gd name="connsiteY2" fmla="*/ 1002973 h 2578255"/>
              <a:gd name="connsiteX3" fmla="*/ 1026042 w 2035417"/>
              <a:gd name="connsiteY3" fmla="*/ 2575670 h 2578255"/>
              <a:gd name="connsiteX4" fmla="*/ 0 w 2035417"/>
              <a:gd name="connsiteY4" fmla="*/ 1290071 h 2578255"/>
              <a:gd name="connsiteX0" fmla="*/ 0 w 2073710"/>
              <a:gd name="connsiteY0" fmla="*/ 1290071 h 2578255"/>
              <a:gd name="connsiteX1" fmla="*/ 1026042 w 2073710"/>
              <a:gd name="connsiteY1" fmla="*/ 4472 h 2578255"/>
              <a:gd name="connsiteX2" fmla="*/ 2035417 w 2073710"/>
              <a:gd name="connsiteY2" fmla="*/ 1002973 h 2578255"/>
              <a:gd name="connsiteX3" fmla="*/ 1026042 w 2073710"/>
              <a:gd name="connsiteY3" fmla="*/ 2575670 h 2578255"/>
              <a:gd name="connsiteX4" fmla="*/ 0 w 2073710"/>
              <a:gd name="connsiteY4" fmla="*/ 1290071 h 2578255"/>
              <a:gd name="connsiteX0" fmla="*/ 0 w 2035417"/>
              <a:gd name="connsiteY0" fmla="*/ 1290071 h 2578255"/>
              <a:gd name="connsiteX1" fmla="*/ 1026042 w 2035417"/>
              <a:gd name="connsiteY1" fmla="*/ 4472 h 2578255"/>
              <a:gd name="connsiteX2" fmla="*/ 2035417 w 2035417"/>
              <a:gd name="connsiteY2" fmla="*/ 1002973 h 2578255"/>
              <a:gd name="connsiteX3" fmla="*/ 1026042 w 2035417"/>
              <a:gd name="connsiteY3" fmla="*/ 2575670 h 2578255"/>
              <a:gd name="connsiteX4" fmla="*/ 0 w 2035417"/>
              <a:gd name="connsiteY4" fmla="*/ 1290071 h 2578255"/>
              <a:gd name="connsiteX0" fmla="*/ 0 w 2035417"/>
              <a:gd name="connsiteY0" fmla="*/ 1290871 h 2579055"/>
              <a:gd name="connsiteX1" fmla="*/ 1026042 w 2035417"/>
              <a:gd name="connsiteY1" fmla="*/ 5272 h 2579055"/>
              <a:gd name="connsiteX2" fmla="*/ 2035417 w 2035417"/>
              <a:gd name="connsiteY2" fmla="*/ 1003773 h 2579055"/>
              <a:gd name="connsiteX3" fmla="*/ 1026042 w 2035417"/>
              <a:gd name="connsiteY3" fmla="*/ 2576470 h 2579055"/>
              <a:gd name="connsiteX4" fmla="*/ 0 w 2035417"/>
              <a:gd name="connsiteY4" fmla="*/ 1290871 h 2579055"/>
              <a:gd name="connsiteX0" fmla="*/ 20 w 2035437"/>
              <a:gd name="connsiteY0" fmla="*/ 1296640 h 2584066"/>
              <a:gd name="connsiteX1" fmla="*/ 1000511 w 2035437"/>
              <a:gd name="connsiteY1" fmla="*/ 5184 h 2584066"/>
              <a:gd name="connsiteX2" fmla="*/ 2035437 w 2035437"/>
              <a:gd name="connsiteY2" fmla="*/ 1009542 h 2584066"/>
              <a:gd name="connsiteX3" fmla="*/ 1026062 w 2035437"/>
              <a:gd name="connsiteY3" fmla="*/ 2582239 h 2584066"/>
              <a:gd name="connsiteX4" fmla="*/ 20 w 2035437"/>
              <a:gd name="connsiteY4" fmla="*/ 1296640 h 2584066"/>
              <a:gd name="connsiteX0" fmla="*/ 3714 w 2039131"/>
              <a:gd name="connsiteY0" fmla="*/ 1296640 h 2514440"/>
              <a:gd name="connsiteX1" fmla="*/ 1004205 w 2039131"/>
              <a:gd name="connsiteY1" fmla="*/ 5184 h 2514440"/>
              <a:gd name="connsiteX2" fmla="*/ 2039131 w 2039131"/>
              <a:gd name="connsiteY2" fmla="*/ 1009542 h 2514440"/>
              <a:gd name="connsiteX3" fmla="*/ 717644 w 2039131"/>
              <a:gd name="connsiteY3" fmla="*/ 2512493 h 2514440"/>
              <a:gd name="connsiteX4" fmla="*/ 3714 w 2039131"/>
              <a:gd name="connsiteY4" fmla="*/ 1296640 h 2514440"/>
              <a:gd name="connsiteX0" fmla="*/ 1757 w 2037174"/>
              <a:gd name="connsiteY0" fmla="*/ 1296640 h 2570716"/>
              <a:gd name="connsiteX1" fmla="*/ 1002248 w 2037174"/>
              <a:gd name="connsiteY1" fmla="*/ 5184 h 2570716"/>
              <a:gd name="connsiteX2" fmla="*/ 2037174 w 2037174"/>
              <a:gd name="connsiteY2" fmla="*/ 1009542 h 2570716"/>
              <a:gd name="connsiteX3" fmla="*/ 715687 w 2037174"/>
              <a:gd name="connsiteY3" fmla="*/ 2512493 h 2570716"/>
              <a:gd name="connsiteX4" fmla="*/ 1757 w 2037174"/>
              <a:gd name="connsiteY4" fmla="*/ 1296640 h 2570716"/>
              <a:gd name="connsiteX0" fmla="*/ 2709 w 2038489"/>
              <a:gd name="connsiteY0" fmla="*/ 1293527 h 2509752"/>
              <a:gd name="connsiteX1" fmla="*/ 1003200 w 2038489"/>
              <a:gd name="connsiteY1" fmla="*/ 2071 h 2509752"/>
              <a:gd name="connsiteX2" fmla="*/ 2038126 w 2038489"/>
              <a:gd name="connsiteY2" fmla="*/ 1006429 h 2509752"/>
              <a:gd name="connsiteX3" fmla="*/ 988593 w 2038489"/>
              <a:gd name="connsiteY3" fmla="*/ 1418632 h 2509752"/>
              <a:gd name="connsiteX4" fmla="*/ 716639 w 2038489"/>
              <a:gd name="connsiteY4" fmla="*/ 2509380 h 2509752"/>
              <a:gd name="connsiteX5" fmla="*/ 2709 w 2038489"/>
              <a:gd name="connsiteY5" fmla="*/ 1293527 h 2509752"/>
              <a:gd name="connsiteX0" fmla="*/ 2709 w 2038466"/>
              <a:gd name="connsiteY0" fmla="*/ 1293527 h 2509752"/>
              <a:gd name="connsiteX1" fmla="*/ 1003200 w 2038466"/>
              <a:gd name="connsiteY1" fmla="*/ 2071 h 2509752"/>
              <a:gd name="connsiteX2" fmla="*/ 2038126 w 2038466"/>
              <a:gd name="connsiteY2" fmla="*/ 1006429 h 2509752"/>
              <a:gd name="connsiteX3" fmla="*/ 988593 w 2038466"/>
              <a:gd name="connsiteY3" fmla="*/ 1418632 h 2509752"/>
              <a:gd name="connsiteX4" fmla="*/ 716639 w 2038466"/>
              <a:gd name="connsiteY4" fmla="*/ 2509380 h 2509752"/>
              <a:gd name="connsiteX5" fmla="*/ 2709 w 2038466"/>
              <a:gd name="connsiteY5" fmla="*/ 1293527 h 2509752"/>
              <a:gd name="connsiteX0" fmla="*/ 2709 w 2038126"/>
              <a:gd name="connsiteY0" fmla="*/ 1293527 h 2509752"/>
              <a:gd name="connsiteX1" fmla="*/ 1003200 w 2038126"/>
              <a:gd name="connsiteY1" fmla="*/ 2071 h 2509752"/>
              <a:gd name="connsiteX2" fmla="*/ 2038126 w 2038126"/>
              <a:gd name="connsiteY2" fmla="*/ 1006429 h 2509752"/>
              <a:gd name="connsiteX3" fmla="*/ 988593 w 2038126"/>
              <a:gd name="connsiteY3" fmla="*/ 1418632 h 2509752"/>
              <a:gd name="connsiteX4" fmla="*/ 716639 w 2038126"/>
              <a:gd name="connsiteY4" fmla="*/ 2509380 h 2509752"/>
              <a:gd name="connsiteX5" fmla="*/ 2709 w 2038126"/>
              <a:gd name="connsiteY5" fmla="*/ 1293527 h 2509752"/>
              <a:gd name="connsiteX0" fmla="*/ 2697 w 2038114"/>
              <a:gd name="connsiteY0" fmla="*/ 1293527 h 2510294"/>
              <a:gd name="connsiteX1" fmla="*/ 1003188 w 2038114"/>
              <a:gd name="connsiteY1" fmla="*/ 2071 h 2510294"/>
              <a:gd name="connsiteX2" fmla="*/ 2038114 w 2038114"/>
              <a:gd name="connsiteY2" fmla="*/ 1006429 h 2510294"/>
              <a:gd name="connsiteX3" fmla="*/ 969947 w 2038114"/>
              <a:gd name="connsiteY3" fmla="*/ 1484284 h 2510294"/>
              <a:gd name="connsiteX4" fmla="*/ 716627 w 2038114"/>
              <a:gd name="connsiteY4" fmla="*/ 2509380 h 2510294"/>
              <a:gd name="connsiteX5" fmla="*/ 2697 w 2038114"/>
              <a:gd name="connsiteY5" fmla="*/ 1293527 h 2510294"/>
              <a:gd name="connsiteX0" fmla="*/ 1765 w 2037182"/>
              <a:gd name="connsiteY0" fmla="*/ 1293527 h 2617317"/>
              <a:gd name="connsiteX1" fmla="*/ 1002256 w 2037182"/>
              <a:gd name="connsiteY1" fmla="*/ 2071 h 2617317"/>
              <a:gd name="connsiteX2" fmla="*/ 2037182 w 2037182"/>
              <a:gd name="connsiteY2" fmla="*/ 1006429 h 2617317"/>
              <a:gd name="connsiteX3" fmla="*/ 969015 w 2037182"/>
              <a:gd name="connsiteY3" fmla="*/ 1484284 h 2617317"/>
              <a:gd name="connsiteX4" fmla="*/ 715695 w 2037182"/>
              <a:gd name="connsiteY4" fmla="*/ 2509380 h 2617317"/>
              <a:gd name="connsiteX5" fmla="*/ 1765 w 2037182"/>
              <a:gd name="connsiteY5" fmla="*/ 1293527 h 2617317"/>
              <a:gd name="connsiteX0" fmla="*/ 2679 w 2038096"/>
              <a:gd name="connsiteY0" fmla="*/ 1293527 h 2510101"/>
              <a:gd name="connsiteX1" fmla="*/ 1003170 w 2038096"/>
              <a:gd name="connsiteY1" fmla="*/ 2071 h 2510101"/>
              <a:gd name="connsiteX2" fmla="*/ 2038096 w 2038096"/>
              <a:gd name="connsiteY2" fmla="*/ 1006429 h 2510101"/>
              <a:gd name="connsiteX3" fmla="*/ 945798 w 2038096"/>
              <a:gd name="connsiteY3" fmla="*/ 1464410 h 2510101"/>
              <a:gd name="connsiteX4" fmla="*/ 716609 w 2038096"/>
              <a:gd name="connsiteY4" fmla="*/ 2509380 h 2510101"/>
              <a:gd name="connsiteX5" fmla="*/ 2679 w 2038096"/>
              <a:gd name="connsiteY5" fmla="*/ 1293527 h 2510101"/>
              <a:gd name="connsiteX0" fmla="*/ 1694 w 2037111"/>
              <a:gd name="connsiteY0" fmla="*/ 1293527 h 2592169"/>
              <a:gd name="connsiteX1" fmla="*/ 1002185 w 2037111"/>
              <a:gd name="connsiteY1" fmla="*/ 2071 h 2592169"/>
              <a:gd name="connsiteX2" fmla="*/ 2037111 w 2037111"/>
              <a:gd name="connsiteY2" fmla="*/ 1006429 h 2592169"/>
              <a:gd name="connsiteX3" fmla="*/ 944813 w 2037111"/>
              <a:gd name="connsiteY3" fmla="*/ 1464410 h 2592169"/>
              <a:gd name="connsiteX4" fmla="*/ 715624 w 2037111"/>
              <a:gd name="connsiteY4" fmla="*/ 2509380 h 2592169"/>
              <a:gd name="connsiteX5" fmla="*/ 1694 w 2037111"/>
              <a:gd name="connsiteY5" fmla="*/ 1293527 h 2592169"/>
              <a:gd name="connsiteX0" fmla="*/ 1694 w 2037111"/>
              <a:gd name="connsiteY0" fmla="*/ 1293527 h 2592169"/>
              <a:gd name="connsiteX1" fmla="*/ 1002185 w 2037111"/>
              <a:gd name="connsiteY1" fmla="*/ 2071 h 2592169"/>
              <a:gd name="connsiteX2" fmla="*/ 2037111 w 2037111"/>
              <a:gd name="connsiteY2" fmla="*/ 1006429 h 2592169"/>
              <a:gd name="connsiteX3" fmla="*/ 944813 w 2037111"/>
              <a:gd name="connsiteY3" fmla="*/ 1464410 h 2592169"/>
              <a:gd name="connsiteX4" fmla="*/ 715624 w 2037111"/>
              <a:gd name="connsiteY4" fmla="*/ 2509380 h 2592169"/>
              <a:gd name="connsiteX5" fmla="*/ 1694 w 2037111"/>
              <a:gd name="connsiteY5" fmla="*/ 1293527 h 2592169"/>
              <a:gd name="connsiteX0" fmla="*/ 1923 w 2037340"/>
              <a:gd name="connsiteY0" fmla="*/ 1293527 h 2553017"/>
              <a:gd name="connsiteX1" fmla="*/ 1002414 w 2037340"/>
              <a:gd name="connsiteY1" fmla="*/ 2071 h 2553017"/>
              <a:gd name="connsiteX2" fmla="*/ 2037340 w 2037340"/>
              <a:gd name="connsiteY2" fmla="*/ 1006429 h 2553017"/>
              <a:gd name="connsiteX3" fmla="*/ 945042 w 2037340"/>
              <a:gd name="connsiteY3" fmla="*/ 1464410 h 2553017"/>
              <a:gd name="connsiteX4" fmla="*/ 715853 w 2037340"/>
              <a:gd name="connsiteY4" fmla="*/ 2509380 h 2553017"/>
              <a:gd name="connsiteX5" fmla="*/ 1923 w 2037340"/>
              <a:gd name="connsiteY5" fmla="*/ 1293527 h 2553017"/>
              <a:gd name="connsiteX0" fmla="*/ 1766 w 2037183"/>
              <a:gd name="connsiteY0" fmla="*/ 1293527 h 2545383"/>
              <a:gd name="connsiteX1" fmla="*/ 1002257 w 2037183"/>
              <a:gd name="connsiteY1" fmla="*/ 2071 h 2545383"/>
              <a:gd name="connsiteX2" fmla="*/ 2037183 w 2037183"/>
              <a:gd name="connsiteY2" fmla="*/ 1006429 h 2545383"/>
              <a:gd name="connsiteX3" fmla="*/ 944885 w 2037183"/>
              <a:gd name="connsiteY3" fmla="*/ 1464410 h 2545383"/>
              <a:gd name="connsiteX4" fmla="*/ 715696 w 2037183"/>
              <a:gd name="connsiteY4" fmla="*/ 2509380 h 2545383"/>
              <a:gd name="connsiteX5" fmla="*/ 1766 w 2037183"/>
              <a:gd name="connsiteY5" fmla="*/ 1293527 h 2545383"/>
              <a:gd name="connsiteX0" fmla="*/ 1702 w 2037119"/>
              <a:gd name="connsiteY0" fmla="*/ 1293527 h 2539215"/>
              <a:gd name="connsiteX1" fmla="*/ 1002193 w 2037119"/>
              <a:gd name="connsiteY1" fmla="*/ 2071 h 2539215"/>
              <a:gd name="connsiteX2" fmla="*/ 2037119 w 2037119"/>
              <a:gd name="connsiteY2" fmla="*/ 1006429 h 2539215"/>
              <a:gd name="connsiteX3" fmla="*/ 944821 w 2037119"/>
              <a:gd name="connsiteY3" fmla="*/ 1464410 h 2539215"/>
              <a:gd name="connsiteX4" fmla="*/ 715632 w 2037119"/>
              <a:gd name="connsiteY4" fmla="*/ 2509380 h 2539215"/>
              <a:gd name="connsiteX5" fmla="*/ 1702 w 2037119"/>
              <a:gd name="connsiteY5" fmla="*/ 1293527 h 2539215"/>
              <a:gd name="connsiteX0" fmla="*/ 1702 w 2037119"/>
              <a:gd name="connsiteY0" fmla="*/ 1293527 h 2539215"/>
              <a:gd name="connsiteX1" fmla="*/ 1002193 w 2037119"/>
              <a:gd name="connsiteY1" fmla="*/ 2071 h 2539215"/>
              <a:gd name="connsiteX2" fmla="*/ 2037119 w 2037119"/>
              <a:gd name="connsiteY2" fmla="*/ 1006429 h 2539215"/>
              <a:gd name="connsiteX3" fmla="*/ 944821 w 2037119"/>
              <a:gd name="connsiteY3" fmla="*/ 1464410 h 2539215"/>
              <a:gd name="connsiteX4" fmla="*/ 715632 w 2037119"/>
              <a:gd name="connsiteY4" fmla="*/ 2509380 h 2539215"/>
              <a:gd name="connsiteX5" fmla="*/ 1702 w 2037119"/>
              <a:gd name="connsiteY5" fmla="*/ 1293527 h 2539215"/>
              <a:gd name="connsiteX0" fmla="*/ 1702 w 2037119"/>
              <a:gd name="connsiteY0" fmla="*/ 1293527 h 2539215"/>
              <a:gd name="connsiteX1" fmla="*/ 1002193 w 2037119"/>
              <a:gd name="connsiteY1" fmla="*/ 2071 h 2539215"/>
              <a:gd name="connsiteX2" fmla="*/ 2037119 w 2037119"/>
              <a:gd name="connsiteY2" fmla="*/ 1006429 h 2539215"/>
              <a:gd name="connsiteX3" fmla="*/ 944821 w 2037119"/>
              <a:gd name="connsiteY3" fmla="*/ 1464410 h 2539215"/>
              <a:gd name="connsiteX4" fmla="*/ 715632 w 2037119"/>
              <a:gd name="connsiteY4" fmla="*/ 2509380 h 2539215"/>
              <a:gd name="connsiteX5" fmla="*/ 1702 w 2037119"/>
              <a:gd name="connsiteY5" fmla="*/ 1293527 h 2539215"/>
              <a:gd name="connsiteX0" fmla="*/ 5427 w 2040844"/>
              <a:gd name="connsiteY0" fmla="*/ 1293527 h 2509380"/>
              <a:gd name="connsiteX1" fmla="*/ 1005918 w 2040844"/>
              <a:gd name="connsiteY1" fmla="*/ 2071 h 2509380"/>
              <a:gd name="connsiteX2" fmla="*/ 2040844 w 2040844"/>
              <a:gd name="connsiteY2" fmla="*/ 1006429 h 2509380"/>
              <a:gd name="connsiteX3" fmla="*/ 948546 w 2040844"/>
              <a:gd name="connsiteY3" fmla="*/ 1464410 h 2509380"/>
              <a:gd name="connsiteX4" fmla="*/ 719357 w 2040844"/>
              <a:gd name="connsiteY4" fmla="*/ 2509380 h 2509380"/>
              <a:gd name="connsiteX5" fmla="*/ 5427 w 2040844"/>
              <a:gd name="connsiteY5" fmla="*/ 1293527 h 2509380"/>
              <a:gd name="connsiteX0" fmla="*/ 5427 w 2040844"/>
              <a:gd name="connsiteY0" fmla="*/ 1293527 h 2509380"/>
              <a:gd name="connsiteX1" fmla="*/ 1005918 w 2040844"/>
              <a:gd name="connsiteY1" fmla="*/ 2071 h 2509380"/>
              <a:gd name="connsiteX2" fmla="*/ 2040844 w 2040844"/>
              <a:gd name="connsiteY2" fmla="*/ 1006429 h 2509380"/>
              <a:gd name="connsiteX3" fmla="*/ 948546 w 2040844"/>
              <a:gd name="connsiteY3" fmla="*/ 1464410 h 2509380"/>
              <a:gd name="connsiteX4" fmla="*/ 719357 w 2040844"/>
              <a:gd name="connsiteY4" fmla="*/ 2509380 h 2509380"/>
              <a:gd name="connsiteX5" fmla="*/ 5427 w 2040844"/>
              <a:gd name="connsiteY5" fmla="*/ 1293527 h 2509380"/>
              <a:gd name="connsiteX0" fmla="*/ 5427 w 2040844"/>
              <a:gd name="connsiteY0" fmla="*/ 1291456 h 2507309"/>
              <a:gd name="connsiteX1" fmla="*/ 1005918 w 2040844"/>
              <a:gd name="connsiteY1" fmla="*/ 0 h 2507309"/>
              <a:gd name="connsiteX2" fmla="*/ 2040844 w 2040844"/>
              <a:gd name="connsiteY2" fmla="*/ 1004358 h 2507309"/>
              <a:gd name="connsiteX3" fmla="*/ 948546 w 2040844"/>
              <a:gd name="connsiteY3" fmla="*/ 1462339 h 2507309"/>
              <a:gd name="connsiteX4" fmla="*/ 719357 w 2040844"/>
              <a:gd name="connsiteY4" fmla="*/ 2507309 h 2507309"/>
              <a:gd name="connsiteX5" fmla="*/ 5427 w 2040844"/>
              <a:gd name="connsiteY5" fmla="*/ 1291456 h 2507309"/>
              <a:gd name="connsiteX0" fmla="*/ 5427 w 2040844"/>
              <a:gd name="connsiteY0" fmla="*/ 1291456 h 2507309"/>
              <a:gd name="connsiteX1" fmla="*/ 1005918 w 2040844"/>
              <a:gd name="connsiteY1" fmla="*/ 0 h 2507309"/>
              <a:gd name="connsiteX2" fmla="*/ 2040844 w 2040844"/>
              <a:gd name="connsiteY2" fmla="*/ 1004358 h 2507309"/>
              <a:gd name="connsiteX3" fmla="*/ 948546 w 2040844"/>
              <a:gd name="connsiteY3" fmla="*/ 1462339 h 2507309"/>
              <a:gd name="connsiteX4" fmla="*/ 719357 w 2040844"/>
              <a:gd name="connsiteY4" fmla="*/ 2507309 h 2507309"/>
              <a:gd name="connsiteX5" fmla="*/ 5427 w 2040844"/>
              <a:gd name="connsiteY5" fmla="*/ 1291456 h 2507309"/>
              <a:gd name="connsiteX0" fmla="*/ 21243 w 2056660"/>
              <a:gd name="connsiteY0" fmla="*/ 1291456 h 1675470"/>
              <a:gd name="connsiteX1" fmla="*/ 1021734 w 2056660"/>
              <a:gd name="connsiteY1" fmla="*/ 0 h 1675470"/>
              <a:gd name="connsiteX2" fmla="*/ 2056660 w 2056660"/>
              <a:gd name="connsiteY2" fmla="*/ 1004358 h 1675470"/>
              <a:gd name="connsiteX3" fmla="*/ 964362 w 2056660"/>
              <a:gd name="connsiteY3" fmla="*/ 1462339 h 1675470"/>
              <a:gd name="connsiteX4" fmla="*/ 558745 w 2056660"/>
              <a:gd name="connsiteY4" fmla="*/ 1675470 h 1675470"/>
              <a:gd name="connsiteX5" fmla="*/ 21243 w 2056660"/>
              <a:gd name="connsiteY5" fmla="*/ 1291456 h 1675470"/>
              <a:gd name="connsiteX0" fmla="*/ 111 w 2035528"/>
              <a:gd name="connsiteY0" fmla="*/ 1291456 h 1493660"/>
              <a:gd name="connsiteX1" fmla="*/ 1000602 w 2035528"/>
              <a:gd name="connsiteY1" fmla="*/ 0 h 1493660"/>
              <a:gd name="connsiteX2" fmla="*/ 2035528 w 2035528"/>
              <a:gd name="connsiteY2" fmla="*/ 1004358 h 1493660"/>
              <a:gd name="connsiteX3" fmla="*/ 943230 w 2035528"/>
              <a:gd name="connsiteY3" fmla="*/ 1462339 h 1493660"/>
              <a:gd name="connsiteX4" fmla="*/ 111 w 2035528"/>
              <a:gd name="connsiteY4" fmla="*/ 1291456 h 1493660"/>
              <a:gd name="connsiteX0" fmla="*/ 1739 w 2037156"/>
              <a:gd name="connsiteY0" fmla="*/ 1291456 h 1402698"/>
              <a:gd name="connsiteX1" fmla="*/ 1002230 w 2037156"/>
              <a:gd name="connsiteY1" fmla="*/ 0 h 1402698"/>
              <a:gd name="connsiteX2" fmla="*/ 2037156 w 2037156"/>
              <a:gd name="connsiteY2" fmla="*/ 1004358 h 1402698"/>
              <a:gd name="connsiteX3" fmla="*/ 1117554 w 2037156"/>
              <a:gd name="connsiteY3" fmla="*/ 1301689 h 1402698"/>
              <a:gd name="connsiteX4" fmla="*/ 1739 w 2037156"/>
              <a:gd name="connsiteY4" fmla="*/ 1291456 h 1402698"/>
              <a:gd name="connsiteX0" fmla="*/ 1739 w 2037156"/>
              <a:gd name="connsiteY0" fmla="*/ 1291456 h 1402698"/>
              <a:gd name="connsiteX1" fmla="*/ 1002230 w 2037156"/>
              <a:gd name="connsiteY1" fmla="*/ 0 h 1402698"/>
              <a:gd name="connsiteX2" fmla="*/ 2037156 w 2037156"/>
              <a:gd name="connsiteY2" fmla="*/ 1004358 h 1402698"/>
              <a:gd name="connsiteX3" fmla="*/ 1117554 w 2037156"/>
              <a:gd name="connsiteY3" fmla="*/ 1301689 h 1402698"/>
              <a:gd name="connsiteX4" fmla="*/ 1739 w 2037156"/>
              <a:gd name="connsiteY4" fmla="*/ 1291456 h 1402698"/>
              <a:gd name="connsiteX0" fmla="*/ 1739 w 2037156"/>
              <a:gd name="connsiteY0" fmla="*/ 1291456 h 1335631"/>
              <a:gd name="connsiteX1" fmla="*/ 1002230 w 2037156"/>
              <a:gd name="connsiteY1" fmla="*/ 0 h 1335631"/>
              <a:gd name="connsiteX2" fmla="*/ 2037156 w 2037156"/>
              <a:gd name="connsiteY2" fmla="*/ 1004358 h 1335631"/>
              <a:gd name="connsiteX3" fmla="*/ 1117554 w 2037156"/>
              <a:gd name="connsiteY3" fmla="*/ 1301689 h 1335631"/>
              <a:gd name="connsiteX4" fmla="*/ 1739 w 2037156"/>
              <a:gd name="connsiteY4" fmla="*/ 1291456 h 1335631"/>
              <a:gd name="connsiteX0" fmla="*/ 1739 w 2037156"/>
              <a:gd name="connsiteY0" fmla="*/ 1291456 h 1594845"/>
              <a:gd name="connsiteX1" fmla="*/ 1002230 w 2037156"/>
              <a:gd name="connsiteY1" fmla="*/ 0 h 1594845"/>
              <a:gd name="connsiteX2" fmla="*/ 2037156 w 2037156"/>
              <a:gd name="connsiteY2" fmla="*/ 1004358 h 1594845"/>
              <a:gd name="connsiteX3" fmla="*/ 1117554 w 2037156"/>
              <a:gd name="connsiteY3" fmla="*/ 1301689 h 1594845"/>
              <a:gd name="connsiteX4" fmla="*/ 1739 w 2037156"/>
              <a:gd name="connsiteY4" fmla="*/ 1291456 h 1594845"/>
              <a:gd name="connsiteX0" fmla="*/ 1739 w 2037156"/>
              <a:gd name="connsiteY0" fmla="*/ 1291456 h 1828401"/>
              <a:gd name="connsiteX1" fmla="*/ 1002230 w 2037156"/>
              <a:gd name="connsiteY1" fmla="*/ 0 h 1828401"/>
              <a:gd name="connsiteX2" fmla="*/ 2037156 w 2037156"/>
              <a:gd name="connsiteY2" fmla="*/ 1004358 h 1828401"/>
              <a:gd name="connsiteX3" fmla="*/ 1117554 w 2037156"/>
              <a:gd name="connsiteY3" fmla="*/ 1301689 h 1828401"/>
              <a:gd name="connsiteX4" fmla="*/ 1739 w 2037156"/>
              <a:gd name="connsiteY4" fmla="*/ 1291456 h 1828401"/>
              <a:gd name="connsiteX0" fmla="*/ 1739 w 2037156"/>
              <a:gd name="connsiteY0" fmla="*/ 1291456 h 1844960"/>
              <a:gd name="connsiteX1" fmla="*/ 1002230 w 2037156"/>
              <a:gd name="connsiteY1" fmla="*/ 0 h 1844960"/>
              <a:gd name="connsiteX2" fmla="*/ 2037156 w 2037156"/>
              <a:gd name="connsiteY2" fmla="*/ 1004358 h 1844960"/>
              <a:gd name="connsiteX3" fmla="*/ 1117554 w 2037156"/>
              <a:gd name="connsiteY3" fmla="*/ 1301689 h 1844960"/>
              <a:gd name="connsiteX4" fmla="*/ 1739 w 2037156"/>
              <a:gd name="connsiteY4" fmla="*/ 1291456 h 1844960"/>
              <a:gd name="connsiteX0" fmla="*/ 23536 w 2058953"/>
              <a:gd name="connsiteY0" fmla="*/ 1291456 h 2005147"/>
              <a:gd name="connsiteX1" fmla="*/ 1024027 w 2058953"/>
              <a:gd name="connsiteY1" fmla="*/ 0 h 2005147"/>
              <a:gd name="connsiteX2" fmla="*/ 2058953 w 2058953"/>
              <a:gd name="connsiteY2" fmla="*/ 1004358 h 2005147"/>
              <a:gd name="connsiteX3" fmla="*/ 1139351 w 2058953"/>
              <a:gd name="connsiteY3" fmla="*/ 1301689 h 2005147"/>
              <a:gd name="connsiteX4" fmla="*/ 383318 w 2058953"/>
              <a:gd name="connsiteY4" fmla="*/ 2005144 h 2005147"/>
              <a:gd name="connsiteX5" fmla="*/ 23536 w 2058953"/>
              <a:gd name="connsiteY5" fmla="*/ 1291456 h 2005147"/>
              <a:gd name="connsiteX0" fmla="*/ 4493 w 2039910"/>
              <a:gd name="connsiteY0" fmla="*/ 1291456 h 2005147"/>
              <a:gd name="connsiteX1" fmla="*/ 1004984 w 2039910"/>
              <a:gd name="connsiteY1" fmla="*/ 0 h 2005147"/>
              <a:gd name="connsiteX2" fmla="*/ 2039910 w 2039910"/>
              <a:gd name="connsiteY2" fmla="*/ 1004358 h 2005147"/>
              <a:gd name="connsiteX3" fmla="*/ 1120308 w 2039910"/>
              <a:gd name="connsiteY3" fmla="*/ 1301689 h 2005147"/>
              <a:gd name="connsiteX4" fmla="*/ 364275 w 2039910"/>
              <a:gd name="connsiteY4" fmla="*/ 2005144 h 2005147"/>
              <a:gd name="connsiteX5" fmla="*/ 4493 w 2039910"/>
              <a:gd name="connsiteY5" fmla="*/ 1291456 h 20051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039910" h="2005147">
                <a:moveTo>
                  <a:pt x="4493" y="1291456"/>
                </a:moveTo>
                <a:cubicBezTo>
                  <a:pt x="42629" y="934378"/>
                  <a:pt x="113195" y="190132"/>
                  <a:pt x="1004984" y="0"/>
                </a:cubicBezTo>
                <a:cubicBezTo>
                  <a:pt x="1727842" y="14980"/>
                  <a:pt x="2019456" y="746882"/>
                  <a:pt x="2039910" y="1004358"/>
                </a:cubicBezTo>
                <a:cubicBezTo>
                  <a:pt x="1740806" y="1029020"/>
                  <a:pt x="1348813" y="1108508"/>
                  <a:pt x="1120308" y="1301689"/>
                </a:cubicBezTo>
                <a:cubicBezTo>
                  <a:pt x="865101" y="1431096"/>
                  <a:pt x="550244" y="2006849"/>
                  <a:pt x="364275" y="2005144"/>
                </a:cubicBezTo>
                <a:cubicBezTo>
                  <a:pt x="178306" y="2003439"/>
                  <a:pt x="-33643" y="1648534"/>
                  <a:pt x="4493" y="1291456"/>
                </a:cubicBezTo>
                <a:close/>
              </a:path>
            </a:pathLst>
          </a:custGeom>
          <a:noFill/>
          <a:ln w="63500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7" name="Rectangle 36"/>
          <p:cNvSpPr/>
          <p:nvPr/>
        </p:nvSpPr>
        <p:spPr>
          <a:xfrm>
            <a:off x="121639" y="1254060"/>
            <a:ext cx="4357396" cy="1161570"/>
          </a:xfrm>
          <a:prstGeom prst="rect">
            <a:avLst/>
          </a:prstGeom>
          <a:solidFill>
            <a:srgbClr val="FEDFCE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b="1" dirty="0">
                <a:solidFill>
                  <a:schemeClr val="tx1"/>
                </a:solidFill>
              </a:rPr>
              <a:t>Noncrossing Monotonicity: </a:t>
            </a:r>
            <a:r>
              <a:rPr lang="pl-PL" dirty="0">
                <a:solidFill>
                  <a:schemeClr val="tx1"/>
                </a:solidFill>
              </a:rPr>
              <a:t>If a member of the winning committee is moved forward (without passing another committee member), the committee is still winning</a:t>
            </a:r>
          </a:p>
        </p:txBody>
      </p:sp>
      <p:sp>
        <p:nvSpPr>
          <p:cNvPr id="35" name="Rectangle 34"/>
          <p:cNvSpPr/>
          <p:nvPr/>
        </p:nvSpPr>
        <p:spPr>
          <a:xfrm>
            <a:off x="101526" y="2552402"/>
            <a:ext cx="4352275" cy="947746"/>
          </a:xfrm>
          <a:prstGeom prst="rect">
            <a:avLst/>
          </a:prstGeom>
          <a:solidFill>
            <a:srgbClr val="F4F0A2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b="1" dirty="0">
                <a:solidFill>
                  <a:schemeClr val="tx1"/>
                </a:solidFill>
              </a:rPr>
              <a:t>Theorem </a:t>
            </a:r>
            <a:r>
              <a:rPr lang="pl-PL" dirty="0">
                <a:solidFill>
                  <a:schemeClr val="tx1"/>
                </a:solidFill>
              </a:rPr>
              <a:t>A committee scoring rule is noncrossing monotone if and only if it is weakly separable.</a:t>
            </a:r>
          </a:p>
        </p:txBody>
      </p:sp>
      <p:sp>
        <p:nvSpPr>
          <p:cNvPr id="47" name="Prostokąt zaokrąglony 12"/>
          <p:cNvSpPr/>
          <p:nvPr/>
        </p:nvSpPr>
        <p:spPr>
          <a:xfrm>
            <a:off x="115074" y="3659707"/>
            <a:ext cx="4338728" cy="2295003"/>
          </a:xfrm>
          <a:prstGeom prst="roundRect">
            <a:avLst>
              <a:gd name="adj" fmla="val 4528"/>
            </a:avLst>
          </a:prstGeom>
          <a:solidFill>
            <a:srgbClr val="DDDFFF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pl-PL" sz="2800" b="1" u="sng" dirty="0">
                <a:solidFill>
                  <a:schemeClr val="tx1"/>
                </a:solidFill>
              </a:rPr>
              <a:t>Separable Rules</a:t>
            </a:r>
            <a:endParaRPr lang="pl-PL" b="1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SNTV: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r>
              <a:rPr lang="pl-PL" b="1" dirty="0">
                <a:solidFill>
                  <a:schemeClr val="tx1"/>
                </a:solidFill>
              </a:rPr>
              <a:t>Bloc: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 +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2</a:t>
            </a:r>
            <a:r>
              <a:rPr lang="pl-PL" dirty="0">
                <a:solidFill>
                  <a:schemeClr val="tx1"/>
                </a:solidFill>
              </a:rPr>
              <a:t>) + .... +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sz="400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k-Borda: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 +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2</a:t>
            </a:r>
            <a:r>
              <a:rPr lang="pl-PL" dirty="0">
                <a:solidFill>
                  <a:schemeClr val="tx1"/>
                </a:solidFill>
              </a:rPr>
              <a:t>) + .... +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34892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720080"/>
          </a:xfrm>
        </p:spPr>
        <p:txBody>
          <a:bodyPr/>
          <a:lstStyle/>
          <a:p>
            <a:r>
              <a:rPr lang="pl-PL" dirty="0"/>
              <a:t>Committee Scoring Rules</a:t>
            </a:r>
          </a:p>
        </p:txBody>
      </p:sp>
      <p:sp>
        <p:nvSpPr>
          <p:cNvPr id="49" name="Rectangle: Rounded Corners 48"/>
          <p:cNvSpPr/>
          <p:nvPr/>
        </p:nvSpPr>
        <p:spPr>
          <a:xfrm>
            <a:off x="115074" y="6055855"/>
            <a:ext cx="4338729" cy="776591"/>
          </a:xfrm>
          <a:prstGeom prst="roundRect">
            <a:avLst>
              <a:gd name="adj" fmla="val 13197"/>
            </a:avLst>
          </a:prstGeom>
          <a:solidFill>
            <a:srgbClr val="FFFFCC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1600" dirty="0">
                <a:solidFill>
                  <a:schemeClr val="tx1"/>
                </a:solidFill>
              </a:rPr>
              <a:t>[FSST16] P. Faliszewski, P. Skowron, A. Slinko, N. Talmon, Committtee Scoring Rules: Axiomatic Classification and Hierarchy, AAAI-2016</a:t>
            </a:r>
          </a:p>
        </p:txBody>
      </p:sp>
      <p:sp>
        <p:nvSpPr>
          <p:cNvPr id="4" name="Rectangle: Rounded Corners 3"/>
          <p:cNvSpPr/>
          <p:nvPr/>
        </p:nvSpPr>
        <p:spPr>
          <a:xfrm>
            <a:off x="4966901" y="1443037"/>
            <a:ext cx="3991361" cy="5143501"/>
          </a:xfrm>
          <a:prstGeom prst="roundRect">
            <a:avLst>
              <a:gd name="adj" fmla="val 31819"/>
            </a:avLst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TextBox 6"/>
          <p:cNvSpPr txBox="1"/>
          <p:nvPr/>
        </p:nvSpPr>
        <p:spPr>
          <a:xfrm>
            <a:off x="5562694" y="1606525"/>
            <a:ext cx="27906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000" dirty="0"/>
              <a:t>Committee Scoring Rules</a:t>
            </a:r>
          </a:p>
        </p:txBody>
      </p:sp>
      <p:sp>
        <p:nvSpPr>
          <p:cNvPr id="17" name="Oval 16"/>
          <p:cNvSpPr/>
          <p:nvPr/>
        </p:nvSpPr>
        <p:spPr>
          <a:xfrm rot="2253251">
            <a:off x="6498734" y="3540855"/>
            <a:ext cx="2052083" cy="2571197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8" name="Oval 17"/>
          <p:cNvSpPr/>
          <p:nvPr/>
        </p:nvSpPr>
        <p:spPr>
          <a:xfrm rot="5574115">
            <a:off x="5872547" y="2494936"/>
            <a:ext cx="2052083" cy="2571197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9" name="Oval 18"/>
          <p:cNvSpPr/>
          <p:nvPr/>
        </p:nvSpPr>
        <p:spPr>
          <a:xfrm>
            <a:off x="5072063" y="2035478"/>
            <a:ext cx="3749712" cy="4300210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0" name="TextBox 19"/>
          <p:cNvSpPr txBox="1"/>
          <p:nvPr/>
        </p:nvSpPr>
        <p:spPr>
          <a:xfrm>
            <a:off x="6112283" y="2801176"/>
            <a:ext cx="157261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dirty="0"/>
              <a:t>representation</a:t>
            </a:r>
            <a:br>
              <a:rPr lang="pl-PL" dirty="0"/>
            </a:br>
            <a:r>
              <a:rPr lang="pl-PL" dirty="0"/>
              <a:t>focused</a:t>
            </a:r>
          </a:p>
        </p:txBody>
      </p:sp>
      <p:sp>
        <p:nvSpPr>
          <p:cNvPr id="22" name="TextBox 21"/>
          <p:cNvSpPr txBox="1"/>
          <p:nvPr/>
        </p:nvSpPr>
        <p:spPr>
          <a:xfrm rot="18492732">
            <a:off x="7442034" y="4932044"/>
            <a:ext cx="1271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/>
              <a:t>top k counting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356759" y="2046297"/>
            <a:ext cx="12922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OWA-based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761695" y="3111547"/>
            <a:ext cx="77457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chemeClr val="bg1">
                    <a:lumMod val="75000"/>
                  </a:schemeClr>
                </a:solidFill>
              </a:rPr>
              <a:t>β</a:t>
            </a:r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-CC</a:t>
            </a:r>
          </a:p>
        </p:txBody>
      </p:sp>
      <p:sp>
        <p:nvSpPr>
          <p:cNvPr id="26" name="Rectangle 25"/>
          <p:cNvSpPr/>
          <p:nvPr/>
        </p:nvSpPr>
        <p:spPr>
          <a:xfrm rot="21188456">
            <a:off x="6542686" y="4991371"/>
            <a:ext cx="72648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Bloc</a:t>
            </a:r>
          </a:p>
        </p:txBody>
      </p:sp>
      <p:sp>
        <p:nvSpPr>
          <p:cNvPr id="27" name="Rectangle 26"/>
          <p:cNvSpPr/>
          <p:nvPr/>
        </p:nvSpPr>
        <p:spPr>
          <a:xfrm rot="1388678">
            <a:off x="5698936" y="3858874"/>
            <a:ext cx="86754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SNTV</a:t>
            </a:r>
          </a:p>
        </p:txBody>
      </p:sp>
      <p:sp>
        <p:nvSpPr>
          <p:cNvPr id="28" name="Rectangle 27"/>
          <p:cNvSpPr/>
          <p:nvPr/>
        </p:nvSpPr>
        <p:spPr>
          <a:xfrm rot="17062444">
            <a:off x="5538925" y="4999831"/>
            <a:ext cx="118756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k-Borda</a:t>
            </a:r>
          </a:p>
        </p:txBody>
      </p:sp>
      <p:sp>
        <p:nvSpPr>
          <p:cNvPr id="29" name="Rectangle 28"/>
          <p:cNvSpPr/>
          <p:nvPr/>
        </p:nvSpPr>
        <p:spPr>
          <a:xfrm rot="18769840">
            <a:off x="7473836" y="4433728"/>
            <a:ext cx="10536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chemeClr val="bg1">
                    <a:lumMod val="75000"/>
                  </a:schemeClr>
                </a:solidFill>
              </a:rPr>
              <a:t>α</a:t>
            </a:r>
            <a:r>
              <a:rPr lang="pl-PL" sz="2400" b="1" baseline="-25000" dirty="0">
                <a:solidFill>
                  <a:schemeClr val="bg1">
                    <a:lumMod val="75000"/>
                  </a:schemeClr>
                </a:solidFill>
              </a:rPr>
              <a:t>k</a:t>
            </a:r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-PAV</a:t>
            </a:r>
          </a:p>
        </p:txBody>
      </p:sp>
      <p:sp>
        <p:nvSpPr>
          <p:cNvPr id="25" name="Rectangle 24"/>
          <p:cNvSpPr/>
          <p:nvPr/>
        </p:nvSpPr>
        <p:spPr>
          <a:xfrm rot="19148727">
            <a:off x="7225095" y="3738069"/>
            <a:ext cx="8851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chemeClr val="bg1">
                    <a:lumMod val="75000"/>
                  </a:schemeClr>
                </a:solidFill>
              </a:rPr>
              <a:t>α</a:t>
            </a:r>
            <a:r>
              <a:rPr lang="pl-PL" sz="2400" b="1" baseline="-25000" dirty="0">
                <a:solidFill>
                  <a:schemeClr val="bg1">
                    <a:lumMod val="75000"/>
                  </a:schemeClr>
                </a:solidFill>
              </a:rPr>
              <a:t>k</a:t>
            </a:r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-CC</a:t>
            </a:r>
            <a:endParaRPr lang="pl-PL" sz="24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 rot="2275055">
            <a:off x="7455573" y="2540283"/>
            <a:ext cx="102643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chemeClr val="bg1">
                    <a:lumMod val="75000"/>
                  </a:schemeClr>
                </a:solidFill>
              </a:rPr>
              <a:t>α</a:t>
            </a:r>
            <a:r>
              <a:rPr lang="pl-PL" sz="2400" b="1" baseline="-25000" dirty="0">
                <a:solidFill>
                  <a:schemeClr val="bg1">
                    <a:lumMod val="75000"/>
                  </a:schemeClr>
                </a:solidFill>
              </a:rPr>
              <a:t>t</a:t>
            </a:r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-PAV</a:t>
            </a:r>
          </a:p>
        </p:txBody>
      </p:sp>
      <p:sp>
        <p:nvSpPr>
          <p:cNvPr id="32" name="Rectangle 31"/>
          <p:cNvSpPr/>
          <p:nvPr/>
        </p:nvSpPr>
        <p:spPr>
          <a:xfrm rot="19370268">
            <a:off x="5548485" y="2463692"/>
            <a:ext cx="9430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chemeClr val="bg1">
                    <a:lumMod val="75000"/>
                  </a:schemeClr>
                </a:solidFill>
              </a:rPr>
              <a:t>β</a:t>
            </a:r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-PAV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5418177" y="3724950"/>
            <a:ext cx="1335896" cy="584775"/>
          </a:xfrm>
          <a:prstGeom prst="rect">
            <a:avLst/>
          </a:prstGeom>
          <a:solidFill>
            <a:schemeClr val="bg1">
              <a:alpha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pl-PL" sz="1600" dirty="0">
                <a:solidFill>
                  <a:srgbClr val="FF0000"/>
                </a:solidFill>
              </a:rPr>
              <a:t>Committee</a:t>
            </a:r>
          </a:p>
          <a:p>
            <a:pPr algn="ctr"/>
            <a:r>
              <a:rPr lang="pl-PL" sz="1600" dirty="0">
                <a:solidFill>
                  <a:srgbClr val="FF0000"/>
                </a:solidFill>
              </a:rPr>
              <a:t>monotone</a:t>
            </a:r>
          </a:p>
        </p:txBody>
      </p:sp>
      <p:sp>
        <p:nvSpPr>
          <p:cNvPr id="15" name="Oval 14"/>
          <p:cNvSpPr/>
          <p:nvPr/>
        </p:nvSpPr>
        <p:spPr>
          <a:xfrm rot="19231506">
            <a:off x="5330718" y="3512088"/>
            <a:ext cx="2052083" cy="2571197"/>
          </a:xfrm>
          <a:prstGeom prst="ellipse">
            <a:avLst/>
          </a:prstGeom>
          <a:noFill/>
          <a:ln w="63500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3" name="Oval 32"/>
          <p:cNvSpPr/>
          <p:nvPr/>
        </p:nvSpPr>
        <p:spPr>
          <a:xfrm rot="19231506">
            <a:off x="5140487" y="3578847"/>
            <a:ext cx="2039910" cy="2005147"/>
          </a:xfrm>
          <a:custGeom>
            <a:avLst/>
            <a:gdLst>
              <a:gd name="connsiteX0" fmla="*/ 0 w 2052083"/>
              <a:gd name="connsiteY0" fmla="*/ 1285599 h 2571197"/>
              <a:gd name="connsiteX1" fmla="*/ 1026042 w 2052083"/>
              <a:gd name="connsiteY1" fmla="*/ 0 h 2571197"/>
              <a:gd name="connsiteX2" fmla="*/ 2052084 w 2052083"/>
              <a:gd name="connsiteY2" fmla="*/ 1285599 h 2571197"/>
              <a:gd name="connsiteX3" fmla="*/ 1026042 w 2052083"/>
              <a:gd name="connsiteY3" fmla="*/ 2571198 h 2571197"/>
              <a:gd name="connsiteX4" fmla="*/ 0 w 2052083"/>
              <a:gd name="connsiteY4" fmla="*/ 1285599 h 2571197"/>
              <a:gd name="connsiteX0" fmla="*/ 0 w 2035417"/>
              <a:gd name="connsiteY0" fmla="*/ 1290071 h 2578255"/>
              <a:gd name="connsiteX1" fmla="*/ 1026042 w 2035417"/>
              <a:gd name="connsiteY1" fmla="*/ 4472 h 2578255"/>
              <a:gd name="connsiteX2" fmla="*/ 2035417 w 2035417"/>
              <a:gd name="connsiteY2" fmla="*/ 1002973 h 2578255"/>
              <a:gd name="connsiteX3" fmla="*/ 1026042 w 2035417"/>
              <a:gd name="connsiteY3" fmla="*/ 2575670 h 2578255"/>
              <a:gd name="connsiteX4" fmla="*/ 0 w 2035417"/>
              <a:gd name="connsiteY4" fmla="*/ 1290071 h 2578255"/>
              <a:gd name="connsiteX0" fmla="*/ 0 w 2073710"/>
              <a:gd name="connsiteY0" fmla="*/ 1290071 h 2578255"/>
              <a:gd name="connsiteX1" fmla="*/ 1026042 w 2073710"/>
              <a:gd name="connsiteY1" fmla="*/ 4472 h 2578255"/>
              <a:gd name="connsiteX2" fmla="*/ 2035417 w 2073710"/>
              <a:gd name="connsiteY2" fmla="*/ 1002973 h 2578255"/>
              <a:gd name="connsiteX3" fmla="*/ 1026042 w 2073710"/>
              <a:gd name="connsiteY3" fmla="*/ 2575670 h 2578255"/>
              <a:gd name="connsiteX4" fmla="*/ 0 w 2073710"/>
              <a:gd name="connsiteY4" fmla="*/ 1290071 h 2578255"/>
              <a:gd name="connsiteX0" fmla="*/ 0 w 2035417"/>
              <a:gd name="connsiteY0" fmla="*/ 1290071 h 2578255"/>
              <a:gd name="connsiteX1" fmla="*/ 1026042 w 2035417"/>
              <a:gd name="connsiteY1" fmla="*/ 4472 h 2578255"/>
              <a:gd name="connsiteX2" fmla="*/ 2035417 w 2035417"/>
              <a:gd name="connsiteY2" fmla="*/ 1002973 h 2578255"/>
              <a:gd name="connsiteX3" fmla="*/ 1026042 w 2035417"/>
              <a:gd name="connsiteY3" fmla="*/ 2575670 h 2578255"/>
              <a:gd name="connsiteX4" fmla="*/ 0 w 2035417"/>
              <a:gd name="connsiteY4" fmla="*/ 1290071 h 2578255"/>
              <a:gd name="connsiteX0" fmla="*/ 0 w 2035417"/>
              <a:gd name="connsiteY0" fmla="*/ 1290871 h 2579055"/>
              <a:gd name="connsiteX1" fmla="*/ 1026042 w 2035417"/>
              <a:gd name="connsiteY1" fmla="*/ 5272 h 2579055"/>
              <a:gd name="connsiteX2" fmla="*/ 2035417 w 2035417"/>
              <a:gd name="connsiteY2" fmla="*/ 1003773 h 2579055"/>
              <a:gd name="connsiteX3" fmla="*/ 1026042 w 2035417"/>
              <a:gd name="connsiteY3" fmla="*/ 2576470 h 2579055"/>
              <a:gd name="connsiteX4" fmla="*/ 0 w 2035417"/>
              <a:gd name="connsiteY4" fmla="*/ 1290871 h 2579055"/>
              <a:gd name="connsiteX0" fmla="*/ 20 w 2035437"/>
              <a:gd name="connsiteY0" fmla="*/ 1296640 h 2584066"/>
              <a:gd name="connsiteX1" fmla="*/ 1000511 w 2035437"/>
              <a:gd name="connsiteY1" fmla="*/ 5184 h 2584066"/>
              <a:gd name="connsiteX2" fmla="*/ 2035437 w 2035437"/>
              <a:gd name="connsiteY2" fmla="*/ 1009542 h 2584066"/>
              <a:gd name="connsiteX3" fmla="*/ 1026062 w 2035437"/>
              <a:gd name="connsiteY3" fmla="*/ 2582239 h 2584066"/>
              <a:gd name="connsiteX4" fmla="*/ 20 w 2035437"/>
              <a:gd name="connsiteY4" fmla="*/ 1296640 h 2584066"/>
              <a:gd name="connsiteX0" fmla="*/ 3714 w 2039131"/>
              <a:gd name="connsiteY0" fmla="*/ 1296640 h 2514440"/>
              <a:gd name="connsiteX1" fmla="*/ 1004205 w 2039131"/>
              <a:gd name="connsiteY1" fmla="*/ 5184 h 2514440"/>
              <a:gd name="connsiteX2" fmla="*/ 2039131 w 2039131"/>
              <a:gd name="connsiteY2" fmla="*/ 1009542 h 2514440"/>
              <a:gd name="connsiteX3" fmla="*/ 717644 w 2039131"/>
              <a:gd name="connsiteY3" fmla="*/ 2512493 h 2514440"/>
              <a:gd name="connsiteX4" fmla="*/ 3714 w 2039131"/>
              <a:gd name="connsiteY4" fmla="*/ 1296640 h 2514440"/>
              <a:gd name="connsiteX0" fmla="*/ 1757 w 2037174"/>
              <a:gd name="connsiteY0" fmla="*/ 1296640 h 2570716"/>
              <a:gd name="connsiteX1" fmla="*/ 1002248 w 2037174"/>
              <a:gd name="connsiteY1" fmla="*/ 5184 h 2570716"/>
              <a:gd name="connsiteX2" fmla="*/ 2037174 w 2037174"/>
              <a:gd name="connsiteY2" fmla="*/ 1009542 h 2570716"/>
              <a:gd name="connsiteX3" fmla="*/ 715687 w 2037174"/>
              <a:gd name="connsiteY3" fmla="*/ 2512493 h 2570716"/>
              <a:gd name="connsiteX4" fmla="*/ 1757 w 2037174"/>
              <a:gd name="connsiteY4" fmla="*/ 1296640 h 2570716"/>
              <a:gd name="connsiteX0" fmla="*/ 2709 w 2038489"/>
              <a:gd name="connsiteY0" fmla="*/ 1293527 h 2509752"/>
              <a:gd name="connsiteX1" fmla="*/ 1003200 w 2038489"/>
              <a:gd name="connsiteY1" fmla="*/ 2071 h 2509752"/>
              <a:gd name="connsiteX2" fmla="*/ 2038126 w 2038489"/>
              <a:gd name="connsiteY2" fmla="*/ 1006429 h 2509752"/>
              <a:gd name="connsiteX3" fmla="*/ 988593 w 2038489"/>
              <a:gd name="connsiteY3" fmla="*/ 1418632 h 2509752"/>
              <a:gd name="connsiteX4" fmla="*/ 716639 w 2038489"/>
              <a:gd name="connsiteY4" fmla="*/ 2509380 h 2509752"/>
              <a:gd name="connsiteX5" fmla="*/ 2709 w 2038489"/>
              <a:gd name="connsiteY5" fmla="*/ 1293527 h 2509752"/>
              <a:gd name="connsiteX0" fmla="*/ 2709 w 2038466"/>
              <a:gd name="connsiteY0" fmla="*/ 1293527 h 2509752"/>
              <a:gd name="connsiteX1" fmla="*/ 1003200 w 2038466"/>
              <a:gd name="connsiteY1" fmla="*/ 2071 h 2509752"/>
              <a:gd name="connsiteX2" fmla="*/ 2038126 w 2038466"/>
              <a:gd name="connsiteY2" fmla="*/ 1006429 h 2509752"/>
              <a:gd name="connsiteX3" fmla="*/ 988593 w 2038466"/>
              <a:gd name="connsiteY3" fmla="*/ 1418632 h 2509752"/>
              <a:gd name="connsiteX4" fmla="*/ 716639 w 2038466"/>
              <a:gd name="connsiteY4" fmla="*/ 2509380 h 2509752"/>
              <a:gd name="connsiteX5" fmla="*/ 2709 w 2038466"/>
              <a:gd name="connsiteY5" fmla="*/ 1293527 h 2509752"/>
              <a:gd name="connsiteX0" fmla="*/ 2709 w 2038126"/>
              <a:gd name="connsiteY0" fmla="*/ 1293527 h 2509752"/>
              <a:gd name="connsiteX1" fmla="*/ 1003200 w 2038126"/>
              <a:gd name="connsiteY1" fmla="*/ 2071 h 2509752"/>
              <a:gd name="connsiteX2" fmla="*/ 2038126 w 2038126"/>
              <a:gd name="connsiteY2" fmla="*/ 1006429 h 2509752"/>
              <a:gd name="connsiteX3" fmla="*/ 988593 w 2038126"/>
              <a:gd name="connsiteY3" fmla="*/ 1418632 h 2509752"/>
              <a:gd name="connsiteX4" fmla="*/ 716639 w 2038126"/>
              <a:gd name="connsiteY4" fmla="*/ 2509380 h 2509752"/>
              <a:gd name="connsiteX5" fmla="*/ 2709 w 2038126"/>
              <a:gd name="connsiteY5" fmla="*/ 1293527 h 2509752"/>
              <a:gd name="connsiteX0" fmla="*/ 2697 w 2038114"/>
              <a:gd name="connsiteY0" fmla="*/ 1293527 h 2510294"/>
              <a:gd name="connsiteX1" fmla="*/ 1003188 w 2038114"/>
              <a:gd name="connsiteY1" fmla="*/ 2071 h 2510294"/>
              <a:gd name="connsiteX2" fmla="*/ 2038114 w 2038114"/>
              <a:gd name="connsiteY2" fmla="*/ 1006429 h 2510294"/>
              <a:gd name="connsiteX3" fmla="*/ 969947 w 2038114"/>
              <a:gd name="connsiteY3" fmla="*/ 1484284 h 2510294"/>
              <a:gd name="connsiteX4" fmla="*/ 716627 w 2038114"/>
              <a:gd name="connsiteY4" fmla="*/ 2509380 h 2510294"/>
              <a:gd name="connsiteX5" fmla="*/ 2697 w 2038114"/>
              <a:gd name="connsiteY5" fmla="*/ 1293527 h 2510294"/>
              <a:gd name="connsiteX0" fmla="*/ 1765 w 2037182"/>
              <a:gd name="connsiteY0" fmla="*/ 1293527 h 2617317"/>
              <a:gd name="connsiteX1" fmla="*/ 1002256 w 2037182"/>
              <a:gd name="connsiteY1" fmla="*/ 2071 h 2617317"/>
              <a:gd name="connsiteX2" fmla="*/ 2037182 w 2037182"/>
              <a:gd name="connsiteY2" fmla="*/ 1006429 h 2617317"/>
              <a:gd name="connsiteX3" fmla="*/ 969015 w 2037182"/>
              <a:gd name="connsiteY3" fmla="*/ 1484284 h 2617317"/>
              <a:gd name="connsiteX4" fmla="*/ 715695 w 2037182"/>
              <a:gd name="connsiteY4" fmla="*/ 2509380 h 2617317"/>
              <a:gd name="connsiteX5" fmla="*/ 1765 w 2037182"/>
              <a:gd name="connsiteY5" fmla="*/ 1293527 h 2617317"/>
              <a:gd name="connsiteX0" fmla="*/ 2679 w 2038096"/>
              <a:gd name="connsiteY0" fmla="*/ 1293527 h 2510101"/>
              <a:gd name="connsiteX1" fmla="*/ 1003170 w 2038096"/>
              <a:gd name="connsiteY1" fmla="*/ 2071 h 2510101"/>
              <a:gd name="connsiteX2" fmla="*/ 2038096 w 2038096"/>
              <a:gd name="connsiteY2" fmla="*/ 1006429 h 2510101"/>
              <a:gd name="connsiteX3" fmla="*/ 945798 w 2038096"/>
              <a:gd name="connsiteY3" fmla="*/ 1464410 h 2510101"/>
              <a:gd name="connsiteX4" fmla="*/ 716609 w 2038096"/>
              <a:gd name="connsiteY4" fmla="*/ 2509380 h 2510101"/>
              <a:gd name="connsiteX5" fmla="*/ 2679 w 2038096"/>
              <a:gd name="connsiteY5" fmla="*/ 1293527 h 2510101"/>
              <a:gd name="connsiteX0" fmla="*/ 1694 w 2037111"/>
              <a:gd name="connsiteY0" fmla="*/ 1293527 h 2592169"/>
              <a:gd name="connsiteX1" fmla="*/ 1002185 w 2037111"/>
              <a:gd name="connsiteY1" fmla="*/ 2071 h 2592169"/>
              <a:gd name="connsiteX2" fmla="*/ 2037111 w 2037111"/>
              <a:gd name="connsiteY2" fmla="*/ 1006429 h 2592169"/>
              <a:gd name="connsiteX3" fmla="*/ 944813 w 2037111"/>
              <a:gd name="connsiteY3" fmla="*/ 1464410 h 2592169"/>
              <a:gd name="connsiteX4" fmla="*/ 715624 w 2037111"/>
              <a:gd name="connsiteY4" fmla="*/ 2509380 h 2592169"/>
              <a:gd name="connsiteX5" fmla="*/ 1694 w 2037111"/>
              <a:gd name="connsiteY5" fmla="*/ 1293527 h 2592169"/>
              <a:gd name="connsiteX0" fmla="*/ 1694 w 2037111"/>
              <a:gd name="connsiteY0" fmla="*/ 1293527 h 2592169"/>
              <a:gd name="connsiteX1" fmla="*/ 1002185 w 2037111"/>
              <a:gd name="connsiteY1" fmla="*/ 2071 h 2592169"/>
              <a:gd name="connsiteX2" fmla="*/ 2037111 w 2037111"/>
              <a:gd name="connsiteY2" fmla="*/ 1006429 h 2592169"/>
              <a:gd name="connsiteX3" fmla="*/ 944813 w 2037111"/>
              <a:gd name="connsiteY3" fmla="*/ 1464410 h 2592169"/>
              <a:gd name="connsiteX4" fmla="*/ 715624 w 2037111"/>
              <a:gd name="connsiteY4" fmla="*/ 2509380 h 2592169"/>
              <a:gd name="connsiteX5" fmla="*/ 1694 w 2037111"/>
              <a:gd name="connsiteY5" fmla="*/ 1293527 h 2592169"/>
              <a:gd name="connsiteX0" fmla="*/ 1923 w 2037340"/>
              <a:gd name="connsiteY0" fmla="*/ 1293527 h 2553017"/>
              <a:gd name="connsiteX1" fmla="*/ 1002414 w 2037340"/>
              <a:gd name="connsiteY1" fmla="*/ 2071 h 2553017"/>
              <a:gd name="connsiteX2" fmla="*/ 2037340 w 2037340"/>
              <a:gd name="connsiteY2" fmla="*/ 1006429 h 2553017"/>
              <a:gd name="connsiteX3" fmla="*/ 945042 w 2037340"/>
              <a:gd name="connsiteY3" fmla="*/ 1464410 h 2553017"/>
              <a:gd name="connsiteX4" fmla="*/ 715853 w 2037340"/>
              <a:gd name="connsiteY4" fmla="*/ 2509380 h 2553017"/>
              <a:gd name="connsiteX5" fmla="*/ 1923 w 2037340"/>
              <a:gd name="connsiteY5" fmla="*/ 1293527 h 2553017"/>
              <a:gd name="connsiteX0" fmla="*/ 1766 w 2037183"/>
              <a:gd name="connsiteY0" fmla="*/ 1293527 h 2545383"/>
              <a:gd name="connsiteX1" fmla="*/ 1002257 w 2037183"/>
              <a:gd name="connsiteY1" fmla="*/ 2071 h 2545383"/>
              <a:gd name="connsiteX2" fmla="*/ 2037183 w 2037183"/>
              <a:gd name="connsiteY2" fmla="*/ 1006429 h 2545383"/>
              <a:gd name="connsiteX3" fmla="*/ 944885 w 2037183"/>
              <a:gd name="connsiteY3" fmla="*/ 1464410 h 2545383"/>
              <a:gd name="connsiteX4" fmla="*/ 715696 w 2037183"/>
              <a:gd name="connsiteY4" fmla="*/ 2509380 h 2545383"/>
              <a:gd name="connsiteX5" fmla="*/ 1766 w 2037183"/>
              <a:gd name="connsiteY5" fmla="*/ 1293527 h 2545383"/>
              <a:gd name="connsiteX0" fmla="*/ 1702 w 2037119"/>
              <a:gd name="connsiteY0" fmla="*/ 1293527 h 2539215"/>
              <a:gd name="connsiteX1" fmla="*/ 1002193 w 2037119"/>
              <a:gd name="connsiteY1" fmla="*/ 2071 h 2539215"/>
              <a:gd name="connsiteX2" fmla="*/ 2037119 w 2037119"/>
              <a:gd name="connsiteY2" fmla="*/ 1006429 h 2539215"/>
              <a:gd name="connsiteX3" fmla="*/ 944821 w 2037119"/>
              <a:gd name="connsiteY3" fmla="*/ 1464410 h 2539215"/>
              <a:gd name="connsiteX4" fmla="*/ 715632 w 2037119"/>
              <a:gd name="connsiteY4" fmla="*/ 2509380 h 2539215"/>
              <a:gd name="connsiteX5" fmla="*/ 1702 w 2037119"/>
              <a:gd name="connsiteY5" fmla="*/ 1293527 h 2539215"/>
              <a:gd name="connsiteX0" fmla="*/ 1702 w 2037119"/>
              <a:gd name="connsiteY0" fmla="*/ 1293527 h 2539215"/>
              <a:gd name="connsiteX1" fmla="*/ 1002193 w 2037119"/>
              <a:gd name="connsiteY1" fmla="*/ 2071 h 2539215"/>
              <a:gd name="connsiteX2" fmla="*/ 2037119 w 2037119"/>
              <a:gd name="connsiteY2" fmla="*/ 1006429 h 2539215"/>
              <a:gd name="connsiteX3" fmla="*/ 944821 w 2037119"/>
              <a:gd name="connsiteY3" fmla="*/ 1464410 h 2539215"/>
              <a:gd name="connsiteX4" fmla="*/ 715632 w 2037119"/>
              <a:gd name="connsiteY4" fmla="*/ 2509380 h 2539215"/>
              <a:gd name="connsiteX5" fmla="*/ 1702 w 2037119"/>
              <a:gd name="connsiteY5" fmla="*/ 1293527 h 2539215"/>
              <a:gd name="connsiteX0" fmla="*/ 1702 w 2037119"/>
              <a:gd name="connsiteY0" fmla="*/ 1293527 h 2539215"/>
              <a:gd name="connsiteX1" fmla="*/ 1002193 w 2037119"/>
              <a:gd name="connsiteY1" fmla="*/ 2071 h 2539215"/>
              <a:gd name="connsiteX2" fmla="*/ 2037119 w 2037119"/>
              <a:gd name="connsiteY2" fmla="*/ 1006429 h 2539215"/>
              <a:gd name="connsiteX3" fmla="*/ 944821 w 2037119"/>
              <a:gd name="connsiteY3" fmla="*/ 1464410 h 2539215"/>
              <a:gd name="connsiteX4" fmla="*/ 715632 w 2037119"/>
              <a:gd name="connsiteY4" fmla="*/ 2509380 h 2539215"/>
              <a:gd name="connsiteX5" fmla="*/ 1702 w 2037119"/>
              <a:gd name="connsiteY5" fmla="*/ 1293527 h 2539215"/>
              <a:gd name="connsiteX0" fmla="*/ 5427 w 2040844"/>
              <a:gd name="connsiteY0" fmla="*/ 1293527 h 2509380"/>
              <a:gd name="connsiteX1" fmla="*/ 1005918 w 2040844"/>
              <a:gd name="connsiteY1" fmla="*/ 2071 h 2509380"/>
              <a:gd name="connsiteX2" fmla="*/ 2040844 w 2040844"/>
              <a:gd name="connsiteY2" fmla="*/ 1006429 h 2509380"/>
              <a:gd name="connsiteX3" fmla="*/ 948546 w 2040844"/>
              <a:gd name="connsiteY3" fmla="*/ 1464410 h 2509380"/>
              <a:gd name="connsiteX4" fmla="*/ 719357 w 2040844"/>
              <a:gd name="connsiteY4" fmla="*/ 2509380 h 2509380"/>
              <a:gd name="connsiteX5" fmla="*/ 5427 w 2040844"/>
              <a:gd name="connsiteY5" fmla="*/ 1293527 h 2509380"/>
              <a:gd name="connsiteX0" fmla="*/ 5427 w 2040844"/>
              <a:gd name="connsiteY0" fmla="*/ 1293527 h 2509380"/>
              <a:gd name="connsiteX1" fmla="*/ 1005918 w 2040844"/>
              <a:gd name="connsiteY1" fmla="*/ 2071 h 2509380"/>
              <a:gd name="connsiteX2" fmla="*/ 2040844 w 2040844"/>
              <a:gd name="connsiteY2" fmla="*/ 1006429 h 2509380"/>
              <a:gd name="connsiteX3" fmla="*/ 948546 w 2040844"/>
              <a:gd name="connsiteY3" fmla="*/ 1464410 h 2509380"/>
              <a:gd name="connsiteX4" fmla="*/ 719357 w 2040844"/>
              <a:gd name="connsiteY4" fmla="*/ 2509380 h 2509380"/>
              <a:gd name="connsiteX5" fmla="*/ 5427 w 2040844"/>
              <a:gd name="connsiteY5" fmla="*/ 1293527 h 2509380"/>
              <a:gd name="connsiteX0" fmla="*/ 5427 w 2040844"/>
              <a:gd name="connsiteY0" fmla="*/ 1291456 h 2507309"/>
              <a:gd name="connsiteX1" fmla="*/ 1005918 w 2040844"/>
              <a:gd name="connsiteY1" fmla="*/ 0 h 2507309"/>
              <a:gd name="connsiteX2" fmla="*/ 2040844 w 2040844"/>
              <a:gd name="connsiteY2" fmla="*/ 1004358 h 2507309"/>
              <a:gd name="connsiteX3" fmla="*/ 948546 w 2040844"/>
              <a:gd name="connsiteY3" fmla="*/ 1462339 h 2507309"/>
              <a:gd name="connsiteX4" fmla="*/ 719357 w 2040844"/>
              <a:gd name="connsiteY4" fmla="*/ 2507309 h 2507309"/>
              <a:gd name="connsiteX5" fmla="*/ 5427 w 2040844"/>
              <a:gd name="connsiteY5" fmla="*/ 1291456 h 2507309"/>
              <a:gd name="connsiteX0" fmla="*/ 5427 w 2040844"/>
              <a:gd name="connsiteY0" fmla="*/ 1291456 h 2507309"/>
              <a:gd name="connsiteX1" fmla="*/ 1005918 w 2040844"/>
              <a:gd name="connsiteY1" fmla="*/ 0 h 2507309"/>
              <a:gd name="connsiteX2" fmla="*/ 2040844 w 2040844"/>
              <a:gd name="connsiteY2" fmla="*/ 1004358 h 2507309"/>
              <a:gd name="connsiteX3" fmla="*/ 948546 w 2040844"/>
              <a:gd name="connsiteY3" fmla="*/ 1462339 h 2507309"/>
              <a:gd name="connsiteX4" fmla="*/ 719357 w 2040844"/>
              <a:gd name="connsiteY4" fmla="*/ 2507309 h 2507309"/>
              <a:gd name="connsiteX5" fmla="*/ 5427 w 2040844"/>
              <a:gd name="connsiteY5" fmla="*/ 1291456 h 2507309"/>
              <a:gd name="connsiteX0" fmla="*/ 21243 w 2056660"/>
              <a:gd name="connsiteY0" fmla="*/ 1291456 h 1675470"/>
              <a:gd name="connsiteX1" fmla="*/ 1021734 w 2056660"/>
              <a:gd name="connsiteY1" fmla="*/ 0 h 1675470"/>
              <a:gd name="connsiteX2" fmla="*/ 2056660 w 2056660"/>
              <a:gd name="connsiteY2" fmla="*/ 1004358 h 1675470"/>
              <a:gd name="connsiteX3" fmla="*/ 964362 w 2056660"/>
              <a:gd name="connsiteY3" fmla="*/ 1462339 h 1675470"/>
              <a:gd name="connsiteX4" fmla="*/ 558745 w 2056660"/>
              <a:gd name="connsiteY4" fmla="*/ 1675470 h 1675470"/>
              <a:gd name="connsiteX5" fmla="*/ 21243 w 2056660"/>
              <a:gd name="connsiteY5" fmla="*/ 1291456 h 1675470"/>
              <a:gd name="connsiteX0" fmla="*/ 111 w 2035528"/>
              <a:gd name="connsiteY0" fmla="*/ 1291456 h 1493660"/>
              <a:gd name="connsiteX1" fmla="*/ 1000602 w 2035528"/>
              <a:gd name="connsiteY1" fmla="*/ 0 h 1493660"/>
              <a:gd name="connsiteX2" fmla="*/ 2035528 w 2035528"/>
              <a:gd name="connsiteY2" fmla="*/ 1004358 h 1493660"/>
              <a:gd name="connsiteX3" fmla="*/ 943230 w 2035528"/>
              <a:gd name="connsiteY3" fmla="*/ 1462339 h 1493660"/>
              <a:gd name="connsiteX4" fmla="*/ 111 w 2035528"/>
              <a:gd name="connsiteY4" fmla="*/ 1291456 h 1493660"/>
              <a:gd name="connsiteX0" fmla="*/ 1739 w 2037156"/>
              <a:gd name="connsiteY0" fmla="*/ 1291456 h 1402698"/>
              <a:gd name="connsiteX1" fmla="*/ 1002230 w 2037156"/>
              <a:gd name="connsiteY1" fmla="*/ 0 h 1402698"/>
              <a:gd name="connsiteX2" fmla="*/ 2037156 w 2037156"/>
              <a:gd name="connsiteY2" fmla="*/ 1004358 h 1402698"/>
              <a:gd name="connsiteX3" fmla="*/ 1117554 w 2037156"/>
              <a:gd name="connsiteY3" fmla="*/ 1301689 h 1402698"/>
              <a:gd name="connsiteX4" fmla="*/ 1739 w 2037156"/>
              <a:gd name="connsiteY4" fmla="*/ 1291456 h 1402698"/>
              <a:gd name="connsiteX0" fmla="*/ 1739 w 2037156"/>
              <a:gd name="connsiteY0" fmla="*/ 1291456 h 1402698"/>
              <a:gd name="connsiteX1" fmla="*/ 1002230 w 2037156"/>
              <a:gd name="connsiteY1" fmla="*/ 0 h 1402698"/>
              <a:gd name="connsiteX2" fmla="*/ 2037156 w 2037156"/>
              <a:gd name="connsiteY2" fmla="*/ 1004358 h 1402698"/>
              <a:gd name="connsiteX3" fmla="*/ 1117554 w 2037156"/>
              <a:gd name="connsiteY3" fmla="*/ 1301689 h 1402698"/>
              <a:gd name="connsiteX4" fmla="*/ 1739 w 2037156"/>
              <a:gd name="connsiteY4" fmla="*/ 1291456 h 1402698"/>
              <a:gd name="connsiteX0" fmla="*/ 1739 w 2037156"/>
              <a:gd name="connsiteY0" fmla="*/ 1291456 h 1335631"/>
              <a:gd name="connsiteX1" fmla="*/ 1002230 w 2037156"/>
              <a:gd name="connsiteY1" fmla="*/ 0 h 1335631"/>
              <a:gd name="connsiteX2" fmla="*/ 2037156 w 2037156"/>
              <a:gd name="connsiteY2" fmla="*/ 1004358 h 1335631"/>
              <a:gd name="connsiteX3" fmla="*/ 1117554 w 2037156"/>
              <a:gd name="connsiteY3" fmla="*/ 1301689 h 1335631"/>
              <a:gd name="connsiteX4" fmla="*/ 1739 w 2037156"/>
              <a:gd name="connsiteY4" fmla="*/ 1291456 h 1335631"/>
              <a:gd name="connsiteX0" fmla="*/ 1739 w 2037156"/>
              <a:gd name="connsiteY0" fmla="*/ 1291456 h 1594845"/>
              <a:gd name="connsiteX1" fmla="*/ 1002230 w 2037156"/>
              <a:gd name="connsiteY1" fmla="*/ 0 h 1594845"/>
              <a:gd name="connsiteX2" fmla="*/ 2037156 w 2037156"/>
              <a:gd name="connsiteY2" fmla="*/ 1004358 h 1594845"/>
              <a:gd name="connsiteX3" fmla="*/ 1117554 w 2037156"/>
              <a:gd name="connsiteY3" fmla="*/ 1301689 h 1594845"/>
              <a:gd name="connsiteX4" fmla="*/ 1739 w 2037156"/>
              <a:gd name="connsiteY4" fmla="*/ 1291456 h 1594845"/>
              <a:gd name="connsiteX0" fmla="*/ 1739 w 2037156"/>
              <a:gd name="connsiteY0" fmla="*/ 1291456 h 1828401"/>
              <a:gd name="connsiteX1" fmla="*/ 1002230 w 2037156"/>
              <a:gd name="connsiteY1" fmla="*/ 0 h 1828401"/>
              <a:gd name="connsiteX2" fmla="*/ 2037156 w 2037156"/>
              <a:gd name="connsiteY2" fmla="*/ 1004358 h 1828401"/>
              <a:gd name="connsiteX3" fmla="*/ 1117554 w 2037156"/>
              <a:gd name="connsiteY3" fmla="*/ 1301689 h 1828401"/>
              <a:gd name="connsiteX4" fmla="*/ 1739 w 2037156"/>
              <a:gd name="connsiteY4" fmla="*/ 1291456 h 1828401"/>
              <a:gd name="connsiteX0" fmla="*/ 1739 w 2037156"/>
              <a:gd name="connsiteY0" fmla="*/ 1291456 h 1844960"/>
              <a:gd name="connsiteX1" fmla="*/ 1002230 w 2037156"/>
              <a:gd name="connsiteY1" fmla="*/ 0 h 1844960"/>
              <a:gd name="connsiteX2" fmla="*/ 2037156 w 2037156"/>
              <a:gd name="connsiteY2" fmla="*/ 1004358 h 1844960"/>
              <a:gd name="connsiteX3" fmla="*/ 1117554 w 2037156"/>
              <a:gd name="connsiteY3" fmla="*/ 1301689 h 1844960"/>
              <a:gd name="connsiteX4" fmla="*/ 1739 w 2037156"/>
              <a:gd name="connsiteY4" fmla="*/ 1291456 h 1844960"/>
              <a:gd name="connsiteX0" fmla="*/ 23536 w 2058953"/>
              <a:gd name="connsiteY0" fmla="*/ 1291456 h 2005147"/>
              <a:gd name="connsiteX1" fmla="*/ 1024027 w 2058953"/>
              <a:gd name="connsiteY1" fmla="*/ 0 h 2005147"/>
              <a:gd name="connsiteX2" fmla="*/ 2058953 w 2058953"/>
              <a:gd name="connsiteY2" fmla="*/ 1004358 h 2005147"/>
              <a:gd name="connsiteX3" fmla="*/ 1139351 w 2058953"/>
              <a:gd name="connsiteY3" fmla="*/ 1301689 h 2005147"/>
              <a:gd name="connsiteX4" fmla="*/ 383318 w 2058953"/>
              <a:gd name="connsiteY4" fmla="*/ 2005144 h 2005147"/>
              <a:gd name="connsiteX5" fmla="*/ 23536 w 2058953"/>
              <a:gd name="connsiteY5" fmla="*/ 1291456 h 2005147"/>
              <a:gd name="connsiteX0" fmla="*/ 4493 w 2039910"/>
              <a:gd name="connsiteY0" fmla="*/ 1291456 h 2005147"/>
              <a:gd name="connsiteX1" fmla="*/ 1004984 w 2039910"/>
              <a:gd name="connsiteY1" fmla="*/ 0 h 2005147"/>
              <a:gd name="connsiteX2" fmla="*/ 2039910 w 2039910"/>
              <a:gd name="connsiteY2" fmla="*/ 1004358 h 2005147"/>
              <a:gd name="connsiteX3" fmla="*/ 1120308 w 2039910"/>
              <a:gd name="connsiteY3" fmla="*/ 1301689 h 2005147"/>
              <a:gd name="connsiteX4" fmla="*/ 364275 w 2039910"/>
              <a:gd name="connsiteY4" fmla="*/ 2005144 h 2005147"/>
              <a:gd name="connsiteX5" fmla="*/ 4493 w 2039910"/>
              <a:gd name="connsiteY5" fmla="*/ 1291456 h 20051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039910" h="2005147">
                <a:moveTo>
                  <a:pt x="4493" y="1291456"/>
                </a:moveTo>
                <a:cubicBezTo>
                  <a:pt x="42629" y="934378"/>
                  <a:pt x="113195" y="190132"/>
                  <a:pt x="1004984" y="0"/>
                </a:cubicBezTo>
                <a:cubicBezTo>
                  <a:pt x="1727842" y="14980"/>
                  <a:pt x="2019456" y="746882"/>
                  <a:pt x="2039910" y="1004358"/>
                </a:cubicBezTo>
                <a:cubicBezTo>
                  <a:pt x="1740806" y="1029020"/>
                  <a:pt x="1348813" y="1108508"/>
                  <a:pt x="1120308" y="1301689"/>
                </a:cubicBezTo>
                <a:cubicBezTo>
                  <a:pt x="865101" y="1431096"/>
                  <a:pt x="550244" y="2006849"/>
                  <a:pt x="364275" y="2005144"/>
                </a:cubicBezTo>
                <a:cubicBezTo>
                  <a:pt x="178306" y="2003439"/>
                  <a:pt x="-33643" y="1648534"/>
                  <a:pt x="4493" y="1291456"/>
                </a:cubicBezTo>
                <a:close/>
              </a:path>
            </a:pathLst>
          </a:custGeom>
          <a:noFill/>
          <a:ln w="38100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7" name="Rectangle 36"/>
          <p:cNvSpPr/>
          <p:nvPr/>
        </p:nvSpPr>
        <p:spPr>
          <a:xfrm>
            <a:off x="121639" y="1254060"/>
            <a:ext cx="4357396" cy="1161570"/>
          </a:xfrm>
          <a:prstGeom prst="rect">
            <a:avLst/>
          </a:prstGeom>
          <a:solidFill>
            <a:srgbClr val="FEDFCE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b="1" dirty="0">
                <a:solidFill>
                  <a:schemeClr val="tx1"/>
                </a:solidFill>
              </a:rPr>
              <a:t>Noncrossing Monotonicity: </a:t>
            </a:r>
            <a:r>
              <a:rPr lang="pl-PL" dirty="0">
                <a:solidFill>
                  <a:schemeClr val="tx1"/>
                </a:solidFill>
              </a:rPr>
              <a:t>If a member of the winning committee is moved forward (without passing another committee member), the committee is still winning</a:t>
            </a:r>
          </a:p>
        </p:txBody>
      </p:sp>
      <p:sp>
        <p:nvSpPr>
          <p:cNvPr id="35" name="Rectangle 34"/>
          <p:cNvSpPr/>
          <p:nvPr/>
        </p:nvSpPr>
        <p:spPr>
          <a:xfrm>
            <a:off x="101526" y="2552402"/>
            <a:ext cx="4352275" cy="947746"/>
          </a:xfrm>
          <a:prstGeom prst="rect">
            <a:avLst/>
          </a:prstGeom>
          <a:solidFill>
            <a:srgbClr val="F4F0A2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b="1" dirty="0">
                <a:solidFill>
                  <a:schemeClr val="tx1"/>
                </a:solidFill>
              </a:rPr>
              <a:t>Theorem </a:t>
            </a:r>
            <a:r>
              <a:rPr lang="pl-PL" dirty="0">
                <a:solidFill>
                  <a:schemeClr val="tx1"/>
                </a:solidFill>
              </a:rPr>
              <a:t>A committee scoring rule is noncrossing monotone if and only if it is weakly separable.</a:t>
            </a:r>
          </a:p>
        </p:txBody>
      </p:sp>
      <p:sp>
        <p:nvSpPr>
          <p:cNvPr id="36" name="Prostokąt zaokrąglony 12"/>
          <p:cNvSpPr/>
          <p:nvPr/>
        </p:nvSpPr>
        <p:spPr>
          <a:xfrm>
            <a:off x="115074" y="3659707"/>
            <a:ext cx="4338728" cy="2295003"/>
          </a:xfrm>
          <a:prstGeom prst="roundRect">
            <a:avLst>
              <a:gd name="adj" fmla="val 4528"/>
            </a:avLst>
          </a:prstGeom>
          <a:solidFill>
            <a:srgbClr val="DDDFFF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pl-PL" sz="2800" b="1" u="sng" dirty="0">
                <a:solidFill>
                  <a:schemeClr val="tx1"/>
                </a:solidFill>
              </a:rPr>
              <a:t>Separable Rules</a:t>
            </a:r>
            <a:endParaRPr lang="pl-PL" b="1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SNTV: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r>
              <a:rPr lang="pl-PL" b="1" dirty="0">
                <a:solidFill>
                  <a:schemeClr val="tx1"/>
                </a:solidFill>
              </a:rPr>
              <a:t>Bloc: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 +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2</a:t>
            </a:r>
            <a:r>
              <a:rPr lang="pl-PL" dirty="0">
                <a:solidFill>
                  <a:schemeClr val="tx1"/>
                </a:solidFill>
              </a:rPr>
              <a:t>) + .... +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sz="400" dirty="0">
              <a:solidFill>
                <a:schemeClr val="tx1"/>
              </a:solidFill>
            </a:endParaRPr>
          </a:p>
          <a:p>
            <a:r>
              <a:rPr lang="pl-PL" b="1" dirty="0">
                <a:solidFill>
                  <a:schemeClr val="tx1"/>
                </a:solidFill>
              </a:rPr>
              <a:t>k-Borda: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 +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2</a:t>
            </a:r>
            <a:r>
              <a:rPr lang="pl-PL" dirty="0">
                <a:solidFill>
                  <a:schemeClr val="tx1"/>
                </a:solidFill>
              </a:rPr>
              <a:t>) + .... +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624396" y="5489676"/>
            <a:ext cx="1608852" cy="646331"/>
          </a:xfrm>
          <a:prstGeom prst="rect">
            <a:avLst/>
          </a:prstGeom>
          <a:solidFill>
            <a:schemeClr val="bg1"/>
          </a:solidFill>
          <a:ln w="635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l-PL" b="1" dirty="0"/>
              <a:t>Weakly separable</a:t>
            </a:r>
          </a:p>
        </p:txBody>
      </p:sp>
      <p:sp>
        <p:nvSpPr>
          <p:cNvPr id="30" name="TextBox 29"/>
          <p:cNvSpPr txBox="1"/>
          <p:nvPr/>
        </p:nvSpPr>
        <p:spPr>
          <a:xfrm rot="3752856">
            <a:off x="5014841" y="4824972"/>
            <a:ext cx="130668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600" dirty="0"/>
              <a:t>separable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5657005" y="4314443"/>
            <a:ext cx="1748178" cy="801017"/>
          </a:xfrm>
          <a:custGeom>
            <a:avLst/>
            <a:gdLst>
              <a:gd name="connsiteX0" fmla="*/ 0 w 1733188"/>
              <a:gd name="connsiteY0" fmla="*/ 0 h 830997"/>
              <a:gd name="connsiteX1" fmla="*/ 1733188 w 1733188"/>
              <a:gd name="connsiteY1" fmla="*/ 0 h 830997"/>
              <a:gd name="connsiteX2" fmla="*/ 1733188 w 1733188"/>
              <a:gd name="connsiteY2" fmla="*/ 830997 h 830997"/>
              <a:gd name="connsiteX3" fmla="*/ 0 w 1733188"/>
              <a:gd name="connsiteY3" fmla="*/ 830997 h 830997"/>
              <a:gd name="connsiteX4" fmla="*/ 0 w 1733188"/>
              <a:gd name="connsiteY4" fmla="*/ 0 h 830997"/>
              <a:gd name="connsiteX0" fmla="*/ 0 w 1733188"/>
              <a:gd name="connsiteY0" fmla="*/ 0 h 830997"/>
              <a:gd name="connsiteX1" fmla="*/ 1733188 w 1733188"/>
              <a:gd name="connsiteY1" fmla="*/ 0 h 830997"/>
              <a:gd name="connsiteX2" fmla="*/ 1733188 w 1733188"/>
              <a:gd name="connsiteY2" fmla="*/ 830997 h 830997"/>
              <a:gd name="connsiteX3" fmla="*/ 119922 w 1733188"/>
              <a:gd name="connsiteY3" fmla="*/ 756046 h 830997"/>
              <a:gd name="connsiteX4" fmla="*/ 0 w 1733188"/>
              <a:gd name="connsiteY4" fmla="*/ 0 h 830997"/>
              <a:gd name="connsiteX0" fmla="*/ 0 w 1673228"/>
              <a:gd name="connsiteY0" fmla="*/ 119921 h 830997"/>
              <a:gd name="connsiteX1" fmla="*/ 1673228 w 1673228"/>
              <a:gd name="connsiteY1" fmla="*/ 0 h 830997"/>
              <a:gd name="connsiteX2" fmla="*/ 1673228 w 1673228"/>
              <a:gd name="connsiteY2" fmla="*/ 830997 h 830997"/>
              <a:gd name="connsiteX3" fmla="*/ 59962 w 1673228"/>
              <a:gd name="connsiteY3" fmla="*/ 756046 h 830997"/>
              <a:gd name="connsiteX4" fmla="*/ 0 w 1673228"/>
              <a:gd name="connsiteY4" fmla="*/ 119921 h 830997"/>
              <a:gd name="connsiteX0" fmla="*/ 0 w 1733188"/>
              <a:gd name="connsiteY0" fmla="*/ 29980 h 830997"/>
              <a:gd name="connsiteX1" fmla="*/ 1733188 w 1733188"/>
              <a:gd name="connsiteY1" fmla="*/ 0 h 830997"/>
              <a:gd name="connsiteX2" fmla="*/ 1733188 w 1733188"/>
              <a:gd name="connsiteY2" fmla="*/ 830997 h 830997"/>
              <a:gd name="connsiteX3" fmla="*/ 119922 w 1733188"/>
              <a:gd name="connsiteY3" fmla="*/ 756046 h 830997"/>
              <a:gd name="connsiteX4" fmla="*/ 0 w 1733188"/>
              <a:gd name="connsiteY4" fmla="*/ 29980 h 830997"/>
              <a:gd name="connsiteX0" fmla="*/ 0 w 1733188"/>
              <a:gd name="connsiteY0" fmla="*/ 29980 h 830997"/>
              <a:gd name="connsiteX1" fmla="*/ 1523325 w 1733188"/>
              <a:gd name="connsiteY1" fmla="*/ 0 h 830997"/>
              <a:gd name="connsiteX2" fmla="*/ 1733188 w 1733188"/>
              <a:gd name="connsiteY2" fmla="*/ 830997 h 830997"/>
              <a:gd name="connsiteX3" fmla="*/ 119922 w 1733188"/>
              <a:gd name="connsiteY3" fmla="*/ 756046 h 830997"/>
              <a:gd name="connsiteX4" fmla="*/ 0 w 1733188"/>
              <a:gd name="connsiteY4" fmla="*/ 29980 h 830997"/>
              <a:gd name="connsiteX0" fmla="*/ 0 w 1733188"/>
              <a:gd name="connsiteY0" fmla="*/ 29980 h 830997"/>
              <a:gd name="connsiteX1" fmla="*/ 1523325 w 1733188"/>
              <a:gd name="connsiteY1" fmla="*/ 0 h 830997"/>
              <a:gd name="connsiteX2" fmla="*/ 1733188 w 1733188"/>
              <a:gd name="connsiteY2" fmla="*/ 830997 h 830997"/>
              <a:gd name="connsiteX3" fmla="*/ 119922 w 1733188"/>
              <a:gd name="connsiteY3" fmla="*/ 756046 h 830997"/>
              <a:gd name="connsiteX4" fmla="*/ 0 w 1733188"/>
              <a:gd name="connsiteY4" fmla="*/ 29980 h 830997"/>
              <a:gd name="connsiteX0" fmla="*/ 0 w 1673227"/>
              <a:gd name="connsiteY0" fmla="*/ 29980 h 756046"/>
              <a:gd name="connsiteX1" fmla="*/ 1523325 w 1673227"/>
              <a:gd name="connsiteY1" fmla="*/ 0 h 756046"/>
              <a:gd name="connsiteX2" fmla="*/ 1673227 w 1673227"/>
              <a:gd name="connsiteY2" fmla="*/ 756046 h 756046"/>
              <a:gd name="connsiteX3" fmla="*/ 119922 w 1673227"/>
              <a:gd name="connsiteY3" fmla="*/ 756046 h 756046"/>
              <a:gd name="connsiteX4" fmla="*/ 0 w 1673227"/>
              <a:gd name="connsiteY4" fmla="*/ 29980 h 756046"/>
              <a:gd name="connsiteX0" fmla="*/ 0 w 1673227"/>
              <a:gd name="connsiteY0" fmla="*/ 29980 h 801017"/>
              <a:gd name="connsiteX1" fmla="*/ 1523325 w 1673227"/>
              <a:gd name="connsiteY1" fmla="*/ 0 h 801017"/>
              <a:gd name="connsiteX2" fmla="*/ 1673227 w 1673227"/>
              <a:gd name="connsiteY2" fmla="*/ 801017 h 801017"/>
              <a:gd name="connsiteX3" fmla="*/ 119922 w 1673227"/>
              <a:gd name="connsiteY3" fmla="*/ 756046 h 801017"/>
              <a:gd name="connsiteX4" fmla="*/ 0 w 1673227"/>
              <a:gd name="connsiteY4" fmla="*/ 29980 h 801017"/>
              <a:gd name="connsiteX0" fmla="*/ 0 w 1748178"/>
              <a:gd name="connsiteY0" fmla="*/ 29980 h 801017"/>
              <a:gd name="connsiteX1" fmla="*/ 1523325 w 1748178"/>
              <a:gd name="connsiteY1" fmla="*/ 0 h 801017"/>
              <a:gd name="connsiteX2" fmla="*/ 1748178 w 1748178"/>
              <a:gd name="connsiteY2" fmla="*/ 801017 h 801017"/>
              <a:gd name="connsiteX3" fmla="*/ 119922 w 1748178"/>
              <a:gd name="connsiteY3" fmla="*/ 756046 h 801017"/>
              <a:gd name="connsiteX4" fmla="*/ 0 w 1748178"/>
              <a:gd name="connsiteY4" fmla="*/ 29980 h 8010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48178" h="801017">
                <a:moveTo>
                  <a:pt x="0" y="29980"/>
                </a:moveTo>
                <a:lnTo>
                  <a:pt x="1523325" y="0"/>
                </a:lnTo>
                <a:cubicBezTo>
                  <a:pt x="1668229" y="262009"/>
                  <a:pt x="1678224" y="524018"/>
                  <a:pt x="1748178" y="801017"/>
                </a:cubicBezTo>
                <a:lnTo>
                  <a:pt x="119922" y="756046"/>
                </a:lnTo>
                <a:lnTo>
                  <a:pt x="0" y="29980"/>
                </a:lnTo>
                <a:close/>
              </a:path>
            </a:pathLst>
          </a:custGeom>
          <a:solidFill>
            <a:schemeClr val="bg1">
              <a:alpha val="83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pl-PL" sz="2400" b="1" dirty="0">
                <a:solidFill>
                  <a:srgbClr val="FF0000"/>
                </a:solidFill>
              </a:rPr>
              <a:t>noncrossing monotone</a:t>
            </a:r>
          </a:p>
        </p:txBody>
      </p:sp>
    </p:spTree>
    <p:extLst>
      <p:ext uri="{BB962C8B-B14F-4D97-AF65-F5344CB8AC3E}">
        <p14:creationId xmlns:p14="http://schemas.microsoft.com/office/powerpoint/2010/main" val="3552513048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2913" y="1185862"/>
            <a:ext cx="8229600" cy="458628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pl-PL" sz="9600" dirty="0"/>
              <a:t>Nature of the Committees</a:t>
            </a:r>
          </a:p>
          <a:p>
            <a:pPr marL="0" indent="0" algn="ctr">
              <a:buNone/>
            </a:pPr>
            <a:r>
              <a:rPr lang="pl-PL" sz="6600" dirty="0"/>
              <a:t>(Diversity</a:t>
            </a:r>
            <a:r>
              <a:rPr lang="en-US" sz="6600" dirty="0"/>
              <a:t>/Coverage</a:t>
            </a:r>
            <a:r>
              <a:rPr lang="pl-PL" sz="6600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9046070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 err="1"/>
              <a:t>Which</a:t>
            </a:r>
            <a:r>
              <a:rPr lang="pl-PL" dirty="0"/>
              <a:t> </a:t>
            </a:r>
            <a:r>
              <a:rPr lang="pl-PL" dirty="0" err="1"/>
              <a:t>movies</a:t>
            </a:r>
            <a:r>
              <a:rPr lang="pl-PL" dirty="0"/>
              <a:t> to </a:t>
            </a:r>
            <a:r>
              <a:rPr lang="pl-PL" dirty="0" err="1"/>
              <a:t>put</a:t>
            </a:r>
            <a:r>
              <a:rPr lang="pl-PL" dirty="0"/>
              <a:t> on a </a:t>
            </a:r>
            <a:r>
              <a:rPr lang="pl-PL" dirty="0" err="1"/>
              <a:t>plane</a:t>
            </a:r>
            <a:r>
              <a:rPr lang="pl-PL" dirty="0"/>
              <a:t>?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340769"/>
            <a:ext cx="4695825" cy="1281443"/>
          </a:xfrm>
        </p:spPr>
        <p:txBody>
          <a:bodyPr/>
          <a:lstStyle/>
          <a:p>
            <a:pPr marL="0" indent="0">
              <a:buNone/>
            </a:pPr>
            <a:r>
              <a:rPr lang="pl-PL" dirty="0"/>
              <a:t>We have the following </a:t>
            </a:r>
            <a:r>
              <a:rPr lang="en-US" dirty="0"/>
              <a:t>movies:</a:t>
            </a:r>
            <a:br>
              <a:rPr lang="pl-PL" dirty="0"/>
            </a:br>
            <a:endParaRPr lang="pl-PL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7577" y="1195564"/>
            <a:ext cx="2829223" cy="1321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braz 4" descr="bob-c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4326" y="5274484"/>
            <a:ext cx="648072" cy="1204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Objaśnienie owalne 5"/>
          <p:cNvSpPr/>
          <p:nvPr/>
        </p:nvSpPr>
        <p:spPr>
          <a:xfrm>
            <a:off x="5962012" y="2778211"/>
            <a:ext cx="2969210" cy="1460329"/>
          </a:xfrm>
          <a:prstGeom prst="wedgeEllipseCallout">
            <a:avLst>
              <a:gd name="adj1" fmla="val 27160"/>
              <a:gd name="adj2" fmla="val 103127"/>
            </a:avLst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600" dirty="0">
                <a:solidFill>
                  <a:schemeClr val="tx1"/>
                </a:solidFill>
              </a:rPr>
              <a:t>I </a:t>
            </a:r>
            <a:r>
              <a:rPr lang="pl-PL" sz="1600" dirty="0" err="1">
                <a:solidFill>
                  <a:schemeClr val="tx1"/>
                </a:solidFill>
              </a:rPr>
              <a:t>can</a:t>
            </a:r>
            <a:r>
              <a:rPr lang="pl-PL" sz="1600" dirty="0">
                <a:solidFill>
                  <a:schemeClr val="tx1"/>
                </a:solidFill>
              </a:rPr>
              <a:t> </a:t>
            </a:r>
            <a:r>
              <a:rPr lang="pl-PL" sz="1600" dirty="0" err="1">
                <a:solidFill>
                  <a:schemeClr val="tx1"/>
                </a:solidFill>
              </a:rPr>
              <a:t>only</a:t>
            </a:r>
            <a:r>
              <a:rPr lang="pl-PL" sz="1600" dirty="0">
                <a:solidFill>
                  <a:schemeClr val="tx1"/>
                </a:solidFill>
              </a:rPr>
              <a:t> </a:t>
            </a:r>
            <a:r>
              <a:rPr lang="pl-PL" sz="1600" dirty="0" err="1">
                <a:solidFill>
                  <a:schemeClr val="tx1"/>
                </a:solidFill>
              </a:rPr>
              <a:t>put</a:t>
            </a:r>
            <a:r>
              <a:rPr lang="pl-PL" sz="1600" dirty="0">
                <a:solidFill>
                  <a:schemeClr val="tx1"/>
                </a:solidFill>
              </a:rPr>
              <a:t> 2 </a:t>
            </a:r>
            <a:r>
              <a:rPr lang="pl-PL" sz="1600" dirty="0" err="1">
                <a:solidFill>
                  <a:schemeClr val="tx1"/>
                </a:solidFill>
              </a:rPr>
              <a:t>movies</a:t>
            </a:r>
            <a:r>
              <a:rPr lang="pl-PL" sz="1600" dirty="0">
                <a:solidFill>
                  <a:schemeClr val="tx1"/>
                </a:solidFill>
              </a:rPr>
              <a:t> on the </a:t>
            </a:r>
            <a:r>
              <a:rPr lang="pl-PL" sz="1600" dirty="0" err="1">
                <a:solidFill>
                  <a:schemeClr val="tx1"/>
                </a:solidFill>
              </a:rPr>
              <a:t>entertainment</a:t>
            </a:r>
            <a:r>
              <a:rPr lang="pl-PL" sz="1600" dirty="0">
                <a:solidFill>
                  <a:schemeClr val="tx1"/>
                </a:solidFill>
              </a:rPr>
              <a:t> system… </a:t>
            </a:r>
            <a:r>
              <a:rPr lang="pl-PL" sz="1600" dirty="0" err="1">
                <a:solidFill>
                  <a:schemeClr val="tx1"/>
                </a:solidFill>
              </a:rPr>
              <a:t>which</a:t>
            </a:r>
            <a:r>
              <a:rPr lang="pl-PL" sz="1600" dirty="0">
                <a:solidFill>
                  <a:schemeClr val="tx1"/>
                </a:solidFill>
              </a:rPr>
              <a:t> </a:t>
            </a:r>
            <a:r>
              <a:rPr lang="pl-PL" sz="1600" dirty="0" err="1">
                <a:solidFill>
                  <a:schemeClr val="tx1"/>
                </a:solidFill>
              </a:rPr>
              <a:t>ones</a:t>
            </a:r>
            <a:r>
              <a:rPr lang="pl-PL" sz="1600" dirty="0">
                <a:solidFill>
                  <a:schemeClr val="tx1"/>
                </a:solidFill>
              </a:rPr>
              <a:t> to </a:t>
            </a:r>
            <a:r>
              <a:rPr lang="pl-PL" sz="1600" dirty="0" err="1">
                <a:solidFill>
                  <a:schemeClr val="tx1"/>
                </a:solidFill>
              </a:rPr>
              <a:t>pick</a:t>
            </a:r>
            <a:r>
              <a:rPr lang="pl-PL" sz="1600" dirty="0">
                <a:solidFill>
                  <a:schemeClr val="tx1"/>
                </a:solidFill>
              </a:rPr>
              <a:t>?</a:t>
            </a:r>
          </a:p>
        </p:txBody>
      </p:sp>
      <p:pic>
        <p:nvPicPr>
          <p:cNvPr id="1026" name="Picture 2" descr="https://encrypted-tbn2.gstatic.com/images?q=tbn:ANd9GcTLqTC5GCMLGSmbVVzMWjxCpDOgcqCDeygYFPYiQKdV05ETAdvQl4aXt4J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6457" y="1962934"/>
            <a:ext cx="832513" cy="493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AutoShape 4" descr="data:image/jpeg;base64,/9j/4AAQSkZJRgABAQAAAQABAAD/2wCEAAkGBxITEhUUEhQWFRUXGRYYExgYGRYYIBwcFBUXGxgYGBsYHCkgGR8lHBgUITEhJSkrLi4vGB82ODMsNygtLisBCgoKDg0OGxAQGzcmICQsLC84LS8sLC83Ny8sLCwsLC00NCwwLCwsNzQsLCwsLiw3LCwsLCwsLCw0NCwwNDAtOP/AABEIAMQBAgMBEQACEQEDEQH/xAAcAAEAAQUBAQAAAAAAAAAAAAAABQIEBgcIAwH/xABJEAABAgMEBAgKCAUCBwAAAAABAAIDBBEFITFBBgcSURMiMmFxkaHRFhdCUlSBkrHB0hQjQ1NiouHwFTNygrIkwghEY5Oj4vH/xAAbAQEAAQUBAAAAAAAAAAAAAAAABQIDBAYHAf/EAD4RAAIAAwQGCAUCBQMFAAAAAAABAgMEBRExURIhQWGh0QYTFCJxgZGxFjLB4fBCUiMzU5KiQ2LxJILC0uL/2gAMAwEAAhEDEQA/AN4oAgCAIAgCAxq1NPrMl4roMabhsiMue3jGh3HZBFeZAWnjQsf02H7MT5UA8aFj+mw/ZifKgHjQsf02H7MT5UA8aFj+mw/ZifKgHjQsf02H7MT5UA8aFj+mw/ZifKgHjQsf02H7MT5UA8aFj+mw/ZifKgHjQsf02H7MT5UA8aFj+mw/ZifKgHjQsf02H7MT5UA8aFj+mw/ZifKgHjQsf02H7MT5UA8aFj+mw/ZifKgHjQsf02H7MT5UA8aFj+mw/ZifKgHjQsf02H7MT5UA8aFj+mw/ZifKgHjPsf02H7MT5UBlsCM17WvY4Oa4BzXAgggioIIxBGaArQBAEAQBAEAQBAEAQBAap1u6zhKB0pJuBmSKRHi/ggch/wBQ9mO5AaVkbB2wXxy7aca4334lxOJKjp1a1FdAblZ3RmGOVp1Tab2LYt+p692wufByDvf1juVrt0zcSHwvRZxeq5Dwcg739Y7k7dM3D4Xos4vVch4OQd7+sdydumbh8L0WcXquQ8HIO9/WO5O3TNw+F6LOL1XIeDkHe/rHcnbpm4fC9FnF6rkPByDvf1juTt0zcPheizi9VyHg5B3v6x3J26ZuHwvRZxeq5Dwcg739Y7k7dM3D4Xos4vVch4OQd7+sdydumbh8L0WcXquQ8HIO9/WO5O3TNw+F6LOL1XIeDkHe/rHcnbpm4fC9FnF6rkPByDvf1juTt0zcPheizi9VyHg5B3v6x3J26ZuHwvRZxeq5Dwcg739Y7k7dM3D4Xos4vVch4OQd7+sdydumbh8L0WcXquQ8HIO9/WO5O3TNw+F6LOL1XIeDkHe/rHcnbpm4fC9FnF6rkPByDvf1juTt0zcPheizi9VyKYujkKh2S4HKpB67l7DXR360W5vRalcDUuJp7L2n9DK9VmsWJZ0T6HOkmVJ4rryYJceU3fDOJGWIzBk4I1GtKE0ippplNMcqYrmjouFFa5oc0hzXAFpBBBBFQQRiCM1UWCtAEAQBAEAQBAEAQGrNbus4SbXSso4GacKPcLxBBHa8jAZYnIEDTFjWWa8NGqXk7Q2rzU37Tq4uP7vwi6qp0u5Bgb1YVh9VdUVC72xZb3v9vHCWmphsNpc40A/dAsOCBxxaMJslVVS6aU5s13JflyIE6Tn7v836LP7Av3cDUn0tiv1Sv8vsfPCc/dj2v0XvYF+7gefFsf8AS/y+xeSNqRYvJhCnnFxA91/qVmbTy5eMXAkqG16ys1y5GrNxNL21+V5LtrnisNmxQ33d7E+oVFMSIGiriAN5NF6k3qRbmTIJcOlG0lm3cWMW2YDfLr0AntFyvw0s17CLm29QS3c5l/gm/bVxLZ2kkLIPPqHerioZmaMGLpVRp6oYn5LmfBpLC81/U3vXvYZmaKV0rpf2Rei5nozSGCcdodI7qql0U1F+DpNQxY3rxXK8u4FpwX8l7eg3dhVmKRMhxRISLWo53yTF56ve4u1aJAIelEUmh2QCcgbl7DdfrLc1xqBuWr3k9RAxdIntJa6FQjEbX6KQhoYYleojUZvSibKjcEcm5rZpfYo8Jz92Pa/Re9gX7uBb+LY/6X+X2JqzZvhYYfSla3Y4Giwp0vq49E2ezax1lOpzhuvv1eDuLpWjPKeEFdmt9K05t69ud15b6yHT0L9d1924s7Us5sZtDc4ck/A8yuyJ7lPcR1qWXLrpdz1RLB/TwMh1Vax32fEEnOk/RiaMcbzBJOI3wzmMsRmDNQRqNXo5rUU8ynmOXMVzR0VDiBwDmkFpALSDUEHAgjEKosFSAIAgCAIAgCA1drc1mtkWmVlHB024cZ1xEEEYne8jAZYnIEDStj2W4u4aPVz3EuG1UmpNS51cXE3/AK4RlVVX9yDDM3iwrC6u6oqF3tkOW978ls8cJeZmGsaXONAP3QLCggcb0UbNU1MunlubMdyRZaNaPzFrzOy2rILKcI/JgP8Ak85D4BZFZWSbMk6UWuJ4LN8jm9o2hNtCbe9UKwWX3M7010tlrKgiQs5jeGaKOfQO4MnEmvLiHG+4digbNs+faMztdU3ovZhfyXvxMKKJQ92HE1tZtjFx4WYJc5x2qEkkkmpLybySb/etknVShWhKw/MDarI6O3pTqteEPPl65E+0AXC4KPbvNxhhUKuS1FEeM1jS5xoBiVVDA4nci3Pny5EtzJjuSIUWlMTEQQpSG5zjhst2nHnoLmjnPYs3qJMiDrJ8SS8bkaXXdJp0x6FKtFZvW+S4+Rltj6nZ2PR85GbBB8n+a/oNCGj1OPQoio6T00ruyINLgufBGvzOunRaU2Jt73eZnZ2p2zYf8zhYx/G/ZHqEMNPaVCzuk9bH8l0Pgr/e88UmEnpbV/ZbBRsnCNPOBf2vJJWBHbNdG73Nflq9rivq4cj1doPZp/5OB6obR7lQrWrV/qxeo6uHIsJrVjZL8ZUNP4HxW9gdTsWRBb9oQf6l/ik/oeOVBkY5aupOUeCZePFhHIO2YjeinFd2lSUjpXUQ/wA2BRLdqf1XAochbDBLd0FtOzgXgcLBFSXQ6uAAzcwjabdiQKDep6ltehrnovuxPY9Xo8H+ajJpq6ro3/Ci1ZYr0LKy7abF4ruK/dkejuV6fSxS9a1o3OyrelVjUuNaMfB+HL3JVYpsBFW5ZYit2mjjjDnG7uWVTVHVu54EBblkKsl9ZLX8RcVlyLa0dLo8eRhSL2g8G8EP8pzWt2WQ3DOhJv8A6d1TelWdKk1UVTC8VhsTxb8+Zz1acTUtLXfd9iWkJfg4bWbhf0m89tVhzY9ONxHVbPpuzU0EnJccXxLhWzMMd0mjOZEhuaaEA0PrUjRQqKCJM0zpNOjk1EmZLdzSevzJOybSbGbueOUPiOZYs+Q5T3E5ZNrS66XlGsV9Vu9sD7atmtjN3OHJPwPMkie5T3Htq2VLrpdz1RLB/R7vYyTVTrIfIPElPE/R60hvN/BE++GezHepmCNRq9HNainmU8xy5iuaOh2PBAIIIIBBF4IOBBzVRZKkAQBAEAQGsdbes1si0y0qQ6bcOMbiIIIuJyLyLw3LE3UDgNJWRZji4xo5LnuJdxiSak1LnE3lxN9/vwjKqqv7kHqbvYVhaF1RULXshy3vfktnjhMTEdrGlzjQBYUEDjdyNoqKiXTy3MmO5IjtHrDmLXmeDh1ZBZfEeRUMacz5zzfQfAErJqqqTZkjTj1xPBZvlm/rcjm9pWjNtCbfhCsF9XvNn6b25AsSSZKSQDYzwdjAkA3Ojv3uNKCt1RubRavZtLNteqdRUfKvxQrdnzd5hRxKXDcjVNh2aa8NFqXuvFbzfftGuJK2upnr+XBgvy42/o/Y3VpVM9d54LLf45ZeOE4sE20ICHs+zItpzzZaGdloJ2nYhrW8t5GZyA3kC6tVmTqiXQUrnx4+7eC5nN7bro6uqctPuwu5eWL5bjobRrRuWkYQhS7A0XbTje55HlPdmceYZALnVbXTquZpzX5bF4GBDCoVciXWIVBAEAQBAEAQGp9amrdj2PnJJmzFbxo0JuDwMXsGTxiQOV047bYduxQxKnqHfC9Sb2bnu9vDCxMl3d6HE17YNpcK3Zdy24843rYaqR1cV6wZvlgWq6uU5cx9+His/o/uSqxTYCzh2bDEQxacY9QOZHOVec+NwKDYRsuyqeCqiqku8/RPa1ve1l4rJJBAY1pZymdB94UnQfKzR+lv82V4P3Mx1laAPknfTJIHgK1e0X8ET74Z7MFD2NbMNXD2eo+fPP7/APJrsEcymmKbKdzRC2VaTYzdzhyh8RzLMnyHKe46LZVqy66XetUSxX1W4+WtZrYzdzhyT8DzJInuU9xTa1lS66XlGsH9Hu9jKNU+sp8k8SU+TwFaQ3n7InInOGezowmYYlEr0c1nyJkiY5cxXNHQrHAgEGoN4IzBzCqLR9QBAEBrPW3rMbINMtKkOm3C83EQQRc5wwLyL2tPSbqBwGj7IsxznGPHJc9xLuMSSSTUvcTeSTfeo2qqr+5B6m7WFYWjdUVC17Ict735LZ44TMeM1jS5xoBisGGFxO5G1T58uRLcyY7kiMsKx5m1pkQoQ2YTb3vIq2G0+U7znG+jc+YAkZVTUybNkdZM1t4La3kt2b+yOb2naU20JuUCwX1e/wBsDoKyrMlbMlC2GNiFCa58RxvLtkVc95zcae4CgAC57UVE+0Ki+LXFE7ksskvzeYqSgRzzMzr7RnYkzG5NahuIDRcxg5gBfvv3rocEqGhpYZMvHPftZI2FQdsqdONdyHW972L6v7k2sI6OEAQHpqbnmQLVeyIQDFZEhMJ87ba8CvOGHpNFR0ilRTqBRQfpab8LmvqconQOVVTIIsb2uJ0CufFQQBAEAQBAEAQBAc4af2SLPtV2wNmFEpEYMg2ISHDoDg6g3ALpFlVLraBaXzQ6n4rD1V3EuWdUdkrYI9l9z8HqfPyLpWzqIQBAEBjWlnKZ0H3hSdB8rNH6W/zZXg/c6nLA5tHAEEUIN4IIvBGYXKtJwxXrEgTQ+srQJ8g8zcmD9HJ4zRfwRJwO9hyOWByJ36xrYhrYOon/AD+/3/5KJcyZSzFNlO5r89CIsu0Wxm1Fzhyh8RzLKnyHKe46LZdqS66XetUSxX5sKLXsxsZu545J+B5vcqqeocp7i3a9kwV0u9ao1g/o93tjmnleqbWW6TcJGfcRArswojvsicGuP3ZyPk9GExDEolejm06THJjcuYrmth0G1wIqLwcFUWj6gCA5e1o6HRbMnOH40aXivL4cR5LjtEkuhxHG/bxIJ5QvxBpRHDpQuEv0s/qJ0M25O533M8pOabEYHNwPYdxUHMluXFos6rR1cuqlKbLep8Hky1tqzzFZQHjNvAyPMe9XaacpUWvBmBbVmxVsi6B96HWlse7k9hl2pXTCFC/0EZrYbnPJhPoG7b3G9kQ+dgGk40Dd1YrpJZkyb/1Ut3pLWslmt2frmc7ltwNwRK5/XIyDXrbJhSLYDTR0w+h/oh0c6n93BjoJUZ0XpetqnNeEC4vUuF5VOiuhuNZWHLbEFu93GPrw7KLaKqZpzHu1HQ7Cpez0UC2xd5+eHC4kFjkwEAQENbNluc4RYRpEFDcaE0wIORCzKaoUK0I8DV7dsSKpfXyPn2rP7+6Mx0V1xxIQEK0IbomzdwrKB/8Aew0DjzgjoOKhq7oxBMfWUsV1+x4eT2eGs0txxy3oTFc15M2NZmsGzI44k3Dad0Q8Ef8AyUr6qrW59i10n5pbfhr9ry4pkL2mQwJuG8VY9rh+FwPuUfFLjg+ZNeRVeeyoPQgCAIAgCA1B/wAQFmueJSKxpdThWOoCTfsObh0P61uHRSfDC5sETuwfun9DHnrBmtxak39wfYid62Xs9P8Av4onl0pq0rtCH0fM+/xWb+4/JE7152en/fxR78VVf7IfR8x/FZv7j8kTvTs9P+/ih8VVf7IfR8x/FZv7j8kTvTs9P+/ih8VVf7IfR8yxtIzEYguguFK4Mfn0rIk9TKvSi4oibRtKbXRQxTEldlf9WzrNmAXI3ieGIaydMIUhLkENiRooLYcJ14INznRB5g3eVhvImrFsyZWTlFe1DC7217Lf7YlqZGoUaH0cs91eFdcL9kC6tczTLmW91k9XdWjZejdlxqJVcepbFnve7LPHDHIiVHG6NpK9kDDkYtpTbJeVYHONwdgKeU95yYP3eaKZpZLlwa9pza3rRl1lR/DWqHVftf2y83tOqNFLEElKQZYRHROCaG7biSScTQE8VuQbkAAskgyWQBAWFuWRBm4D4EdofDeKOG7c4HIg0IPMgOXtKLAj2POGFEq+C++E+l0RlcRue3At+BBNifIU2HeStlWpHQzb8YXivqt6+xfQYoc0Oaag3gqFihcLuZ0yTNgnQKZA709pE27Ze39ZD5YxpnTdzhZlLUaPciwNdt6xu0QufJXfWKzXP3wyLbSHSePaAlmRzV0Jph7db3bThxnc9A0HfSqu0tBKo3Mil4Ra7srkaPLTnTIYM2l6syEBRp15JJXI+oehAEAQHhMykOJy2h3v9RxCrgmRwfKzFqaKnqVdOgT9/XFEZG0chHklzeojtv7VlQ10axV5BTui1LFrgicPFcdfEtXaMnKIPW2nxV1V62wmBH0Sj/TN9Yfuyv8Ag8yOTG/M8e5U9pkPGDgixF0Vqv0xw8eTH8KmjjHPtxD8E7RTrCDgjxdFavbHD6vkDYkc4xu1ydrlLCD2LnwpP/qLiUiwIowi/wCS97ZLf6R8Jz/6i9GVtsqabyY5H97x7l46infzQcEURdFapfLHDx5MuGRLUZyJuMP6Y8UfEK24aGP5pS/tRai6NV8ODT8G/qkSEvppbkH7Z7wMnNhxK9YLu1Y8dl2XN/Ql4Nr7GJMsi0Zavct+Vz9rycs/XVNwzSalob/6dqE7p420D1BYM7orTxq+TMa8bnyMGOKZLejMhue9Xe5nNg61bNmKB0Qy790YBo9sEtp0kKBqujtbI1qHSX+3Xwx9z2GbCzN2OBAIIIN4IvrXcoNpp3Mun1AEBA6Z6UQbPlzGiXuN0KHWhe7IcwGJOQ3mgMhZtnTK6cpcOpbXkvzBFEcahV5z0Yka0Jh0zNHaqegXYMaMmj931K6HdKo5KkSVdd+XveStiWRFWTOunLuLi8vDP0zunQFgHQkklciCtGYiTEVsrLNL3vcG0bi4nyRzbz8FJUlPd34vI0jpBbOm3TSHq/U893hnnhhj0Vqx0Eh2ZL0NHzMQAx4g7IbK+S3tN+4CQNRMzQBAEAQEHplovAtGWdAjClb4bwL2PAuc34jMVCA5hmpSPZk0+Vmm0occiDyYjDm09+BBCxKmn6xXrEn7Eth0cfVzP5b4PPmvMmga3hRB0ZNRK9YELaNlfWsisHltLx/cOMPis2TUdxy4sndyNYtGxkqqCqkr9ULiXmu9z9cybWEbQEAQBAEAQBAEAQBAEAQBAEAQFMSGHCjgCNxFV6m1rRRMlwTIdGNJrJq8i5uwIT+TxDzYdXdRZUusmQ46yBq+jdJOvcvuPdh6crj0sLSS0LKcODdtwa3w3Vcw330H2bucU9apqqGktGHvK6LPb9/zA1CtsyqoHfGr4c1h9vzE3roXpjL2jC24R2YjacLCcRtNP+5u5w7DctDtKzJ1DM0Y9aeD2Pk9xjwRqJaiR0gtqDJwHx47qMaMM3E4NaMyf3cCVj0dJMqpqlS1rfBZs9iiUKvZzna9qx7VmjGjcWGLmtBuY3Jjd5OZ/QLpEiRJs6QpUvHPN5vkZdlWZHaE6+LVAsX9Fv8AbHIlobA0AAUAuAWG2272dJly4ZcKggVyWwhrctIj6qFUvdQGl5vwaKZlZtJT6XfiwNX6QWz1KdNJfeeLyWXi+C34bv1PauhIQ/pEy0GbiDDHgmnyB+M+UfUMy6UNENloAgCAIAgCAxDWToPCtOX2bmx2AmXiHI+Y6l+w7PdccqEDnGRjRZWM6VmmljmOLSHYtO45EHIi68ZFYFXTaXfhxNr6P2z1TVNOfdeDy3eHt4YTyjDewgCAIAgCAIAgCAIAgCAIAgCAIAgCApewEEEVBxBRNp3oojghjhcMSvT2EE2JGs+YZMyri2huxIvxY8ZtI/daFZ7UutkuTOX5mt5z22rIdDH1sr5HweXhk/LxvtK9Jpi15gVHBwWchlahtcXON204/pvKs0NBJsyTq1xPF57tyMGhoptoT1BDqSxeS55L6Xl5LQGsaGtFAP3UqxHG44tJnS6aml08pSpauSLC27U4Juy3lnDmG9ZFNT9Y73gRFt2uqOX1ct/xHwWfI2bqV1cGHs2hON+scNqWhu8kH7V9fKPkjIGuJGzMJXHOYonE73izcyHgQBAEAQBAEAQGudb2rwWhC4aXaBNwxxcuFaPs3HzsdknO43GoA0VYlouqYMYFr2ktG1UGouLXA4EKMq6e7vwm89H7Z6xKmnvXsee578s/HGcWAbaeMxNNZTbNAcCcK7icvWq4JcUfymLUVcqnu613J7dl+V+zzuPRjw4VaQRvBqqWmtTL8uZBMh0oGms1rKl4VhAEAQBAEAQBAEAQBAEAQBAEB5TMAPaWuwIp+qqgjcESiRj1NPBUSopUeDX4/LE85CTbCYGt9Z3neqps1zItJlqgoZdHJUqDzebzPK1bQEFtcXHkj4nmVUiS5sV2wsWracFDK0nrieC+vgvsZXqc1dumogtCdFYQNYLHD+a4eW4fdtOAzI3Chm4YVCrkcxnTo50bmTHe3tOgl6WwgCAIAgCAIAgCAIDT2urVwYwdPybfrm3zENuL2tH8xoHljMZjnFHD1Np3o1XYdqcKNl3LH5hv6d6iKqn6t6UOB0Sw7YVXB1U1/wARcVn45+vhJR4TXtLXCoOIWLDE4XeicnyYJ0ty5ivTMPtGTfAfcTQ8lwu9RpmpmTNhnQ6/Q5raNBOs2d3Ync8Ilq8tW1GR2foxa8SE2NAaY0Jwq1zXwn9IIc7aBBqCCLiFHTq+z5cxy5r0Ylsaa+wlWtaEC7sxvxufveecWStaHc+Ujnn4B5HW0UXsM2z4/lmr+5fUy4OkdoQ43Pxh5XFs+fnWcuXcOmHEb71dUmmi+WPii9D0pq180EPo+Z4eEr84Y6yFX2CHZEXV0sm7Za9WVDSc/d/m/RedgX7uBcXS2LbK/wAvsVDSffD/ADf+q87B/u4Fa6XLbJ/y+xWNJmZsd1hedgizLq6WSdst+qKxpLC81/5e9U9gjzRcXSul2wRcOZW3SKCcnjpA+BXjoZm4uw9KKJ4qJeKX0bPVtuwPOI/td8AqHRzcuJkQ9IrPeMd3/bFyLhlpwThEb6zT3q26eYv0mXBa1FHhNXm7ve4uWPBvBB6L1baaxM6CZDGr4XetxUvCsIAgCAt56cbCYXO9Q3ncFclSnMi0UYddXS6OS5szyWbyL3VjoJEtaYMxM1Eqx3GxHCEXiEw5DziL795qJuXLUuHRRy+sq5lVNc2Y9b4LJHS8GE1rQ1oDWtADQAAAAKAADAAZKsxStAEAQBAEAQBAEAQBAEBoLXPq7dLvNoSTaQydqYY0fy3H7Ro8w5jI34Hi+RQqJXMuSpscqNRwO5raYdZFoiM3c4cofEcyhaiQ5UW46XZFqQV0q/CNYr6rc+GBcTkq2Iwtdgew7wrcuY5cWkjNrKOXVynKmLU+DzRToJpXFsmZMOLV0tEI4RoyyEVg3jMZgUyBFVp2fLtKRpQao1g/o93tjmc0q6SbQTnKmYZ5rM6AjWxLsgCYdGY2CQHCIXANIdhQ51yC57DSzopvUqF6WF2080ldeYDa2uiRhkiBDix6YOoIbT0bXG62qfkdFqqNXzIlDxfDVxLLnw7CHbrzaTxpG7P68HsMILM+EmsJ3+P/ANFPX7iYs3WzZUY0jQ3wed8Nr29bKnsWHO6OV8rXLiUXg7nxu9ypToXiZpIwZCZZtwmS0Zhza2G8dBuuPMVCzY6uni0Y3FC97aLq0XgfH6J2ecZKV/7ML5UVpViwmxf3PmNCHI8YmhNmnGTl/VDaPcFcVq1q/wBWL1Z51cORZxtXFlOxlGD+l0Rv+LgrsNuV8OE1+ifujzqociyi6p7JOEBzeiLF/wBzir8PSO0FjHf/ANq+iPOpgI2a1K2e7kRJhnNtMI7WV7VkwdKqxfNDC/J8zxyISDntSMRtXS04K+SIjC3rewn/ABWfK6WQRap0r0d/B8xDLjlvSgiufoYZa0tO2dFbCnGVa69jgdoOAuJY7Ol1Qb7xhUKap46WuluOnetbOa+uBNUPSCpp41DUPSh4+u3z4Em01FQsV6jf4YlEk1gz6hUecxHaxpc40AxVUEDjeiixUVEunluZMdyR4aF6LR7Zm6Xsl4dDFf5rT5La3F7qfHAUU1JkqVDcjmNp2jMrp2nFqSwWS55nT9lWbCloLIEBgZDhtDWNGQHaSTUkm8kklXiOLtAEAQBAEAQBAEAQBAEAQFMRgcC1wBBBBBFQQcQQcQgObNamgcSy4/0qVB+ivdcLzwTjjDdvafJPqN4BNEyBRw6MRkUtVMpZqmync1+XMjLPnGxWBzfWNx3KEmynLiuZ1Cz6+XWyVMg81k8im0pFsZmybj5J3HuXsmc5UV6KLSs6XXSeri1PY8nyzX1uMfhQJiIWyz3u4OEXODSSWt2sS0YX9/OpGKOTAnPhSveq/a7s/A0Omsaom1Tpo9Wjrb3ZrO/YTstZMFguYCd7rz24epYEdTMj2m8Uti0VOrlAm84tb46l5XFyZdnmt6grWnFmZzpZLVzgXoi0mLGgv8gNO9t3Zh2K9BVTYdt/iR1RYVDOXyaLzh1fbgWMCDNyT+GlIr2kY7ONNzm4PHMQehX4oqerh6ufCn4/R4o1av6O1FNfMkPSh4ry2+Xobg1c6y4c8RAmA2FM+TTkxKDya8l34fWNw062LBjpP4srXBxXjmt5Cy5ulqeJsNa6XggCAojRmsG09waBiXEAdZXsMMUTuhV54YnbesqzJYGscRXZNg/WV/uHEHrcFL01hVs9/JorOLVwx4FDmwo03plpTHtiOwBnBwYe1sDGm1SrnnMmguyp0k7nZ1nyrLlO93xRY+WxF2ko51fNUEtatr2L8yLxjaAAYAUHqVhu93nUYIFBCoVglcHvABJNALyUSbdyEccMELiidyW0irIsuYtabbLy4owXuccGNFzoj+ugHOBmpmmkKUteJza2rWirpl0PyLBZ739Ml5nT+i2jsCQlmS8u2jW3uJxe48p7zmT2AACgACySFJdAEAQBAEAQBAEAQBAEAQBAEBb2jIw48J8KMwPhvBa9pwIP7xyQHL+nOicexpvi1fLRCeCec25sfkHt3545kC1OlKZDczPs60JlFOUyDDas1+YM9JaO17Q5pqD+6KEjgcEWizqFNUy6iUpst3pnpsitc9/79apv2F3RV+ldrPqFQQBAEBBW1ZZBEaDUPBBIbUGoNzm0vBB3LOpqhXdXMw3+xqFvWJp/9RTw97bCtu9b888ccZxmse26AB2AAqYLKmmZq3FYLsOy777v8nzNchoK+LCVF/a17nk7Te3XfbOHRDgN/wBiqVk2VD+jjFzLqsm0ov8ATfBFpHte2YvLmozeiKWdkMq9DTWbL+WWv7b/AHL8HR+0Y8Vd4xL6XkfFsSPFO1GjbR3kueetyyIauVLV0uG5eS9jMl9FJ8X8yYl4XvkXMvo9Cbyqv6bh1DvVqOtmPDUS1P0YpJeuZfE9+pcOZKwobWijQANwuWLFE4nezYJUqCVDoS0kslqK14VkFEEaemGSkq0vL3UFMyLyScmtAJJ5qqVpafQWlFiaBb1s9pi6iS+4sXm+S445HSur/QyDZksIUOjojqGPFpe9wHY0VIAyqcySc01kydAEAQBAEAQBAEAQBAEAQBAEAQBARektgwJ6XfLzDaseMRi1w5L2HJwPcagkIDl+3LHmLIm3QI/Ghm9jwLntye3cciMsNxWPUSFNh3kxY9qxUM3XrgeK+q3+68iThvDgCDUG8FQzTTuZ0uXMhmQqOB3p7SpeFYQBAEAQBAEAQBAEAQEFa86+I8S8AF73kMo28kuNAxtMSTd2KRpKf9cXlzNM6Q2zjSyXuif/AI8/TM6A1V6vmWZB24gDpuIBwr8dgXHgmHcDSpzI3AUkTTDPEAQBAEAQBAEAQBAEAQBAEAQBAEAQBAY3p5ohBtOWMGJxXjjQYgFSx+/nacC3MbiAQBzQYUez5h8pNN2S005hXBzTm12P7Kw6qn01pQ4mx2DbHZYupmvuPg+T2+uZOBRJ0JO8i7YhxgNuC4gjlNxqN4Bz5v2cmnilt6MxeZBWxKrIIevpI3esYcdWaTv15rb44xUlbE087LG8I6hNAwuNBiaNWZMpZEK0oncvHmaxL6TV0Op3PxXK49n29GYaRIVDuIc3sKtqjlxa4IvZmVB0rnr55a8r1zA0nP3f5v0TsC/dwLy6Wxf0v8vsPCc/d/m/ROwf7uA+Ln/S/wAvsfBpFEcaMhgnIXu7AvexQQ64oi3F0snP5Za9W+RVOzs8xm2+C6GwmgcYbwK3mgLrq0Bu5l5Lk0scWjDFe8r19DEmdJq6Jarl4Lm2eVl8PMOq+I4MHKodmv4RRVT+qkrurWZVl9vtOZfNmPq1jc7r92q7zyXkZM1oAoLgMFGN362bxDCoUoYcEQ9u2rsDYYeOcT5oPxWZS0+m9KLA1u3rZ7NC5El994vJc8sscjceprVv9DYJyab/AKp4+ra4fyWuG7KIQb8wDTMqWOfm1UAQBAEAQBAEAQBAEAQBAEAQBAEAQBAEAQGD60tAWWnAqyjZqEDwL94xMJ/4TkfJN+ZBA57suafBiOlpgFj2OLaOuLSDQsPw/wDij6unv78PnzNw6PWzo3Us56v0v/x5emROqNN2IG0ZaJLxWzMs4scw7VW4tPnDmOY+BWfJmQToHJmq9PVr27jR7fsZym6qQtW1Zb1uzy8MN7avNM4dpQKmjY7ABGh+57K+Sew3bidEteyo6Cb3dcDwf0e/3xNelx6SMndKQzixh6WjuUUpkawb9Su4+NkoQwhs9lvcjmxv9T9RcjytOfgy0F8aK4Q4bBVx9wG8k0AGZIVciRNqJily1e2G0leznTSnSCNa81tGrIDKiGzzWnM5F7qX9G4LpFFRyrMp9Fa4ni83yRds6gmWhP0VqhWLyXN7C+gQWsaGtFAMFjxxOJ3s6XTyJciWpctXJFjbNpiC2gveeSN3OVep5DmvXgRVs2tDQy9GHXG8Flvf0zfmbA1KautottGdbWvHlWOzzEdwPW32vNKmUklcjm0ccUcTiid7e03ivSkIAgCAIAgCAIAgCAIAgCAIAgCAIAgCAIAgCA1frj1cCeYZqWb/AKpjeM0fbNaMP6wMDmLjlQDS1hWoXfVRLni4VxNMjzhRVVT6L04cDfrAtnr4VTzn31g81zXH1JkhYRs7SauZBiJGs+YbMyp2aHpF+LHDNp/dDQrPulVklyJyvv8Ay9bzntt2RFRzOukruPg8vDL0yv6F0N0og2hLiNDucLosOtSx2YO8Zg5jcagc8tKzplDOcuLWtjzX5iiKgjUSvJmYjtY1z3uDWtBc5xNAABUkk4ABYMEEUcShhV7ewqbuOedYGl8S1ZgQYFRLQySwGo2iLjFePcMgd5K6LZVmwWbJ05nzvH/1X1zFNTTa6cpUv/hZv83FElKNhMDW+s7zvKTJkUyLSZ0uiopVJJUqWvPN5s87Tn2wWbRvJ5I3nuVUmS5sVyLNp2jLoZOnFrbwWb5ZsyDVFq/daEX6bONrLtdxGkXRXNOFM4bTcciRTIqbggUC0UcwqKiZUTHNmO9s6KAVRZPqAIAgCAIAgCAIAgCAIAgCAIAgCAIAgCAIAgCAIDSeurVxXbtGSbR4481DbnS8xmAYEYuAx5WNa+NX6mVQxOFqKF3NGubFtMRW0PLGPPzhQ9TTuW71gdIsW14a2Xox/wAxY796+uRIxGBwIIqDcQsdNp3omZkuGZC4I1ensImyLUj2VNCNB40M3OaTc9ubHbiMj+oWZPkSrRkOVMxzyeaObWrZkdnzr4dcDwf0e/3xzJ7WNrBdaOxLSgc2AdkvrcXuoDsu3NafUSK5BYFkWNDQJzp1zi13blu3v21ZmDBBMqZilSle2RtmSDYLKC8nlHee5ZE+c5sV7wOkWZZsuhlaEOuJ4vN8sj1nJpsNhc7AdpyAVEuW5kWijIrKuXSSnNmPUuLyR7audDYtsTRiRqtlYRHCuFRXMQWHecScga4kVm5UpS4dFHMK+umVk5zZnkslkdNyksyGxsOG0MYwBrGtFAA0UAA3UVwwj1QBAEAQBAEAQBAEAQBAEAQBAEAQBAEAQBAEAQBAEAQHPGt/V4ZGJ9Okm0gF1YjGi6E5xxAyhuJpTAE0wIApihUSuZdkT45ExTJbuaMasu0GxmVFzhyhuPcoWfJcqK7YdOsu0pddJ01qiWKyfJ7C4mYDXtLXCoKtwRuB6SMypppdRLcqYr0y0sqy2wQc3HPmyAV6fUOb4EdZVjy6BNp3xPbu2Lnm/IvY0UNaXONALyVYhhcTuRJzp0EmBzJjuS2ljoto/HtmcEJlWQWXxX0uYyuJyL3UoB8ASpqRIUqG7acztW1I66bpYQrBfXxf2OorEsiDKQGQIDAyGwUaPeScyTUk5kq+RRfIAgCAIAgCAIAgCAIAgCAIAgCAIAgCAIAgCAIAgCAIAgPOZgMiMcyI0OY4Fr2uAIIcKEEHEEIDmbWVoREsiZEaBV0rEJEMmp2SbzBeegVBOIG8FW5stTIdFmXRVsyknKbL9M1kW0lNtisDm+sbjuKhJkty4tFnUKKtlVclTZb+zyZ7ONLzhmqErzJiiUKveBDScpHtOaZKyragnHIAcqI85NHcMSApimp+rV7xOdW3bDrI+rl/y1xefI6d0O0XgWdLNl4AwviPIve8i97vgMgAFlEATiAIAgCAIAgCAIAgCAIAgCAIAgCAIAgCAIAgCAIAgCAIAgCAsrYsuDNQXwI7A+HEFHNPYRuINCCLwQCgOX9L9G49jTmw6r4ESphP89oOByD21FRzjIhWZ8lTYbtpJ2XaUdDO0lrheKz+62EbNTESbislpVrnuiEAAYuJyvwAxJN1xrcFj0tNod6PElbctxVC6mnfc2vPd4Lbm+PSOrfQeFZkvsCj476GPE3nzW57Db6b7znQZxq5lyAIAgCAIAgCAIAgCAIAgCAIAgCAIAgCAIAgCAIAgCAIAgCAIAgIbS3RqBaEs6Xji43scMWOAOy9vOKnpBIwKAxjVbq3ZZjXxIpbEmXlzdsVo1m1xWsqK1IAJPqyqQNgIAgCAIAgCAIAgCAIAgCAIAgCAIAgCAIAgCAIAgCAIAgCAIAgCAIAgCAIAgCAIAgCAIAgCAIAgCAIAgCAID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AutoShape 6" descr="data:image/jpeg;base64,/9j/4AAQSkZJRgABAQAAAQABAAD/2wCEAAkGBxITEhUUEhQWFRUXGRYYExgYGRYYIBwcFBUXGxgYGBsYHCkgGR8lHBgUITEhJSkrLi4vGB82ODMsNygtLisBCgoKDg0OGxAQGzcmICQsLC84LS8sLC83Ny8sLCwsLC00NCwwLCwsNzQsLCwsLiw3LCwsLCwsLCw0NCwwNDAtOP/AABEIAMQBAgMBEQACEQEDEQH/xAAcAAEAAQUBAQAAAAAAAAAAAAAABQIEBgcIAwH/xABJEAABAgMEBAgKCAUCBwAAAAABAAIDBBEFITFBBgcSURMiMmFxkaHRFhdCUlSBkrHB0hQjQ1NiouHwFTNygrIkwghEY5Oj4vH/xAAbAQEAAQUBAAAAAAAAAAAAAAAABQIDBAYHAf/EAD4RAAIAAwQGCAUCBQMFAAAAAAABAgMEBRExURIhQWGh0QYTFCJxgZGxFjLB4fBCUiMzU5KiQ2LxJILC0uL/2gAMAwEAAhEDEQA/AN4oAgCAIAgCAxq1NPrMl4roMabhsiMue3jGh3HZBFeZAWnjQsf02H7MT5UA8aFj+mw/ZifKgHjQsf02H7MT5UA8aFj+mw/ZifKgHjQsf02H7MT5UA8aFj+mw/ZifKgHjQsf02H7MT5UA8aFj+mw/ZifKgHjQsf02H7MT5UA8aFj+mw/ZifKgHjQsf02H7MT5UA8aFj+mw/ZifKgHjQsf02H7MT5UA8aFj+mw/ZifKgHjQsf02H7MT5UA8aFj+mw/ZifKgHjQsf02H7MT5UA8aFj+mw/ZifKgHjPsf02H7MT5UBlsCM17WvY4Oa4BzXAgggioIIxBGaArQBAEAQBAEAQBAEAQBAap1u6zhKB0pJuBmSKRHi/ggch/wBQ9mO5AaVkbB2wXxy7aca4334lxOJKjp1a1FdAblZ3RmGOVp1Tab2LYt+p692wufByDvf1juVrt0zcSHwvRZxeq5Dwcg739Y7k7dM3D4Xos4vVch4OQd7+sdydumbh8L0WcXquQ8HIO9/WO5O3TNw+F6LOL1XIeDkHe/rHcnbpm4fC9FnF6rkPByDvf1juTt0zcPheizi9VyHg5B3v6x3J26ZuHwvRZxeq5Dwcg739Y7k7dM3D4Xos4vVch4OQd7+sdydumbh8L0WcXquQ8HIO9/WO5O3TNw+F6LOL1XIeDkHe/rHcnbpm4fC9FnF6rkPByDvf1juTt0zcPheizi9VyHg5B3v6x3J26ZuHwvRZxeq5Dwcg739Y7k7dM3D4Xos4vVch4OQd7+sdydumbh8L0WcXquQ8HIO9/WO5O3TNw+F6LOL1XIeDkHe/rHcnbpm4fC9FnF6rkPByDvf1juTt0zcPheizi9VyKYujkKh2S4HKpB67l7DXR360W5vRalcDUuJp7L2n9DK9VmsWJZ0T6HOkmVJ4rryYJceU3fDOJGWIzBk4I1GtKE0ippplNMcqYrmjouFFa5oc0hzXAFpBBBBFQQRiCM1UWCtAEAQBAEAQBAEAQGrNbus4SbXSso4GacKPcLxBBHa8jAZYnIEDTFjWWa8NGqXk7Q2rzU37Tq4uP7vwi6qp0u5Bgb1YVh9VdUVC72xZb3v9vHCWmphsNpc40A/dAsOCBxxaMJslVVS6aU5s13JflyIE6Tn7v836LP7Av3cDUn0tiv1Sv8vsfPCc/dj2v0XvYF+7gefFsf8AS/y+xeSNqRYvJhCnnFxA91/qVmbTy5eMXAkqG16ys1y5GrNxNL21+V5LtrnisNmxQ33d7E+oVFMSIGiriAN5NF6k3qRbmTIJcOlG0lm3cWMW2YDfLr0AntFyvw0s17CLm29QS3c5l/gm/bVxLZ2kkLIPPqHerioZmaMGLpVRp6oYn5LmfBpLC81/U3vXvYZmaKV0rpf2Rei5nozSGCcdodI7qql0U1F+DpNQxY3rxXK8u4FpwX8l7eg3dhVmKRMhxRISLWo53yTF56ve4u1aJAIelEUmh2QCcgbl7DdfrLc1xqBuWr3k9RAxdIntJa6FQjEbX6KQhoYYleojUZvSibKjcEcm5rZpfYo8Jz92Pa/Re9gX7uBb+LY/6X+X2JqzZvhYYfSla3Y4Giwp0vq49E2ezax1lOpzhuvv1eDuLpWjPKeEFdmt9K05t69ud15b6yHT0L9d1924s7Us5sZtDc4ck/A8yuyJ7lPcR1qWXLrpdz1RLB/TwMh1Vax32fEEnOk/RiaMcbzBJOI3wzmMsRmDNQRqNXo5rUU8ynmOXMVzR0VDiBwDmkFpALSDUEHAgjEKosFSAIAgCAIAgCA1drc1mtkWmVlHB024cZ1xEEEYne8jAZYnIEDStj2W4u4aPVz3EuG1UmpNS51cXE3/AK4RlVVX9yDDM3iwrC6u6oqF3tkOW978ls8cJeZmGsaXONAP3QLCggcb0UbNU1MunlubMdyRZaNaPzFrzOy2rILKcI/JgP8Ak85D4BZFZWSbMk6UWuJ4LN8jm9o2hNtCbe9UKwWX3M7010tlrKgiQs5jeGaKOfQO4MnEmvLiHG+4digbNs+faMztdU3ovZhfyXvxMKKJQ92HE1tZtjFx4WYJc5x2qEkkkmpLybySb/etknVShWhKw/MDarI6O3pTqteEPPl65E+0AXC4KPbvNxhhUKuS1FEeM1jS5xoBiVVDA4nci3Pny5EtzJjuSIUWlMTEQQpSG5zjhst2nHnoLmjnPYs3qJMiDrJ8SS8bkaXXdJp0x6FKtFZvW+S4+Rltj6nZ2PR85GbBB8n+a/oNCGj1OPQoio6T00ruyINLgufBGvzOunRaU2Jt73eZnZ2p2zYf8zhYx/G/ZHqEMNPaVCzuk9bH8l0Pgr/e88UmEnpbV/ZbBRsnCNPOBf2vJJWBHbNdG73Nflq9rivq4cj1doPZp/5OB6obR7lQrWrV/qxeo6uHIsJrVjZL8ZUNP4HxW9gdTsWRBb9oQf6l/ik/oeOVBkY5aupOUeCZePFhHIO2YjeinFd2lSUjpXUQ/wA2BRLdqf1XAochbDBLd0FtOzgXgcLBFSXQ6uAAzcwjabdiQKDep6ltehrnovuxPY9Xo8H+ajJpq6ro3/Ci1ZYr0LKy7abF4ruK/dkejuV6fSxS9a1o3OyrelVjUuNaMfB+HL3JVYpsBFW5ZYit2mjjjDnG7uWVTVHVu54EBblkKsl9ZLX8RcVlyLa0dLo8eRhSL2g8G8EP8pzWt2WQ3DOhJv8A6d1TelWdKk1UVTC8VhsTxb8+Zz1acTUtLXfd9iWkJfg4bWbhf0m89tVhzY9ONxHVbPpuzU0EnJccXxLhWzMMd0mjOZEhuaaEA0PrUjRQqKCJM0zpNOjk1EmZLdzSevzJOybSbGbueOUPiOZYs+Q5T3E5ZNrS66XlGsV9Vu9sD7atmtjN3OHJPwPMkie5T3Htq2VLrpdz1RLB/R7vYyTVTrIfIPElPE/R60hvN/BE++GezHepmCNRq9HNainmU8xy5iuaOh2PBAIIIIBBF4IOBBzVRZKkAQBAEAQGsdbes1si0y0qQ6bcOMbiIIIuJyLyLw3LE3UDgNJWRZji4xo5LnuJdxiSak1LnE3lxN9/vwjKqqv7kHqbvYVhaF1RULXshy3vfktnjhMTEdrGlzjQBYUEDjdyNoqKiXTy3MmO5IjtHrDmLXmeDh1ZBZfEeRUMacz5zzfQfAErJqqqTZkjTj1xPBZvlm/rcjm9pWjNtCbfhCsF9XvNn6b25AsSSZKSQDYzwdjAkA3Ojv3uNKCt1RubRavZtLNteqdRUfKvxQrdnzd5hRxKXDcjVNh2aa8NFqXuvFbzfftGuJK2upnr+XBgvy42/o/Y3VpVM9d54LLf45ZeOE4sE20ICHs+zItpzzZaGdloJ2nYhrW8t5GZyA3kC6tVmTqiXQUrnx4+7eC5nN7bro6uqctPuwu5eWL5bjobRrRuWkYQhS7A0XbTje55HlPdmceYZALnVbXTquZpzX5bF4GBDCoVciXWIVBAEAQBAEAQGp9amrdj2PnJJmzFbxo0JuDwMXsGTxiQOV047bYduxQxKnqHfC9Sb2bnu9vDCxMl3d6HE17YNpcK3Zdy24843rYaqR1cV6wZvlgWq6uU5cx9+His/o/uSqxTYCzh2bDEQxacY9QOZHOVec+NwKDYRsuyqeCqiqku8/RPa1ve1l4rJJBAY1pZymdB94UnQfKzR+lv82V4P3Mx1laAPknfTJIHgK1e0X8ET74Z7MFD2NbMNXD2eo+fPP7/APJrsEcymmKbKdzRC2VaTYzdzhyh8RzLMnyHKe46LZVqy66XetUSxX1W4+WtZrYzdzhyT8DzJInuU9xTa1lS66XlGsH9Hu9jKNU+sp8k8SU+TwFaQ3n7InInOGezowmYYlEr0c1nyJkiY5cxXNHQrHAgEGoN4IzBzCqLR9QBAEBrPW3rMbINMtKkOm3C83EQQRc5wwLyL2tPSbqBwGj7IsxznGPHJc9xLuMSSSTUvcTeSTfeo2qqr+5B6m7WFYWjdUVC17Ict735LZ44TMeM1jS5xoBisGGFxO5G1T58uRLcyY7kiMsKx5m1pkQoQ2YTb3vIq2G0+U7znG+jc+YAkZVTUybNkdZM1t4La3kt2b+yOb2naU20JuUCwX1e/wBsDoKyrMlbMlC2GNiFCa58RxvLtkVc95zcae4CgAC57UVE+0Ki+LXFE7ksskvzeYqSgRzzMzr7RnYkzG5NahuIDRcxg5gBfvv3rocEqGhpYZMvHPftZI2FQdsqdONdyHW972L6v7k2sI6OEAQHpqbnmQLVeyIQDFZEhMJ87ba8CvOGHpNFR0ilRTqBRQfpab8LmvqconQOVVTIIsb2uJ0CufFQQBAEAQBAEAQBAc4af2SLPtV2wNmFEpEYMg2ISHDoDg6g3ALpFlVLraBaXzQ6n4rD1V3EuWdUdkrYI9l9z8HqfPyLpWzqIQBAEBjWlnKZ0H3hSdB8rNH6W/zZXg/c6nLA5tHAEEUIN4IIvBGYXKtJwxXrEgTQ+srQJ8g8zcmD9HJ4zRfwRJwO9hyOWByJ36xrYhrYOon/AD+/3/5KJcyZSzFNlO5r89CIsu0Wxm1Fzhyh8RzLKnyHKe46LZdqS66XetUSxX5sKLXsxsZu545J+B5vcqqeocp7i3a9kwV0u9ao1g/o93tjmnleqbWW6TcJGfcRArswojvsicGuP3ZyPk9GExDEolejm06THJjcuYrmth0G1wIqLwcFUWj6gCA5e1o6HRbMnOH40aXivL4cR5LjtEkuhxHG/bxIJ5QvxBpRHDpQuEv0s/qJ0M25O533M8pOabEYHNwPYdxUHMluXFos6rR1cuqlKbLep8Hky1tqzzFZQHjNvAyPMe9XaacpUWvBmBbVmxVsi6B96HWlse7k9hl2pXTCFC/0EZrYbnPJhPoG7b3G9kQ+dgGk40Dd1YrpJZkyb/1Ut3pLWslmt2frmc7ltwNwRK5/XIyDXrbJhSLYDTR0w+h/oh0c6n93BjoJUZ0XpetqnNeEC4vUuF5VOiuhuNZWHLbEFu93GPrw7KLaKqZpzHu1HQ7Cpez0UC2xd5+eHC4kFjkwEAQENbNluc4RYRpEFDcaE0wIORCzKaoUK0I8DV7dsSKpfXyPn2rP7+6Mx0V1xxIQEK0IbomzdwrKB/8Aew0DjzgjoOKhq7oxBMfWUsV1+x4eT2eGs0txxy3oTFc15M2NZmsGzI44k3Dad0Q8Ef8AyUr6qrW59i10n5pbfhr9ry4pkL2mQwJuG8VY9rh+FwPuUfFLjg+ZNeRVeeyoPQgCAIAgCA1B/wAQFmueJSKxpdThWOoCTfsObh0P61uHRSfDC5sETuwfun9DHnrBmtxak39wfYid62Xs9P8Av4onl0pq0rtCH0fM+/xWb+4/JE7152en/fxR78VVf7IfR8x/FZv7j8kTvTs9P+/ih8VVf7IfR8x/FZv7j8kTvTs9P+/ih8VVf7IfR8yxtIzEYguguFK4Mfn0rIk9TKvSi4oibRtKbXRQxTEldlf9WzrNmAXI3ieGIaydMIUhLkENiRooLYcJ14INznRB5g3eVhvImrFsyZWTlFe1DC7217Lf7YlqZGoUaH0cs91eFdcL9kC6tczTLmW91k9XdWjZejdlxqJVcepbFnve7LPHDHIiVHG6NpK9kDDkYtpTbJeVYHONwdgKeU95yYP3eaKZpZLlwa9pza3rRl1lR/DWqHVftf2y83tOqNFLEElKQZYRHROCaG7biSScTQE8VuQbkAAskgyWQBAWFuWRBm4D4EdofDeKOG7c4HIg0IPMgOXtKLAj2POGFEq+C++E+l0RlcRue3At+BBNifIU2HeStlWpHQzb8YXivqt6+xfQYoc0Oaag3gqFihcLuZ0yTNgnQKZA709pE27Ze39ZD5YxpnTdzhZlLUaPciwNdt6xu0QufJXfWKzXP3wyLbSHSePaAlmRzV0Jph7db3bThxnc9A0HfSqu0tBKo3Mil4Ra7srkaPLTnTIYM2l6syEBRp15JJXI+oehAEAQHhMykOJy2h3v9RxCrgmRwfKzFqaKnqVdOgT9/XFEZG0chHklzeojtv7VlQ10axV5BTui1LFrgicPFcdfEtXaMnKIPW2nxV1V62wmBH0Sj/TN9Yfuyv8Ag8yOTG/M8e5U9pkPGDgixF0Vqv0xw8eTH8KmjjHPtxD8E7RTrCDgjxdFavbHD6vkDYkc4xu1ydrlLCD2LnwpP/qLiUiwIowi/wCS97ZLf6R8Jz/6i9GVtsqabyY5H97x7l46infzQcEURdFapfLHDx5MuGRLUZyJuMP6Y8UfEK24aGP5pS/tRai6NV8ODT8G/qkSEvppbkH7Z7wMnNhxK9YLu1Y8dl2XN/Ql4Nr7GJMsi0Zavct+Vz9rycs/XVNwzSalob/6dqE7p420D1BYM7orTxq+TMa8bnyMGOKZLejMhue9Xe5nNg61bNmKB0Qy790YBo9sEtp0kKBqujtbI1qHSX+3Xwx9z2GbCzN2OBAIIIN4IvrXcoNpp3Mun1AEBA6Z6UQbPlzGiXuN0KHWhe7IcwGJOQ3mgMhZtnTK6cpcOpbXkvzBFEcahV5z0Yka0Jh0zNHaqegXYMaMmj931K6HdKo5KkSVdd+XveStiWRFWTOunLuLi8vDP0zunQFgHQkklciCtGYiTEVsrLNL3vcG0bi4nyRzbz8FJUlPd34vI0jpBbOm3TSHq/U893hnnhhj0Vqx0Eh2ZL0NHzMQAx4g7IbK+S3tN+4CQNRMzQBAEAQEHplovAtGWdAjClb4bwL2PAuc34jMVCA5hmpSPZk0+Vmm0occiDyYjDm09+BBCxKmn6xXrEn7Eth0cfVzP5b4PPmvMmga3hRB0ZNRK9YELaNlfWsisHltLx/cOMPis2TUdxy4sndyNYtGxkqqCqkr9ULiXmu9z9cybWEbQEAQBAEAQBAEAQBAEAQBAEAQFMSGHCjgCNxFV6m1rRRMlwTIdGNJrJq8i5uwIT+TxDzYdXdRZUusmQ46yBq+jdJOvcvuPdh6crj0sLSS0LKcODdtwa3w3Vcw330H2bucU9apqqGktGHvK6LPb9/zA1CtsyqoHfGr4c1h9vzE3roXpjL2jC24R2YjacLCcRtNP+5u5w7DctDtKzJ1DM0Y9aeD2Pk9xjwRqJaiR0gtqDJwHx47qMaMM3E4NaMyf3cCVj0dJMqpqlS1rfBZs9iiUKvZzna9qx7VmjGjcWGLmtBuY3Jjd5OZ/QLpEiRJs6QpUvHPN5vkZdlWZHaE6+LVAsX9Fv8AbHIlobA0AAUAuAWG2272dJly4ZcKggVyWwhrctIj6qFUvdQGl5vwaKZlZtJT6XfiwNX6QWz1KdNJfeeLyWXi+C34bv1PauhIQ/pEy0GbiDDHgmnyB+M+UfUMy6UNENloAgCAIAgCAxDWToPCtOX2bmx2AmXiHI+Y6l+w7PdccqEDnGRjRZWM6VmmljmOLSHYtO45EHIi68ZFYFXTaXfhxNr6P2z1TVNOfdeDy3eHt4YTyjDewgCAIAgCAIAgCAIAgCAIAgCAIAgCApewEEEVBxBRNp3oojghjhcMSvT2EE2JGs+YZMyri2huxIvxY8ZtI/daFZ7UutkuTOX5mt5z22rIdDH1sr5HweXhk/LxvtK9Jpi15gVHBwWchlahtcXON204/pvKs0NBJsyTq1xPF57tyMGhoptoT1BDqSxeS55L6Xl5LQGsaGtFAP3UqxHG44tJnS6aml08pSpauSLC27U4Juy3lnDmG9ZFNT9Y73gRFt2uqOX1ct/xHwWfI2bqV1cGHs2hON+scNqWhu8kH7V9fKPkjIGuJGzMJXHOYonE73izcyHgQBAEAQBAEAQGudb2rwWhC4aXaBNwxxcuFaPs3HzsdknO43GoA0VYlouqYMYFr2ktG1UGouLXA4EKMq6e7vwm89H7Z6xKmnvXsee578s/HGcWAbaeMxNNZTbNAcCcK7icvWq4JcUfymLUVcqnu613J7dl+V+zzuPRjw4VaQRvBqqWmtTL8uZBMh0oGms1rKl4VhAEAQBAEAQBAEAQBAEAQBAEB5TMAPaWuwIp+qqgjcESiRj1NPBUSopUeDX4/LE85CTbCYGt9Z3neqps1zItJlqgoZdHJUqDzebzPK1bQEFtcXHkj4nmVUiS5sV2wsWracFDK0nrieC+vgvsZXqc1dumogtCdFYQNYLHD+a4eW4fdtOAzI3Chm4YVCrkcxnTo50bmTHe3tOgl6WwgCAIAgCAIAgCAIDT2urVwYwdPybfrm3zENuL2tH8xoHljMZjnFHD1Np3o1XYdqcKNl3LH5hv6d6iKqn6t6UOB0Sw7YVXB1U1/wARcVn45+vhJR4TXtLXCoOIWLDE4XeicnyYJ0ty5ivTMPtGTfAfcTQ8lwu9RpmpmTNhnQ6/Q5raNBOs2d3Ync8Ilq8tW1GR2foxa8SE2NAaY0Jwq1zXwn9IIc7aBBqCCLiFHTq+z5cxy5r0Ylsaa+wlWtaEC7sxvxufveecWStaHc+Ujnn4B5HW0UXsM2z4/lmr+5fUy4OkdoQ43Pxh5XFs+fnWcuXcOmHEb71dUmmi+WPii9D0pq180EPo+Z4eEr84Y6yFX2CHZEXV0sm7Za9WVDSc/d/m/RedgX7uBcXS2LbK/wAvsVDSffD/ADf+q87B/u4Fa6XLbJ/y+xWNJmZsd1hedgizLq6WSdst+qKxpLC81/5e9U9gjzRcXSul2wRcOZW3SKCcnjpA+BXjoZm4uw9KKJ4qJeKX0bPVtuwPOI/td8AqHRzcuJkQ9IrPeMd3/bFyLhlpwThEb6zT3q26eYv0mXBa1FHhNXm7ve4uWPBvBB6L1baaxM6CZDGr4XetxUvCsIAgCAt56cbCYXO9Q3ncFclSnMi0UYddXS6OS5szyWbyL3VjoJEtaYMxM1Eqx3GxHCEXiEw5DziL795qJuXLUuHRRy+sq5lVNc2Y9b4LJHS8GE1rQ1oDWtADQAAAAKAADAAZKsxStAEAQBAEAQBAEAQBAEBoLXPq7dLvNoSTaQydqYY0fy3H7Ro8w5jI34Hi+RQqJXMuSpscqNRwO5raYdZFoiM3c4cofEcyhaiQ5UW46XZFqQV0q/CNYr6rc+GBcTkq2Iwtdgew7wrcuY5cWkjNrKOXVynKmLU+DzRToJpXFsmZMOLV0tEI4RoyyEVg3jMZgUyBFVp2fLtKRpQao1g/o93tjmc0q6SbQTnKmYZ5rM6AjWxLsgCYdGY2CQHCIXANIdhQ51yC57DSzopvUqF6WF2080ldeYDa2uiRhkiBDix6YOoIbT0bXG62qfkdFqqNXzIlDxfDVxLLnw7CHbrzaTxpG7P68HsMILM+EmsJ3+P/ANFPX7iYs3WzZUY0jQ3wed8Nr29bKnsWHO6OV8rXLiUXg7nxu9ypToXiZpIwZCZZtwmS0Zhza2G8dBuuPMVCzY6uni0Y3FC97aLq0XgfH6J2ecZKV/7ML5UVpViwmxf3PmNCHI8YmhNmnGTl/VDaPcFcVq1q/wBWL1Z51cORZxtXFlOxlGD+l0Rv+LgrsNuV8OE1+ifujzqociyi6p7JOEBzeiLF/wBzir8PSO0FjHf/ANq+iPOpgI2a1K2e7kRJhnNtMI7WV7VkwdKqxfNDC/J8zxyISDntSMRtXS04K+SIjC3rewn/ABWfK6WQRap0r0d/B8xDLjlvSgiufoYZa0tO2dFbCnGVa69jgdoOAuJY7Ol1Qb7xhUKap46WuluOnetbOa+uBNUPSCpp41DUPSh4+u3z4Em01FQsV6jf4YlEk1gz6hUecxHaxpc40AxVUEDjeiixUVEunluZMdyR4aF6LR7Zm6Xsl4dDFf5rT5La3F7qfHAUU1JkqVDcjmNp2jMrp2nFqSwWS55nT9lWbCloLIEBgZDhtDWNGQHaSTUkm8kklXiOLtAEAQBAEAQBAEAQBAEAQFMRgcC1wBBBBBFQQcQQcQgObNamgcSy4/0qVB+ivdcLzwTjjDdvafJPqN4BNEyBRw6MRkUtVMpZqmync1+XMjLPnGxWBzfWNx3KEmynLiuZ1Cz6+XWyVMg81k8im0pFsZmybj5J3HuXsmc5UV6KLSs6XXSeri1PY8nyzX1uMfhQJiIWyz3u4OEXODSSWt2sS0YX9/OpGKOTAnPhSveq/a7s/A0Omsaom1Tpo9Wjrb3ZrO/YTstZMFguYCd7rz24epYEdTMj2m8Uti0VOrlAm84tb46l5XFyZdnmt6grWnFmZzpZLVzgXoi0mLGgv8gNO9t3Zh2K9BVTYdt/iR1RYVDOXyaLzh1fbgWMCDNyT+GlIr2kY7ONNzm4PHMQehX4oqerh6ufCn4/R4o1av6O1FNfMkPSh4ry2+Xobg1c6y4c8RAmA2FM+TTkxKDya8l34fWNw062LBjpP4srXBxXjmt5Cy5ulqeJsNa6XggCAojRmsG09waBiXEAdZXsMMUTuhV54YnbesqzJYGscRXZNg/WV/uHEHrcFL01hVs9/JorOLVwx4FDmwo03plpTHtiOwBnBwYe1sDGm1SrnnMmguyp0k7nZ1nyrLlO93xRY+WxF2ko51fNUEtatr2L8yLxjaAAYAUHqVhu93nUYIFBCoVglcHvABJNALyUSbdyEccMELiidyW0irIsuYtabbLy4owXuccGNFzoj+ugHOBmpmmkKUteJza2rWirpl0PyLBZ739Ml5nT+i2jsCQlmS8u2jW3uJxe48p7zmT2AACgACySFJdAEAQBAEAQBAEAQBAEAQBAEBb2jIw48J8KMwPhvBa9pwIP7xyQHL+nOicexpvi1fLRCeCec25sfkHt3545kC1OlKZDczPs60JlFOUyDDas1+YM9JaO17Q5pqD+6KEjgcEWizqFNUy6iUpst3pnpsitc9/79apv2F3RV+ldrPqFQQBAEBBW1ZZBEaDUPBBIbUGoNzm0vBB3LOpqhXdXMw3+xqFvWJp/9RTw97bCtu9b888ccZxmse26AB2AAqYLKmmZq3FYLsOy777v8nzNchoK+LCVF/a17nk7Te3XfbOHRDgN/wBiqVk2VD+jjFzLqsm0ov8ATfBFpHte2YvLmozeiKWdkMq9DTWbL+WWv7b/AHL8HR+0Y8Vd4xL6XkfFsSPFO1GjbR3kueetyyIauVLV0uG5eS9jMl9FJ8X8yYl4XvkXMvo9Cbyqv6bh1DvVqOtmPDUS1P0YpJeuZfE9+pcOZKwobWijQANwuWLFE4nezYJUqCVDoS0kslqK14VkFEEaemGSkq0vL3UFMyLyScmtAJJ5qqVpafQWlFiaBb1s9pi6iS+4sXm+S445HSur/QyDZksIUOjojqGPFpe9wHY0VIAyqcySc01kydAEAQBAEAQBAEAQBAEAQBAEAQBARektgwJ6XfLzDaseMRi1w5L2HJwPcagkIDl+3LHmLIm3QI/Ghm9jwLntye3cciMsNxWPUSFNh3kxY9qxUM3XrgeK+q3+68iThvDgCDUG8FQzTTuZ0uXMhmQqOB3p7SpeFYQBAEAQBAEAQBAEAQEFa86+I8S8AF73kMo28kuNAxtMSTd2KRpKf9cXlzNM6Q2zjSyXuif/AI8/TM6A1V6vmWZB24gDpuIBwr8dgXHgmHcDSpzI3AUkTTDPEAQBAEAQBAEAQBAEAQBAEAQBAEAQBAY3p5ohBtOWMGJxXjjQYgFSx+/nacC3MbiAQBzQYUez5h8pNN2S005hXBzTm12P7Kw6qn01pQ4mx2DbHZYupmvuPg+T2+uZOBRJ0JO8i7YhxgNuC4gjlNxqN4Bz5v2cmnilt6MxeZBWxKrIIevpI3esYcdWaTv15rb44xUlbE087LG8I6hNAwuNBiaNWZMpZEK0oncvHmaxL6TV0Op3PxXK49n29GYaRIVDuIc3sKtqjlxa4IvZmVB0rnr55a8r1zA0nP3f5v0TsC/dwLy6Wxf0v8vsPCc/d/m/ROwf7uA+Ln/S/wAvsfBpFEcaMhgnIXu7AvexQQ64oi3F0snP5Za9W+RVOzs8xm2+C6GwmgcYbwK3mgLrq0Bu5l5Lk0scWjDFe8r19DEmdJq6Jarl4Lm2eVl8PMOq+I4MHKodmv4RRVT+qkrurWZVl9vtOZfNmPq1jc7r92q7zyXkZM1oAoLgMFGN362bxDCoUoYcEQ9u2rsDYYeOcT5oPxWZS0+m9KLA1u3rZ7NC5El994vJc8sscjceprVv9DYJyab/AKp4+ra4fyWuG7KIQb8wDTMqWOfm1UAQBAEAQBAEAQBAEAQBAEAQBAEAQBAEAQGD60tAWWnAqyjZqEDwL94xMJ/4TkfJN+ZBA57suafBiOlpgFj2OLaOuLSDQsPw/wDij6unv78PnzNw6PWzo3Us56v0v/x5emROqNN2IG0ZaJLxWzMs4scw7VW4tPnDmOY+BWfJmQToHJmq9PVr27jR7fsZym6qQtW1Zb1uzy8MN7avNM4dpQKmjY7ABGh+57K+Sew3bidEteyo6Cb3dcDwf0e/3xNelx6SMndKQzixh6WjuUUpkawb9Su4+NkoQwhs9lvcjmxv9T9RcjytOfgy0F8aK4Q4bBVx9wG8k0AGZIVciRNqJily1e2G0leznTSnSCNa81tGrIDKiGzzWnM5F7qX9G4LpFFRyrMp9Fa4ni83yRds6gmWhP0VqhWLyXN7C+gQWsaGtFAMFjxxOJ3s6XTyJciWpctXJFjbNpiC2gveeSN3OVep5DmvXgRVs2tDQy9GHXG8Flvf0zfmbA1KautottGdbWvHlWOzzEdwPW32vNKmUklcjm0ccUcTiid7e03ivSkIAgCAIAgCAIAgCAIAgCAIAgCAIAgCAIAgCA1frj1cCeYZqWb/AKpjeM0fbNaMP6wMDmLjlQDS1hWoXfVRLni4VxNMjzhRVVT6L04cDfrAtnr4VTzn31g81zXH1JkhYRs7SauZBiJGs+YbMyp2aHpF+LHDNp/dDQrPulVklyJyvv8Ay9bzntt2RFRzOukruPg8vDL0yv6F0N0og2hLiNDucLosOtSx2YO8Zg5jcagc8tKzplDOcuLWtjzX5iiKgjUSvJmYjtY1z3uDWtBc5xNAABUkk4ABYMEEUcShhV7ewqbuOedYGl8S1ZgQYFRLQySwGo2iLjFePcMgd5K6LZVmwWbJ05nzvH/1X1zFNTTa6cpUv/hZv83FElKNhMDW+s7zvKTJkUyLSZ0uiopVJJUqWvPN5s87Tn2wWbRvJ5I3nuVUmS5sVyLNp2jLoZOnFrbwWb5ZsyDVFq/daEX6bONrLtdxGkXRXNOFM4bTcciRTIqbggUC0UcwqKiZUTHNmO9s6KAVRZPqAIAgCAIAgCAIAgCAIAgCAIAgCAIAgCAIAgCAIDSeurVxXbtGSbR4481DbnS8xmAYEYuAx5WNa+NX6mVQxOFqKF3NGubFtMRW0PLGPPzhQ9TTuW71gdIsW14a2Xox/wAxY796+uRIxGBwIIqDcQsdNp3omZkuGZC4I1ensImyLUj2VNCNB40M3OaTc9ubHbiMj+oWZPkSrRkOVMxzyeaObWrZkdnzr4dcDwf0e/3xzJ7WNrBdaOxLSgc2AdkvrcXuoDsu3NafUSK5BYFkWNDQJzp1zi13blu3v21ZmDBBMqZilSle2RtmSDYLKC8nlHee5ZE+c5sV7wOkWZZsuhlaEOuJ4vN8sj1nJpsNhc7AdpyAVEuW5kWijIrKuXSSnNmPUuLyR7audDYtsTRiRqtlYRHCuFRXMQWHecScga4kVm5UpS4dFHMK+umVk5zZnkslkdNyksyGxsOG0MYwBrGtFAA0UAA3UVwwj1QBAEAQBAEAQBAEAQBAEAQBAEAQBAEAQBAEAQBAEAQHPGt/V4ZGJ9Okm0gF1YjGi6E5xxAyhuJpTAE0wIApihUSuZdkT45ExTJbuaMasu0GxmVFzhyhuPcoWfJcqK7YdOsu0pddJ01qiWKyfJ7C4mYDXtLXCoKtwRuB6SMypppdRLcqYr0y0sqy2wQc3HPmyAV6fUOb4EdZVjy6BNp3xPbu2Lnm/IvY0UNaXONALyVYhhcTuRJzp0EmBzJjuS2ljoto/HtmcEJlWQWXxX0uYyuJyL3UoB8ASpqRIUqG7acztW1I66bpYQrBfXxf2OorEsiDKQGQIDAyGwUaPeScyTUk5kq+RRfIAgCAIAgCAIAgCAIAgCAIAgCAIAgCAIAgCAIAgCAIAgPOZgMiMcyI0OY4Fr2uAIIcKEEHEEIDmbWVoREsiZEaBV0rEJEMmp2SbzBeegVBOIG8FW5stTIdFmXRVsyknKbL9M1kW0lNtisDm+sbjuKhJkty4tFnUKKtlVclTZb+zyZ7ONLzhmqErzJiiUKveBDScpHtOaZKyragnHIAcqI85NHcMSApimp+rV7xOdW3bDrI+rl/y1xefI6d0O0XgWdLNl4AwviPIve8i97vgMgAFlEATiAIAgCAIAgCAIAgCAIAgCAIAgCAIAgCAIAgCAIAgCAIAgCAsrYsuDNQXwI7A+HEFHNPYRuINCCLwQCgOX9L9G49jTmw6r4ESphP89oOByD21FRzjIhWZ8lTYbtpJ2XaUdDO0lrheKz+62EbNTESbislpVrnuiEAAYuJyvwAxJN1xrcFj0tNod6PElbctxVC6mnfc2vPd4Lbm+PSOrfQeFZkvsCj476GPE3nzW57Db6b7znQZxq5lyAIAgCAIAgCAIAgCAIAgCAIAgCAIAgCAIAgCAIAgCAIAgCAIAgIbS3RqBaEs6Xji43scMWOAOy9vOKnpBIwKAxjVbq3ZZjXxIpbEmXlzdsVo1m1xWsqK1IAJPqyqQNgIAgCAIAgCAIAgCAIAgCAIAgCAIAgCAIAgCAIAgCAIAgCAIAgCAIAgCAIAgCAIAgCAIAgCAIAgCAIAgCAID//2Q=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3" name="AutoShape 8" descr="data:image/jpeg;base64,/9j/4AAQSkZJRgABAQAAAQABAAD/2wCEAAkGBxITEhUUEhQWFRUXGRYYExgYGRYYIBwcFBUXGxgYGBsYHCkgGR8lHBgUITEhJSkrLi4vGB82ODMsNygtLisBCgoKDg0OGxAQGzcmICQsLC84LS8sLC83Ny8sLCwsLC00NCwwLCwsNzQsLCwsLiw3LCwsLCwsLCw0NCwwNDAtOP/AABEIAMQBAgMBEQACEQEDEQH/xAAcAAEAAQUBAQAAAAAAAAAAAAAABQIEBgcIAwH/xABJEAABAgMEBAgKCAUCBwAAAAABAAIDBBEFITFBBgcSURMiMmFxkaHRFhdCUlSBkrHB0hQjQ1NiouHwFTNygrIkwghEY5Oj4vH/xAAbAQEAAQUBAAAAAAAAAAAAAAAABQIDBAYHAf/EAD4RAAIAAwQGCAUCBQMFAAAAAAABAgMEBRExURIhQWGh0QYTFCJxgZGxFjLB4fBCUiMzU5KiQ2LxJILC0uL/2gAMAwEAAhEDEQA/AN4oAgCAIAgCAxq1NPrMl4roMabhsiMue3jGh3HZBFeZAWnjQsf02H7MT5UA8aFj+mw/ZifKgHjQsf02H7MT5UA8aFj+mw/ZifKgHjQsf02H7MT5UA8aFj+mw/ZifKgHjQsf02H7MT5UA8aFj+mw/ZifKgHjQsf02H7MT5UA8aFj+mw/ZifKgHjQsf02H7MT5UA8aFj+mw/ZifKgHjQsf02H7MT5UA8aFj+mw/ZifKgHjQsf02H7MT5UA8aFj+mw/ZifKgHjQsf02H7MT5UA8aFj+mw/ZifKgHjPsf02H7MT5UBlsCM17WvY4Oa4BzXAgggioIIxBGaArQBAEAQBAEAQBAEAQBAap1u6zhKB0pJuBmSKRHi/ggch/wBQ9mO5AaVkbB2wXxy7aca4334lxOJKjp1a1FdAblZ3RmGOVp1Tab2LYt+p692wufByDvf1juVrt0zcSHwvRZxeq5Dwcg739Y7k7dM3D4Xos4vVch4OQd7+sdydumbh8L0WcXquQ8HIO9/WO5O3TNw+F6LOL1XIeDkHe/rHcnbpm4fC9FnF6rkPByDvf1juTt0zcPheizi9VyHg5B3v6x3J26ZuHwvRZxeq5Dwcg739Y7k7dM3D4Xos4vVch4OQd7+sdydumbh8L0WcXquQ8HIO9/WO5O3TNw+F6LOL1XIeDkHe/rHcnbpm4fC9FnF6rkPByDvf1juTt0zcPheizi9VyHg5B3v6x3J26ZuHwvRZxeq5Dwcg739Y7k7dM3D4Xos4vVch4OQd7+sdydumbh8L0WcXquQ8HIO9/WO5O3TNw+F6LOL1XIeDkHe/rHcnbpm4fC9FnF6rkPByDvf1juTt0zcPheizi9VyKYujkKh2S4HKpB67l7DXR360W5vRalcDUuJp7L2n9DK9VmsWJZ0T6HOkmVJ4rryYJceU3fDOJGWIzBk4I1GtKE0ippplNMcqYrmjouFFa5oc0hzXAFpBBBBFQQRiCM1UWCtAEAQBAEAQBAEAQGrNbus4SbXSso4GacKPcLxBBHa8jAZYnIEDTFjWWa8NGqXk7Q2rzU37Tq4uP7vwi6qp0u5Bgb1YVh9VdUVC72xZb3v9vHCWmphsNpc40A/dAsOCBxxaMJslVVS6aU5s13JflyIE6Tn7v836LP7Av3cDUn0tiv1Sv8vsfPCc/dj2v0XvYF+7gefFsf8AS/y+xeSNqRYvJhCnnFxA91/qVmbTy5eMXAkqG16ys1y5GrNxNL21+V5LtrnisNmxQ33d7E+oVFMSIGiriAN5NF6k3qRbmTIJcOlG0lm3cWMW2YDfLr0AntFyvw0s17CLm29QS3c5l/gm/bVxLZ2kkLIPPqHerioZmaMGLpVRp6oYn5LmfBpLC81/U3vXvYZmaKV0rpf2Rei5nozSGCcdodI7qql0U1F+DpNQxY3rxXK8u4FpwX8l7eg3dhVmKRMhxRISLWo53yTF56ve4u1aJAIelEUmh2QCcgbl7DdfrLc1xqBuWr3k9RAxdIntJa6FQjEbX6KQhoYYleojUZvSibKjcEcm5rZpfYo8Jz92Pa/Re9gX7uBb+LY/6X+X2JqzZvhYYfSla3Y4Giwp0vq49E2ezax1lOpzhuvv1eDuLpWjPKeEFdmt9K05t69ud15b6yHT0L9d1924s7Us5sZtDc4ck/A8yuyJ7lPcR1qWXLrpdz1RLB/TwMh1Vax32fEEnOk/RiaMcbzBJOI3wzmMsRmDNQRqNXo5rUU8ynmOXMVzR0VDiBwDmkFpALSDUEHAgjEKosFSAIAgCAIAgCA1drc1mtkWmVlHB024cZ1xEEEYne8jAZYnIEDStj2W4u4aPVz3EuG1UmpNS51cXE3/AK4RlVVX9yDDM3iwrC6u6oqF3tkOW978ls8cJeZmGsaXONAP3QLCggcb0UbNU1MunlubMdyRZaNaPzFrzOy2rILKcI/JgP8Ak85D4BZFZWSbMk6UWuJ4LN8jm9o2hNtCbe9UKwWX3M7010tlrKgiQs5jeGaKOfQO4MnEmvLiHG+4digbNs+faMztdU3ovZhfyXvxMKKJQ92HE1tZtjFx4WYJc5x2qEkkkmpLybySb/etknVShWhKw/MDarI6O3pTqteEPPl65E+0AXC4KPbvNxhhUKuS1FEeM1jS5xoBiVVDA4nci3Pny5EtzJjuSIUWlMTEQQpSG5zjhst2nHnoLmjnPYs3qJMiDrJ8SS8bkaXXdJp0x6FKtFZvW+S4+Rltj6nZ2PR85GbBB8n+a/oNCGj1OPQoio6T00ruyINLgufBGvzOunRaU2Jt73eZnZ2p2zYf8zhYx/G/ZHqEMNPaVCzuk9bH8l0Pgr/e88UmEnpbV/ZbBRsnCNPOBf2vJJWBHbNdG73Nflq9rivq4cj1doPZp/5OB6obR7lQrWrV/qxeo6uHIsJrVjZL8ZUNP4HxW9gdTsWRBb9oQf6l/ik/oeOVBkY5aupOUeCZePFhHIO2YjeinFd2lSUjpXUQ/wA2BRLdqf1XAochbDBLd0FtOzgXgcLBFSXQ6uAAzcwjabdiQKDep6ltehrnovuxPY9Xo8H+ajJpq6ro3/Ci1ZYr0LKy7abF4ruK/dkejuV6fSxS9a1o3OyrelVjUuNaMfB+HL3JVYpsBFW5ZYit2mjjjDnG7uWVTVHVu54EBblkKsl9ZLX8RcVlyLa0dLo8eRhSL2g8G8EP8pzWt2WQ3DOhJv8A6d1TelWdKk1UVTC8VhsTxb8+Zz1acTUtLXfd9iWkJfg4bWbhf0m89tVhzY9ONxHVbPpuzU0EnJccXxLhWzMMd0mjOZEhuaaEA0PrUjRQqKCJM0zpNOjk1EmZLdzSevzJOybSbGbueOUPiOZYs+Q5T3E5ZNrS66XlGsV9Vu9sD7atmtjN3OHJPwPMkie5T3Htq2VLrpdz1RLB/R7vYyTVTrIfIPElPE/R60hvN/BE++GezHepmCNRq9HNainmU8xy5iuaOh2PBAIIIIBBF4IOBBzVRZKkAQBAEAQGsdbes1si0y0qQ6bcOMbiIIIuJyLyLw3LE3UDgNJWRZji4xo5LnuJdxiSak1LnE3lxN9/vwjKqqv7kHqbvYVhaF1RULXshy3vfktnjhMTEdrGlzjQBYUEDjdyNoqKiXTy3MmO5IjtHrDmLXmeDh1ZBZfEeRUMacz5zzfQfAErJqqqTZkjTj1xPBZvlm/rcjm9pWjNtCbfhCsF9XvNn6b25AsSSZKSQDYzwdjAkA3Ojv3uNKCt1RubRavZtLNteqdRUfKvxQrdnzd5hRxKXDcjVNh2aa8NFqXuvFbzfftGuJK2upnr+XBgvy42/o/Y3VpVM9d54LLf45ZeOE4sE20ICHs+zItpzzZaGdloJ2nYhrW8t5GZyA3kC6tVmTqiXQUrnx4+7eC5nN7bro6uqctPuwu5eWL5bjobRrRuWkYQhS7A0XbTje55HlPdmceYZALnVbXTquZpzX5bF4GBDCoVciXWIVBAEAQBAEAQGp9amrdj2PnJJmzFbxo0JuDwMXsGTxiQOV047bYduxQxKnqHfC9Sb2bnu9vDCxMl3d6HE17YNpcK3Zdy24843rYaqR1cV6wZvlgWq6uU5cx9+His/o/uSqxTYCzh2bDEQxacY9QOZHOVec+NwKDYRsuyqeCqiqku8/RPa1ve1l4rJJBAY1pZymdB94UnQfKzR+lv82V4P3Mx1laAPknfTJIHgK1e0X8ET74Z7MFD2NbMNXD2eo+fPP7/APJrsEcymmKbKdzRC2VaTYzdzhyh8RzLMnyHKe46LZVqy66XetUSxX1W4+WtZrYzdzhyT8DzJInuU9xTa1lS66XlGsH9Hu9jKNU+sp8k8SU+TwFaQ3n7InInOGezowmYYlEr0c1nyJkiY5cxXNHQrHAgEGoN4IzBzCqLR9QBAEBrPW3rMbINMtKkOm3C83EQQRc5wwLyL2tPSbqBwGj7IsxznGPHJc9xLuMSSSTUvcTeSTfeo2qqr+5B6m7WFYWjdUVC17Ict735LZ44TMeM1jS5xoBisGGFxO5G1T58uRLcyY7kiMsKx5m1pkQoQ2YTb3vIq2G0+U7znG+jc+YAkZVTUybNkdZM1t4La3kt2b+yOb2naU20JuUCwX1e/wBsDoKyrMlbMlC2GNiFCa58RxvLtkVc95zcae4CgAC57UVE+0Ki+LXFE7ksskvzeYqSgRzzMzr7RnYkzG5NahuIDRcxg5gBfvv3rocEqGhpYZMvHPftZI2FQdsqdONdyHW972L6v7k2sI6OEAQHpqbnmQLVeyIQDFZEhMJ87ba8CvOGHpNFR0ilRTqBRQfpab8LmvqconQOVVTIIsb2uJ0CufFQQBAEAQBAEAQBAc4af2SLPtV2wNmFEpEYMg2ISHDoDg6g3ALpFlVLraBaXzQ6n4rD1V3EuWdUdkrYI9l9z8HqfPyLpWzqIQBAEBjWlnKZ0H3hSdB8rNH6W/zZXg/c6nLA5tHAEEUIN4IIvBGYXKtJwxXrEgTQ+srQJ8g8zcmD9HJ4zRfwRJwO9hyOWByJ36xrYhrYOon/AD+/3/5KJcyZSzFNlO5r89CIsu0Wxm1Fzhyh8RzLKnyHKe46LZdqS66XetUSxX5sKLXsxsZu545J+B5vcqqeocp7i3a9kwV0u9ao1g/o93tjmnleqbWW6TcJGfcRArswojvsicGuP3ZyPk9GExDEolejm06THJjcuYrmth0G1wIqLwcFUWj6gCA5e1o6HRbMnOH40aXivL4cR5LjtEkuhxHG/bxIJ5QvxBpRHDpQuEv0s/qJ0M25O533M8pOabEYHNwPYdxUHMluXFos6rR1cuqlKbLep8Hky1tqzzFZQHjNvAyPMe9XaacpUWvBmBbVmxVsi6B96HWlse7k9hl2pXTCFC/0EZrYbnPJhPoG7b3G9kQ+dgGk40Dd1YrpJZkyb/1Ut3pLWslmt2frmc7ltwNwRK5/XIyDXrbJhSLYDTR0w+h/oh0c6n93BjoJUZ0XpetqnNeEC4vUuF5VOiuhuNZWHLbEFu93GPrw7KLaKqZpzHu1HQ7Cpez0UC2xd5+eHC4kFjkwEAQENbNluc4RYRpEFDcaE0wIORCzKaoUK0I8DV7dsSKpfXyPn2rP7+6Mx0V1xxIQEK0IbomzdwrKB/8Aew0DjzgjoOKhq7oxBMfWUsV1+x4eT2eGs0txxy3oTFc15M2NZmsGzI44k3Dad0Q8Ef8AyUr6qrW59i10n5pbfhr9ry4pkL2mQwJuG8VY9rh+FwPuUfFLjg+ZNeRVeeyoPQgCAIAgCA1B/wAQFmueJSKxpdThWOoCTfsObh0P61uHRSfDC5sETuwfun9DHnrBmtxak39wfYid62Xs9P8Av4onl0pq0rtCH0fM+/xWb+4/JE7152en/fxR78VVf7IfR8x/FZv7j8kTvTs9P+/ih8VVf7IfR8x/FZv7j8kTvTs9P+/ih8VVf7IfR8yxtIzEYguguFK4Mfn0rIk9TKvSi4oibRtKbXRQxTEldlf9WzrNmAXI3ieGIaydMIUhLkENiRooLYcJ14INznRB5g3eVhvImrFsyZWTlFe1DC7217Lf7YlqZGoUaH0cs91eFdcL9kC6tczTLmW91k9XdWjZejdlxqJVcepbFnve7LPHDHIiVHG6NpK9kDDkYtpTbJeVYHONwdgKeU95yYP3eaKZpZLlwa9pza3rRl1lR/DWqHVftf2y83tOqNFLEElKQZYRHROCaG7biSScTQE8VuQbkAAskgyWQBAWFuWRBm4D4EdofDeKOG7c4HIg0IPMgOXtKLAj2POGFEq+C++E+l0RlcRue3At+BBNifIU2HeStlWpHQzb8YXivqt6+xfQYoc0Oaag3gqFihcLuZ0yTNgnQKZA709pE27Ze39ZD5YxpnTdzhZlLUaPciwNdt6xu0QufJXfWKzXP3wyLbSHSePaAlmRzV0Jph7db3bThxnc9A0HfSqu0tBKo3Mil4Ra7srkaPLTnTIYM2l6syEBRp15JJXI+oehAEAQHhMykOJy2h3v9RxCrgmRwfKzFqaKnqVdOgT9/XFEZG0chHklzeojtv7VlQ10axV5BTui1LFrgicPFcdfEtXaMnKIPW2nxV1V62wmBH0Sj/TN9Yfuyv8Ag8yOTG/M8e5U9pkPGDgixF0Vqv0xw8eTH8KmjjHPtxD8E7RTrCDgjxdFavbHD6vkDYkc4xu1ydrlLCD2LnwpP/qLiUiwIowi/wCS97ZLf6R8Jz/6i9GVtsqabyY5H97x7l46infzQcEURdFapfLHDx5MuGRLUZyJuMP6Y8UfEK24aGP5pS/tRai6NV8ODT8G/qkSEvppbkH7Z7wMnNhxK9YLu1Y8dl2XN/Ql4Nr7GJMsi0Zavct+Vz9rycs/XVNwzSalob/6dqE7p420D1BYM7orTxq+TMa8bnyMGOKZLejMhue9Xe5nNg61bNmKB0Qy790YBo9sEtp0kKBqujtbI1qHSX+3Xwx9z2GbCzN2OBAIIIN4IvrXcoNpp3Mun1AEBA6Z6UQbPlzGiXuN0KHWhe7IcwGJOQ3mgMhZtnTK6cpcOpbXkvzBFEcahV5z0Yka0Jh0zNHaqegXYMaMmj931K6HdKo5KkSVdd+XveStiWRFWTOunLuLi8vDP0zunQFgHQkklciCtGYiTEVsrLNL3vcG0bi4nyRzbz8FJUlPd34vI0jpBbOm3TSHq/U893hnnhhj0Vqx0Eh2ZL0NHzMQAx4g7IbK+S3tN+4CQNRMzQBAEAQEHplovAtGWdAjClb4bwL2PAuc34jMVCA5hmpSPZk0+Vmm0occiDyYjDm09+BBCxKmn6xXrEn7Eth0cfVzP5b4PPmvMmga3hRB0ZNRK9YELaNlfWsisHltLx/cOMPis2TUdxy4sndyNYtGxkqqCqkr9ULiXmu9z9cybWEbQEAQBAEAQBAEAQBAEAQBAEAQFMSGHCjgCNxFV6m1rRRMlwTIdGNJrJq8i5uwIT+TxDzYdXdRZUusmQ46yBq+jdJOvcvuPdh6crj0sLSS0LKcODdtwa3w3Vcw330H2bucU9apqqGktGHvK6LPb9/zA1CtsyqoHfGr4c1h9vzE3roXpjL2jC24R2YjacLCcRtNP+5u5w7DctDtKzJ1DM0Y9aeD2Pk9xjwRqJaiR0gtqDJwHx47qMaMM3E4NaMyf3cCVj0dJMqpqlS1rfBZs9iiUKvZzna9qx7VmjGjcWGLmtBuY3Jjd5OZ/QLpEiRJs6QpUvHPN5vkZdlWZHaE6+LVAsX9Fv8AbHIlobA0AAUAuAWG2272dJly4ZcKggVyWwhrctIj6qFUvdQGl5vwaKZlZtJT6XfiwNX6QWz1KdNJfeeLyWXi+C34bv1PauhIQ/pEy0GbiDDHgmnyB+M+UfUMy6UNENloAgCAIAgCAxDWToPCtOX2bmx2AmXiHI+Y6l+w7PdccqEDnGRjRZWM6VmmljmOLSHYtO45EHIi68ZFYFXTaXfhxNr6P2z1TVNOfdeDy3eHt4YTyjDewgCAIAgCAIAgCAIAgCAIAgCAIAgCApewEEEVBxBRNp3oojghjhcMSvT2EE2JGs+YZMyri2huxIvxY8ZtI/daFZ7UutkuTOX5mt5z22rIdDH1sr5HweXhk/LxvtK9Jpi15gVHBwWchlahtcXON204/pvKs0NBJsyTq1xPF57tyMGhoptoT1BDqSxeS55L6Xl5LQGsaGtFAP3UqxHG44tJnS6aml08pSpauSLC27U4Juy3lnDmG9ZFNT9Y73gRFt2uqOX1ct/xHwWfI2bqV1cGHs2hON+scNqWhu8kH7V9fKPkjIGuJGzMJXHOYonE73izcyHgQBAEAQBAEAQGudb2rwWhC4aXaBNwxxcuFaPs3HzsdknO43GoA0VYlouqYMYFr2ktG1UGouLXA4EKMq6e7vwm89H7Z6xKmnvXsee578s/HGcWAbaeMxNNZTbNAcCcK7icvWq4JcUfymLUVcqnu613J7dl+V+zzuPRjw4VaQRvBqqWmtTL8uZBMh0oGms1rKl4VhAEAQBAEAQBAEAQBAEAQBAEB5TMAPaWuwIp+qqgjcESiRj1NPBUSopUeDX4/LE85CTbCYGt9Z3neqps1zItJlqgoZdHJUqDzebzPK1bQEFtcXHkj4nmVUiS5sV2wsWracFDK0nrieC+vgvsZXqc1dumogtCdFYQNYLHD+a4eW4fdtOAzI3Chm4YVCrkcxnTo50bmTHe3tOgl6WwgCAIAgCAIAgCAIDT2urVwYwdPybfrm3zENuL2tH8xoHljMZjnFHD1Np3o1XYdqcKNl3LH5hv6d6iKqn6t6UOB0Sw7YVXB1U1/wARcVn45+vhJR4TXtLXCoOIWLDE4XeicnyYJ0ty5ivTMPtGTfAfcTQ8lwu9RpmpmTNhnQ6/Q5raNBOs2d3Ync8Ilq8tW1GR2foxa8SE2NAaY0Jwq1zXwn9IIc7aBBqCCLiFHTq+z5cxy5r0Ylsaa+wlWtaEC7sxvxufveecWStaHc+Ujnn4B5HW0UXsM2z4/lmr+5fUy4OkdoQ43Pxh5XFs+fnWcuXcOmHEb71dUmmi+WPii9D0pq180EPo+Z4eEr84Y6yFX2CHZEXV0sm7Za9WVDSc/d/m/RedgX7uBcXS2LbK/wAvsVDSffD/ADf+q87B/u4Fa6XLbJ/y+xWNJmZsd1hedgizLq6WSdst+qKxpLC81/5e9U9gjzRcXSul2wRcOZW3SKCcnjpA+BXjoZm4uw9KKJ4qJeKX0bPVtuwPOI/td8AqHRzcuJkQ9IrPeMd3/bFyLhlpwThEb6zT3q26eYv0mXBa1FHhNXm7ve4uWPBvBB6L1baaxM6CZDGr4XetxUvCsIAgCAt56cbCYXO9Q3ncFclSnMi0UYddXS6OS5szyWbyL3VjoJEtaYMxM1Eqx3GxHCEXiEw5DziL795qJuXLUuHRRy+sq5lVNc2Y9b4LJHS8GE1rQ1oDWtADQAAAAKAADAAZKsxStAEAQBAEAQBAEAQBAEBoLXPq7dLvNoSTaQydqYY0fy3H7Ro8w5jI34Hi+RQqJXMuSpscqNRwO5raYdZFoiM3c4cofEcyhaiQ5UW46XZFqQV0q/CNYr6rc+GBcTkq2Iwtdgew7wrcuY5cWkjNrKOXVynKmLU+DzRToJpXFsmZMOLV0tEI4RoyyEVg3jMZgUyBFVp2fLtKRpQao1g/o93tjmc0q6SbQTnKmYZ5rM6AjWxLsgCYdGY2CQHCIXANIdhQ51yC57DSzopvUqF6WF2080ldeYDa2uiRhkiBDix6YOoIbT0bXG62qfkdFqqNXzIlDxfDVxLLnw7CHbrzaTxpG7P68HsMILM+EmsJ3+P/ANFPX7iYs3WzZUY0jQ3wed8Nr29bKnsWHO6OV8rXLiUXg7nxu9ypToXiZpIwZCZZtwmS0Zhza2G8dBuuPMVCzY6uni0Y3FC97aLq0XgfH6J2ecZKV/7ML5UVpViwmxf3PmNCHI8YmhNmnGTl/VDaPcFcVq1q/wBWL1Z51cORZxtXFlOxlGD+l0Rv+LgrsNuV8OE1+ifujzqociyi6p7JOEBzeiLF/wBzir8PSO0FjHf/ANq+iPOpgI2a1K2e7kRJhnNtMI7WV7VkwdKqxfNDC/J8zxyISDntSMRtXS04K+SIjC3rewn/ABWfK6WQRap0r0d/B8xDLjlvSgiufoYZa0tO2dFbCnGVa69jgdoOAuJY7Ol1Qb7xhUKap46WuluOnetbOa+uBNUPSCpp41DUPSh4+u3z4Em01FQsV6jf4YlEk1gz6hUecxHaxpc40AxVUEDjeiixUVEunluZMdyR4aF6LR7Zm6Xsl4dDFf5rT5La3F7qfHAUU1JkqVDcjmNp2jMrp2nFqSwWS55nT9lWbCloLIEBgZDhtDWNGQHaSTUkm8kklXiOLtAEAQBAEAQBAEAQBAEAQFMRgcC1wBBBBBFQQcQQcQgObNamgcSy4/0qVB+ivdcLzwTjjDdvafJPqN4BNEyBRw6MRkUtVMpZqmync1+XMjLPnGxWBzfWNx3KEmynLiuZ1Cz6+XWyVMg81k8im0pFsZmybj5J3HuXsmc5UV6KLSs6XXSeri1PY8nyzX1uMfhQJiIWyz3u4OEXODSSWt2sS0YX9/OpGKOTAnPhSveq/a7s/A0Omsaom1Tpo9Wjrb3ZrO/YTstZMFguYCd7rz24epYEdTMj2m8Uti0VOrlAm84tb46l5XFyZdnmt6grWnFmZzpZLVzgXoi0mLGgv8gNO9t3Zh2K9BVTYdt/iR1RYVDOXyaLzh1fbgWMCDNyT+GlIr2kY7ONNzm4PHMQehX4oqerh6ufCn4/R4o1av6O1FNfMkPSh4ry2+Xobg1c6y4c8RAmA2FM+TTkxKDya8l34fWNw062LBjpP4srXBxXjmt5Cy5ulqeJsNa6XggCAojRmsG09waBiXEAdZXsMMUTuhV54YnbesqzJYGscRXZNg/WV/uHEHrcFL01hVs9/JorOLVwx4FDmwo03plpTHtiOwBnBwYe1sDGm1SrnnMmguyp0k7nZ1nyrLlO93xRY+WxF2ko51fNUEtatr2L8yLxjaAAYAUHqVhu93nUYIFBCoVglcHvABJNALyUSbdyEccMELiidyW0irIsuYtabbLy4owXuccGNFzoj+ugHOBmpmmkKUteJza2rWirpl0PyLBZ739Ml5nT+i2jsCQlmS8u2jW3uJxe48p7zmT2AACgACySFJdAEAQBAEAQBAEAQBAEAQBAEBb2jIw48J8KMwPhvBa9pwIP7xyQHL+nOicexpvi1fLRCeCec25sfkHt3545kC1OlKZDczPs60JlFOUyDDas1+YM9JaO17Q5pqD+6KEjgcEWizqFNUy6iUpst3pnpsitc9/79apv2F3RV+ldrPqFQQBAEBBW1ZZBEaDUPBBIbUGoNzm0vBB3LOpqhXdXMw3+xqFvWJp/9RTw97bCtu9b888ccZxmse26AB2AAqYLKmmZq3FYLsOy777v8nzNchoK+LCVF/a17nk7Te3XfbOHRDgN/wBiqVk2VD+jjFzLqsm0ov8ATfBFpHte2YvLmozeiKWdkMq9DTWbL+WWv7b/AHL8HR+0Y8Vd4xL6XkfFsSPFO1GjbR3kueetyyIauVLV0uG5eS9jMl9FJ8X8yYl4XvkXMvo9Cbyqv6bh1DvVqOtmPDUS1P0YpJeuZfE9+pcOZKwobWijQANwuWLFE4nezYJUqCVDoS0kslqK14VkFEEaemGSkq0vL3UFMyLyScmtAJJ5qqVpafQWlFiaBb1s9pi6iS+4sXm+S445HSur/QyDZksIUOjojqGPFpe9wHY0VIAyqcySc01kydAEAQBAEAQBAEAQBAEAQBAEAQBARektgwJ6XfLzDaseMRi1w5L2HJwPcagkIDl+3LHmLIm3QI/Ghm9jwLntye3cciMsNxWPUSFNh3kxY9qxUM3XrgeK+q3+68iThvDgCDUG8FQzTTuZ0uXMhmQqOB3p7SpeFYQBAEAQBAEAQBAEAQEFa86+I8S8AF73kMo28kuNAxtMSTd2KRpKf9cXlzNM6Q2zjSyXuif/AI8/TM6A1V6vmWZB24gDpuIBwr8dgXHgmHcDSpzI3AUkTTDPEAQBAEAQBAEAQBAEAQBAEAQBAEAQBAY3p5ohBtOWMGJxXjjQYgFSx+/nacC3MbiAQBzQYUez5h8pNN2S005hXBzTm12P7Kw6qn01pQ4mx2DbHZYupmvuPg+T2+uZOBRJ0JO8i7YhxgNuC4gjlNxqN4Bz5v2cmnilt6MxeZBWxKrIIevpI3esYcdWaTv15rb44xUlbE087LG8I6hNAwuNBiaNWZMpZEK0oncvHmaxL6TV0Op3PxXK49n29GYaRIVDuIc3sKtqjlxa4IvZmVB0rnr55a8r1zA0nP3f5v0TsC/dwLy6Wxf0v8vsPCc/d/m/ROwf7uA+Ln/S/wAvsfBpFEcaMhgnIXu7AvexQQ64oi3F0snP5Za9W+RVOzs8xm2+C6GwmgcYbwK3mgLrq0Bu5l5Lk0scWjDFe8r19DEmdJq6Jarl4Lm2eVl8PMOq+I4MHKodmv4RRVT+qkrurWZVl9vtOZfNmPq1jc7r92q7zyXkZM1oAoLgMFGN362bxDCoUoYcEQ9u2rsDYYeOcT5oPxWZS0+m9KLA1u3rZ7NC5El994vJc8sscjceprVv9DYJyab/AKp4+ra4fyWuG7KIQb8wDTMqWOfm1UAQBAEAQBAEAQBAEAQBAEAQBAEAQBAEAQGD60tAWWnAqyjZqEDwL94xMJ/4TkfJN+ZBA57suafBiOlpgFj2OLaOuLSDQsPw/wDij6unv78PnzNw6PWzo3Us56v0v/x5emROqNN2IG0ZaJLxWzMs4scw7VW4tPnDmOY+BWfJmQToHJmq9PVr27jR7fsZym6qQtW1Zb1uzy8MN7avNM4dpQKmjY7ABGh+57K+Sew3bidEteyo6Cb3dcDwf0e/3xNelx6SMndKQzixh6WjuUUpkawb9Su4+NkoQwhs9lvcjmxv9T9RcjytOfgy0F8aK4Q4bBVx9wG8k0AGZIVciRNqJily1e2G0leznTSnSCNa81tGrIDKiGzzWnM5F7qX9G4LpFFRyrMp9Fa4ni83yRds6gmWhP0VqhWLyXN7C+gQWsaGtFAMFjxxOJ3s6XTyJciWpctXJFjbNpiC2gveeSN3OVep5DmvXgRVs2tDQy9GHXG8Flvf0zfmbA1KautottGdbWvHlWOzzEdwPW32vNKmUklcjm0ccUcTiid7e03ivSkIAgCAIAgCAIAgCAIAgCAIAgCAIAgCAIAgCA1frj1cCeYZqWb/AKpjeM0fbNaMP6wMDmLjlQDS1hWoXfVRLni4VxNMjzhRVVT6L04cDfrAtnr4VTzn31g81zXH1JkhYRs7SauZBiJGs+YbMyp2aHpF+LHDNp/dDQrPulVklyJyvv8Ay9bzntt2RFRzOukruPg8vDL0yv6F0N0og2hLiNDucLosOtSx2YO8Zg5jcagc8tKzplDOcuLWtjzX5iiKgjUSvJmYjtY1z3uDWtBc5xNAABUkk4ABYMEEUcShhV7ewqbuOedYGl8S1ZgQYFRLQySwGo2iLjFePcMgd5K6LZVmwWbJ05nzvH/1X1zFNTTa6cpUv/hZv83FElKNhMDW+s7zvKTJkUyLSZ0uiopVJJUqWvPN5s87Tn2wWbRvJ5I3nuVUmS5sVyLNp2jLoZOnFrbwWb5ZsyDVFq/daEX6bONrLtdxGkXRXNOFM4bTcciRTIqbggUC0UcwqKiZUTHNmO9s6KAVRZPqAIAgCAIAgCAIAgCAIAgCAIAgCAIAgCAIAgCAIDSeurVxXbtGSbR4481DbnS8xmAYEYuAx5WNa+NX6mVQxOFqKF3NGubFtMRW0PLGPPzhQ9TTuW71gdIsW14a2Xox/wAxY796+uRIxGBwIIqDcQsdNp3omZkuGZC4I1ensImyLUj2VNCNB40M3OaTc9ubHbiMj+oWZPkSrRkOVMxzyeaObWrZkdnzr4dcDwf0e/3xzJ7WNrBdaOxLSgc2AdkvrcXuoDsu3NafUSK5BYFkWNDQJzp1zi13blu3v21ZmDBBMqZilSle2RtmSDYLKC8nlHee5ZE+c5sV7wOkWZZsuhlaEOuJ4vN8sj1nJpsNhc7AdpyAVEuW5kWijIrKuXSSnNmPUuLyR7audDYtsTRiRqtlYRHCuFRXMQWHecScga4kVm5UpS4dFHMK+umVk5zZnkslkdNyksyGxsOG0MYwBrGtFAA0UAA3UVwwj1QBAEAQBAEAQBAEAQBAEAQBAEAQBAEAQBAEAQBAEAQHPGt/V4ZGJ9Okm0gF1YjGi6E5xxAyhuJpTAE0wIApihUSuZdkT45ExTJbuaMasu0GxmVFzhyhuPcoWfJcqK7YdOsu0pddJ01qiWKyfJ7C4mYDXtLXCoKtwRuB6SMypppdRLcqYr0y0sqy2wQc3HPmyAV6fUOb4EdZVjy6BNp3xPbu2Lnm/IvY0UNaXONALyVYhhcTuRJzp0EmBzJjuS2ljoto/HtmcEJlWQWXxX0uYyuJyL3UoB8ASpqRIUqG7acztW1I66bpYQrBfXxf2OorEsiDKQGQIDAyGwUaPeScyTUk5kq+RRfIAgCAIAgCAIAgCAIAgCAIAgCAIAgCAIAgCAIAgCAIAgPOZgMiMcyI0OY4Fr2uAIIcKEEHEEIDmbWVoREsiZEaBV0rEJEMmp2SbzBeegVBOIG8FW5stTIdFmXRVsyknKbL9M1kW0lNtisDm+sbjuKhJkty4tFnUKKtlVclTZb+zyZ7ONLzhmqErzJiiUKveBDScpHtOaZKyragnHIAcqI85NHcMSApimp+rV7xOdW3bDrI+rl/y1xefI6d0O0XgWdLNl4AwviPIve8i97vgMgAFlEATiAIAgCAIAgCAIAgCAIAgCAIAgCAIAgCAIAgCAIAgCAIAgCAsrYsuDNQXwI7A+HEFHNPYRuINCCLwQCgOX9L9G49jTmw6r4ESphP89oOByD21FRzjIhWZ8lTYbtpJ2XaUdDO0lrheKz+62EbNTESbislpVrnuiEAAYuJyvwAxJN1xrcFj0tNod6PElbctxVC6mnfc2vPd4Lbm+PSOrfQeFZkvsCj476GPE3nzW57Db6b7znQZxq5lyAIAgCAIAgCAIAgCAIAgCAIAgCAIAgCAIAgCAIAgCAIAgCAIAgIbS3RqBaEs6Xji43scMWOAOy9vOKnpBIwKAxjVbq3ZZjXxIpbEmXlzdsVo1m1xWsqK1IAJPqyqQNgIAgCAIAgCAIAgCAIAgCAIAgCAIAgCAIAgCAIAgCAIAgCAIAgCAIAgCAIAgCAIAgCAIAgCAIAgCAIAgCAID//2Q==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2158" y="1953563"/>
            <a:ext cx="700841" cy="5324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AutoShape 11" descr="data:image/jpeg;base64,/9j/4AAQSkZJRgABAQAAAQABAAD/2wCEAAkGBxQTEhUUExQWFBUXFRQVGBUYFRQUFBQUFBQXFxcVHBQYHCggGBolHRgUITEhJSkrLi4uFx80ODMsNygtLisBCgoKBQUFDgUFDisZExkrKysrKysrKysrKysrKysrKysrKysrKysrKysrKysrKysrKysrKysrKysrKysrKysrK//AABEIAPQAzgMBIgACEQEDEQH/xAAcAAAABwEBAAAAAAAAAAAAAAAAAQIDBAYHBQj/xAA6EAACAQIEBAQEBQMEAgMBAAABAhEAAwQSITEFBkFRBxNhcSIygZEjobHB8BRCUjNi0eFTgiRDcjX/xAAUAQEAAAAAAAAAAAAAAAAAAAAA/8QAFBEBAAAAAAAAAAAAAAAAAAAAAP/aAAwDAQACEQMRAD8A3GhQoUAoUKFAKFCiJoDpJNN3roAk+9cHjHNWGw6571xVTY6yQTtK+tB3XvAd/tRW7ysJBB6aH+RWccV8TsOB+AfN6rrl0P8AkaoSeJF9bty67Lm0hVMIYPVV/Wg9C5hQLViDeNhUj8BX/wAoJXT0Jrt4PxswZy+ZbvJI+IRmCn0I3oNTzUFfWqbY8S+GuJTEDbZgVI9wa51/xLV3NvB2GxLj+4Mtu2P/AGag0UGlTVMwnEOIsfjw9tPTOGI6966djjTqD51sqo3ZdYHcpvHqKCwA0M1No4IBBBBEgjUEHse1KBoFg0dNg0ugOioUKAiaE0VCgOaBo6SxoHaFCioDoUnNQzUAJqNiMYikBmAJ6EgUnieKFtCxOX19fbqaxHxH5jAzWrQMupzuTB+kag+lBfucec8Nh1I85GaDEEn4ukRufyrDuO8bF5s8TOssusjtFccBACW+M9J2X1qNcYtuZgaRQId/hJEQTBjT6RUc3aVctgbn7U0FoFF6PPTYrqcK4Nev620LAEAnsaDn+4p2ziGXRWZR6Myz9q0rAcroLYUoEfSWYTDd/SaicX5HtiShKHsYgnrB7UHA4NzbjbbLkvu8bK5zA+gkzP1rQsB4mOIzqjMg1DKcwPUBhsI0g1kWJwbWnKGQR9JHcGutw/jYRWV7asSIDwSQPUf3CddINB6E5J5rs4kMgHlEGUttEZCoMKeomdN6txrz9yRxJGYKrKlzU5QNLjKPnE6qYFa3y1xdmWLhzENE6ZgI0kdR7UFoU0qm1Mil0CqImhNJNAZohSaOgcmkE0maJqCTQpM0c0BNSGeB7UomudxXHrZRrjmFQSfXt70FN8SOalw9sQJbp0hydvcVgXEcU1x2uNEkxG8fU710ea+NXMReZmb4c7FUIggz++lcW4enXc+9Ag6iSdOxqIbmtTXUFTqxP5CobWj1igJrlJpS2/v+n/FWvlDkbEY1pC5LQMF2UgH0Heg4nAuDPiHyINJEt0Wa9Bcm8mJhrCEiXjXsfWujy3ydYwlsKqrHViNWPerI1wxIEAD5joIGm1BxsTghr+GNj2+9U/idgEZYB1IMkNvOunWrVxXGJ8pumdsttczEdtNq4b2d4s3QCQQXKqY9jQZ3zHwnzLQttGZPluQJ+LZSN46VRLy5SUcHMNOtavzUgyfL8RIG4GhMHUVnPNGHK3Nd9jBBBIG80HNtXmRgR0MjUjb1H61tXhxzImLcgkJfRFlOly3OrDuVMH6Vhwuben2NT+D8WfDXrd+0xVkYMII1B0ZT/tI0j1oPW2GfQAkSdjsDFSBWecseJWDxbraM4e60MoeMheJYB9hOtX9HkA0Ds0qmiaVNAKKaBagDQBaD0A1ExoJE0Jo6KgS9ZX4m8aGUhj+GkqFG1y6dwe4ArTMfcIttl+aIHuev03rDPEa1nEJJS2So667tc9p60GYXHJbMTrM/8ULdgtJ6DUmivIZBJ66RVx5f5bzLmuj4Sexn/ug4vDuHteIW2ogwTM6DbUjuauPCfDfzCQ7sZ0OURA7TVk5V4BqQAAPhU+ijsevStCwFlVWflUaD9zQVfgvh1hLUTbzRqJEz6k1d7dkIoAAQDbQCPYVGS67fIMidXbQ+4HWgFtzPxOe5kie8bUDj3Z+QZz3PyD1NRr9kHRwbzkSLcxbHuO3vUtidtvTpHWomLbyrVwj5yrGfYaCg5+NcWUJuXbWHUA/Kq6T3MCq1xHi+EjKt4XH3klSSOvtVF4lwnFcQdnu3nFvOQqsdAi/3abg1Ks+FVlhJxRtiJJMACNySdqCZzIyPY8xMroDqQZgTqNNqo3H8IFXKBoCGGpJgbj13p3mLh2Cw5NrCYy/irh0KogNontm/u+gpPDMVexbjD3L1nCoqEvdujLCpE+pbX5fSgqrLSZqVi8IylmEvbzsi3cpVXjYgHuKjJaoLByvZs3HyXiysY8tgDGZZIBI2969PcNxha2haDKIQw2MrrXke3beC6g5Vyyw/sJ+X2961/wAP+bMWqJg7uF8y4RFh3YW1+ISMzakrtqAd6DaQ1HXF5ZwmLRbjYy5bZ3YFbdoHy7KgaqHIlpOutdmgOhQmhQCktRmkXTp0360E0GgRRxSWoOLzNiSlhiujEQvuTH71g/OXERbV7QJL6522BjcR9fsK3nmIDyvr9m3H5ivM/GEMgEz5pZzJ10YhhPuaDkNY/EVe7KO3zEf81u/DeHTbSPlCHKTqZETWKcUcC/PYID6fCPzrb+VcaHs28rZgOp6yv5HSg7XCbIA0M6D9da69s6ft0FchdNu23TXWpoxSqpcjQCTQTrxETcIjffT6gVRuLeJqDE/0+FTzgn+o4+UdCR7VTOb+bMVj8ScFhR5aTDtO4G7EjZasPJ/L+GwEzNy40ZnJER2A6Cg0rh+LFxA8Rp+tJx7hlIB6VxsDzPh8xtZguh0JGka9KqPOviTZw2a3Yy37vyzJFtQQdTGpNBC5p5hWyy2kKgjVgNTBOgCjVmJ/tqvrwe/xIu7t5Fi0fxDcf4U0k5o0JiPhG3U1VuEl8TiWKLmu3CGUT7ZgD37Vot3ki/etNhWJRQly7Mwr4po8tCeqgEgz1jtQVy9xfCYWEwuLuFgIzJZti367iSJjqarGKRsTnuD4mjM2munUdqs1rkjENiA+MFqwiqoYW8skIuUQqyJO5Pek8ucMRca3lC55MFBMHNpqSetBExii5wqxA1X9VYg/UyKprN9KsmHZhgNNlxDgeoIXb86rt5ddO9A/gsTkLyCQy5SAehPUbEVseF4czcN4fcBBKnDOhWc6urE3CWPTKAI/21knB7am/Zz2muqXUG0pym4ZjJPqSK9HctcDuratJeARbctkUyJds3lgncLos9h60FtVpAJ3Kgn3I1oUC1CaA6FFRigBNMYhvrTxqLjTQdSgRQFHQc7i1nMkbRr9v5P0rzzz7wZrOJyxADlgNj5d74tPXMH/ACr0jeWazDnvhy3sahKgkWbw03JAhB98xoMFxTHOxOskH9v0ArQvDjjItubRPzQyHv0is/x1wFpHXfTZhoQPSjw+OZCrKfiQ5gY67j6UHpxFBgzPw/eqP4i8Xv21XC2CFe7cEP8A4iP1mi4Bz9ZvWraKHuYqI8lEYknrB0k6A7x61yrfD8TxLH3reIAtDDoudEuKXYOfhHmLoBqJjtQFw9reGX+nwKHF4x5Nxwudgw3lvlRQe5rhYjgga8y47iS+bEm3ZJuwSdVLKMsjsJq7cY4Zc0wWHy4W0yMHcDJmC/6dnN0zNJJ61UOA8n41MXZa+gw6YbKGuQgzqpLZVj/Wcz9j6UELFclq1u5dwOIN42kZ7gzLmyAfFBXXbpV28HuScFewi4u8gv3Gd1COB5dvI0aL1OxmrfyzgbUNktLbW67kgKASrHWffXSofhbYFvAvbXa3jMUn0W5AoK34k8vHCYq3xLB2wvllfNsqMqsq7uI2kSD9DVu4LxyzjcOLlhjcU/MkgXLTf4ss/Y9RXY5gwwuWTP8Aidd6yHFcuL5puYa82EvjUshKqx6So2oLdxDhgaQTcg/Dl0Ej36iuJiMXZs5rVn475BFuzb1CsRlD3H2RAO+tR14FxW+IxT3MRbBMKt9LKNpucozGpWG5YxNu2ypat2E3hPiLe7UFZ4zhEw+HTDKc5RSS22Z2JLNBqiYq3B9Kv3E+BshLM+YsfbQ71W+L8OGXMNtdukdKCw+CvCRiOIKzglcOhu+nmfKk/c/avQoOutYH4Pc3YPh64j+pZ1e6bYUqjP8AAoO8basa2XhfM2CxJ/AxVm4dDlzhW17qdZoOxnoB52pcEUWWgINSw1FQoCZ6hYxtRU81BxvSg7VClUlhQRsZdCqSZ9hvNZHz/wAXezbFxB/8i+7WrSAklLeXICI+YyWPvWt462SjBdCRv6+vpVUPKiYi6XxKEZRltAMZtmD+JmH907dpoMD4zytfwZQ37S5SqtBaQASB8RGxOtc7jt5S5NtfLRlAKg5gY9e3vWpeMPDcRbtLmPm2QY8wfOI1AYdAOsaVkBBgnWOuh/kUFg5DtWr2NtpiLlxAqFUNphactO2cayQTV+wvCxwPiCYkM9zAXx5N1m1NlnMrnPWCJB03NZi3DbmEuW3uQGhbqBWBkd5G3Stx5d4ja4hgpdA6ODbuods2xM9+oPpQWriOCVtRqCAQ4MzIGo9K5r8NG7sSJmP29K4HCbuO4aps+U/EcGP9N7bAYmwvRCjfOAIipjczvcWbPD8Ux738uGtKfViSxH/5FB0lxq2kfE3PgS0jGJAUADTXaSdAPWuV4UOw4d5twR5+Iv3gDvDtofbc1yMRwvEY9lt4i4hQMGNiyCmFQD/Jj8V1999PSr3cRFVLSABVUKoGwCCBp9KDrKgZI7is6545fm4lxCbZRgSV0zDqKvFjGhNCRt6afY1S/ELjwSw5B2G89T0HrQJ4ZxTybi2w2cP8qz8U9QfWrVeufCd9q83cKxt+5ibeVjm8xXG5jKfy0rfcPxM5Bm+bYwJmgzjnR712/aw+HUtcun4QNNRP2H/FVzjXmWbf9PeXLcU6wcwMdc30rQeKYlLOMw2L+XyrhV5P/wBdwEMw9pFS/Ebk5cWpu29LmUspGzEjNBHYjrQYNcIB0703P8Gh+9dK9whxh2xDFUAu+VkJOcuPmgelcugtPL/P+Pwh/CxLMv8A47pN1Psx0+hrUOV/GmzchMdbNlv/ACpLW2O0lYlfzrBqUpoPY/D8bav2xcs3Fu2zs6kEfl19KkRXkbgHMWJwb58Nea0Z1WSbb+jKdDWzcneMti6Bbxy+Q5/+1RNlvfqh+4oNTNc7iQ0FdFHVlDKQykSGBkEHaIrncU2H870HcmiNChQCKbK9KcNReIY1LNt7t1gqIpZmPQD9/SgrfiDwK5jMJctW8mb4XUsxQZkMkE7ZSJBrDeceb7l3LYFizYW02WLbC4HyjLBaBKTP3ro+IfiPdxxNqyXs4bbLOV7gj5nI1g/4z71nLmguy4RcfglNkZb2GJDWpJHlMSZDHXKDFdDw840cLds2nlA7NbuIdPiZh5bmapPL/G7uEvLdtRPysp+W4hiUb0MVbOZ7dnG2zxDC5pWBibRP4thssJcWPmSY1oNsuWiD7ab1zsXgmdtWOXbc7VC8POZP63BgsfxrcW7m2rAaPHYirG49PrQM4SwLSwon9TRXkLhpMSCB0iQaDuSf+6bulugoMzbkzErduXBiGUszMMrPA10kMSPyqv8AF+X+I3X8u45uKIhiwC6nQwBvWy4y8lu3muGF/M9etU/G+IYDhLOGF19YVPjdY2aBoKCHy7ygmEOa4wzx8TNtB9KlcU52wlkhVuG4QQsWxJnX/quZf4Bj8QDdx142EeXFtdbjL0UsNF9qhC/g8EAoQeYdQoXPd1G7bmg7DYlsVbINi7aGhPmKBIO9WPw74mbtl7DZmbDPkznZrTj4AT3AkVnV3nlrki0hGpkmJjr7b1bvBa8Wt42Tqb1pj7ZKCp+LmBaziCuvl3PxlXSFeQH29gfrWcla3bxr4X5mFF5RraYE6a5To36j7VhZoETQWiNCaBQGlOBv53pk/Slz+lBa+UeesXw5h5Tl7My1hyTbI9P8D6j7VvPA+asPxK0Hw5+NY8yy0C5bJB3B3G+o7V5cz+lPYXFOhJR2Q7EqxUkepG9B7SoUKImgJjXnnxU57fGXDYskDDW2idmvMDq8f4gjStg8R+Jmxw6+ymHZRbU/7rhC/eCa8wYlZaOgoIzmTTRWpHl+u0e9JA3oIzDWjtXmU6EiRBgxI6g9x6Usj9KTHSg7fKXM74LEC8olT8NxP8l9OxHSvQfBOK2sTZW9abMjfQgjcEdCO1eXysVYOSOarmAvZl+K05AuWjrmGwYdmFB6LVZ9BUa6+SXOwgxvPpFRcHxe3cClW016Rr2I6EUvF3VI3B2Mj06UFN4vg7mLu58SH8oGbVgMVAWfncjcnoOlLPFsPgBp5VmQCFCzcPfTc128Sl7EErYjNuSx+BJ6mNfWKf5e5JtYc+Zcy4jEk5jeddF/2op2Ufeg4WE4ZjuIDO5OEsNJDvH9RcUn+y3snuavPL3LWFwdv8FAXPzXX+O65O5LmuRzhiMQltvJbMxBMNttsCNRsK5nJfNi33tWC34pQm4nVGWMwNBXOdL9rCY1y9kZLyTKqNHHSNtdKtfhBw//AOG1+IOIvO3tbtwqffU1XvG/B/h27g0ykA+gMj/urtyljbdnAWEU6JaUR1mJM0COfeIWcPhLjXhIKMoXfMzCBp9a8y9Ku3ilzEcVicgb4LfT/dNUcmgKio6TQKo401FJpxBQIj1pVukvFLs0HtigaFA0GRePHF4/pMKhhmc3WP8AtHwj8zWPcUtILzquqzAPUEdx6kfnVt8W+Ki9xV9dLIW1PbK0k+81WOL4eLjsJIkQZGsrPTr7aUHOZP4dN/1pD6SOvSpOedYjURJ2Mb/9U3eEnTX1Og9aCI4/4ogtO5RG/Xb9/ek0DeWk2WysD2ZT9iDTrUzc2NBvHHYt4wrBUPZtXhH+TKAzD02kVDucWZHVLiNFwxbdRK3CdAumzH1q382cEa/g7N21Hn2rVtkkaOpQZ7ZPYjb1Arjcp41LqhD/AH6oD81u6nzIexBn7UHSxHEUwOGZm+aPMcTrIGo/aqpi/FO2z2haDZXuW89wqQFtk/Edeo/an+eeVcRdRovqxPQqVmDIB1isq4wuIw7ZL1tJjpsR9KD0fnS8kqQZGhBkfcVVeH8LtYXiH9Q4IdkNosNhmI+M+8Zaq/gjjGuPfQs4VURlTU29TBGuxOlabxnBhkMan+aUHH8SeG+dhrgOvwmPQ+lZrhuZWXAat8agr9vhq+8Q4qbflWLp0uNkVm+YNE5SO0DesW5ksNZvXrHRbhI9QxzCg5DNMk7nU0hhQJoqAoomFGDRE0ClmnBprRAUBt69/wDqgbCz0p63RIIpxY2oPaRNNYm8ERmOyqzT2gU5VX8TMe1nhuIddyoQf+7ZT+tB5r4ljjdutdbe47MfWWmNae4vdL5XjIHA0AgHLAPpvNQU+Yehj6HQaVIZiUjMfgcgegbWKCH5gMjaDNELmkdJ9ojr60hpVt531NBToetA6wAjcjv0PamYnp02pxNp6daUlufQfzSgjvt7RTbj9D9qdu24+sGmjQemeHc3Ya1w7BtiboV7mFtEIAXuN8IBIUdPWqLh+KW7uIu4vCBks271jzLbiGS45yi+FGytOU1xfDvi+AuhbGOGW4sJavsfw2QfLab/ABidDVstcFbBcXtuoy4a/b8l4AZWZpyFhsQWyigu3EMMSrAdZrLeZOULmJu5py6RtO1bAEP02+1N3Lca/agpHh7yicFnfPJcBWUgwQNQQPSrRxDGQhj6GpttI+361WeYsaEnMdANu9BmXiFxc3MWiqf9EBpH+e81R+JYxrt1rjmWYyTXSxF8M9663UmPUsdB9q4hNAdJoTRgUBUmKWKNAOtAoT0oCnIik5xQH/x+dEKRMmnaD2lWZeOmMy4O3aDBfMuSwnVggkR9YrTjWIePeKP9RYRR8lotPT43j6aCgyZwc3qdqVZnYnTqJgdetC8u0MT+sD196bT1Eg9PSgdxAJOUgdPpodKhZo7/AEqWziYPQRIO/r7xTFy11npQIV9donpT4uEg66DQDvUbP370EagNu0k/9Uhp6aUbGkufvQCxBMH2q58oc6XbDW8PfPm2POtkByc1g5hDq+8eh0qjmpNtswIbfv8AtQevLi76iDqPUHUa9d6YZZJHQVU/C7mH+q4eqsZvWPwrkmSRHwP9RH2q3W1gUDLrArIfETiZDqgOhzEnSdNhWr8SugK3sa89828SzYi442Vii9jA1oK7xG5oEGw1PqYqEtK31pFAdAUVACgUBToHXSkIJmlzpQKuMKjZqVcO/al2bJ+Y7frQHYQd9aU1BjH870ljQe1przl4wY43eI3lBBVVtpHbLv8Aqa9FivLXO98XcdfYdbjiTMGCftFBwWWNJ12GnT0o2tQPfYz2ogx/L61Oa2o6ySRoYkmO21Bzzb1nTaabLHsPr37+1TLtod4id4id9xUV1JPr32mP2oGLq7R6x7TTTb1JJnfT2imiPzoGZNEvtNGaIt9KBBpVptfeiajw4JYAbkgffSg1TwFxoXFX7RMG7ZUqO7WmkiO8GtwaI2ivKH9Q+Gvpcslke0wKtv8AENzp0Ooit24f4lYXyFbFMtm4VXNbU5zmZZ0H83oJ/MguOvlWgZIMkdNNKwXnNFt3/IU5ha0c7zdPza1auc/FK7fVrWFQ4e22huE/juvUdkB9KzYnX89aAiaTFLGtA0DdHSysUnWgWlFcbSkzTltZ1oCtW+pp245iOnbtRl8u1NPdnWgLPuPzpJ2FIJml5Zig9rO2h9jXk3il5GuXCOrMNTIY5iSfQ16c5t4kLGDxF0/2Wm09SIGv1rzJfEKVC6QD8URq0yPegjWVgwQNYiRAk6xPU0Uw0EE/Htpp6zS7dzRwR8UBQfSdMo6e9M37moGbNMzoZ+HTLQGpjQRBkwdYJ6fSm7l4kAHtpppHb96S0DX7+nYRTbPmOupkDX+4HpNA2AensZ+9F9fXSlsTrsIJ2mDRdNYHSO9BFcRQYTSyPbWkHSgJzSUeGnsaUe9IdaDq4u7KqV2I19SBUV952A6wJ1707w8KyMpkEEEHpB6fekBDseknfegjlf59aGXftvSwYkR/JpQAoEKKOO9LYd9BE0yST00oDQTTbJFOqIpRSaCPl1p8UgLFGB+lAG0+1M70/wCXSlAEGOv7UEdbetPqKAHYUZoPT3i1/wDzbixOZ0XrpDZp09qwLGzbTu0DUmYUtpH80rc/GLGeVg7ZG/nLAic0K2/pXnLGYgknuSxI6LOp3oHzegaSepnv6HtTdvEgRqJEwN9xt96gMT9/tRZfSg6QcEzIJ2iND7jrTbn06+vvp2qELR/79aUCw7/zSgllvsZ9/Smcx66mKaW8eoovP9KA96U2v3/amVanM87aa0DZGlBhSn32om2oF4S5B/I+oNS2I77AakQTFQLf7V2r5BCysBlmYmSNIoOYTroJ6/nNEZPSOk1LIXLIOvaIEUlEn060EZbffWg1PXjP6UkKTQNqv871JdYka+3ahbUDWdR/zpR3bhMmdSZNBEcSaC0tV1osSmxoHG2/m9IJ0/m9NKxFGb070CwsHffWaA3+lEW9o9KE6/Sg9A+OzfgYYdDceR7JXn9zP3/ahQoEqKkWLIJFChQSGQDKB1mfXUVHbePU/qaOhQM3LYmO1MXBQoUCGpdvf60KFAu7ufekPsKFCgSh1HvXWR5QA9BA9PioUKBvEf2+vTpvTYbWKOhQAUI0oUKA3XUeopt9qFCgVYWBIpGKX8qFCgjo1OOJoUKBlDT67/ShQoP/2Q==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4790" y="1830597"/>
            <a:ext cx="627797" cy="642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9" name="Picture 15" descr="https://encrypted-tbn0.gstatic.com/images?q=tbn:ANd9GcSfEa7jRgS9f3rEPvxZG4_VtasIELpavFjAHkUqOZs_NNktjdnntQ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7076" y="1904311"/>
            <a:ext cx="1041771" cy="583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Rectangle 17"/>
          <p:cNvSpPr/>
          <p:nvPr/>
        </p:nvSpPr>
        <p:spPr>
          <a:xfrm>
            <a:off x="399915" y="2667723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400" dirty="0"/>
              <a:t>And the following preferences:</a:t>
            </a:r>
            <a:endParaRPr lang="pl-PL" sz="2400" dirty="0"/>
          </a:p>
        </p:txBody>
      </p:sp>
      <p:sp>
        <p:nvSpPr>
          <p:cNvPr id="22" name="TextBox 21"/>
          <p:cNvSpPr txBox="1"/>
          <p:nvPr/>
        </p:nvSpPr>
        <p:spPr>
          <a:xfrm>
            <a:off x="5605906" y="5387890"/>
            <a:ext cx="2103717" cy="1200329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1">
            <a:spAutoFit/>
          </a:bodyPr>
          <a:lstStyle/>
          <a:p>
            <a:pPr algn="ctr"/>
            <a:r>
              <a:rPr lang="en-US" sz="2400" dirty="0"/>
              <a:t>Each person</a:t>
            </a:r>
          </a:p>
          <a:p>
            <a:pPr algn="ctr"/>
            <a:r>
              <a:rPr lang="en-US" sz="2400" dirty="0"/>
              <a:t>would watch</a:t>
            </a:r>
          </a:p>
          <a:p>
            <a:pPr algn="ctr"/>
            <a:r>
              <a:rPr lang="en-US" sz="2400" dirty="0"/>
              <a:t>only one movie</a:t>
            </a:r>
            <a:endParaRPr lang="he-IL" sz="2400" dirty="0"/>
          </a:p>
        </p:txBody>
      </p:sp>
      <p:grpSp>
        <p:nvGrpSpPr>
          <p:cNvPr id="15" name="Group 14"/>
          <p:cNvGrpSpPr/>
          <p:nvPr/>
        </p:nvGrpSpPr>
        <p:grpSpPr>
          <a:xfrm>
            <a:off x="399561" y="3229952"/>
            <a:ext cx="4874863" cy="3363979"/>
            <a:chOff x="399561" y="3229952"/>
            <a:chExt cx="4874863" cy="3363979"/>
          </a:xfrm>
        </p:grpSpPr>
        <p:cxnSp>
          <p:nvCxnSpPr>
            <p:cNvPr id="17" name="Łącznik prostoliniowy 16"/>
            <p:cNvCxnSpPr/>
            <p:nvPr/>
          </p:nvCxnSpPr>
          <p:spPr>
            <a:xfrm>
              <a:off x="1009515" y="3229952"/>
              <a:ext cx="0" cy="336397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Łącznik prostoliniowy 18"/>
            <p:cNvCxnSpPr/>
            <p:nvPr/>
          </p:nvCxnSpPr>
          <p:spPr>
            <a:xfrm>
              <a:off x="399915" y="3229952"/>
              <a:ext cx="477687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29" name="Picture 2" descr="https://encrypted-tbn2.gstatic.com/images?q=tbn:ANd9GcTLqTC5GCMLGSmbVVzMWjxCpDOgcqCDeygYFPYiQKdV05ETAdvQl4aXt4Jf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79415" y="3372392"/>
              <a:ext cx="832513" cy="4932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" name="Picture 9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92310" y="3402093"/>
              <a:ext cx="700841" cy="5324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" name="Picture 15" descr="https://encrypted-tbn0.gstatic.com/images?q=tbn:ANd9GcSfEa7jRgS9f3rEPvxZG4_VtasIELpavFjAHkUqOZs_NNktjdnntQ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26758" y="3322378"/>
              <a:ext cx="1041771" cy="5833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2" name="Picture 13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11640" y="3295809"/>
              <a:ext cx="627797" cy="642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3" name="Picture 13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81772" y="4080849"/>
              <a:ext cx="627797" cy="642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4" name="Picture 15" descr="https://encrypted-tbn0.gstatic.com/images?q=tbn:ANd9GcSfEa7jRgS9f3rEPvxZG4_VtasIELpavFjAHkUqOZs_NNktjdnntQ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84987" y="4138751"/>
              <a:ext cx="1041771" cy="5833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5" name="Picture 2" descr="https://encrypted-tbn2.gstatic.com/images?q=tbn:ANd9GcTLqTC5GCMLGSmbVVzMWjxCpDOgcqCDeygYFPYiQKdV05ETAdvQl4aXt4Jf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65091" y="4212578"/>
              <a:ext cx="832513" cy="4932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6" name="Picture 9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44823" y="4154607"/>
              <a:ext cx="700841" cy="5324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7" name="Picture 2" descr="https://encrypted-tbn2.gstatic.com/images?q=tbn:ANd9GcTLqTC5GCMLGSmbVVzMWjxCpDOgcqCDeygYFPYiQKdV05ETAdvQl4aXt4Jf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75716" y="5015461"/>
              <a:ext cx="832513" cy="4932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8" name="Picture 13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36768" y="4953327"/>
              <a:ext cx="627797" cy="642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9" name="Picture 9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95555" y="5086985"/>
              <a:ext cx="700841" cy="5324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0" name="Picture 15" descr="https://encrypted-tbn0.gstatic.com/images?q=tbn:ANd9GcSfEa7jRgS9f3rEPvxZG4_VtasIELpavFjAHkUqOZs_NNktjdnntQ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63019" y="4963106"/>
              <a:ext cx="1041771" cy="5833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1" name="Picture 2" descr="https://encrypted-tbn2.gstatic.com/images?q=tbn:ANd9GcTLqTC5GCMLGSmbVVzMWjxCpDOgcqCDeygYFPYiQKdV05ETAdvQl4aXt4Jf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41911" y="5710429"/>
              <a:ext cx="832513" cy="4932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2" name="Picture 9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36711" y="5724128"/>
              <a:ext cx="700841" cy="5324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3" name="Picture 13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76400" y="5649787"/>
              <a:ext cx="627797" cy="642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4" name="Picture 15" descr="https://encrypted-tbn0.gstatic.com/images?q=tbn:ANd9GcSfEa7jRgS9f3rEPvxZG4_VtasIELpavFjAHkUqOZs_NNktjdnntQ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63019" y="5674998"/>
              <a:ext cx="1041771" cy="5833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1" name="Rectangle 20"/>
            <p:cNvSpPr/>
            <p:nvPr/>
          </p:nvSpPr>
          <p:spPr>
            <a:xfrm>
              <a:off x="1980000" y="5018400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45" name="Rectangle 44"/>
            <p:cNvSpPr/>
            <p:nvPr/>
          </p:nvSpPr>
          <p:spPr>
            <a:xfrm>
              <a:off x="3061270" y="3425455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46" name="Rectangle 45"/>
            <p:cNvSpPr/>
            <p:nvPr/>
          </p:nvSpPr>
          <p:spPr>
            <a:xfrm>
              <a:off x="4329170" y="3425455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47" name="Rectangle 46"/>
            <p:cNvSpPr/>
            <p:nvPr/>
          </p:nvSpPr>
          <p:spPr>
            <a:xfrm>
              <a:off x="1980000" y="4222800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48" name="Rectangle 47"/>
            <p:cNvSpPr/>
            <p:nvPr/>
          </p:nvSpPr>
          <p:spPr>
            <a:xfrm>
              <a:off x="3253715" y="4222800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49" name="Rectangle 48"/>
            <p:cNvSpPr/>
            <p:nvPr/>
          </p:nvSpPr>
          <p:spPr>
            <a:xfrm>
              <a:off x="4378930" y="4222800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50" name="Rectangle 49"/>
            <p:cNvSpPr/>
            <p:nvPr/>
          </p:nvSpPr>
          <p:spPr>
            <a:xfrm>
              <a:off x="1980000" y="5742000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51" name="Rectangle 50"/>
            <p:cNvSpPr/>
            <p:nvPr/>
          </p:nvSpPr>
          <p:spPr>
            <a:xfrm>
              <a:off x="3244641" y="5018399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52" name="Rectangle 51"/>
            <p:cNvSpPr/>
            <p:nvPr/>
          </p:nvSpPr>
          <p:spPr>
            <a:xfrm>
              <a:off x="4187672" y="5018399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53" name="Rectangle 52"/>
            <p:cNvSpPr/>
            <p:nvPr/>
          </p:nvSpPr>
          <p:spPr>
            <a:xfrm>
              <a:off x="1980000" y="3405943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54" name="Rectangle 53"/>
            <p:cNvSpPr/>
            <p:nvPr/>
          </p:nvSpPr>
          <p:spPr>
            <a:xfrm>
              <a:off x="3218158" y="5742000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55" name="Rectangle 54"/>
            <p:cNvSpPr/>
            <p:nvPr/>
          </p:nvSpPr>
          <p:spPr>
            <a:xfrm>
              <a:off x="4144937" y="5757223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56" name="pole tekstowe 8"/>
            <p:cNvSpPr txBox="1"/>
            <p:nvPr/>
          </p:nvSpPr>
          <p:spPr>
            <a:xfrm>
              <a:off x="457200" y="3341192"/>
              <a:ext cx="606256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l-PL" sz="2800" dirty="0"/>
                <a:t>V</a:t>
              </a:r>
              <a:r>
                <a:rPr lang="pl-PL" sz="2800" baseline="-25000" dirty="0"/>
                <a:t>1</a:t>
              </a:r>
              <a:r>
                <a:rPr lang="pl-PL" sz="2800" dirty="0"/>
                <a:t>:</a:t>
              </a:r>
            </a:p>
          </p:txBody>
        </p:sp>
        <p:sp>
          <p:nvSpPr>
            <p:cNvPr id="58" name="pole tekstowe 8"/>
            <p:cNvSpPr txBox="1"/>
            <p:nvPr/>
          </p:nvSpPr>
          <p:spPr>
            <a:xfrm>
              <a:off x="399561" y="4094998"/>
              <a:ext cx="606256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l-PL" sz="2800" dirty="0"/>
                <a:t>V</a:t>
              </a:r>
              <a:r>
                <a:rPr lang="pl-PL" sz="2800" baseline="-25000" dirty="0"/>
                <a:t>2</a:t>
              </a:r>
              <a:r>
                <a:rPr lang="pl-PL" sz="2800" dirty="0"/>
                <a:t>:</a:t>
              </a:r>
            </a:p>
          </p:txBody>
        </p:sp>
        <p:sp>
          <p:nvSpPr>
            <p:cNvPr id="59" name="pole tekstowe 8"/>
            <p:cNvSpPr txBox="1"/>
            <p:nvPr/>
          </p:nvSpPr>
          <p:spPr>
            <a:xfrm>
              <a:off x="399561" y="4956437"/>
              <a:ext cx="606256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l-PL" sz="2800" dirty="0"/>
                <a:t>V</a:t>
              </a:r>
              <a:r>
                <a:rPr lang="pl-PL" sz="2800" baseline="-25000" dirty="0"/>
                <a:t>3</a:t>
              </a:r>
              <a:r>
                <a:rPr lang="pl-PL" sz="2800" dirty="0"/>
                <a:t>:</a:t>
              </a:r>
            </a:p>
          </p:txBody>
        </p:sp>
        <p:sp>
          <p:nvSpPr>
            <p:cNvPr id="60" name="pole tekstowe 8"/>
            <p:cNvSpPr txBox="1"/>
            <p:nvPr/>
          </p:nvSpPr>
          <p:spPr>
            <a:xfrm>
              <a:off x="411217" y="5649787"/>
              <a:ext cx="60625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800" dirty="0"/>
                <a:t>V</a:t>
              </a:r>
              <a:r>
                <a:rPr lang="pl-PL" sz="2800" baseline="-25000" dirty="0"/>
                <a:t>4</a:t>
              </a:r>
              <a:r>
                <a:rPr lang="pl-PL" sz="2800" dirty="0"/>
                <a:t>: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97952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 animBg="1"/>
      <p:bldP spid="18" grpId="0"/>
      <p:bldP spid="22" grpId="0" animBg="1"/>
    </p:bld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 err="1"/>
              <a:t>Which</a:t>
            </a:r>
            <a:r>
              <a:rPr lang="pl-PL" dirty="0"/>
              <a:t> </a:t>
            </a:r>
            <a:r>
              <a:rPr lang="pl-PL" dirty="0" err="1"/>
              <a:t>movies</a:t>
            </a:r>
            <a:r>
              <a:rPr lang="pl-PL" dirty="0"/>
              <a:t> to </a:t>
            </a:r>
            <a:r>
              <a:rPr lang="pl-PL" dirty="0" err="1"/>
              <a:t>put</a:t>
            </a:r>
            <a:r>
              <a:rPr lang="pl-PL" dirty="0"/>
              <a:t> on a </a:t>
            </a:r>
            <a:r>
              <a:rPr lang="pl-PL" dirty="0" err="1"/>
              <a:t>plane</a:t>
            </a:r>
            <a:r>
              <a:rPr lang="pl-PL" dirty="0"/>
              <a:t>?</a:t>
            </a:r>
          </a:p>
        </p:txBody>
      </p:sp>
      <p:sp>
        <p:nvSpPr>
          <p:cNvPr id="11" name="AutoShape 4" descr="data:image/jpeg;base64,/9j/4AAQSkZJRgABAQAAAQABAAD/2wCEAAkGBxITEhUUEhQWFRUXGRYYExgYGRYYIBwcFBUXGxgYGBsYHCkgGR8lHBgUITEhJSkrLi4vGB82ODMsNygtLisBCgoKDg0OGxAQGzcmICQsLC84LS8sLC83Ny8sLCwsLC00NCwwLCwsNzQsLCwsLiw3LCwsLCwsLCw0NCwwNDAtOP/AABEIAMQBAgMBEQACEQEDEQH/xAAcAAEAAQUBAQAAAAAAAAAAAAAABQIEBgcIAwH/xABJEAABAgMEBAgKCAUCBwAAAAABAAIDBBEFITFBBgcSURMiMmFxkaHRFhdCUlSBkrHB0hQjQ1NiouHwFTNygrIkwghEY5Oj4vH/xAAbAQEAAQUBAAAAAAAAAAAAAAAABQIDBAYHAf/EAD4RAAIAAwQGCAUCBQMFAAAAAAABAgMEBRExURIhQWGh0QYTFCJxgZGxFjLB4fBCUiMzU5KiQ2LxJILC0uL/2gAMAwEAAhEDEQA/AN4oAgCAIAgCAxq1NPrMl4roMabhsiMue3jGh3HZBFeZAWnjQsf02H7MT5UA8aFj+mw/ZifKgHjQsf02H7MT5UA8aFj+mw/ZifKgHjQsf02H7MT5UA8aFj+mw/ZifKgHjQsf02H7MT5UA8aFj+mw/ZifKgHjQsf02H7MT5UA8aFj+mw/ZifKgHjQsf02H7MT5UA8aFj+mw/ZifKgHjQsf02H7MT5UA8aFj+mw/ZifKgHjQsf02H7MT5UA8aFj+mw/ZifKgHjQsf02H7MT5UA8aFj+mw/ZifKgHjPsf02H7MT5UBlsCM17WvY4Oa4BzXAgggioIIxBGaArQBAEAQBAEAQBAEAQBAap1u6zhKB0pJuBmSKRHi/ggch/wBQ9mO5AaVkbB2wXxy7aca4334lxOJKjp1a1FdAblZ3RmGOVp1Tab2LYt+p692wufByDvf1juVrt0zcSHwvRZxeq5Dwcg739Y7k7dM3D4Xos4vVch4OQd7+sdydumbh8L0WcXquQ8HIO9/WO5O3TNw+F6LOL1XIeDkHe/rHcnbpm4fC9FnF6rkPByDvf1juTt0zcPheizi9VyHg5B3v6x3J26ZuHwvRZxeq5Dwcg739Y7k7dM3D4Xos4vVch4OQd7+sdydumbh8L0WcXquQ8HIO9/WO5O3TNw+F6LOL1XIeDkHe/rHcnbpm4fC9FnF6rkPByDvf1juTt0zcPheizi9VyHg5B3v6x3J26ZuHwvRZxeq5Dwcg739Y7k7dM3D4Xos4vVch4OQd7+sdydumbh8L0WcXquQ8HIO9/WO5O3TNw+F6LOL1XIeDkHe/rHcnbpm4fC9FnF6rkPByDvf1juTt0zcPheizi9VyKYujkKh2S4HKpB67l7DXR360W5vRalcDUuJp7L2n9DK9VmsWJZ0T6HOkmVJ4rryYJceU3fDOJGWIzBk4I1GtKE0ippplNMcqYrmjouFFa5oc0hzXAFpBBBBFQQRiCM1UWCtAEAQBAEAQBAEAQGrNbus4SbXSso4GacKPcLxBBHa8jAZYnIEDTFjWWa8NGqXk7Q2rzU37Tq4uP7vwi6qp0u5Bgb1YVh9VdUVC72xZb3v9vHCWmphsNpc40A/dAsOCBxxaMJslVVS6aU5s13JflyIE6Tn7v836LP7Av3cDUn0tiv1Sv8vsfPCc/dj2v0XvYF+7gefFsf8AS/y+xeSNqRYvJhCnnFxA91/qVmbTy5eMXAkqG16ys1y5GrNxNL21+V5LtrnisNmxQ33d7E+oVFMSIGiriAN5NF6k3qRbmTIJcOlG0lm3cWMW2YDfLr0AntFyvw0s17CLm29QS3c5l/gm/bVxLZ2kkLIPPqHerioZmaMGLpVRp6oYn5LmfBpLC81/U3vXvYZmaKV0rpf2Rei5nozSGCcdodI7qql0U1F+DpNQxY3rxXK8u4FpwX8l7eg3dhVmKRMhxRISLWo53yTF56ve4u1aJAIelEUmh2QCcgbl7DdfrLc1xqBuWr3k9RAxdIntJa6FQjEbX6KQhoYYleojUZvSibKjcEcm5rZpfYo8Jz92Pa/Re9gX7uBb+LY/6X+X2JqzZvhYYfSla3Y4Giwp0vq49E2ezax1lOpzhuvv1eDuLpWjPKeEFdmt9K05t69ud15b6yHT0L9d1924s7Us5sZtDc4ck/A8yuyJ7lPcR1qWXLrpdz1RLB/TwMh1Vax32fEEnOk/RiaMcbzBJOI3wzmMsRmDNQRqNXo5rUU8ynmOXMVzR0VDiBwDmkFpALSDUEHAgjEKosFSAIAgCAIAgCA1drc1mtkWmVlHB024cZ1xEEEYne8jAZYnIEDStj2W4u4aPVz3EuG1UmpNS51cXE3/AK4RlVVX9yDDM3iwrC6u6oqF3tkOW978ls8cJeZmGsaXONAP3QLCggcb0UbNU1MunlubMdyRZaNaPzFrzOy2rILKcI/JgP8Ak85D4BZFZWSbMk6UWuJ4LN8jm9o2hNtCbe9UKwWX3M7010tlrKgiQs5jeGaKOfQO4MnEmvLiHG+4digbNs+faMztdU3ovZhfyXvxMKKJQ92HE1tZtjFx4WYJc5x2qEkkkmpLybySb/etknVShWhKw/MDarI6O3pTqteEPPl65E+0AXC4KPbvNxhhUKuS1FEeM1jS5xoBiVVDA4nci3Pny5EtzJjuSIUWlMTEQQpSG5zjhst2nHnoLmjnPYs3qJMiDrJ8SS8bkaXXdJp0x6FKtFZvW+S4+Rltj6nZ2PR85GbBB8n+a/oNCGj1OPQoio6T00ruyINLgufBGvzOunRaU2Jt73eZnZ2p2zYf8zhYx/G/ZHqEMNPaVCzuk9bH8l0Pgr/e88UmEnpbV/ZbBRsnCNPOBf2vJJWBHbNdG73Nflq9rivq4cj1doPZp/5OB6obR7lQrWrV/qxeo6uHIsJrVjZL8ZUNP4HxW9gdTsWRBb9oQf6l/ik/oeOVBkY5aupOUeCZePFhHIO2YjeinFd2lSUjpXUQ/wA2BRLdqf1XAochbDBLd0FtOzgXgcLBFSXQ6uAAzcwjabdiQKDep6ltehrnovuxPY9Xo8H+ajJpq6ro3/Ci1ZYr0LKy7abF4ruK/dkejuV6fSxS9a1o3OyrelVjUuNaMfB+HL3JVYpsBFW5ZYit2mjjjDnG7uWVTVHVu54EBblkKsl9ZLX8RcVlyLa0dLo8eRhSL2g8G8EP8pzWt2WQ3DOhJv8A6d1TelWdKk1UVTC8VhsTxb8+Zz1acTUtLXfd9iWkJfg4bWbhf0m89tVhzY9ONxHVbPpuzU0EnJccXxLhWzMMd0mjOZEhuaaEA0PrUjRQqKCJM0zpNOjk1EmZLdzSevzJOybSbGbueOUPiOZYs+Q5T3E5ZNrS66XlGsV9Vu9sD7atmtjN3OHJPwPMkie5T3Htq2VLrpdz1RLB/R7vYyTVTrIfIPElPE/R60hvN/BE++GezHepmCNRq9HNainmU8xy5iuaOh2PBAIIIIBBF4IOBBzVRZKkAQBAEAQGsdbes1si0y0qQ6bcOMbiIIIuJyLyLw3LE3UDgNJWRZji4xo5LnuJdxiSak1LnE3lxN9/vwjKqqv7kHqbvYVhaF1RULXshy3vfktnjhMTEdrGlzjQBYUEDjdyNoqKiXTy3MmO5IjtHrDmLXmeDh1ZBZfEeRUMacz5zzfQfAErJqqqTZkjTj1xPBZvlm/rcjm9pWjNtCbfhCsF9XvNn6b25AsSSZKSQDYzwdjAkA3Ojv3uNKCt1RubRavZtLNteqdRUfKvxQrdnzd5hRxKXDcjVNh2aa8NFqXuvFbzfftGuJK2upnr+XBgvy42/o/Y3VpVM9d54LLf45ZeOE4sE20ICHs+zItpzzZaGdloJ2nYhrW8t5GZyA3kC6tVmTqiXQUrnx4+7eC5nN7bro6uqctPuwu5eWL5bjobRrRuWkYQhS7A0XbTje55HlPdmceYZALnVbXTquZpzX5bF4GBDCoVciXWIVBAEAQBAEAQGp9amrdj2PnJJmzFbxo0JuDwMXsGTxiQOV047bYduxQxKnqHfC9Sb2bnu9vDCxMl3d6HE17YNpcK3Zdy24843rYaqR1cV6wZvlgWq6uU5cx9+His/o/uSqxTYCzh2bDEQxacY9QOZHOVec+NwKDYRsuyqeCqiqku8/RPa1ve1l4rJJBAY1pZymdB94UnQfKzR+lv82V4P3Mx1laAPknfTJIHgK1e0X8ET74Z7MFD2NbMNXD2eo+fPP7/APJrsEcymmKbKdzRC2VaTYzdzhyh8RzLMnyHKe46LZVqy66XetUSxX1W4+WtZrYzdzhyT8DzJInuU9xTa1lS66XlGsH9Hu9jKNU+sp8k8SU+TwFaQ3n7InInOGezowmYYlEr0c1nyJkiY5cxXNHQrHAgEGoN4IzBzCqLR9QBAEBrPW3rMbINMtKkOm3C83EQQRc5wwLyL2tPSbqBwGj7IsxznGPHJc9xLuMSSSTUvcTeSTfeo2qqr+5B6m7WFYWjdUVC17Ict735LZ44TMeM1jS5xoBisGGFxO5G1T58uRLcyY7kiMsKx5m1pkQoQ2YTb3vIq2G0+U7znG+jc+YAkZVTUybNkdZM1t4La3kt2b+yOb2naU20JuUCwX1e/wBsDoKyrMlbMlC2GNiFCa58RxvLtkVc95zcae4CgAC57UVE+0Ki+LXFE7ksskvzeYqSgRzzMzr7RnYkzG5NahuIDRcxg5gBfvv3rocEqGhpYZMvHPftZI2FQdsqdONdyHW972L6v7k2sI6OEAQHpqbnmQLVeyIQDFZEhMJ87ba8CvOGHpNFR0ilRTqBRQfpab8LmvqconQOVVTIIsb2uJ0CufFQQBAEAQBAEAQBAc4af2SLPtV2wNmFEpEYMg2ISHDoDg6g3ALpFlVLraBaXzQ6n4rD1V3EuWdUdkrYI9l9z8HqfPyLpWzqIQBAEBjWlnKZ0H3hSdB8rNH6W/zZXg/c6nLA5tHAEEUIN4IIvBGYXKtJwxXrEgTQ+srQJ8g8zcmD9HJ4zRfwRJwO9hyOWByJ36xrYhrYOon/AD+/3/5KJcyZSzFNlO5r89CIsu0Wxm1Fzhyh8RzLKnyHKe46LZdqS66XetUSxX5sKLXsxsZu545J+B5vcqqeocp7i3a9kwV0u9ao1g/o93tjmnleqbWW6TcJGfcRArswojvsicGuP3ZyPk9GExDEolejm06THJjcuYrmth0G1wIqLwcFUWj6gCA5e1o6HRbMnOH40aXivL4cR5LjtEkuhxHG/bxIJ5QvxBpRHDpQuEv0s/qJ0M25O533M8pOabEYHNwPYdxUHMluXFos6rR1cuqlKbLep8Hky1tqzzFZQHjNvAyPMe9XaacpUWvBmBbVmxVsi6B96HWlse7k9hl2pXTCFC/0EZrYbnPJhPoG7b3G9kQ+dgGk40Dd1YrpJZkyb/1Ut3pLWslmt2frmc7ltwNwRK5/XIyDXrbJhSLYDTR0w+h/oh0c6n93BjoJUZ0XpetqnNeEC4vUuF5VOiuhuNZWHLbEFu93GPrw7KLaKqZpzHu1HQ7Cpez0UC2xd5+eHC4kFjkwEAQENbNluc4RYRpEFDcaE0wIORCzKaoUK0I8DV7dsSKpfXyPn2rP7+6Mx0V1xxIQEK0IbomzdwrKB/8Aew0DjzgjoOKhq7oxBMfWUsV1+x4eT2eGs0txxy3oTFc15M2NZmsGzI44k3Dad0Q8Ef8AyUr6qrW59i10n5pbfhr9ry4pkL2mQwJuG8VY9rh+FwPuUfFLjg+ZNeRVeeyoPQgCAIAgCA1B/wAQFmueJSKxpdThWOoCTfsObh0P61uHRSfDC5sETuwfun9DHnrBmtxak39wfYid62Xs9P8Av4onl0pq0rtCH0fM+/xWb+4/JE7152en/fxR78VVf7IfR8x/FZv7j8kTvTs9P+/ih8VVf7IfR8x/FZv7j8kTvTs9P+/ih8VVf7IfR8yxtIzEYguguFK4Mfn0rIk9TKvSi4oibRtKbXRQxTEldlf9WzrNmAXI3ieGIaydMIUhLkENiRooLYcJ14INznRB5g3eVhvImrFsyZWTlFe1DC7217Lf7YlqZGoUaH0cs91eFdcL9kC6tczTLmW91k9XdWjZejdlxqJVcepbFnve7LPHDHIiVHG6NpK9kDDkYtpTbJeVYHONwdgKeU95yYP3eaKZpZLlwa9pza3rRl1lR/DWqHVftf2y83tOqNFLEElKQZYRHROCaG7biSScTQE8VuQbkAAskgyWQBAWFuWRBm4D4EdofDeKOG7c4HIg0IPMgOXtKLAj2POGFEq+C++E+l0RlcRue3At+BBNifIU2HeStlWpHQzb8YXivqt6+xfQYoc0Oaag3gqFihcLuZ0yTNgnQKZA709pE27Ze39ZD5YxpnTdzhZlLUaPciwNdt6xu0QufJXfWKzXP3wyLbSHSePaAlmRzV0Jph7db3bThxnc9A0HfSqu0tBKo3Mil4Ra7srkaPLTnTIYM2l6syEBRp15JJXI+oehAEAQHhMykOJy2h3v9RxCrgmRwfKzFqaKnqVdOgT9/XFEZG0chHklzeojtv7VlQ10axV5BTui1LFrgicPFcdfEtXaMnKIPW2nxV1V62wmBH0Sj/TN9Yfuyv8Ag8yOTG/M8e5U9pkPGDgixF0Vqv0xw8eTH8KmjjHPtxD8E7RTrCDgjxdFavbHD6vkDYkc4xu1ydrlLCD2LnwpP/qLiUiwIowi/wCS97ZLf6R8Jz/6i9GVtsqabyY5H97x7l46infzQcEURdFapfLHDx5MuGRLUZyJuMP6Y8UfEK24aGP5pS/tRai6NV8ODT8G/qkSEvppbkH7Z7wMnNhxK9YLu1Y8dl2XN/Ql4Nr7GJMsi0Zavct+Vz9rycs/XVNwzSalob/6dqE7p420D1BYM7orTxq+TMa8bnyMGOKZLejMhue9Xe5nNg61bNmKB0Qy790YBo9sEtp0kKBqujtbI1qHSX+3Xwx9z2GbCzN2OBAIIIN4IvrXcoNpp3Mun1AEBA6Z6UQbPlzGiXuN0KHWhe7IcwGJOQ3mgMhZtnTK6cpcOpbXkvzBFEcahV5z0Yka0Jh0zNHaqegXYMaMmj931K6HdKo5KkSVdd+XveStiWRFWTOunLuLi8vDP0zunQFgHQkklciCtGYiTEVsrLNL3vcG0bi4nyRzbz8FJUlPd34vI0jpBbOm3TSHq/U893hnnhhj0Vqx0Eh2ZL0NHzMQAx4g7IbK+S3tN+4CQNRMzQBAEAQEHplovAtGWdAjClb4bwL2PAuc34jMVCA5hmpSPZk0+Vmm0occiDyYjDm09+BBCxKmn6xXrEn7Eth0cfVzP5b4PPmvMmga3hRB0ZNRK9YELaNlfWsisHltLx/cOMPis2TUdxy4sndyNYtGxkqqCqkr9ULiXmu9z9cybWEbQEAQBAEAQBAEAQBAEAQBAEAQFMSGHCjgCNxFV6m1rRRMlwTIdGNJrJq8i5uwIT+TxDzYdXdRZUusmQ46yBq+jdJOvcvuPdh6crj0sLSS0LKcODdtwa3w3Vcw330H2bucU9apqqGktGHvK6LPb9/zA1CtsyqoHfGr4c1h9vzE3roXpjL2jC24R2YjacLCcRtNP+5u5w7DctDtKzJ1DM0Y9aeD2Pk9xjwRqJaiR0gtqDJwHx47qMaMM3E4NaMyf3cCVj0dJMqpqlS1rfBZs9iiUKvZzna9qx7VmjGjcWGLmtBuY3Jjd5OZ/QLpEiRJs6QpUvHPN5vkZdlWZHaE6+LVAsX9Fv8AbHIlobA0AAUAuAWG2272dJly4ZcKggVyWwhrctIj6qFUvdQGl5vwaKZlZtJT6XfiwNX6QWz1KdNJfeeLyWXi+C34bv1PauhIQ/pEy0GbiDDHgmnyB+M+UfUMy6UNENloAgCAIAgCAxDWToPCtOX2bmx2AmXiHI+Y6l+w7PdccqEDnGRjRZWM6VmmljmOLSHYtO45EHIi68ZFYFXTaXfhxNr6P2z1TVNOfdeDy3eHt4YTyjDewgCAIAgCAIAgCAIAgCAIAgCAIAgCApewEEEVBxBRNp3oojghjhcMSvT2EE2JGs+YZMyri2huxIvxY8ZtI/daFZ7UutkuTOX5mt5z22rIdDH1sr5HweXhk/LxvtK9Jpi15gVHBwWchlahtcXON204/pvKs0NBJsyTq1xPF57tyMGhoptoT1BDqSxeS55L6Xl5LQGsaGtFAP3UqxHG44tJnS6aml08pSpauSLC27U4Juy3lnDmG9ZFNT9Y73gRFt2uqOX1ct/xHwWfI2bqV1cGHs2hON+scNqWhu8kH7V9fKPkjIGuJGzMJXHOYonE73izcyHgQBAEAQBAEAQGudb2rwWhC4aXaBNwxxcuFaPs3HzsdknO43GoA0VYlouqYMYFr2ktG1UGouLXA4EKMq6e7vwm89H7Z6xKmnvXsee578s/HGcWAbaeMxNNZTbNAcCcK7icvWq4JcUfymLUVcqnu613J7dl+V+zzuPRjw4VaQRvBqqWmtTL8uZBMh0oGms1rKl4VhAEAQBAEAQBAEAQBAEAQBAEB5TMAPaWuwIp+qqgjcESiRj1NPBUSopUeDX4/LE85CTbCYGt9Z3neqps1zItJlqgoZdHJUqDzebzPK1bQEFtcXHkj4nmVUiS5sV2wsWracFDK0nrieC+vgvsZXqc1dumogtCdFYQNYLHD+a4eW4fdtOAzI3Chm4YVCrkcxnTo50bmTHe3tOgl6WwgCAIAgCAIAgCAIDT2urVwYwdPybfrm3zENuL2tH8xoHljMZjnFHD1Np3o1XYdqcKNl3LH5hv6d6iKqn6t6UOB0Sw7YVXB1U1/wARcVn45+vhJR4TXtLXCoOIWLDE4XeicnyYJ0ty5ivTMPtGTfAfcTQ8lwu9RpmpmTNhnQ6/Q5raNBOs2d3Ync8Ilq8tW1GR2foxa8SE2NAaY0Jwq1zXwn9IIc7aBBqCCLiFHTq+z5cxy5r0Ylsaa+wlWtaEC7sxvxufveecWStaHc+Ujnn4B5HW0UXsM2z4/lmr+5fUy4OkdoQ43Pxh5XFs+fnWcuXcOmHEb71dUmmi+WPii9D0pq180EPo+Z4eEr84Y6yFX2CHZEXV0sm7Za9WVDSc/d/m/RedgX7uBcXS2LbK/wAvsVDSffD/ADf+q87B/u4Fa6XLbJ/y+xWNJmZsd1hedgizLq6WSdst+qKxpLC81/5e9U9gjzRcXSul2wRcOZW3SKCcnjpA+BXjoZm4uw9KKJ4qJeKX0bPVtuwPOI/td8AqHRzcuJkQ9IrPeMd3/bFyLhlpwThEb6zT3q26eYv0mXBa1FHhNXm7ve4uWPBvBB6L1baaxM6CZDGr4XetxUvCsIAgCAt56cbCYXO9Q3ncFclSnMi0UYddXS6OS5szyWbyL3VjoJEtaYMxM1Eqx3GxHCEXiEw5DziL795qJuXLUuHRRy+sq5lVNc2Y9b4LJHS8GE1rQ1oDWtADQAAAAKAADAAZKsxStAEAQBAEAQBAEAQBAEBoLXPq7dLvNoSTaQydqYY0fy3H7Ro8w5jI34Hi+RQqJXMuSpscqNRwO5raYdZFoiM3c4cofEcyhaiQ5UW46XZFqQV0q/CNYr6rc+GBcTkq2Iwtdgew7wrcuY5cWkjNrKOXVynKmLU+DzRToJpXFsmZMOLV0tEI4RoyyEVg3jMZgUyBFVp2fLtKRpQao1g/o93tjmc0q6SbQTnKmYZ5rM6AjWxLsgCYdGY2CQHCIXANIdhQ51yC57DSzopvUqF6WF2080ldeYDa2uiRhkiBDix6YOoIbT0bXG62qfkdFqqNXzIlDxfDVxLLnw7CHbrzaTxpG7P68HsMILM+EmsJ3+P/ANFPX7iYs3WzZUY0jQ3wed8Nr29bKnsWHO6OV8rXLiUXg7nxu9ypToXiZpIwZCZZtwmS0Zhza2G8dBuuPMVCzY6uni0Y3FC97aLq0XgfH6J2ecZKV/7ML5UVpViwmxf3PmNCHI8YmhNmnGTl/VDaPcFcVq1q/wBWL1Z51cORZxtXFlOxlGD+l0Rv+LgrsNuV8OE1+ifujzqociyi6p7JOEBzeiLF/wBzir8PSO0FjHf/ANq+iPOpgI2a1K2e7kRJhnNtMI7WV7VkwdKqxfNDC/J8zxyISDntSMRtXS04K+SIjC3rewn/ABWfK6WQRap0r0d/B8xDLjlvSgiufoYZa0tO2dFbCnGVa69jgdoOAuJY7Ol1Qb7xhUKap46WuluOnetbOa+uBNUPSCpp41DUPSh4+u3z4Em01FQsV6jf4YlEk1gz6hUecxHaxpc40AxVUEDjeiixUVEunluZMdyR4aF6LR7Zm6Xsl4dDFf5rT5La3F7qfHAUU1JkqVDcjmNp2jMrp2nFqSwWS55nT9lWbCloLIEBgZDhtDWNGQHaSTUkm8kklXiOLtAEAQBAEAQBAEAQBAEAQFMRgcC1wBBBBBFQQcQQcQgObNamgcSy4/0qVB+ivdcLzwTjjDdvafJPqN4BNEyBRw6MRkUtVMpZqmync1+XMjLPnGxWBzfWNx3KEmynLiuZ1Cz6+XWyVMg81k8im0pFsZmybj5J3HuXsmc5UV6KLSs6XXSeri1PY8nyzX1uMfhQJiIWyz3u4OEXODSSWt2sS0YX9/OpGKOTAnPhSveq/a7s/A0Omsaom1Tpo9Wjrb3ZrO/YTstZMFguYCd7rz24epYEdTMj2m8Uti0VOrlAm84tb46l5XFyZdnmt6grWnFmZzpZLVzgXoi0mLGgv8gNO9t3Zh2K9BVTYdt/iR1RYVDOXyaLzh1fbgWMCDNyT+GlIr2kY7ONNzm4PHMQehX4oqerh6ufCn4/R4o1av6O1FNfMkPSh4ry2+Xobg1c6y4c8RAmA2FM+TTkxKDya8l34fWNw062LBjpP4srXBxXjmt5Cy5ulqeJsNa6XggCAojRmsG09waBiXEAdZXsMMUTuhV54YnbesqzJYGscRXZNg/WV/uHEHrcFL01hVs9/JorOLVwx4FDmwo03plpTHtiOwBnBwYe1sDGm1SrnnMmguyp0k7nZ1nyrLlO93xRY+WxF2ko51fNUEtatr2L8yLxjaAAYAUHqVhu93nUYIFBCoVglcHvABJNALyUSbdyEccMELiidyW0irIsuYtabbLy4owXuccGNFzoj+ugHOBmpmmkKUteJza2rWirpl0PyLBZ739Ml5nT+i2jsCQlmS8u2jW3uJxe48p7zmT2AACgACySFJdAEAQBAEAQBAEAQBAEAQBAEBb2jIw48J8KMwPhvBa9pwIP7xyQHL+nOicexpvi1fLRCeCec25sfkHt3545kC1OlKZDczPs60JlFOUyDDas1+YM9JaO17Q5pqD+6KEjgcEWizqFNUy6iUpst3pnpsitc9/79apv2F3RV+ldrPqFQQBAEBBW1ZZBEaDUPBBIbUGoNzm0vBB3LOpqhXdXMw3+xqFvWJp/9RTw97bCtu9b888ccZxmse26AB2AAqYLKmmZq3FYLsOy777v8nzNchoK+LCVF/a17nk7Te3XfbOHRDgN/wBiqVk2VD+jjFzLqsm0ov8ATfBFpHte2YvLmozeiKWdkMq9DTWbL+WWv7b/AHL8HR+0Y8Vd4xL6XkfFsSPFO1GjbR3kueetyyIauVLV0uG5eS9jMl9FJ8X8yYl4XvkXMvo9Cbyqv6bh1DvVqOtmPDUS1P0YpJeuZfE9+pcOZKwobWijQANwuWLFE4nezYJUqCVDoS0kslqK14VkFEEaemGSkq0vL3UFMyLyScmtAJJ5qqVpafQWlFiaBb1s9pi6iS+4sXm+S445HSur/QyDZksIUOjojqGPFpe9wHY0VIAyqcySc01kydAEAQBAEAQBAEAQBAEAQBAEAQBARektgwJ6XfLzDaseMRi1w5L2HJwPcagkIDl+3LHmLIm3QI/Ghm9jwLntye3cciMsNxWPUSFNh3kxY9qxUM3XrgeK+q3+68iThvDgCDUG8FQzTTuZ0uXMhmQqOB3p7SpeFYQBAEAQBAEAQBAEAQEFa86+I8S8AF73kMo28kuNAxtMSTd2KRpKf9cXlzNM6Q2zjSyXuif/AI8/TM6A1V6vmWZB24gDpuIBwr8dgXHgmHcDSpzI3AUkTTDPEAQBAEAQBAEAQBAEAQBAEAQBAEAQBAY3p5ohBtOWMGJxXjjQYgFSx+/nacC3MbiAQBzQYUez5h8pNN2S005hXBzTm12P7Kw6qn01pQ4mx2DbHZYupmvuPg+T2+uZOBRJ0JO8i7YhxgNuC4gjlNxqN4Bz5v2cmnilt6MxeZBWxKrIIevpI3esYcdWaTv15rb44xUlbE087LG8I6hNAwuNBiaNWZMpZEK0oncvHmaxL6TV0Op3PxXK49n29GYaRIVDuIc3sKtqjlxa4IvZmVB0rnr55a8r1zA0nP3f5v0TsC/dwLy6Wxf0v8vsPCc/d/m/ROwf7uA+Ln/S/wAvsfBpFEcaMhgnIXu7AvexQQ64oi3F0snP5Za9W+RVOzs8xm2+C6GwmgcYbwK3mgLrq0Bu5l5Lk0scWjDFe8r19DEmdJq6Jarl4Lm2eVl8PMOq+I4MHKodmv4RRVT+qkrurWZVl9vtOZfNmPq1jc7r92q7zyXkZM1oAoLgMFGN362bxDCoUoYcEQ9u2rsDYYeOcT5oPxWZS0+m9KLA1u3rZ7NC5El994vJc8sscjceprVv9DYJyab/AKp4+ra4fyWuG7KIQb8wDTMqWOfm1UAQBAEAQBAEAQBAEAQBAEAQBAEAQBAEAQGD60tAWWnAqyjZqEDwL94xMJ/4TkfJN+ZBA57suafBiOlpgFj2OLaOuLSDQsPw/wDij6unv78PnzNw6PWzo3Us56v0v/x5emROqNN2IG0ZaJLxWzMs4scw7VW4tPnDmOY+BWfJmQToHJmq9PVr27jR7fsZym6qQtW1Zb1uzy8MN7avNM4dpQKmjY7ABGh+57K+Sew3bidEteyo6Cb3dcDwf0e/3xNelx6SMndKQzixh6WjuUUpkawb9Su4+NkoQwhs9lvcjmxv9T9RcjytOfgy0F8aK4Q4bBVx9wG8k0AGZIVciRNqJily1e2G0leznTSnSCNa81tGrIDKiGzzWnM5F7qX9G4LpFFRyrMp9Fa4ni83yRds6gmWhP0VqhWLyXN7C+gQWsaGtFAMFjxxOJ3s6XTyJciWpctXJFjbNpiC2gveeSN3OVep5DmvXgRVs2tDQy9GHXG8Flvf0zfmbA1KautottGdbWvHlWOzzEdwPW32vNKmUklcjm0ccUcTiid7e03ivSkIAgCAIAgCAIAgCAIAgCAIAgCAIAgCAIAgCA1frj1cCeYZqWb/AKpjeM0fbNaMP6wMDmLjlQDS1hWoXfVRLni4VxNMjzhRVVT6L04cDfrAtnr4VTzn31g81zXH1JkhYRs7SauZBiJGs+YbMyp2aHpF+LHDNp/dDQrPulVklyJyvv8Ay9bzntt2RFRzOukruPg8vDL0yv6F0N0og2hLiNDucLosOtSx2YO8Zg5jcagc8tKzplDOcuLWtjzX5iiKgjUSvJmYjtY1z3uDWtBc5xNAABUkk4ABYMEEUcShhV7ewqbuOedYGl8S1ZgQYFRLQySwGo2iLjFePcMgd5K6LZVmwWbJ05nzvH/1X1zFNTTa6cpUv/hZv83FElKNhMDW+s7zvKTJkUyLSZ0uiopVJJUqWvPN5s87Tn2wWbRvJ5I3nuVUmS5sVyLNp2jLoZOnFrbwWb5ZsyDVFq/daEX6bONrLtdxGkXRXNOFM4bTcciRTIqbggUC0UcwqKiZUTHNmO9s6KAVRZPqAIAgCAIAgCAIAgCAIAgCAIAgCAIAgCAIAgCAIDSeurVxXbtGSbR4481DbnS8xmAYEYuAx5WNa+NX6mVQxOFqKF3NGubFtMRW0PLGPPzhQ9TTuW71gdIsW14a2Xox/wAxY796+uRIxGBwIIqDcQsdNp3omZkuGZC4I1ensImyLUj2VNCNB40M3OaTc9ubHbiMj+oWZPkSrRkOVMxzyeaObWrZkdnzr4dcDwf0e/3xzJ7WNrBdaOxLSgc2AdkvrcXuoDsu3NafUSK5BYFkWNDQJzp1zi13blu3v21ZmDBBMqZilSle2RtmSDYLKC8nlHee5ZE+c5sV7wOkWZZsuhlaEOuJ4vN8sj1nJpsNhc7AdpyAVEuW5kWijIrKuXSSnNmPUuLyR7audDYtsTRiRqtlYRHCuFRXMQWHecScga4kVm5UpS4dFHMK+umVk5zZnkslkdNyksyGxsOG0MYwBrGtFAA0UAA3UVwwj1QBAEAQBAEAQBAEAQBAEAQBAEAQBAEAQBAEAQBAEAQHPGt/V4ZGJ9Okm0gF1YjGi6E5xxAyhuJpTAE0wIApihUSuZdkT45ExTJbuaMasu0GxmVFzhyhuPcoWfJcqK7YdOsu0pddJ01qiWKyfJ7C4mYDXtLXCoKtwRuB6SMypppdRLcqYr0y0sqy2wQc3HPmyAV6fUOb4EdZVjy6BNp3xPbu2Lnm/IvY0UNaXONALyVYhhcTuRJzp0EmBzJjuS2ljoto/HtmcEJlWQWXxX0uYyuJyL3UoB8ASpqRIUqG7acztW1I66bpYQrBfXxf2OorEsiDKQGQIDAyGwUaPeScyTUk5kq+RRfIAgCAIAgCAIAgCAIAgCAIAgCAIAgCAIAgCAIAgCAIAgPOZgMiMcyI0OY4Fr2uAIIcKEEHEEIDmbWVoREsiZEaBV0rEJEMmp2SbzBeegVBOIG8FW5stTIdFmXRVsyknKbL9M1kW0lNtisDm+sbjuKhJkty4tFnUKKtlVclTZb+zyZ7ONLzhmqErzJiiUKveBDScpHtOaZKyragnHIAcqI85NHcMSApimp+rV7xOdW3bDrI+rl/y1xefI6d0O0XgWdLNl4AwviPIve8i97vgMgAFlEATiAIAgCAIAgCAIAgCAIAgCAIAgCAIAgCAIAgCAIAgCAIAgCAsrYsuDNQXwI7A+HEFHNPYRuINCCLwQCgOX9L9G49jTmw6r4ESphP89oOByD21FRzjIhWZ8lTYbtpJ2XaUdDO0lrheKz+62EbNTESbislpVrnuiEAAYuJyvwAxJN1xrcFj0tNod6PElbctxVC6mnfc2vPd4Lbm+PSOrfQeFZkvsCj476GPE3nzW57Db6b7znQZxq5lyAIAgCAIAgCAIAgCAIAgCAIAgCAIAgCAIAgCAIAgCAIAgCAIAgIbS3RqBaEs6Xji43scMWOAOy9vOKnpBIwKAxjVbq3ZZjXxIpbEmXlzdsVo1m1xWsqK1IAJPqyqQNgIAgCAIAgCAIAgCAIAgCAIAgCAIAgCAIAgCAIAgCAIAgCAIAgCAIAgCAIAgCAIAgCAIAgCAIAgCAIAgCAID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AutoShape 6" descr="data:image/jpeg;base64,/9j/4AAQSkZJRgABAQAAAQABAAD/2wCEAAkGBxITEhUUEhQWFRUXGRYYExgYGRYYIBwcFBUXGxgYGBsYHCkgGR8lHBgUITEhJSkrLi4vGB82ODMsNygtLisBCgoKDg0OGxAQGzcmICQsLC84LS8sLC83Ny8sLCwsLC00NCwwLCwsNzQsLCwsLiw3LCwsLCwsLCw0NCwwNDAtOP/AABEIAMQBAgMBEQACEQEDEQH/xAAcAAEAAQUBAQAAAAAAAAAAAAAABQIEBgcIAwH/xABJEAABAgMEBAgKCAUCBwAAAAABAAIDBBEFITFBBgcSURMiMmFxkaHRFhdCUlSBkrHB0hQjQ1NiouHwFTNygrIkwghEY5Oj4vH/xAAbAQEAAQUBAAAAAAAAAAAAAAAABQIDBAYHAf/EAD4RAAIAAwQGCAUCBQMFAAAAAAABAgMEBRExURIhQWGh0QYTFCJxgZGxFjLB4fBCUiMzU5KiQ2LxJILC0uL/2gAMAwEAAhEDEQA/AN4oAgCAIAgCAxq1NPrMl4roMabhsiMue3jGh3HZBFeZAWnjQsf02H7MT5UA8aFj+mw/ZifKgHjQsf02H7MT5UA8aFj+mw/ZifKgHjQsf02H7MT5UA8aFj+mw/ZifKgHjQsf02H7MT5UA8aFj+mw/ZifKgHjQsf02H7MT5UA8aFj+mw/ZifKgHjQsf02H7MT5UA8aFj+mw/ZifKgHjQsf02H7MT5UA8aFj+mw/ZifKgHjQsf02H7MT5UA8aFj+mw/ZifKgHjQsf02H7MT5UA8aFj+mw/ZifKgHjPsf02H7MT5UBlsCM17WvY4Oa4BzXAgggioIIxBGaArQBAEAQBAEAQBAEAQBAap1u6zhKB0pJuBmSKRHi/ggch/wBQ9mO5AaVkbB2wXxy7aca4334lxOJKjp1a1FdAblZ3RmGOVp1Tab2LYt+p692wufByDvf1juVrt0zcSHwvRZxeq5Dwcg739Y7k7dM3D4Xos4vVch4OQd7+sdydumbh8L0WcXquQ8HIO9/WO5O3TNw+F6LOL1XIeDkHe/rHcnbpm4fC9FnF6rkPByDvf1juTt0zcPheizi9VyHg5B3v6x3J26ZuHwvRZxeq5Dwcg739Y7k7dM3D4Xos4vVch4OQd7+sdydumbh8L0WcXquQ8HIO9/WO5O3TNw+F6LOL1XIeDkHe/rHcnbpm4fC9FnF6rkPByDvf1juTt0zcPheizi9VyHg5B3v6x3J26ZuHwvRZxeq5Dwcg739Y7k7dM3D4Xos4vVch4OQd7+sdydumbh8L0WcXquQ8HIO9/WO5O3TNw+F6LOL1XIeDkHe/rHcnbpm4fC9FnF6rkPByDvf1juTt0zcPheizi9VyKYujkKh2S4HKpB67l7DXR360W5vRalcDUuJp7L2n9DK9VmsWJZ0T6HOkmVJ4rryYJceU3fDOJGWIzBk4I1GtKE0ippplNMcqYrmjouFFa5oc0hzXAFpBBBBFQQRiCM1UWCtAEAQBAEAQBAEAQGrNbus4SbXSso4GacKPcLxBBHa8jAZYnIEDTFjWWa8NGqXk7Q2rzU37Tq4uP7vwi6qp0u5Bgb1YVh9VdUVC72xZb3v9vHCWmphsNpc40A/dAsOCBxxaMJslVVS6aU5s13JflyIE6Tn7v836LP7Av3cDUn0tiv1Sv8vsfPCc/dj2v0XvYF+7gefFsf8AS/y+xeSNqRYvJhCnnFxA91/qVmbTy5eMXAkqG16ys1y5GrNxNL21+V5LtrnisNmxQ33d7E+oVFMSIGiriAN5NF6k3qRbmTIJcOlG0lm3cWMW2YDfLr0AntFyvw0s17CLm29QS3c5l/gm/bVxLZ2kkLIPPqHerioZmaMGLpVRp6oYn5LmfBpLC81/U3vXvYZmaKV0rpf2Rei5nozSGCcdodI7qql0U1F+DpNQxY3rxXK8u4FpwX8l7eg3dhVmKRMhxRISLWo53yTF56ve4u1aJAIelEUmh2QCcgbl7DdfrLc1xqBuWr3k9RAxdIntJa6FQjEbX6KQhoYYleojUZvSibKjcEcm5rZpfYo8Jz92Pa/Re9gX7uBb+LY/6X+X2JqzZvhYYfSla3Y4Giwp0vq49E2ezax1lOpzhuvv1eDuLpWjPKeEFdmt9K05t69ud15b6yHT0L9d1924s7Us5sZtDc4ck/A8yuyJ7lPcR1qWXLrpdz1RLB/TwMh1Vax32fEEnOk/RiaMcbzBJOI3wzmMsRmDNQRqNXo5rUU8ynmOXMVzR0VDiBwDmkFpALSDUEHAgjEKosFSAIAgCAIAgCA1drc1mtkWmVlHB024cZ1xEEEYne8jAZYnIEDStj2W4u4aPVz3EuG1UmpNS51cXE3/AK4RlVVX9yDDM3iwrC6u6oqF3tkOW978ls8cJeZmGsaXONAP3QLCggcb0UbNU1MunlubMdyRZaNaPzFrzOy2rILKcI/JgP8Ak85D4BZFZWSbMk6UWuJ4LN8jm9o2hNtCbe9UKwWX3M7010tlrKgiQs5jeGaKOfQO4MnEmvLiHG+4digbNs+faMztdU3ovZhfyXvxMKKJQ92HE1tZtjFx4WYJc5x2qEkkkmpLybySb/etknVShWhKw/MDarI6O3pTqteEPPl65E+0AXC4KPbvNxhhUKuS1FEeM1jS5xoBiVVDA4nci3Pny5EtzJjuSIUWlMTEQQpSG5zjhst2nHnoLmjnPYs3qJMiDrJ8SS8bkaXXdJp0x6FKtFZvW+S4+Rltj6nZ2PR85GbBB8n+a/oNCGj1OPQoio6T00ruyINLgufBGvzOunRaU2Jt73eZnZ2p2zYf8zhYx/G/ZHqEMNPaVCzuk9bH8l0Pgr/e88UmEnpbV/ZbBRsnCNPOBf2vJJWBHbNdG73Nflq9rivq4cj1doPZp/5OB6obR7lQrWrV/qxeo6uHIsJrVjZL8ZUNP4HxW9gdTsWRBb9oQf6l/ik/oeOVBkY5aupOUeCZePFhHIO2YjeinFd2lSUjpXUQ/wA2BRLdqf1XAochbDBLd0FtOzgXgcLBFSXQ6uAAzcwjabdiQKDep6ltehrnovuxPY9Xo8H+ajJpq6ro3/Ci1ZYr0LKy7abF4ruK/dkejuV6fSxS9a1o3OyrelVjUuNaMfB+HL3JVYpsBFW5ZYit2mjjjDnG7uWVTVHVu54EBblkKsl9ZLX8RcVlyLa0dLo8eRhSL2g8G8EP8pzWt2WQ3DOhJv8A6d1TelWdKk1UVTC8VhsTxb8+Zz1acTUtLXfd9iWkJfg4bWbhf0m89tVhzY9ONxHVbPpuzU0EnJccXxLhWzMMd0mjOZEhuaaEA0PrUjRQqKCJM0zpNOjk1EmZLdzSevzJOybSbGbueOUPiOZYs+Q5T3E5ZNrS66XlGsV9Vu9sD7atmtjN3OHJPwPMkie5T3Htq2VLrpdz1RLB/R7vYyTVTrIfIPElPE/R60hvN/BE++GezHepmCNRq9HNainmU8xy5iuaOh2PBAIIIIBBF4IOBBzVRZKkAQBAEAQGsdbes1si0y0qQ6bcOMbiIIIuJyLyLw3LE3UDgNJWRZji4xo5LnuJdxiSak1LnE3lxN9/vwjKqqv7kHqbvYVhaF1RULXshy3vfktnjhMTEdrGlzjQBYUEDjdyNoqKiXTy3MmO5IjtHrDmLXmeDh1ZBZfEeRUMacz5zzfQfAErJqqqTZkjTj1xPBZvlm/rcjm9pWjNtCbfhCsF9XvNn6b25AsSSZKSQDYzwdjAkA3Ojv3uNKCt1RubRavZtLNteqdRUfKvxQrdnzd5hRxKXDcjVNh2aa8NFqXuvFbzfftGuJK2upnr+XBgvy42/o/Y3VpVM9d54LLf45ZeOE4sE20ICHs+zItpzzZaGdloJ2nYhrW8t5GZyA3kC6tVmTqiXQUrnx4+7eC5nN7bro6uqctPuwu5eWL5bjobRrRuWkYQhS7A0XbTje55HlPdmceYZALnVbXTquZpzX5bF4GBDCoVciXWIVBAEAQBAEAQGp9amrdj2PnJJmzFbxo0JuDwMXsGTxiQOV047bYduxQxKnqHfC9Sb2bnu9vDCxMl3d6HE17YNpcK3Zdy24843rYaqR1cV6wZvlgWq6uU5cx9+His/o/uSqxTYCzh2bDEQxacY9QOZHOVec+NwKDYRsuyqeCqiqku8/RPa1ve1l4rJJBAY1pZymdB94UnQfKzR+lv82V4P3Mx1laAPknfTJIHgK1e0X8ET74Z7MFD2NbMNXD2eo+fPP7/APJrsEcymmKbKdzRC2VaTYzdzhyh8RzLMnyHKe46LZVqy66XetUSxX1W4+WtZrYzdzhyT8DzJInuU9xTa1lS66XlGsH9Hu9jKNU+sp8k8SU+TwFaQ3n7InInOGezowmYYlEr0c1nyJkiY5cxXNHQrHAgEGoN4IzBzCqLR9QBAEBrPW3rMbINMtKkOm3C83EQQRc5wwLyL2tPSbqBwGj7IsxznGPHJc9xLuMSSSTUvcTeSTfeo2qqr+5B6m7WFYWjdUVC17Ict735LZ44TMeM1jS5xoBisGGFxO5G1T58uRLcyY7kiMsKx5m1pkQoQ2YTb3vIq2G0+U7znG+jc+YAkZVTUybNkdZM1t4La3kt2b+yOb2naU20JuUCwX1e/wBsDoKyrMlbMlC2GNiFCa58RxvLtkVc95zcae4CgAC57UVE+0Ki+LXFE7ksskvzeYqSgRzzMzr7RnYkzG5NahuIDRcxg5gBfvv3rocEqGhpYZMvHPftZI2FQdsqdONdyHW972L6v7k2sI6OEAQHpqbnmQLVeyIQDFZEhMJ87ba8CvOGHpNFR0ilRTqBRQfpab8LmvqconQOVVTIIsb2uJ0CufFQQBAEAQBAEAQBAc4af2SLPtV2wNmFEpEYMg2ISHDoDg6g3ALpFlVLraBaXzQ6n4rD1V3EuWdUdkrYI9l9z8HqfPyLpWzqIQBAEBjWlnKZ0H3hSdB8rNH6W/zZXg/c6nLA5tHAEEUIN4IIvBGYXKtJwxXrEgTQ+srQJ8g8zcmD9HJ4zRfwRJwO9hyOWByJ36xrYhrYOon/AD+/3/5KJcyZSzFNlO5r89CIsu0Wxm1Fzhyh8RzLKnyHKe46LZdqS66XetUSxX5sKLXsxsZu545J+B5vcqqeocp7i3a9kwV0u9ao1g/o93tjmnleqbWW6TcJGfcRArswojvsicGuP3ZyPk9GExDEolejm06THJjcuYrmth0G1wIqLwcFUWj6gCA5e1o6HRbMnOH40aXivL4cR5LjtEkuhxHG/bxIJ5QvxBpRHDpQuEv0s/qJ0M25O533M8pOabEYHNwPYdxUHMluXFos6rR1cuqlKbLep8Hky1tqzzFZQHjNvAyPMe9XaacpUWvBmBbVmxVsi6B96HWlse7k9hl2pXTCFC/0EZrYbnPJhPoG7b3G9kQ+dgGk40Dd1YrpJZkyb/1Ut3pLWslmt2frmc7ltwNwRK5/XIyDXrbJhSLYDTR0w+h/oh0c6n93BjoJUZ0XpetqnNeEC4vUuF5VOiuhuNZWHLbEFu93GPrw7KLaKqZpzHu1HQ7Cpez0UC2xd5+eHC4kFjkwEAQENbNluc4RYRpEFDcaE0wIORCzKaoUK0I8DV7dsSKpfXyPn2rP7+6Mx0V1xxIQEK0IbomzdwrKB/8Aew0DjzgjoOKhq7oxBMfWUsV1+x4eT2eGs0txxy3oTFc15M2NZmsGzI44k3Dad0Q8Ef8AyUr6qrW59i10n5pbfhr9ry4pkL2mQwJuG8VY9rh+FwPuUfFLjg+ZNeRVeeyoPQgCAIAgCA1B/wAQFmueJSKxpdThWOoCTfsObh0P61uHRSfDC5sETuwfun9DHnrBmtxak39wfYid62Xs9P8Av4onl0pq0rtCH0fM+/xWb+4/JE7152en/fxR78VVf7IfR8x/FZv7j8kTvTs9P+/ih8VVf7IfR8x/FZv7j8kTvTs9P+/ih8VVf7IfR8yxtIzEYguguFK4Mfn0rIk9TKvSi4oibRtKbXRQxTEldlf9WzrNmAXI3ieGIaydMIUhLkENiRooLYcJ14INznRB5g3eVhvImrFsyZWTlFe1DC7217Lf7YlqZGoUaH0cs91eFdcL9kC6tczTLmW91k9XdWjZejdlxqJVcepbFnve7LPHDHIiVHG6NpK9kDDkYtpTbJeVYHONwdgKeU95yYP3eaKZpZLlwa9pza3rRl1lR/DWqHVftf2y83tOqNFLEElKQZYRHROCaG7biSScTQE8VuQbkAAskgyWQBAWFuWRBm4D4EdofDeKOG7c4HIg0IPMgOXtKLAj2POGFEq+C++E+l0RlcRue3At+BBNifIU2HeStlWpHQzb8YXivqt6+xfQYoc0Oaag3gqFihcLuZ0yTNgnQKZA709pE27Ze39ZD5YxpnTdzhZlLUaPciwNdt6xu0QufJXfWKzXP3wyLbSHSePaAlmRzV0Jph7db3bThxnc9A0HfSqu0tBKo3Mil4Ra7srkaPLTnTIYM2l6syEBRp15JJXI+oehAEAQHhMykOJy2h3v9RxCrgmRwfKzFqaKnqVdOgT9/XFEZG0chHklzeojtv7VlQ10axV5BTui1LFrgicPFcdfEtXaMnKIPW2nxV1V62wmBH0Sj/TN9Yfuyv8Ag8yOTG/M8e5U9pkPGDgixF0Vqv0xw8eTH8KmjjHPtxD8E7RTrCDgjxdFavbHD6vkDYkc4xu1ydrlLCD2LnwpP/qLiUiwIowi/wCS97ZLf6R8Jz/6i9GVtsqabyY5H97x7l46infzQcEURdFapfLHDx5MuGRLUZyJuMP6Y8UfEK24aGP5pS/tRai6NV8ODT8G/qkSEvppbkH7Z7wMnNhxK9YLu1Y8dl2XN/Ql4Nr7GJMsi0Zavct+Vz9rycs/XVNwzSalob/6dqE7p420D1BYM7orTxq+TMa8bnyMGOKZLejMhue9Xe5nNg61bNmKB0Qy790YBo9sEtp0kKBqujtbI1qHSX+3Xwx9z2GbCzN2OBAIIIN4IvrXcoNpp3Mun1AEBA6Z6UQbPlzGiXuN0KHWhe7IcwGJOQ3mgMhZtnTK6cpcOpbXkvzBFEcahV5z0Yka0Jh0zNHaqegXYMaMmj931K6HdKo5KkSVdd+XveStiWRFWTOunLuLi8vDP0zunQFgHQkklciCtGYiTEVsrLNL3vcG0bi4nyRzbz8FJUlPd34vI0jpBbOm3TSHq/U893hnnhhj0Vqx0Eh2ZL0NHzMQAx4g7IbK+S3tN+4CQNRMzQBAEAQEHplovAtGWdAjClb4bwL2PAuc34jMVCA5hmpSPZk0+Vmm0occiDyYjDm09+BBCxKmn6xXrEn7Eth0cfVzP5b4PPmvMmga3hRB0ZNRK9YELaNlfWsisHltLx/cOMPis2TUdxy4sndyNYtGxkqqCqkr9ULiXmu9z9cybWEbQEAQBAEAQBAEAQBAEAQBAEAQFMSGHCjgCNxFV6m1rRRMlwTIdGNJrJq8i5uwIT+TxDzYdXdRZUusmQ46yBq+jdJOvcvuPdh6crj0sLSS0LKcODdtwa3w3Vcw330H2bucU9apqqGktGHvK6LPb9/zA1CtsyqoHfGr4c1h9vzE3roXpjL2jC24R2YjacLCcRtNP+5u5w7DctDtKzJ1DM0Y9aeD2Pk9xjwRqJaiR0gtqDJwHx47qMaMM3E4NaMyf3cCVj0dJMqpqlS1rfBZs9iiUKvZzna9qx7VmjGjcWGLmtBuY3Jjd5OZ/QLpEiRJs6QpUvHPN5vkZdlWZHaE6+LVAsX9Fv8AbHIlobA0AAUAuAWG2272dJly4ZcKggVyWwhrctIj6qFUvdQGl5vwaKZlZtJT6XfiwNX6QWz1KdNJfeeLyWXi+C34bv1PauhIQ/pEy0GbiDDHgmnyB+M+UfUMy6UNENloAgCAIAgCAxDWToPCtOX2bmx2AmXiHI+Y6l+w7PdccqEDnGRjRZWM6VmmljmOLSHYtO45EHIi68ZFYFXTaXfhxNr6P2z1TVNOfdeDy3eHt4YTyjDewgCAIAgCAIAgCAIAgCAIAgCAIAgCApewEEEVBxBRNp3oojghjhcMSvT2EE2JGs+YZMyri2huxIvxY8ZtI/daFZ7UutkuTOX5mt5z22rIdDH1sr5HweXhk/LxvtK9Jpi15gVHBwWchlahtcXON204/pvKs0NBJsyTq1xPF57tyMGhoptoT1BDqSxeS55L6Xl5LQGsaGtFAP3UqxHG44tJnS6aml08pSpauSLC27U4Juy3lnDmG9ZFNT9Y73gRFt2uqOX1ct/xHwWfI2bqV1cGHs2hON+scNqWhu8kH7V9fKPkjIGuJGzMJXHOYonE73izcyHgQBAEAQBAEAQGudb2rwWhC4aXaBNwxxcuFaPs3HzsdknO43GoA0VYlouqYMYFr2ktG1UGouLXA4EKMq6e7vwm89H7Z6xKmnvXsee578s/HGcWAbaeMxNNZTbNAcCcK7icvWq4JcUfymLUVcqnu613J7dl+V+zzuPRjw4VaQRvBqqWmtTL8uZBMh0oGms1rKl4VhAEAQBAEAQBAEAQBAEAQBAEB5TMAPaWuwIp+qqgjcESiRj1NPBUSopUeDX4/LE85CTbCYGt9Z3neqps1zItJlqgoZdHJUqDzebzPK1bQEFtcXHkj4nmVUiS5sV2wsWracFDK0nrieC+vgvsZXqc1dumogtCdFYQNYLHD+a4eW4fdtOAzI3Chm4YVCrkcxnTo50bmTHe3tOgl6WwgCAIAgCAIAgCAIDT2urVwYwdPybfrm3zENuL2tH8xoHljMZjnFHD1Np3o1XYdqcKNl3LH5hv6d6iKqn6t6UOB0Sw7YVXB1U1/wARcVn45+vhJR4TXtLXCoOIWLDE4XeicnyYJ0ty5ivTMPtGTfAfcTQ8lwu9RpmpmTNhnQ6/Q5raNBOs2d3Ync8Ilq8tW1GR2foxa8SE2NAaY0Jwq1zXwn9IIc7aBBqCCLiFHTq+z5cxy5r0Ylsaa+wlWtaEC7sxvxufveecWStaHc+Ujnn4B5HW0UXsM2z4/lmr+5fUy4OkdoQ43Pxh5XFs+fnWcuXcOmHEb71dUmmi+WPii9D0pq180EPo+Z4eEr84Y6yFX2CHZEXV0sm7Za9WVDSc/d/m/RedgX7uBcXS2LbK/wAvsVDSffD/ADf+q87B/u4Fa6XLbJ/y+xWNJmZsd1hedgizLq6WSdst+qKxpLC81/5e9U9gjzRcXSul2wRcOZW3SKCcnjpA+BXjoZm4uw9KKJ4qJeKX0bPVtuwPOI/td8AqHRzcuJkQ9IrPeMd3/bFyLhlpwThEb6zT3q26eYv0mXBa1FHhNXm7ve4uWPBvBB6L1baaxM6CZDGr4XetxUvCsIAgCAt56cbCYXO9Q3ncFclSnMi0UYddXS6OS5szyWbyL3VjoJEtaYMxM1Eqx3GxHCEXiEw5DziL795qJuXLUuHRRy+sq5lVNc2Y9b4LJHS8GE1rQ1oDWtADQAAAAKAADAAZKsxStAEAQBAEAQBAEAQBAEBoLXPq7dLvNoSTaQydqYY0fy3H7Ro8w5jI34Hi+RQqJXMuSpscqNRwO5raYdZFoiM3c4cofEcyhaiQ5UW46XZFqQV0q/CNYr6rc+GBcTkq2Iwtdgew7wrcuY5cWkjNrKOXVynKmLU+DzRToJpXFsmZMOLV0tEI4RoyyEVg3jMZgUyBFVp2fLtKRpQao1g/o93tjmc0q6SbQTnKmYZ5rM6AjWxLsgCYdGY2CQHCIXANIdhQ51yC57DSzopvUqF6WF2080ldeYDa2uiRhkiBDix6YOoIbT0bXG62qfkdFqqNXzIlDxfDVxLLnw7CHbrzaTxpG7P68HsMILM+EmsJ3+P/ANFPX7iYs3WzZUY0jQ3wed8Nr29bKnsWHO6OV8rXLiUXg7nxu9ypToXiZpIwZCZZtwmS0Zhza2G8dBuuPMVCzY6uni0Y3FC97aLq0XgfH6J2ecZKV/7ML5UVpViwmxf3PmNCHI8YmhNmnGTl/VDaPcFcVq1q/wBWL1Z51cORZxtXFlOxlGD+l0Rv+LgrsNuV8OE1+ifujzqociyi6p7JOEBzeiLF/wBzir8PSO0FjHf/ANq+iPOpgI2a1K2e7kRJhnNtMI7WV7VkwdKqxfNDC/J8zxyISDntSMRtXS04K+SIjC3rewn/ABWfK6WQRap0r0d/B8xDLjlvSgiufoYZa0tO2dFbCnGVa69jgdoOAuJY7Ol1Qb7xhUKap46WuluOnetbOa+uBNUPSCpp41DUPSh4+u3z4Em01FQsV6jf4YlEk1gz6hUecxHaxpc40AxVUEDjeiixUVEunluZMdyR4aF6LR7Zm6Xsl4dDFf5rT5La3F7qfHAUU1JkqVDcjmNp2jMrp2nFqSwWS55nT9lWbCloLIEBgZDhtDWNGQHaSTUkm8kklXiOLtAEAQBAEAQBAEAQBAEAQFMRgcC1wBBBBBFQQcQQcQgObNamgcSy4/0qVB+ivdcLzwTjjDdvafJPqN4BNEyBRw6MRkUtVMpZqmync1+XMjLPnGxWBzfWNx3KEmynLiuZ1Cz6+XWyVMg81k8im0pFsZmybj5J3HuXsmc5UV6KLSs6XXSeri1PY8nyzX1uMfhQJiIWyz3u4OEXODSSWt2sS0YX9/OpGKOTAnPhSveq/a7s/A0Omsaom1Tpo9Wjrb3ZrO/YTstZMFguYCd7rz24epYEdTMj2m8Uti0VOrlAm84tb46l5XFyZdnmt6grWnFmZzpZLVzgXoi0mLGgv8gNO9t3Zh2K9BVTYdt/iR1RYVDOXyaLzh1fbgWMCDNyT+GlIr2kY7ONNzm4PHMQehX4oqerh6ufCn4/R4o1av6O1FNfMkPSh4ry2+Xobg1c6y4c8RAmA2FM+TTkxKDya8l34fWNw062LBjpP4srXBxXjmt5Cy5ulqeJsNa6XggCAojRmsG09waBiXEAdZXsMMUTuhV54YnbesqzJYGscRXZNg/WV/uHEHrcFL01hVs9/JorOLVwx4FDmwo03plpTHtiOwBnBwYe1sDGm1SrnnMmguyp0k7nZ1nyrLlO93xRY+WxF2ko51fNUEtatr2L8yLxjaAAYAUHqVhu93nUYIFBCoVglcHvABJNALyUSbdyEccMELiidyW0irIsuYtabbLy4owXuccGNFzoj+ugHOBmpmmkKUteJza2rWirpl0PyLBZ739Ml5nT+i2jsCQlmS8u2jW3uJxe48p7zmT2AACgACySFJdAEAQBAEAQBAEAQBAEAQBAEBb2jIw48J8KMwPhvBa9pwIP7xyQHL+nOicexpvi1fLRCeCec25sfkHt3545kC1OlKZDczPs60JlFOUyDDas1+YM9JaO17Q5pqD+6KEjgcEWizqFNUy6iUpst3pnpsitc9/79apv2F3RV+ldrPqFQQBAEBBW1ZZBEaDUPBBIbUGoNzm0vBB3LOpqhXdXMw3+xqFvWJp/9RTw97bCtu9b888ccZxmse26AB2AAqYLKmmZq3FYLsOy777v8nzNchoK+LCVF/a17nk7Te3XfbOHRDgN/wBiqVk2VD+jjFzLqsm0ov8ATfBFpHte2YvLmozeiKWdkMq9DTWbL+WWv7b/AHL8HR+0Y8Vd4xL6XkfFsSPFO1GjbR3kueetyyIauVLV0uG5eS9jMl9FJ8X8yYl4XvkXMvo9Cbyqv6bh1DvVqOtmPDUS1P0YpJeuZfE9+pcOZKwobWijQANwuWLFE4nezYJUqCVDoS0kslqK14VkFEEaemGSkq0vL3UFMyLyScmtAJJ5qqVpafQWlFiaBb1s9pi6iS+4sXm+S445HSur/QyDZksIUOjojqGPFpe9wHY0VIAyqcySc01kydAEAQBAEAQBAEAQBAEAQBAEAQBARektgwJ6XfLzDaseMRi1w5L2HJwPcagkIDl+3LHmLIm3QI/Ghm9jwLntye3cciMsNxWPUSFNh3kxY9qxUM3XrgeK+q3+68iThvDgCDUG8FQzTTuZ0uXMhmQqOB3p7SpeFYQBAEAQBAEAQBAEAQEFa86+I8S8AF73kMo28kuNAxtMSTd2KRpKf9cXlzNM6Q2zjSyXuif/AI8/TM6A1V6vmWZB24gDpuIBwr8dgXHgmHcDSpzI3AUkTTDPEAQBAEAQBAEAQBAEAQBAEAQBAEAQBAY3p5ohBtOWMGJxXjjQYgFSx+/nacC3MbiAQBzQYUez5h8pNN2S005hXBzTm12P7Kw6qn01pQ4mx2DbHZYupmvuPg+T2+uZOBRJ0JO8i7YhxgNuC4gjlNxqN4Bz5v2cmnilt6MxeZBWxKrIIevpI3esYcdWaTv15rb44xUlbE087LG8I6hNAwuNBiaNWZMpZEK0oncvHmaxL6TV0Op3PxXK49n29GYaRIVDuIc3sKtqjlxa4IvZmVB0rnr55a8r1zA0nP3f5v0TsC/dwLy6Wxf0v8vsPCc/d/m/ROwf7uA+Ln/S/wAvsfBpFEcaMhgnIXu7AvexQQ64oi3F0snP5Za9W+RVOzs8xm2+C6GwmgcYbwK3mgLrq0Bu5l5Lk0scWjDFe8r19DEmdJq6Jarl4Lm2eVl8PMOq+I4MHKodmv4RRVT+qkrurWZVl9vtOZfNmPq1jc7r92q7zyXkZM1oAoLgMFGN362bxDCoUoYcEQ9u2rsDYYeOcT5oPxWZS0+m9KLA1u3rZ7NC5El994vJc8sscjceprVv9DYJyab/AKp4+ra4fyWuG7KIQb8wDTMqWOfm1UAQBAEAQBAEAQBAEAQBAEAQBAEAQBAEAQGD60tAWWnAqyjZqEDwL94xMJ/4TkfJN+ZBA57suafBiOlpgFj2OLaOuLSDQsPw/wDij6unv78PnzNw6PWzo3Us56v0v/x5emROqNN2IG0ZaJLxWzMs4scw7VW4tPnDmOY+BWfJmQToHJmq9PVr27jR7fsZym6qQtW1Zb1uzy8MN7avNM4dpQKmjY7ABGh+57K+Sew3bidEteyo6Cb3dcDwf0e/3xNelx6SMndKQzixh6WjuUUpkawb9Su4+NkoQwhs9lvcjmxv9T9RcjytOfgy0F8aK4Q4bBVx9wG8k0AGZIVciRNqJily1e2G0leznTSnSCNa81tGrIDKiGzzWnM5F7qX9G4LpFFRyrMp9Fa4ni83yRds6gmWhP0VqhWLyXN7C+gQWsaGtFAMFjxxOJ3s6XTyJciWpctXJFjbNpiC2gveeSN3OVep5DmvXgRVs2tDQy9GHXG8Flvf0zfmbA1KautottGdbWvHlWOzzEdwPW32vNKmUklcjm0ccUcTiid7e03ivSkIAgCAIAgCAIAgCAIAgCAIAgCAIAgCAIAgCA1frj1cCeYZqWb/AKpjeM0fbNaMP6wMDmLjlQDS1hWoXfVRLni4VxNMjzhRVVT6L04cDfrAtnr4VTzn31g81zXH1JkhYRs7SauZBiJGs+YbMyp2aHpF+LHDNp/dDQrPulVklyJyvv8Ay9bzntt2RFRzOukruPg8vDL0yv6F0N0og2hLiNDucLosOtSx2YO8Zg5jcagc8tKzplDOcuLWtjzX5iiKgjUSvJmYjtY1z3uDWtBc5xNAABUkk4ABYMEEUcShhV7ewqbuOedYGl8S1ZgQYFRLQySwGo2iLjFePcMgd5K6LZVmwWbJ05nzvH/1X1zFNTTa6cpUv/hZv83FElKNhMDW+s7zvKTJkUyLSZ0uiopVJJUqWvPN5s87Tn2wWbRvJ5I3nuVUmS5sVyLNp2jLoZOnFrbwWb5ZsyDVFq/daEX6bONrLtdxGkXRXNOFM4bTcciRTIqbggUC0UcwqKiZUTHNmO9s6KAVRZPqAIAgCAIAgCAIAgCAIAgCAIAgCAIAgCAIAgCAIDSeurVxXbtGSbR4481DbnS8xmAYEYuAx5WNa+NX6mVQxOFqKF3NGubFtMRW0PLGPPzhQ9TTuW71gdIsW14a2Xox/wAxY796+uRIxGBwIIqDcQsdNp3omZkuGZC4I1ensImyLUj2VNCNB40M3OaTc9ubHbiMj+oWZPkSrRkOVMxzyeaObWrZkdnzr4dcDwf0e/3xzJ7WNrBdaOxLSgc2AdkvrcXuoDsu3NafUSK5BYFkWNDQJzp1zi13blu3v21ZmDBBMqZilSle2RtmSDYLKC8nlHee5ZE+c5sV7wOkWZZsuhlaEOuJ4vN8sj1nJpsNhc7AdpyAVEuW5kWijIrKuXSSnNmPUuLyR7audDYtsTRiRqtlYRHCuFRXMQWHecScga4kVm5UpS4dFHMK+umVk5zZnkslkdNyksyGxsOG0MYwBrGtFAA0UAA3UVwwj1QBAEAQBAEAQBAEAQBAEAQBAEAQBAEAQBAEAQBAEAQHPGt/V4ZGJ9Okm0gF1YjGi6E5xxAyhuJpTAE0wIApihUSuZdkT45ExTJbuaMasu0GxmVFzhyhuPcoWfJcqK7YdOsu0pddJ01qiWKyfJ7C4mYDXtLXCoKtwRuB6SMypppdRLcqYr0y0sqy2wQc3HPmyAV6fUOb4EdZVjy6BNp3xPbu2Lnm/IvY0UNaXONALyVYhhcTuRJzp0EmBzJjuS2ljoto/HtmcEJlWQWXxX0uYyuJyL3UoB8ASpqRIUqG7acztW1I66bpYQrBfXxf2OorEsiDKQGQIDAyGwUaPeScyTUk5kq+RRfIAgCAIAgCAIAgCAIAgCAIAgCAIAgCAIAgCAIAgCAIAgPOZgMiMcyI0OY4Fr2uAIIcKEEHEEIDmbWVoREsiZEaBV0rEJEMmp2SbzBeegVBOIG8FW5stTIdFmXRVsyknKbL9M1kW0lNtisDm+sbjuKhJkty4tFnUKKtlVclTZb+zyZ7ONLzhmqErzJiiUKveBDScpHtOaZKyragnHIAcqI85NHcMSApimp+rV7xOdW3bDrI+rl/y1xefI6d0O0XgWdLNl4AwviPIve8i97vgMgAFlEATiAIAgCAIAgCAIAgCAIAgCAIAgCAIAgCAIAgCAIAgCAIAgCAsrYsuDNQXwI7A+HEFHNPYRuINCCLwQCgOX9L9G49jTmw6r4ESphP89oOByD21FRzjIhWZ8lTYbtpJ2XaUdDO0lrheKz+62EbNTESbislpVrnuiEAAYuJyvwAxJN1xrcFj0tNod6PElbctxVC6mnfc2vPd4Lbm+PSOrfQeFZkvsCj476GPE3nzW57Db6b7znQZxq5lyAIAgCAIAgCAIAgCAIAgCAIAgCAIAgCAIAgCAIAgCAIAgCAIAgIbS3RqBaEs6Xji43scMWOAOy9vOKnpBIwKAxjVbq3ZZjXxIpbEmXlzdsVo1m1xWsqK1IAJPqyqQNgIAgCAIAgCAIAgCAIAgCAIAgCAIAgCAIAgCAIAgCAIAgCAIAgCAIAgCAIAgCAIAgCAIAgCAIAgCAIAgCAID//2Q=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3" name="AutoShape 8" descr="data:image/jpeg;base64,/9j/4AAQSkZJRgABAQAAAQABAAD/2wCEAAkGBxITEhUUEhQWFRUXGRYYExgYGRYYIBwcFBUXGxgYGBsYHCkgGR8lHBgUITEhJSkrLi4vGB82ODMsNygtLisBCgoKDg0OGxAQGzcmICQsLC84LS8sLC83Ny8sLCwsLC00NCwwLCwsNzQsLCwsLiw3LCwsLCwsLCw0NCwwNDAtOP/AABEIAMQBAgMBEQACEQEDEQH/xAAcAAEAAQUBAQAAAAAAAAAAAAAABQIEBgcIAwH/xABJEAABAgMEBAgKCAUCBwAAAAABAAIDBBEFITFBBgcSURMiMmFxkaHRFhdCUlSBkrHB0hQjQ1NiouHwFTNygrIkwghEY5Oj4vH/xAAbAQEAAQUBAAAAAAAAAAAAAAAABQIDBAYHAf/EAD4RAAIAAwQGCAUCBQMFAAAAAAABAgMEBRExURIhQWGh0QYTFCJxgZGxFjLB4fBCUiMzU5KiQ2LxJILC0uL/2gAMAwEAAhEDEQA/AN4oAgCAIAgCAxq1NPrMl4roMabhsiMue3jGh3HZBFeZAWnjQsf02H7MT5UA8aFj+mw/ZifKgHjQsf02H7MT5UA8aFj+mw/ZifKgHjQsf02H7MT5UA8aFj+mw/ZifKgHjQsf02H7MT5UA8aFj+mw/ZifKgHjQsf02H7MT5UA8aFj+mw/ZifKgHjQsf02H7MT5UA8aFj+mw/ZifKgHjQsf02H7MT5UA8aFj+mw/ZifKgHjQsf02H7MT5UA8aFj+mw/ZifKgHjQsf02H7MT5UA8aFj+mw/ZifKgHjPsf02H7MT5UBlsCM17WvY4Oa4BzXAgggioIIxBGaArQBAEAQBAEAQBAEAQBAap1u6zhKB0pJuBmSKRHi/ggch/wBQ9mO5AaVkbB2wXxy7aca4334lxOJKjp1a1FdAblZ3RmGOVp1Tab2LYt+p692wufByDvf1juVrt0zcSHwvRZxeq5Dwcg739Y7k7dM3D4Xos4vVch4OQd7+sdydumbh8L0WcXquQ8HIO9/WO5O3TNw+F6LOL1XIeDkHe/rHcnbpm4fC9FnF6rkPByDvf1juTt0zcPheizi9VyHg5B3v6x3J26ZuHwvRZxeq5Dwcg739Y7k7dM3D4Xos4vVch4OQd7+sdydumbh8L0WcXquQ8HIO9/WO5O3TNw+F6LOL1XIeDkHe/rHcnbpm4fC9FnF6rkPByDvf1juTt0zcPheizi9VyHg5B3v6x3J26ZuHwvRZxeq5Dwcg739Y7k7dM3D4Xos4vVch4OQd7+sdydumbh8L0WcXquQ8HIO9/WO5O3TNw+F6LOL1XIeDkHe/rHcnbpm4fC9FnF6rkPByDvf1juTt0zcPheizi9VyKYujkKh2S4HKpB67l7DXR360W5vRalcDUuJp7L2n9DK9VmsWJZ0T6HOkmVJ4rryYJceU3fDOJGWIzBk4I1GtKE0ippplNMcqYrmjouFFa5oc0hzXAFpBBBBFQQRiCM1UWCtAEAQBAEAQBAEAQGrNbus4SbXSso4GacKPcLxBBHa8jAZYnIEDTFjWWa8NGqXk7Q2rzU37Tq4uP7vwi6qp0u5Bgb1YVh9VdUVC72xZb3v9vHCWmphsNpc40A/dAsOCBxxaMJslVVS6aU5s13JflyIE6Tn7v836LP7Av3cDUn0tiv1Sv8vsfPCc/dj2v0XvYF+7gefFsf8AS/y+xeSNqRYvJhCnnFxA91/qVmbTy5eMXAkqG16ys1y5GrNxNL21+V5LtrnisNmxQ33d7E+oVFMSIGiriAN5NF6k3qRbmTIJcOlG0lm3cWMW2YDfLr0AntFyvw0s17CLm29QS3c5l/gm/bVxLZ2kkLIPPqHerioZmaMGLpVRp6oYn5LmfBpLC81/U3vXvYZmaKV0rpf2Rei5nozSGCcdodI7qql0U1F+DpNQxY3rxXK8u4FpwX8l7eg3dhVmKRMhxRISLWo53yTF56ve4u1aJAIelEUmh2QCcgbl7DdfrLc1xqBuWr3k9RAxdIntJa6FQjEbX6KQhoYYleojUZvSibKjcEcm5rZpfYo8Jz92Pa/Re9gX7uBb+LY/6X+X2JqzZvhYYfSla3Y4Giwp0vq49E2ezax1lOpzhuvv1eDuLpWjPKeEFdmt9K05t69ud15b6yHT0L9d1924s7Us5sZtDc4ck/A8yuyJ7lPcR1qWXLrpdz1RLB/TwMh1Vax32fEEnOk/RiaMcbzBJOI3wzmMsRmDNQRqNXo5rUU8ynmOXMVzR0VDiBwDmkFpALSDUEHAgjEKosFSAIAgCAIAgCA1drc1mtkWmVlHB024cZ1xEEEYne8jAZYnIEDStj2W4u4aPVz3EuG1UmpNS51cXE3/AK4RlVVX9yDDM3iwrC6u6oqF3tkOW978ls8cJeZmGsaXONAP3QLCggcb0UbNU1MunlubMdyRZaNaPzFrzOy2rILKcI/JgP8Ak85D4BZFZWSbMk6UWuJ4LN8jm9o2hNtCbe9UKwWX3M7010tlrKgiQs5jeGaKOfQO4MnEmvLiHG+4digbNs+faMztdU3ovZhfyXvxMKKJQ92HE1tZtjFx4WYJc5x2qEkkkmpLybySb/etknVShWhKw/MDarI6O3pTqteEPPl65E+0AXC4KPbvNxhhUKuS1FEeM1jS5xoBiVVDA4nci3Pny5EtzJjuSIUWlMTEQQpSG5zjhst2nHnoLmjnPYs3qJMiDrJ8SS8bkaXXdJp0x6FKtFZvW+S4+Rltj6nZ2PR85GbBB8n+a/oNCGj1OPQoio6T00ruyINLgufBGvzOunRaU2Jt73eZnZ2p2zYf8zhYx/G/ZHqEMNPaVCzuk9bH8l0Pgr/e88UmEnpbV/ZbBRsnCNPOBf2vJJWBHbNdG73Nflq9rivq4cj1doPZp/5OB6obR7lQrWrV/qxeo6uHIsJrVjZL8ZUNP4HxW9gdTsWRBb9oQf6l/ik/oeOVBkY5aupOUeCZePFhHIO2YjeinFd2lSUjpXUQ/wA2BRLdqf1XAochbDBLd0FtOzgXgcLBFSXQ6uAAzcwjabdiQKDep6ltehrnovuxPY9Xo8H+ajJpq6ro3/Ci1ZYr0LKy7abF4ruK/dkejuV6fSxS9a1o3OyrelVjUuNaMfB+HL3JVYpsBFW5ZYit2mjjjDnG7uWVTVHVu54EBblkKsl9ZLX8RcVlyLa0dLo8eRhSL2g8G8EP8pzWt2WQ3DOhJv8A6d1TelWdKk1UVTC8VhsTxb8+Zz1acTUtLXfd9iWkJfg4bWbhf0m89tVhzY9ONxHVbPpuzU0EnJccXxLhWzMMd0mjOZEhuaaEA0PrUjRQqKCJM0zpNOjk1EmZLdzSevzJOybSbGbueOUPiOZYs+Q5T3E5ZNrS66XlGsV9Vu9sD7atmtjN3OHJPwPMkie5T3Htq2VLrpdz1RLB/R7vYyTVTrIfIPElPE/R60hvN/BE++GezHepmCNRq9HNainmU8xy5iuaOh2PBAIIIIBBF4IOBBzVRZKkAQBAEAQGsdbes1si0y0qQ6bcOMbiIIIuJyLyLw3LE3UDgNJWRZji4xo5LnuJdxiSak1LnE3lxN9/vwjKqqv7kHqbvYVhaF1RULXshy3vfktnjhMTEdrGlzjQBYUEDjdyNoqKiXTy3MmO5IjtHrDmLXmeDh1ZBZfEeRUMacz5zzfQfAErJqqqTZkjTj1xPBZvlm/rcjm9pWjNtCbfhCsF9XvNn6b25AsSSZKSQDYzwdjAkA3Ojv3uNKCt1RubRavZtLNteqdRUfKvxQrdnzd5hRxKXDcjVNh2aa8NFqXuvFbzfftGuJK2upnr+XBgvy42/o/Y3VpVM9d54LLf45ZeOE4sE20ICHs+zItpzzZaGdloJ2nYhrW8t5GZyA3kC6tVmTqiXQUrnx4+7eC5nN7bro6uqctPuwu5eWL5bjobRrRuWkYQhS7A0XbTje55HlPdmceYZALnVbXTquZpzX5bF4GBDCoVciXWIVBAEAQBAEAQGp9amrdj2PnJJmzFbxo0JuDwMXsGTxiQOV047bYduxQxKnqHfC9Sb2bnu9vDCxMl3d6HE17YNpcK3Zdy24843rYaqR1cV6wZvlgWq6uU5cx9+His/o/uSqxTYCzh2bDEQxacY9QOZHOVec+NwKDYRsuyqeCqiqku8/RPa1ve1l4rJJBAY1pZymdB94UnQfKzR+lv82V4P3Mx1laAPknfTJIHgK1e0X8ET74Z7MFD2NbMNXD2eo+fPP7/APJrsEcymmKbKdzRC2VaTYzdzhyh8RzLMnyHKe46LZVqy66XetUSxX1W4+WtZrYzdzhyT8DzJInuU9xTa1lS66XlGsH9Hu9jKNU+sp8k8SU+TwFaQ3n7InInOGezowmYYlEr0c1nyJkiY5cxXNHQrHAgEGoN4IzBzCqLR9QBAEBrPW3rMbINMtKkOm3C83EQQRc5wwLyL2tPSbqBwGj7IsxznGPHJc9xLuMSSSTUvcTeSTfeo2qqr+5B6m7WFYWjdUVC17Ict735LZ44TMeM1jS5xoBisGGFxO5G1T58uRLcyY7kiMsKx5m1pkQoQ2YTb3vIq2G0+U7znG+jc+YAkZVTUybNkdZM1t4La3kt2b+yOb2naU20JuUCwX1e/wBsDoKyrMlbMlC2GNiFCa58RxvLtkVc95zcae4CgAC57UVE+0Ki+LXFE7ksskvzeYqSgRzzMzr7RnYkzG5NahuIDRcxg5gBfvv3rocEqGhpYZMvHPftZI2FQdsqdONdyHW972L6v7k2sI6OEAQHpqbnmQLVeyIQDFZEhMJ87ba8CvOGHpNFR0ilRTqBRQfpab8LmvqconQOVVTIIsb2uJ0CufFQQBAEAQBAEAQBAc4af2SLPtV2wNmFEpEYMg2ISHDoDg6g3ALpFlVLraBaXzQ6n4rD1V3EuWdUdkrYI9l9z8HqfPyLpWzqIQBAEBjWlnKZ0H3hSdB8rNH6W/zZXg/c6nLA5tHAEEUIN4IIvBGYXKtJwxXrEgTQ+srQJ8g8zcmD9HJ4zRfwRJwO9hyOWByJ36xrYhrYOon/AD+/3/5KJcyZSzFNlO5r89CIsu0Wxm1Fzhyh8RzLKnyHKe46LZdqS66XetUSxX5sKLXsxsZu545J+B5vcqqeocp7i3a9kwV0u9ao1g/o93tjmnleqbWW6TcJGfcRArswojvsicGuP3ZyPk9GExDEolejm06THJjcuYrmth0G1wIqLwcFUWj6gCA5e1o6HRbMnOH40aXivL4cR5LjtEkuhxHG/bxIJ5QvxBpRHDpQuEv0s/qJ0M25O533M8pOabEYHNwPYdxUHMluXFos6rR1cuqlKbLep8Hky1tqzzFZQHjNvAyPMe9XaacpUWvBmBbVmxVsi6B96HWlse7k9hl2pXTCFC/0EZrYbnPJhPoG7b3G9kQ+dgGk40Dd1YrpJZkyb/1Ut3pLWslmt2frmc7ltwNwRK5/XIyDXrbJhSLYDTR0w+h/oh0c6n93BjoJUZ0XpetqnNeEC4vUuF5VOiuhuNZWHLbEFu93GPrw7KLaKqZpzHu1HQ7Cpez0UC2xd5+eHC4kFjkwEAQENbNluc4RYRpEFDcaE0wIORCzKaoUK0I8DV7dsSKpfXyPn2rP7+6Mx0V1xxIQEK0IbomzdwrKB/8Aew0DjzgjoOKhq7oxBMfWUsV1+x4eT2eGs0txxy3oTFc15M2NZmsGzI44k3Dad0Q8Ef8AyUr6qrW59i10n5pbfhr9ry4pkL2mQwJuG8VY9rh+FwPuUfFLjg+ZNeRVeeyoPQgCAIAgCA1B/wAQFmueJSKxpdThWOoCTfsObh0P61uHRSfDC5sETuwfun9DHnrBmtxak39wfYid62Xs9P8Av4onl0pq0rtCH0fM+/xWb+4/JE7152en/fxR78VVf7IfR8x/FZv7j8kTvTs9P+/ih8VVf7IfR8x/FZv7j8kTvTs9P+/ih8VVf7IfR8yxtIzEYguguFK4Mfn0rIk9TKvSi4oibRtKbXRQxTEldlf9WzrNmAXI3ieGIaydMIUhLkENiRooLYcJ14INznRB5g3eVhvImrFsyZWTlFe1DC7217Lf7YlqZGoUaH0cs91eFdcL9kC6tczTLmW91k9XdWjZejdlxqJVcepbFnve7LPHDHIiVHG6NpK9kDDkYtpTbJeVYHONwdgKeU95yYP3eaKZpZLlwa9pza3rRl1lR/DWqHVftf2y83tOqNFLEElKQZYRHROCaG7biSScTQE8VuQbkAAskgyWQBAWFuWRBm4D4EdofDeKOG7c4HIg0IPMgOXtKLAj2POGFEq+C++E+l0RlcRue3At+BBNifIU2HeStlWpHQzb8YXivqt6+xfQYoc0Oaag3gqFihcLuZ0yTNgnQKZA709pE27Ze39ZD5YxpnTdzhZlLUaPciwNdt6xu0QufJXfWKzXP3wyLbSHSePaAlmRzV0Jph7db3bThxnc9A0HfSqu0tBKo3Mil4Ra7srkaPLTnTIYM2l6syEBRp15JJXI+oehAEAQHhMykOJy2h3v9RxCrgmRwfKzFqaKnqVdOgT9/XFEZG0chHklzeojtv7VlQ10axV5BTui1LFrgicPFcdfEtXaMnKIPW2nxV1V62wmBH0Sj/TN9Yfuyv8Ag8yOTG/M8e5U9pkPGDgixF0Vqv0xw8eTH8KmjjHPtxD8E7RTrCDgjxdFavbHD6vkDYkc4xu1ydrlLCD2LnwpP/qLiUiwIowi/wCS97ZLf6R8Jz/6i9GVtsqabyY5H97x7l46infzQcEURdFapfLHDx5MuGRLUZyJuMP6Y8UfEK24aGP5pS/tRai6NV8ODT8G/qkSEvppbkH7Z7wMnNhxK9YLu1Y8dl2XN/Ql4Nr7GJMsi0Zavct+Vz9rycs/XVNwzSalob/6dqE7p420D1BYM7orTxq+TMa8bnyMGOKZLejMhue9Xe5nNg61bNmKB0Qy790YBo9sEtp0kKBqujtbI1qHSX+3Xwx9z2GbCzN2OBAIIIN4IvrXcoNpp3Mun1AEBA6Z6UQbPlzGiXuN0KHWhe7IcwGJOQ3mgMhZtnTK6cpcOpbXkvzBFEcahV5z0Yka0Jh0zNHaqegXYMaMmj931K6HdKo5KkSVdd+XveStiWRFWTOunLuLi8vDP0zunQFgHQkklciCtGYiTEVsrLNL3vcG0bi4nyRzbz8FJUlPd34vI0jpBbOm3TSHq/U893hnnhhj0Vqx0Eh2ZL0NHzMQAx4g7IbK+S3tN+4CQNRMzQBAEAQEHplovAtGWdAjClb4bwL2PAuc34jMVCA5hmpSPZk0+Vmm0occiDyYjDm09+BBCxKmn6xXrEn7Eth0cfVzP5b4PPmvMmga3hRB0ZNRK9YELaNlfWsisHltLx/cOMPis2TUdxy4sndyNYtGxkqqCqkr9ULiXmu9z9cybWEbQEAQBAEAQBAEAQBAEAQBAEAQFMSGHCjgCNxFV6m1rRRMlwTIdGNJrJq8i5uwIT+TxDzYdXdRZUusmQ46yBq+jdJOvcvuPdh6crj0sLSS0LKcODdtwa3w3Vcw330H2bucU9apqqGktGHvK6LPb9/zA1CtsyqoHfGr4c1h9vzE3roXpjL2jC24R2YjacLCcRtNP+5u5w7DctDtKzJ1DM0Y9aeD2Pk9xjwRqJaiR0gtqDJwHx47qMaMM3E4NaMyf3cCVj0dJMqpqlS1rfBZs9iiUKvZzna9qx7VmjGjcWGLmtBuY3Jjd5OZ/QLpEiRJs6QpUvHPN5vkZdlWZHaE6+LVAsX9Fv8AbHIlobA0AAUAuAWG2272dJly4ZcKggVyWwhrctIj6qFUvdQGl5vwaKZlZtJT6XfiwNX6QWz1KdNJfeeLyWXi+C34bv1PauhIQ/pEy0GbiDDHgmnyB+M+UfUMy6UNENloAgCAIAgCAxDWToPCtOX2bmx2AmXiHI+Y6l+w7PdccqEDnGRjRZWM6VmmljmOLSHYtO45EHIi68ZFYFXTaXfhxNr6P2z1TVNOfdeDy3eHt4YTyjDewgCAIAgCAIAgCAIAgCAIAgCAIAgCApewEEEVBxBRNp3oojghjhcMSvT2EE2JGs+YZMyri2huxIvxY8ZtI/daFZ7UutkuTOX5mt5z22rIdDH1sr5HweXhk/LxvtK9Jpi15gVHBwWchlahtcXON204/pvKs0NBJsyTq1xPF57tyMGhoptoT1BDqSxeS55L6Xl5LQGsaGtFAP3UqxHG44tJnS6aml08pSpauSLC27U4Juy3lnDmG9ZFNT9Y73gRFt2uqOX1ct/xHwWfI2bqV1cGHs2hON+scNqWhu8kH7V9fKPkjIGuJGzMJXHOYonE73izcyHgQBAEAQBAEAQGudb2rwWhC4aXaBNwxxcuFaPs3HzsdknO43GoA0VYlouqYMYFr2ktG1UGouLXA4EKMq6e7vwm89H7Z6xKmnvXsee578s/HGcWAbaeMxNNZTbNAcCcK7icvWq4JcUfymLUVcqnu613J7dl+V+zzuPRjw4VaQRvBqqWmtTL8uZBMh0oGms1rKl4VhAEAQBAEAQBAEAQBAEAQBAEB5TMAPaWuwIp+qqgjcESiRj1NPBUSopUeDX4/LE85CTbCYGt9Z3neqps1zItJlqgoZdHJUqDzebzPK1bQEFtcXHkj4nmVUiS5sV2wsWracFDK0nrieC+vgvsZXqc1dumogtCdFYQNYLHD+a4eW4fdtOAzI3Chm4YVCrkcxnTo50bmTHe3tOgl6WwgCAIAgCAIAgCAIDT2urVwYwdPybfrm3zENuL2tH8xoHljMZjnFHD1Np3o1XYdqcKNl3LH5hv6d6iKqn6t6UOB0Sw7YVXB1U1/wARcVn45+vhJR4TXtLXCoOIWLDE4XeicnyYJ0ty5ivTMPtGTfAfcTQ8lwu9RpmpmTNhnQ6/Q5raNBOs2d3Ync8Ilq8tW1GR2foxa8SE2NAaY0Jwq1zXwn9IIc7aBBqCCLiFHTq+z5cxy5r0Ylsaa+wlWtaEC7sxvxufveecWStaHc+Ujnn4B5HW0UXsM2z4/lmr+5fUy4OkdoQ43Pxh5XFs+fnWcuXcOmHEb71dUmmi+WPii9D0pq180EPo+Z4eEr84Y6yFX2CHZEXV0sm7Za9WVDSc/d/m/RedgX7uBcXS2LbK/wAvsVDSffD/ADf+q87B/u4Fa6XLbJ/y+xWNJmZsd1hedgizLq6WSdst+qKxpLC81/5e9U9gjzRcXSul2wRcOZW3SKCcnjpA+BXjoZm4uw9KKJ4qJeKX0bPVtuwPOI/td8AqHRzcuJkQ9IrPeMd3/bFyLhlpwThEb6zT3q26eYv0mXBa1FHhNXm7ve4uWPBvBB6L1baaxM6CZDGr4XetxUvCsIAgCAt56cbCYXO9Q3ncFclSnMi0UYddXS6OS5szyWbyL3VjoJEtaYMxM1Eqx3GxHCEXiEw5DziL795qJuXLUuHRRy+sq5lVNc2Y9b4LJHS8GE1rQ1oDWtADQAAAAKAADAAZKsxStAEAQBAEAQBAEAQBAEBoLXPq7dLvNoSTaQydqYY0fy3H7Ro8w5jI34Hi+RQqJXMuSpscqNRwO5raYdZFoiM3c4cofEcyhaiQ5UW46XZFqQV0q/CNYr6rc+GBcTkq2Iwtdgew7wrcuY5cWkjNrKOXVynKmLU+DzRToJpXFsmZMOLV0tEI4RoyyEVg3jMZgUyBFVp2fLtKRpQao1g/o93tjmc0q6SbQTnKmYZ5rM6AjWxLsgCYdGY2CQHCIXANIdhQ51yC57DSzopvUqF6WF2080ldeYDa2uiRhkiBDix6YOoIbT0bXG62qfkdFqqNXzIlDxfDVxLLnw7CHbrzaTxpG7P68HsMILM+EmsJ3+P/ANFPX7iYs3WzZUY0jQ3wed8Nr29bKnsWHO6OV8rXLiUXg7nxu9ypToXiZpIwZCZZtwmS0Zhza2G8dBuuPMVCzY6uni0Y3FC97aLq0XgfH6J2ecZKV/7ML5UVpViwmxf3PmNCHI8YmhNmnGTl/VDaPcFcVq1q/wBWL1Z51cORZxtXFlOxlGD+l0Rv+LgrsNuV8OE1+ifujzqociyi6p7JOEBzeiLF/wBzir8PSO0FjHf/ANq+iPOpgI2a1K2e7kRJhnNtMI7WV7VkwdKqxfNDC/J8zxyISDntSMRtXS04K+SIjC3rewn/ABWfK6WQRap0r0d/B8xDLjlvSgiufoYZa0tO2dFbCnGVa69jgdoOAuJY7Ol1Qb7xhUKap46WuluOnetbOa+uBNUPSCpp41DUPSh4+u3z4Em01FQsV6jf4YlEk1gz6hUecxHaxpc40AxVUEDjeiixUVEunluZMdyR4aF6LR7Zm6Xsl4dDFf5rT5La3F7qfHAUU1JkqVDcjmNp2jMrp2nFqSwWS55nT9lWbCloLIEBgZDhtDWNGQHaSTUkm8kklXiOLtAEAQBAEAQBAEAQBAEAQFMRgcC1wBBBBBFQQcQQcQgObNamgcSy4/0qVB+ivdcLzwTjjDdvafJPqN4BNEyBRw6MRkUtVMpZqmync1+XMjLPnGxWBzfWNx3KEmynLiuZ1Cz6+XWyVMg81k8im0pFsZmybj5J3HuXsmc5UV6KLSs6XXSeri1PY8nyzX1uMfhQJiIWyz3u4OEXODSSWt2sS0YX9/OpGKOTAnPhSveq/a7s/A0Omsaom1Tpo9Wjrb3ZrO/YTstZMFguYCd7rz24epYEdTMj2m8Uti0VOrlAm84tb46l5XFyZdnmt6grWnFmZzpZLVzgXoi0mLGgv8gNO9t3Zh2K9BVTYdt/iR1RYVDOXyaLzh1fbgWMCDNyT+GlIr2kY7ONNzm4PHMQehX4oqerh6ufCn4/R4o1av6O1FNfMkPSh4ry2+Xobg1c6y4c8RAmA2FM+TTkxKDya8l34fWNw062LBjpP4srXBxXjmt5Cy5ulqeJsNa6XggCAojRmsG09waBiXEAdZXsMMUTuhV54YnbesqzJYGscRXZNg/WV/uHEHrcFL01hVs9/JorOLVwx4FDmwo03plpTHtiOwBnBwYe1sDGm1SrnnMmguyp0k7nZ1nyrLlO93xRY+WxF2ko51fNUEtatr2L8yLxjaAAYAUHqVhu93nUYIFBCoVglcHvABJNALyUSbdyEccMELiidyW0irIsuYtabbLy4owXuccGNFzoj+ugHOBmpmmkKUteJza2rWirpl0PyLBZ739Ml5nT+i2jsCQlmS8u2jW3uJxe48p7zmT2AACgACySFJdAEAQBAEAQBAEAQBAEAQBAEBb2jIw48J8KMwPhvBa9pwIP7xyQHL+nOicexpvi1fLRCeCec25sfkHt3545kC1OlKZDczPs60JlFOUyDDas1+YM9JaO17Q5pqD+6KEjgcEWizqFNUy6iUpst3pnpsitc9/79apv2F3RV+ldrPqFQQBAEBBW1ZZBEaDUPBBIbUGoNzm0vBB3LOpqhXdXMw3+xqFvWJp/9RTw97bCtu9b888ccZxmse26AB2AAqYLKmmZq3FYLsOy777v8nzNchoK+LCVF/a17nk7Te3XfbOHRDgN/wBiqVk2VD+jjFzLqsm0ov8ATfBFpHte2YvLmozeiKWdkMq9DTWbL+WWv7b/AHL8HR+0Y8Vd4xL6XkfFsSPFO1GjbR3kueetyyIauVLV0uG5eS9jMl9FJ8X8yYl4XvkXMvo9Cbyqv6bh1DvVqOtmPDUS1P0YpJeuZfE9+pcOZKwobWijQANwuWLFE4nezYJUqCVDoS0kslqK14VkFEEaemGSkq0vL3UFMyLyScmtAJJ5qqVpafQWlFiaBb1s9pi6iS+4sXm+S445HSur/QyDZksIUOjojqGPFpe9wHY0VIAyqcySc01kydAEAQBAEAQBAEAQBAEAQBAEAQBARektgwJ6XfLzDaseMRi1w5L2HJwPcagkIDl+3LHmLIm3QI/Ghm9jwLntye3cciMsNxWPUSFNh3kxY9qxUM3XrgeK+q3+68iThvDgCDUG8FQzTTuZ0uXMhmQqOB3p7SpeFYQBAEAQBAEAQBAEAQEFa86+I8S8AF73kMo28kuNAxtMSTd2KRpKf9cXlzNM6Q2zjSyXuif/AI8/TM6A1V6vmWZB24gDpuIBwr8dgXHgmHcDSpzI3AUkTTDPEAQBAEAQBAEAQBAEAQBAEAQBAEAQBAY3p5ohBtOWMGJxXjjQYgFSx+/nacC3MbiAQBzQYUez5h8pNN2S005hXBzTm12P7Kw6qn01pQ4mx2DbHZYupmvuPg+T2+uZOBRJ0JO8i7YhxgNuC4gjlNxqN4Bz5v2cmnilt6MxeZBWxKrIIevpI3esYcdWaTv15rb44xUlbE087LG8I6hNAwuNBiaNWZMpZEK0oncvHmaxL6TV0Op3PxXK49n29GYaRIVDuIc3sKtqjlxa4IvZmVB0rnr55a8r1zA0nP3f5v0TsC/dwLy6Wxf0v8vsPCc/d/m/ROwf7uA+Ln/S/wAvsfBpFEcaMhgnIXu7AvexQQ64oi3F0snP5Za9W+RVOzs8xm2+C6GwmgcYbwK3mgLrq0Bu5l5Lk0scWjDFe8r19DEmdJq6Jarl4Lm2eVl8PMOq+I4MHKodmv4RRVT+qkrurWZVl9vtOZfNmPq1jc7r92q7zyXkZM1oAoLgMFGN362bxDCoUoYcEQ9u2rsDYYeOcT5oPxWZS0+m9KLA1u3rZ7NC5El994vJc8sscjceprVv9DYJyab/AKp4+ra4fyWuG7KIQb8wDTMqWOfm1UAQBAEAQBAEAQBAEAQBAEAQBAEAQBAEAQGD60tAWWnAqyjZqEDwL94xMJ/4TkfJN+ZBA57suafBiOlpgFj2OLaOuLSDQsPw/wDij6unv78PnzNw6PWzo3Us56v0v/x5emROqNN2IG0ZaJLxWzMs4scw7VW4tPnDmOY+BWfJmQToHJmq9PVr27jR7fsZym6qQtW1Zb1uzy8MN7avNM4dpQKmjY7ABGh+57K+Sew3bidEteyo6Cb3dcDwf0e/3xNelx6SMndKQzixh6WjuUUpkawb9Su4+NkoQwhs9lvcjmxv9T9RcjytOfgy0F8aK4Q4bBVx9wG8k0AGZIVciRNqJily1e2G0leznTSnSCNa81tGrIDKiGzzWnM5F7qX9G4LpFFRyrMp9Fa4ni83yRds6gmWhP0VqhWLyXN7C+gQWsaGtFAMFjxxOJ3s6XTyJciWpctXJFjbNpiC2gveeSN3OVep5DmvXgRVs2tDQy9GHXG8Flvf0zfmbA1KautottGdbWvHlWOzzEdwPW32vNKmUklcjm0ccUcTiid7e03ivSkIAgCAIAgCAIAgCAIAgCAIAgCAIAgCAIAgCA1frj1cCeYZqWb/AKpjeM0fbNaMP6wMDmLjlQDS1hWoXfVRLni4VxNMjzhRVVT6L04cDfrAtnr4VTzn31g81zXH1JkhYRs7SauZBiJGs+YbMyp2aHpF+LHDNp/dDQrPulVklyJyvv8Ay9bzntt2RFRzOukruPg8vDL0yv6F0N0og2hLiNDucLosOtSx2YO8Zg5jcagc8tKzplDOcuLWtjzX5iiKgjUSvJmYjtY1z3uDWtBc5xNAABUkk4ABYMEEUcShhV7ewqbuOedYGl8S1ZgQYFRLQySwGo2iLjFePcMgd5K6LZVmwWbJ05nzvH/1X1zFNTTa6cpUv/hZv83FElKNhMDW+s7zvKTJkUyLSZ0uiopVJJUqWvPN5s87Tn2wWbRvJ5I3nuVUmS5sVyLNp2jLoZOnFrbwWb5ZsyDVFq/daEX6bONrLtdxGkXRXNOFM4bTcciRTIqbggUC0UcwqKiZUTHNmO9s6KAVRZPqAIAgCAIAgCAIAgCAIAgCAIAgCAIAgCAIAgCAIDSeurVxXbtGSbR4481DbnS8xmAYEYuAx5WNa+NX6mVQxOFqKF3NGubFtMRW0PLGPPzhQ9TTuW71gdIsW14a2Xox/wAxY796+uRIxGBwIIqDcQsdNp3omZkuGZC4I1ensImyLUj2VNCNB40M3OaTc9ubHbiMj+oWZPkSrRkOVMxzyeaObWrZkdnzr4dcDwf0e/3xzJ7WNrBdaOxLSgc2AdkvrcXuoDsu3NafUSK5BYFkWNDQJzp1zi13blu3v21ZmDBBMqZilSle2RtmSDYLKC8nlHee5ZE+c5sV7wOkWZZsuhlaEOuJ4vN8sj1nJpsNhc7AdpyAVEuW5kWijIrKuXSSnNmPUuLyR7audDYtsTRiRqtlYRHCuFRXMQWHecScga4kVm5UpS4dFHMK+umVk5zZnkslkdNyksyGxsOG0MYwBrGtFAA0UAA3UVwwj1QBAEAQBAEAQBAEAQBAEAQBAEAQBAEAQBAEAQBAEAQHPGt/V4ZGJ9Okm0gF1YjGi6E5xxAyhuJpTAE0wIApihUSuZdkT45ExTJbuaMasu0GxmVFzhyhuPcoWfJcqK7YdOsu0pddJ01qiWKyfJ7C4mYDXtLXCoKtwRuB6SMypppdRLcqYr0y0sqy2wQc3HPmyAV6fUOb4EdZVjy6BNp3xPbu2Lnm/IvY0UNaXONALyVYhhcTuRJzp0EmBzJjuS2ljoto/HtmcEJlWQWXxX0uYyuJyL3UoB8ASpqRIUqG7acztW1I66bpYQrBfXxf2OorEsiDKQGQIDAyGwUaPeScyTUk5kq+RRfIAgCAIAgCAIAgCAIAgCAIAgCAIAgCAIAgCAIAgCAIAgPOZgMiMcyI0OY4Fr2uAIIcKEEHEEIDmbWVoREsiZEaBV0rEJEMmp2SbzBeegVBOIG8FW5stTIdFmXRVsyknKbL9M1kW0lNtisDm+sbjuKhJkty4tFnUKKtlVclTZb+zyZ7ONLzhmqErzJiiUKveBDScpHtOaZKyragnHIAcqI85NHcMSApimp+rV7xOdW3bDrI+rl/y1xefI6d0O0XgWdLNl4AwviPIve8i97vgMgAFlEATiAIAgCAIAgCAIAgCAIAgCAIAgCAIAgCAIAgCAIAgCAIAgCAsrYsuDNQXwI7A+HEFHNPYRuINCCLwQCgOX9L9G49jTmw6r4ESphP89oOByD21FRzjIhWZ8lTYbtpJ2XaUdDO0lrheKz+62EbNTESbislpVrnuiEAAYuJyvwAxJN1xrcFj0tNod6PElbctxVC6mnfc2vPd4Lbm+PSOrfQeFZkvsCj476GPE3nzW57Db6b7znQZxq5lyAIAgCAIAgCAIAgCAIAgCAIAgCAIAgCAIAgCAIAgCAIAgCAIAgIbS3RqBaEs6Xji43scMWOAOy9vOKnpBIwKAxjVbq3ZZjXxIpbEmXlzdsVo1m1xWsqK1IAJPqyqQNgIAgCAIAgCAIAgCAIAgCAIAgCAIAgCAIAgCAIAgCAIAgCAIAgCAIAgCAIAgCAIAgCAIAgCAIAgCAIAgCAID//2Q==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4" name="AutoShape 11" descr="data:image/jpeg;base64,/9j/4AAQSkZJRgABAQAAAQABAAD/2wCEAAkGBxQTEhUUExQWFBUXFRQVGBUYFRQUFBQUFBQXFxcVHBQYHCggGBolHRgUITEhJSkrLi4uFx80ODMsNygtLisBCgoKBQUFDgUFDisZExkrKysrKysrKysrKysrKysrKysrKysrKysrKysrKysrKysrKysrKysrKysrKysrKysrK//AABEIAPQAzgMBIgACEQEDEQH/xAAcAAAABwEBAAAAAAAAAAAAAAAAAQIDBAYHBQj/xAA6EAACAQIEBAQEBQMEAgMBAAABAhEAAwQSITEFBkFRBxNhcSIygZEjobHB8BRCUjNi0eFTgiRDcjX/xAAUAQEAAAAAAAAAAAAAAAAAAAAA/8QAFBEBAAAAAAAAAAAAAAAAAAAAAP/aAAwDAQACEQMRAD8A3GhQoUAoUKFAKFCiJoDpJNN3roAk+9cHjHNWGw6571xVTY6yQTtK+tB3XvAd/tRW7ysJBB6aH+RWccV8TsOB+AfN6rrl0P8AkaoSeJF9bty67Lm0hVMIYPVV/Wg9C5hQLViDeNhUj8BX/wAoJXT0Jrt4PxswZy+ZbvJI+IRmCn0I3oNTzUFfWqbY8S+GuJTEDbZgVI9wa51/xLV3NvB2GxLj+4Mtu2P/AGag0UGlTVMwnEOIsfjw9tPTOGI6966djjTqD51sqo3ZdYHcpvHqKCwA0M1No4IBBBBEgjUEHse1KBoFg0dNg0ugOioUKAiaE0VCgOaBo6SxoHaFCioDoUnNQzUAJqNiMYikBmAJ6EgUnieKFtCxOX19fbqaxHxH5jAzWrQMupzuTB+kag+lBfucec8Nh1I85GaDEEn4ukRufyrDuO8bF5s8TOssusjtFccBACW+M9J2X1qNcYtuZgaRQId/hJEQTBjT6RUc3aVctgbn7U0FoFF6PPTYrqcK4Nev620LAEAnsaDn+4p2ziGXRWZR6Myz9q0rAcroLYUoEfSWYTDd/SaicX5HtiShKHsYgnrB7UHA4NzbjbbLkvu8bK5zA+gkzP1rQsB4mOIzqjMg1DKcwPUBhsI0g1kWJwbWnKGQR9JHcGutw/jYRWV7asSIDwSQPUf3CddINB6E5J5rs4kMgHlEGUttEZCoMKeomdN6txrz9yRxJGYKrKlzU5QNLjKPnE6qYFa3y1xdmWLhzENE6ZgI0kdR7UFoU0qm1Mil0CqImhNJNAZohSaOgcmkE0maJqCTQpM0c0BNSGeB7UomudxXHrZRrjmFQSfXt70FN8SOalw9sQJbp0hydvcVgXEcU1x2uNEkxG8fU710ea+NXMReZmb4c7FUIggz++lcW4enXc+9Ag6iSdOxqIbmtTXUFTqxP5CobWj1igJrlJpS2/v+n/FWvlDkbEY1pC5LQMF2UgH0Heg4nAuDPiHyINJEt0Wa9Bcm8mJhrCEiXjXsfWujy3ydYwlsKqrHViNWPerI1wxIEAD5joIGm1BxsTghr+GNj2+9U/idgEZYB1IMkNvOunWrVxXGJ8pumdsttczEdtNq4b2d4s3QCQQXKqY9jQZ3zHwnzLQttGZPluQJ+LZSN46VRLy5SUcHMNOtavzUgyfL8RIG4GhMHUVnPNGHK3Nd9jBBBIG80HNtXmRgR0MjUjb1H61tXhxzImLcgkJfRFlOly3OrDuVMH6Vhwuben2NT+D8WfDXrd+0xVkYMII1B0ZT/tI0j1oPW2GfQAkSdjsDFSBWecseJWDxbraM4e60MoeMheJYB9hOtX9HkA0Ds0qmiaVNAKKaBagDQBaD0A1ExoJE0Jo6KgS9ZX4m8aGUhj+GkqFG1y6dwe4ArTMfcIttl+aIHuev03rDPEa1nEJJS2So667tc9p60GYXHJbMTrM/8ULdgtJ6DUmivIZBJ66RVx5f5bzLmuj4Sexn/ug4vDuHteIW2ogwTM6DbUjuauPCfDfzCQ7sZ0OURA7TVk5V4BqQAAPhU+ijsevStCwFlVWflUaD9zQVfgvh1hLUTbzRqJEz6k1d7dkIoAAQDbQCPYVGS67fIMidXbQ+4HWgFtzPxOe5kie8bUDj3Z+QZz3PyD1NRr9kHRwbzkSLcxbHuO3vUtidtvTpHWomLbyrVwj5yrGfYaCg5+NcWUJuXbWHUA/Kq6T3MCq1xHi+EjKt4XH3klSSOvtVF4lwnFcQdnu3nFvOQqsdAi/3abg1Ks+FVlhJxRtiJJMACNySdqCZzIyPY8xMroDqQZgTqNNqo3H8IFXKBoCGGpJgbj13p3mLh2Cw5NrCYy/irh0KogNontm/u+gpPDMVexbjD3L1nCoqEvdujLCpE+pbX5fSgqrLSZqVi8IylmEvbzsi3cpVXjYgHuKjJaoLByvZs3HyXiysY8tgDGZZIBI2969PcNxha2haDKIQw2MrrXke3beC6g5Vyyw/sJ+X2961/wAP+bMWqJg7uF8y4RFh3YW1+ISMzakrtqAd6DaQ1HXF5ZwmLRbjYy5bZ3YFbdoHy7KgaqHIlpOutdmgOhQmhQCktRmkXTp0360E0GgRRxSWoOLzNiSlhiujEQvuTH71g/OXERbV7QJL6522BjcR9fsK3nmIDyvr9m3H5ivM/GEMgEz5pZzJ10YhhPuaDkNY/EVe7KO3zEf81u/DeHTbSPlCHKTqZETWKcUcC/PYID6fCPzrb+VcaHs28rZgOp6yv5HSg7XCbIA0M6D9da69s6ft0FchdNu23TXWpoxSqpcjQCTQTrxETcIjffT6gVRuLeJqDE/0+FTzgn+o4+UdCR7VTOb+bMVj8ScFhR5aTDtO4G7EjZasPJ/L+GwEzNy40ZnJER2A6Cg0rh+LFxA8Rp+tJx7hlIB6VxsDzPh8xtZguh0JGka9KqPOviTZw2a3Yy37vyzJFtQQdTGpNBC5p5hWyy2kKgjVgNTBOgCjVmJ/tqvrwe/xIu7t5Fi0fxDcf4U0k5o0JiPhG3U1VuEl8TiWKLmu3CGUT7ZgD37Vot3ki/etNhWJRQly7Mwr4po8tCeqgEgz1jtQVy9xfCYWEwuLuFgIzJZti367iSJjqarGKRsTnuD4mjM2munUdqs1rkjENiA+MFqwiqoYW8skIuUQqyJO5Pek8ucMRca3lC55MFBMHNpqSetBExii5wqxA1X9VYg/UyKprN9KsmHZhgNNlxDgeoIXb86rt5ddO9A/gsTkLyCQy5SAehPUbEVseF4czcN4fcBBKnDOhWc6urE3CWPTKAI/21knB7am/Zz2muqXUG0pym4ZjJPqSK9HctcDuratJeARbctkUyJds3lgncLos9h60FtVpAJ3Kgn3I1oUC1CaA6FFRigBNMYhvrTxqLjTQdSgRQFHQc7i1nMkbRr9v5P0rzzz7wZrOJyxADlgNj5d74tPXMH/ACr0jeWazDnvhy3sahKgkWbw03JAhB98xoMFxTHOxOskH9v0ArQvDjjItubRPzQyHv0is/x1wFpHXfTZhoQPSjw+OZCrKfiQ5gY67j6UHpxFBgzPw/eqP4i8Xv21XC2CFe7cEP8A4iP1mi4Bz9ZvWraKHuYqI8lEYknrB0k6A7x61yrfD8TxLH3reIAtDDoudEuKXYOfhHmLoBqJjtQFw9reGX+nwKHF4x5Nxwudgw3lvlRQe5rhYjgga8y47iS+bEm3ZJuwSdVLKMsjsJq7cY4Zc0wWHy4W0yMHcDJmC/6dnN0zNJJ61UOA8n41MXZa+gw6YbKGuQgzqpLZVj/Wcz9j6UELFclq1u5dwOIN42kZ7gzLmyAfFBXXbpV28HuScFewi4u8gv3Gd1COB5dvI0aL1OxmrfyzgbUNktLbW67kgKASrHWffXSofhbYFvAvbXa3jMUn0W5AoK34k8vHCYq3xLB2wvllfNsqMqsq7uI2kSD9DVu4LxyzjcOLlhjcU/MkgXLTf4ss/Y9RXY5gwwuWTP8Aidd6yHFcuL5puYa82EvjUshKqx6So2oLdxDhgaQTcg/Dl0Ej36iuJiMXZs5rVn475BFuzb1CsRlD3H2RAO+tR14FxW+IxT3MRbBMKt9LKNpucozGpWG5YxNu2ypat2E3hPiLe7UFZ4zhEw+HTDKc5RSS22Z2JLNBqiYq3B9Kv3E+BshLM+YsfbQ71W+L8OGXMNtdukdKCw+CvCRiOIKzglcOhu+nmfKk/c/avQoOutYH4Pc3YPh64j+pZ1e6bYUqjP8AAoO8basa2XhfM2CxJ/AxVm4dDlzhW17qdZoOxnoB52pcEUWWgINSw1FQoCZ6hYxtRU81BxvSg7VClUlhQRsZdCqSZ9hvNZHz/wAXezbFxB/8i+7WrSAklLeXICI+YyWPvWt462SjBdCRv6+vpVUPKiYi6XxKEZRltAMZtmD+JmH907dpoMD4zytfwZQ37S5SqtBaQASB8RGxOtc7jt5S5NtfLRlAKg5gY9e3vWpeMPDcRbtLmPm2QY8wfOI1AYdAOsaVkBBgnWOuh/kUFg5DtWr2NtpiLlxAqFUNphactO2cayQTV+wvCxwPiCYkM9zAXx5N1m1NlnMrnPWCJB03NZi3DbmEuW3uQGhbqBWBkd5G3Stx5d4ja4hgpdA6ODbuods2xM9+oPpQWriOCVtRqCAQ4MzIGo9K5r8NG7sSJmP29K4HCbuO4aps+U/EcGP9N7bAYmwvRCjfOAIipjczvcWbPD8Ux738uGtKfViSxH/5FB0lxq2kfE3PgS0jGJAUADTXaSdAPWuV4UOw4d5twR5+Iv3gDvDtofbc1yMRwvEY9lt4i4hQMGNiyCmFQD/Jj8V1999PSr3cRFVLSABVUKoGwCCBp9KDrKgZI7is6545fm4lxCbZRgSV0zDqKvFjGhNCRt6afY1S/ELjwSw5B2G89T0HrQJ4ZxTybi2w2cP8qz8U9QfWrVeufCd9q83cKxt+5ibeVjm8xXG5jKfy0rfcPxM5Bm+bYwJmgzjnR712/aw+HUtcun4QNNRP2H/FVzjXmWbf9PeXLcU6wcwMdc30rQeKYlLOMw2L+XyrhV5P/wBdwEMw9pFS/Ebk5cWpu29LmUspGzEjNBHYjrQYNcIB0703P8Gh+9dK9whxh2xDFUAu+VkJOcuPmgelcugtPL/P+Pwh/CxLMv8A47pN1Psx0+hrUOV/GmzchMdbNlv/ACpLW2O0lYlfzrBqUpoPY/D8bav2xcs3Fu2zs6kEfl19KkRXkbgHMWJwb58Nea0Z1WSbb+jKdDWzcneMti6Bbxy+Q5/+1RNlvfqh+4oNTNc7iQ0FdFHVlDKQykSGBkEHaIrncU2H870HcmiNChQCKbK9KcNReIY1LNt7t1gqIpZmPQD9/SgrfiDwK5jMJctW8mb4XUsxQZkMkE7ZSJBrDeceb7l3LYFizYW02WLbC4HyjLBaBKTP3ro+IfiPdxxNqyXs4bbLOV7gj5nI1g/4z71nLmguy4RcfglNkZb2GJDWpJHlMSZDHXKDFdDw840cLds2nlA7NbuIdPiZh5bmapPL/G7uEvLdtRPysp+W4hiUb0MVbOZ7dnG2zxDC5pWBibRP4thssJcWPmSY1oNsuWiD7ab1zsXgmdtWOXbc7VC8POZP63BgsfxrcW7m2rAaPHYirG49PrQM4SwLSwon9TRXkLhpMSCB0iQaDuSf+6bulugoMzbkzErduXBiGUszMMrPA10kMSPyqv8AF+X+I3X8u45uKIhiwC6nQwBvWy4y8lu3muGF/M9etU/G+IYDhLOGF19YVPjdY2aBoKCHy7ygmEOa4wzx8TNtB9KlcU52wlkhVuG4QQsWxJnX/quZf4Bj8QDdx142EeXFtdbjL0UsNF9qhC/g8EAoQeYdQoXPd1G7bmg7DYlsVbINi7aGhPmKBIO9WPw74mbtl7DZmbDPkznZrTj4AT3AkVnV3nlrki0hGpkmJjr7b1bvBa8Wt42Tqb1pj7ZKCp+LmBaziCuvl3PxlXSFeQH29gfrWcla3bxr4X5mFF5RraYE6a5To36j7VhZoETQWiNCaBQGlOBv53pk/Slz+lBa+UeesXw5h5Tl7My1hyTbI9P8D6j7VvPA+asPxK0Hw5+NY8yy0C5bJB3B3G+o7V5cz+lPYXFOhJR2Q7EqxUkepG9B7SoUKImgJjXnnxU57fGXDYskDDW2idmvMDq8f4gjStg8R+Jmxw6+ymHZRbU/7rhC/eCa8wYlZaOgoIzmTTRWpHl+u0e9JA3oIzDWjtXmU6EiRBgxI6g9x6Usj9KTHSg7fKXM74LEC8olT8NxP8l9OxHSvQfBOK2sTZW9abMjfQgjcEdCO1eXysVYOSOarmAvZl+K05AuWjrmGwYdmFB6LVZ9BUa6+SXOwgxvPpFRcHxe3cClW016Rr2I6EUvF3VI3B2Mj06UFN4vg7mLu58SH8oGbVgMVAWfncjcnoOlLPFsPgBp5VmQCFCzcPfTc128Sl7EErYjNuSx+BJ6mNfWKf5e5JtYc+Zcy4jEk5jeddF/2op2Ufeg4WE4ZjuIDO5OEsNJDvH9RcUn+y3snuavPL3LWFwdv8FAXPzXX+O65O5LmuRzhiMQltvJbMxBMNttsCNRsK5nJfNi33tWC34pQm4nVGWMwNBXOdL9rCY1y9kZLyTKqNHHSNtdKtfhBw//AOG1+IOIvO3tbtwqffU1XvG/B/h27g0ykA+gMj/urtyljbdnAWEU6JaUR1mJM0COfeIWcPhLjXhIKMoXfMzCBp9a8y9Ku3ilzEcVicgb4LfT/dNUcmgKio6TQKo401FJpxBQIj1pVukvFLs0HtigaFA0GRePHF4/pMKhhmc3WP8AtHwj8zWPcUtILzquqzAPUEdx6kfnVt8W+Ki9xV9dLIW1PbK0k+81WOL4eLjsJIkQZGsrPTr7aUHOZP4dN/1pD6SOvSpOedYjURJ2Mb/9U3eEnTX1Og9aCI4/4ogtO5RG/Xb9/ek0DeWk2WysD2ZT9iDTrUzc2NBvHHYt4wrBUPZtXhH+TKAzD02kVDucWZHVLiNFwxbdRK3CdAumzH1q382cEa/g7N21Hn2rVtkkaOpQZ7ZPYjb1Arjcp41LqhD/AH6oD81u6nzIexBn7UHSxHEUwOGZm+aPMcTrIGo/aqpi/FO2z2haDZXuW89wqQFtk/Edeo/an+eeVcRdRovqxPQqVmDIB1isq4wuIw7ZL1tJjpsR9KD0fnS8kqQZGhBkfcVVeH8LtYXiH9Q4IdkNosNhmI+M+8Zaq/gjjGuPfQs4VURlTU29TBGuxOlabxnBhkMan+aUHH8SeG+dhrgOvwmPQ+lZrhuZWXAat8agr9vhq+8Q4qbflWLp0uNkVm+YNE5SO0DesW5ksNZvXrHRbhI9QxzCg5DNMk7nU0hhQJoqAoomFGDRE0ClmnBprRAUBt69/wDqgbCz0p63RIIpxY2oPaRNNYm8ERmOyqzT2gU5VX8TMe1nhuIddyoQf+7ZT+tB5r4ljjdutdbe47MfWWmNae4vdL5XjIHA0AgHLAPpvNQU+Yehj6HQaVIZiUjMfgcgegbWKCH5gMjaDNELmkdJ9ojr60hpVt531NBToetA6wAjcjv0PamYnp02pxNp6daUlufQfzSgjvt7RTbj9D9qdu24+sGmjQemeHc3Ya1w7BtiboV7mFtEIAXuN8IBIUdPWqLh+KW7uIu4vCBks271jzLbiGS45yi+FGytOU1xfDvi+AuhbGOGW4sJavsfw2QfLab/ABidDVstcFbBcXtuoy4a/b8l4AZWZpyFhsQWyigu3EMMSrAdZrLeZOULmJu5py6RtO1bAEP02+1N3Lca/agpHh7yicFnfPJcBWUgwQNQQPSrRxDGQhj6GpttI+361WeYsaEnMdANu9BmXiFxc3MWiqf9EBpH+e81R+JYxrt1rjmWYyTXSxF8M9663UmPUsdB9q4hNAdJoTRgUBUmKWKNAOtAoT0oCnIik5xQH/x+dEKRMmnaD2lWZeOmMy4O3aDBfMuSwnVggkR9YrTjWIePeKP9RYRR8lotPT43j6aCgyZwc3qdqVZnYnTqJgdetC8u0MT+sD196bT1Eg9PSgdxAJOUgdPpodKhZo7/AEqWziYPQRIO/r7xTFy11npQIV9donpT4uEg66DQDvUbP370EagNu0k/9Uhp6aUbGkufvQCxBMH2q58oc6XbDW8PfPm2POtkByc1g5hDq+8eh0qjmpNtswIbfv8AtQevLi76iDqPUHUa9d6YZZJHQVU/C7mH+q4eqsZvWPwrkmSRHwP9RH2q3W1gUDLrArIfETiZDqgOhzEnSdNhWr8SugK3sa89828SzYi442Vii9jA1oK7xG5oEGw1PqYqEtK31pFAdAUVACgUBToHXSkIJmlzpQKuMKjZqVcO/al2bJ+Y7frQHYQd9aU1BjH870ljQe1przl4wY43eI3lBBVVtpHbLv8Aqa9FivLXO98XcdfYdbjiTMGCftFBwWWNJ12GnT0o2tQPfYz2ogx/L61Oa2o6ySRoYkmO21Bzzb1nTaabLHsPr37+1TLtod4id4id9xUV1JPr32mP2oGLq7R6x7TTTb1JJnfT2imiPzoGZNEvtNGaIt9KBBpVptfeiajw4JYAbkgffSg1TwFxoXFX7RMG7ZUqO7WmkiO8GtwaI2ivKH9Q+Gvpcslke0wKtv8AENzp0Ooit24f4lYXyFbFMtm4VXNbU5zmZZ0H83oJ/MguOvlWgZIMkdNNKwXnNFt3/IU5ha0c7zdPza1auc/FK7fVrWFQ4e22huE/juvUdkB9KzYnX89aAiaTFLGtA0DdHSysUnWgWlFcbSkzTltZ1oCtW+pp245iOnbtRl8u1NPdnWgLPuPzpJ2FIJml5Zig9rO2h9jXk3il5GuXCOrMNTIY5iSfQ16c5t4kLGDxF0/2Wm09SIGv1rzJfEKVC6QD8URq0yPegjWVgwQNYiRAk6xPU0Uw0EE/Htpp6zS7dzRwR8UBQfSdMo6e9M37moGbNMzoZ+HTLQGpjQRBkwdYJ6fSm7l4kAHtpppHb96S0DX7+nYRTbPmOupkDX+4HpNA2AensZ+9F9fXSlsTrsIJ2mDRdNYHSO9BFcRQYTSyPbWkHSgJzSUeGnsaUe9IdaDq4u7KqV2I19SBUV952A6wJ1707w8KyMpkEEEHpB6fekBDseknfegjlf59aGXftvSwYkR/JpQAoEKKOO9LYd9BE0yST00oDQTTbJFOqIpRSaCPl1p8UgLFGB+lAG0+1M70/wCXSlAEGOv7UEdbetPqKAHYUZoPT3i1/wDzbixOZ0XrpDZp09qwLGzbTu0DUmYUtpH80rc/GLGeVg7ZG/nLAic0K2/pXnLGYgknuSxI6LOp3oHzegaSepnv6HtTdvEgRqJEwN9xt96gMT9/tRZfSg6QcEzIJ2iND7jrTbn06+vvp2qELR/79aUCw7/zSgllvsZ9/Smcx66mKaW8eoovP9KA96U2v3/amVanM87aa0DZGlBhSn32om2oF4S5B/I+oNS2I77AakQTFQLf7V2r5BCysBlmYmSNIoOYTroJ6/nNEZPSOk1LIXLIOvaIEUlEn060EZbffWg1PXjP6UkKTQNqv871JdYka+3ahbUDWdR/zpR3bhMmdSZNBEcSaC0tV1osSmxoHG2/m9IJ0/m9NKxFGb070CwsHffWaA3+lEW9o9KE6/Sg9A+OzfgYYdDceR7JXn9zP3/ahQoEqKkWLIJFChQSGQDKB1mfXUVHbePU/qaOhQM3LYmO1MXBQoUCGpdvf60KFAu7ufekPsKFCgSh1HvXWR5QA9BA9PioUKBvEf2+vTpvTYbWKOhQAUI0oUKA3XUeopt9qFCgVYWBIpGKX8qFCgjo1OOJoUKBlDT67/ShQoP/2Q==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6" name="TextBox 5"/>
          <p:cNvSpPr txBox="1"/>
          <p:nvPr/>
        </p:nvSpPr>
        <p:spPr>
          <a:xfrm>
            <a:off x="796934" y="5437849"/>
            <a:ext cx="1500154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dirty="0"/>
              <a:t>k-</a:t>
            </a:r>
            <a:r>
              <a:rPr lang="en-US" dirty="0" err="1"/>
              <a:t>Borda</a:t>
            </a:r>
            <a:r>
              <a:rPr lang="en-US" dirty="0"/>
              <a:t> gives:</a:t>
            </a:r>
            <a:endParaRPr lang="he-IL" dirty="0"/>
          </a:p>
        </p:txBody>
      </p:sp>
      <p:pic>
        <p:nvPicPr>
          <p:cNvPr id="104" name="Picture 2" descr="https://encrypted-tbn2.gstatic.com/images?q=tbn:ANd9GcTLqTC5GCMLGSmbVVzMWjxCpDOgcqCDeygYFPYiQKdV05ETAdvQl4aXt4J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0394" y="5274149"/>
            <a:ext cx="832513" cy="493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" name="Picture 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9109" y="6116441"/>
            <a:ext cx="700841" cy="5324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6" name="Picture 1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4779" y="5984868"/>
            <a:ext cx="627797" cy="642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" name="Picture 15" descr="https://encrypted-tbn0.gstatic.com/images?q=tbn:ANd9GcSfEa7jRgS9f3rEPvxZG4_VtasIELpavFjAHkUqOZs_NNktjdnntQ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6228" y="5250914"/>
            <a:ext cx="1041771" cy="583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3652827" y="5336101"/>
            <a:ext cx="937564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dirty="0"/>
              <a:t>7 points</a:t>
            </a:r>
            <a:endParaRPr lang="he-IL" dirty="0"/>
          </a:p>
        </p:txBody>
      </p:sp>
      <p:sp>
        <p:nvSpPr>
          <p:cNvPr id="108" name="TextBox 107"/>
          <p:cNvSpPr txBox="1"/>
          <p:nvPr/>
        </p:nvSpPr>
        <p:spPr>
          <a:xfrm>
            <a:off x="5756993" y="5336101"/>
            <a:ext cx="937564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dirty="0"/>
              <a:t>7 points</a:t>
            </a:r>
            <a:endParaRPr lang="he-IL" dirty="0"/>
          </a:p>
        </p:txBody>
      </p:sp>
      <p:sp>
        <p:nvSpPr>
          <p:cNvPr id="109" name="TextBox 108"/>
          <p:cNvSpPr txBox="1"/>
          <p:nvPr/>
        </p:nvSpPr>
        <p:spPr>
          <a:xfrm>
            <a:off x="3610851" y="6137457"/>
            <a:ext cx="937564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dirty="0"/>
              <a:t>4 points</a:t>
            </a:r>
            <a:endParaRPr lang="he-IL" dirty="0"/>
          </a:p>
        </p:txBody>
      </p:sp>
      <p:sp>
        <p:nvSpPr>
          <p:cNvPr id="110" name="TextBox 109"/>
          <p:cNvSpPr txBox="1"/>
          <p:nvPr/>
        </p:nvSpPr>
        <p:spPr>
          <a:xfrm>
            <a:off x="5693052" y="6095523"/>
            <a:ext cx="937564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dirty="0"/>
              <a:t>6 points</a:t>
            </a:r>
            <a:endParaRPr lang="he-IL" dirty="0"/>
          </a:p>
        </p:txBody>
      </p:sp>
      <p:sp>
        <p:nvSpPr>
          <p:cNvPr id="16" name="Oval 15"/>
          <p:cNvSpPr/>
          <p:nvPr/>
        </p:nvSpPr>
        <p:spPr>
          <a:xfrm>
            <a:off x="2570727" y="5045207"/>
            <a:ext cx="4280239" cy="890677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e-IL"/>
          </a:p>
        </p:txBody>
      </p:sp>
      <p:cxnSp>
        <p:nvCxnSpPr>
          <p:cNvPr id="23" name="Straight Arrow Connector 22"/>
          <p:cNvCxnSpPr>
            <a:cxnSpLocks/>
          </p:cNvCxnSpPr>
          <p:nvPr/>
        </p:nvCxnSpPr>
        <p:spPr>
          <a:xfrm>
            <a:off x="5463539" y="2392721"/>
            <a:ext cx="1012951" cy="614660"/>
          </a:xfrm>
          <a:prstGeom prst="straightConnector1">
            <a:avLst/>
          </a:prstGeom>
          <a:ln w="25400"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Straight Arrow Connector 117"/>
          <p:cNvCxnSpPr/>
          <p:nvPr/>
        </p:nvCxnSpPr>
        <p:spPr>
          <a:xfrm flipV="1">
            <a:off x="5444545" y="3104585"/>
            <a:ext cx="1031945" cy="879824"/>
          </a:xfrm>
          <a:prstGeom prst="straightConnector1">
            <a:avLst/>
          </a:prstGeom>
          <a:ln w="25400"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6508443" y="2859939"/>
            <a:ext cx="1841658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b="1" dirty="0">
                <a:solidFill>
                  <a:srgbClr val="0070C0"/>
                </a:solidFill>
              </a:rPr>
              <a:t>Not quite happy..</a:t>
            </a:r>
            <a:endParaRPr lang="he-IL" b="1" dirty="0">
              <a:solidFill>
                <a:srgbClr val="0070C0"/>
              </a:solidFill>
            </a:endParaRPr>
          </a:p>
        </p:txBody>
      </p:sp>
      <p:sp>
        <p:nvSpPr>
          <p:cNvPr id="121" name="TextBox 120"/>
          <p:cNvSpPr txBox="1"/>
          <p:nvPr/>
        </p:nvSpPr>
        <p:spPr>
          <a:xfrm>
            <a:off x="1690416" y="4285785"/>
            <a:ext cx="3403496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l" rtl="0"/>
            <a:r>
              <a:rPr lang="en-US" b="1" dirty="0"/>
              <a:t>3                 2   </a:t>
            </a:r>
            <a:r>
              <a:rPr lang="pl-PL" b="1" dirty="0"/>
              <a:t>    </a:t>
            </a:r>
            <a:r>
              <a:rPr lang="en-US" b="1" dirty="0"/>
              <a:t>            1                0</a:t>
            </a:r>
            <a:endParaRPr lang="he-IL" b="1" dirty="0"/>
          </a:p>
        </p:txBody>
      </p:sp>
      <p:grpSp>
        <p:nvGrpSpPr>
          <p:cNvPr id="63" name="Group 62"/>
          <p:cNvGrpSpPr/>
          <p:nvPr/>
        </p:nvGrpSpPr>
        <p:grpSpPr>
          <a:xfrm>
            <a:off x="487028" y="1207860"/>
            <a:ext cx="4874863" cy="3363979"/>
            <a:chOff x="399561" y="3229952"/>
            <a:chExt cx="4874863" cy="3363979"/>
          </a:xfrm>
        </p:grpSpPr>
        <p:cxnSp>
          <p:nvCxnSpPr>
            <p:cNvPr id="64" name="Łącznik prostoliniowy 16"/>
            <p:cNvCxnSpPr/>
            <p:nvPr/>
          </p:nvCxnSpPr>
          <p:spPr>
            <a:xfrm>
              <a:off x="1009515" y="3229952"/>
              <a:ext cx="0" cy="336397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Łącznik prostoliniowy 18"/>
            <p:cNvCxnSpPr/>
            <p:nvPr/>
          </p:nvCxnSpPr>
          <p:spPr>
            <a:xfrm>
              <a:off x="399915" y="3229952"/>
              <a:ext cx="477687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66" name="Picture 2" descr="https://encrypted-tbn2.gstatic.com/images?q=tbn:ANd9GcTLqTC5GCMLGSmbVVzMWjxCpDOgcqCDeygYFPYiQKdV05ETAdvQl4aXt4J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79415" y="3372392"/>
              <a:ext cx="832513" cy="4932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7" name="Picture 9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92310" y="3402093"/>
              <a:ext cx="700841" cy="5324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8" name="Picture 15" descr="https://encrypted-tbn0.gstatic.com/images?q=tbn:ANd9GcSfEa7jRgS9f3rEPvxZG4_VtasIELpavFjAHkUqOZs_NNktjdnntQ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26758" y="3322378"/>
              <a:ext cx="1041771" cy="5833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6" name="Picture 13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11640" y="3295809"/>
              <a:ext cx="627797" cy="642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7" name="Picture 13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81772" y="4080849"/>
              <a:ext cx="627797" cy="642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9" name="Picture 15" descr="https://encrypted-tbn0.gstatic.com/images?q=tbn:ANd9GcSfEa7jRgS9f3rEPvxZG4_VtasIELpavFjAHkUqOZs_NNktjdnntQ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84987" y="4138751"/>
              <a:ext cx="1041771" cy="5833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0" name="Picture 2" descr="https://encrypted-tbn2.gstatic.com/images?q=tbn:ANd9GcTLqTC5GCMLGSmbVVzMWjxCpDOgcqCDeygYFPYiQKdV05ETAdvQl4aXt4J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65091" y="4212578"/>
              <a:ext cx="832513" cy="4932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9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44823" y="4154607"/>
              <a:ext cx="700841" cy="5324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5" name="Picture 2" descr="https://encrypted-tbn2.gstatic.com/images?q=tbn:ANd9GcTLqTC5GCMLGSmbVVzMWjxCpDOgcqCDeygYFPYiQKdV05ETAdvQl4aXt4J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75716" y="5015461"/>
              <a:ext cx="832513" cy="4932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6" name="Picture 13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36768" y="4953327"/>
              <a:ext cx="627797" cy="642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7" name="Picture 9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95555" y="5086985"/>
              <a:ext cx="700841" cy="5324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8" name="Picture 15" descr="https://encrypted-tbn0.gstatic.com/images?q=tbn:ANd9GcSfEa7jRgS9f3rEPvxZG4_VtasIELpavFjAHkUqOZs_NNktjdnntQ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63019" y="4963106"/>
              <a:ext cx="1041771" cy="5833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9" name="Picture 2" descr="https://encrypted-tbn2.gstatic.com/images?q=tbn:ANd9GcTLqTC5GCMLGSmbVVzMWjxCpDOgcqCDeygYFPYiQKdV05ETAdvQl4aXt4J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41911" y="5710429"/>
              <a:ext cx="832513" cy="4932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0" name="Picture 9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36711" y="5724128"/>
              <a:ext cx="700841" cy="5324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1" name="Picture 13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76400" y="5649787"/>
              <a:ext cx="627797" cy="642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2" name="Picture 15" descr="https://encrypted-tbn0.gstatic.com/images?q=tbn:ANd9GcSfEa7jRgS9f3rEPvxZG4_VtasIELpavFjAHkUqOZs_NNktjdnntQ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63019" y="5674998"/>
              <a:ext cx="1041771" cy="5833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3" name="Rectangle 132"/>
            <p:cNvSpPr/>
            <p:nvPr/>
          </p:nvSpPr>
          <p:spPr>
            <a:xfrm>
              <a:off x="1980000" y="5018400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134" name="Rectangle 133"/>
            <p:cNvSpPr/>
            <p:nvPr/>
          </p:nvSpPr>
          <p:spPr>
            <a:xfrm>
              <a:off x="3061270" y="3425455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135" name="Rectangle 134"/>
            <p:cNvSpPr/>
            <p:nvPr/>
          </p:nvSpPr>
          <p:spPr>
            <a:xfrm>
              <a:off x="4329170" y="3425455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136" name="Rectangle 135"/>
            <p:cNvSpPr/>
            <p:nvPr/>
          </p:nvSpPr>
          <p:spPr>
            <a:xfrm>
              <a:off x="1980000" y="4222800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137" name="Rectangle 136"/>
            <p:cNvSpPr/>
            <p:nvPr/>
          </p:nvSpPr>
          <p:spPr>
            <a:xfrm>
              <a:off x="3253715" y="4222800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138" name="Rectangle 137"/>
            <p:cNvSpPr/>
            <p:nvPr/>
          </p:nvSpPr>
          <p:spPr>
            <a:xfrm>
              <a:off x="4378930" y="4222800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139" name="Rectangle 138"/>
            <p:cNvSpPr/>
            <p:nvPr/>
          </p:nvSpPr>
          <p:spPr>
            <a:xfrm>
              <a:off x="1980000" y="5742000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140" name="Rectangle 139"/>
            <p:cNvSpPr/>
            <p:nvPr/>
          </p:nvSpPr>
          <p:spPr>
            <a:xfrm>
              <a:off x="3244641" y="5018399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141" name="Rectangle 140"/>
            <p:cNvSpPr/>
            <p:nvPr/>
          </p:nvSpPr>
          <p:spPr>
            <a:xfrm>
              <a:off x="4187672" y="5018399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142" name="Rectangle 141"/>
            <p:cNvSpPr/>
            <p:nvPr/>
          </p:nvSpPr>
          <p:spPr>
            <a:xfrm>
              <a:off x="1980000" y="3405943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143" name="Rectangle 142"/>
            <p:cNvSpPr/>
            <p:nvPr/>
          </p:nvSpPr>
          <p:spPr>
            <a:xfrm>
              <a:off x="3218158" y="5742000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144" name="Rectangle 143"/>
            <p:cNvSpPr/>
            <p:nvPr/>
          </p:nvSpPr>
          <p:spPr>
            <a:xfrm>
              <a:off x="4144937" y="5757223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145" name="pole tekstowe 8"/>
            <p:cNvSpPr txBox="1"/>
            <p:nvPr/>
          </p:nvSpPr>
          <p:spPr>
            <a:xfrm>
              <a:off x="457200" y="3341192"/>
              <a:ext cx="606256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l-PL" sz="2800" dirty="0"/>
                <a:t>V</a:t>
              </a:r>
              <a:r>
                <a:rPr lang="pl-PL" sz="2800" baseline="-25000" dirty="0"/>
                <a:t>1</a:t>
              </a:r>
              <a:r>
                <a:rPr lang="pl-PL" sz="2800" dirty="0"/>
                <a:t>:</a:t>
              </a:r>
            </a:p>
          </p:txBody>
        </p:sp>
        <p:sp>
          <p:nvSpPr>
            <p:cNvPr id="146" name="pole tekstowe 8"/>
            <p:cNvSpPr txBox="1"/>
            <p:nvPr/>
          </p:nvSpPr>
          <p:spPr>
            <a:xfrm>
              <a:off x="399561" y="4094998"/>
              <a:ext cx="606256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l-PL" sz="2800" dirty="0"/>
                <a:t>V</a:t>
              </a:r>
              <a:r>
                <a:rPr lang="pl-PL" sz="2800" baseline="-25000" dirty="0"/>
                <a:t>2</a:t>
              </a:r>
              <a:r>
                <a:rPr lang="pl-PL" sz="2800" dirty="0"/>
                <a:t>:</a:t>
              </a:r>
            </a:p>
          </p:txBody>
        </p:sp>
        <p:sp>
          <p:nvSpPr>
            <p:cNvPr id="147" name="pole tekstowe 8"/>
            <p:cNvSpPr txBox="1"/>
            <p:nvPr/>
          </p:nvSpPr>
          <p:spPr>
            <a:xfrm>
              <a:off x="399561" y="4956437"/>
              <a:ext cx="606256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l-PL" sz="2800" dirty="0"/>
                <a:t>V</a:t>
              </a:r>
              <a:r>
                <a:rPr lang="pl-PL" sz="2800" baseline="-25000" dirty="0"/>
                <a:t>3</a:t>
              </a:r>
              <a:r>
                <a:rPr lang="pl-PL" sz="2800" dirty="0"/>
                <a:t>:</a:t>
              </a:r>
            </a:p>
          </p:txBody>
        </p:sp>
        <p:sp>
          <p:nvSpPr>
            <p:cNvPr id="148" name="pole tekstowe 8"/>
            <p:cNvSpPr txBox="1"/>
            <p:nvPr/>
          </p:nvSpPr>
          <p:spPr>
            <a:xfrm>
              <a:off x="411217" y="5649787"/>
              <a:ext cx="60625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800" dirty="0"/>
                <a:t>V</a:t>
              </a:r>
              <a:r>
                <a:rPr lang="pl-PL" sz="2800" baseline="-25000" dirty="0"/>
                <a:t>4</a:t>
              </a:r>
              <a:r>
                <a:rPr lang="pl-PL" sz="2800" dirty="0"/>
                <a:t>:</a:t>
              </a:r>
            </a:p>
          </p:txBody>
        </p:sp>
      </p:grpSp>
      <p:sp>
        <p:nvSpPr>
          <p:cNvPr id="3" name="Freeform: Shape 2"/>
          <p:cNvSpPr/>
          <p:nvPr/>
        </p:nvSpPr>
        <p:spPr>
          <a:xfrm>
            <a:off x="1138695" y="1252986"/>
            <a:ext cx="2412215" cy="3222233"/>
          </a:xfrm>
          <a:custGeom>
            <a:avLst/>
            <a:gdLst>
              <a:gd name="connsiteX0" fmla="*/ 197736 w 2412215"/>
              <a:gd name="connsiteY0" fmla="*/ 55309 h 3222233"/>
              <a:gd name="connsiteX1" fmla="*/ 57059 w 2412215"/>
              <a:gd name="connsiteY1" fmla="*/ 210054 h 3222233"/>
              <a:gd name="connsiteX2" fmla="*/ 85194 w 2412215"/>
              <a:gd name="connsiteY2" fmla="*/ 603949 h 3222233"/>
              <a:gd name="connsiteX3" fmla="*/ 1027730 w 2412215"/>
              <a:gd name="connsiteY3" fmla="*/ 772762 h 3222233"/>
              <a:gd name="connsiteX4" fmla="*/ 1224677 w 2412215"/>
              <a:gd name="connsiteY4" fmla="*/ 1405808 h 3222233"/>
              <a:gd name="connsiteX5" fmla="*/ 183668 w 2412215"/>
              <a:gd name="connsiteY5" fmla="*/ 1743432 h 3222233"/>
              <a:gd name="connsiteX6" fmla="*/ 71127 w 2412215"/>
              <a:gd name="connsiteY6" fmla="*/ 2151396 h 3222233"/>
              <a:gd name="connsiteX7" fmla="*/ 830782 w 2412215"/>
              <a:gd name="connsiteY7" fmla="*/ 2376479 h 3222233"/>
              <a:gd name="connsiteX8" fmla="*/ 1393490 w 2412215"/>
              <a:gd name="connsiteY8" fmla="*/ 3093931 h 3222233"/>
              <a:gd name="connsiteX9" fmla="*/ 2125010 w 2412215"/>
              <a:gd name="connsiteY9" fmla="*/ 3150202 h 3222233"/>
              <a:gd name="connsiteX10" fmla="*/ 2293822 w 2412215"/>
              <a:gd name="connsiteY10" fmla="*/ 2334276 h 3222233"/>
              <a:gd name="connsiteX11" fmla="*/ 1252813 w 2412215"/>
              <a:gd name="connsiteY11" fmla="*/ 2278005 h 3222233"/>
              <a:gd name="connsiteX12" fmla="*/ 1140271 w 2412215"/>
              <a:gd name="connsiteY12" fmla="*/ 1743432 h 3222233"/>
              <a:gd name="connsiteX13" fmla="*/ 2307890 w 2412215"/>
              <a:gd name="connsiteY13" fmla="*/ 1462079 h 3222233"/>
              <a:gd name="connsiteX14" fmla="*/ 2223483 w 2412215"/>
              <a:gd name="connsiteY14" fmla="*/ 730559 h 3222233"/>
              <a:gd name="connsiteX15" fmla="*/ 1140271 w 2412215"/>
              <a:gd name="connsiteY15" fmla="*/ 575814 h 3222233"/>
              <a:gd name="connsiteX16" fmla="*/ 1013662 w 2412215"/>
              <a:gd name="connsiteY16" fmla="*/ 41242 h 3222233"/>
              <a:gd name="connsiteX17" fmla="*/ 197736 w 2412215"/>
              <a:gd name="connsiteY17" fmla="*/ 55309 h 32222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2412215" h="3222233">
                <a:moveTo>
                  <a:pt x="197736" y="55309"/>
                </a:moveTo>
                <a:cubicBezTo>
                  <a:pt x="38302" y="83444"/>
                  <a:pt x="75816" y="118614"/>
                  <a:pt x="57059" y="210054"/>
                </a:cubicBezTo>
                <a:cubicBezTo>
                  <a:pt x="38302" y="301494"/>
                  <a:pt x="-76585" y="510164"/>
                  <a:pt x="85194" y="603949"/>
                </a:cubicBezTo>
                <a:cubicBezTo>
                  <a:pt x="246973" y="697734"/>
                  <a:pt x="837816" y="639119"/>
                  <a:pt x="1027730" y="772762"/>
                </a:cubicBezTo>
                <a:cubicBezTo>
                  <a:pt x="1217644" y="906405"/>
                  <a:pt x="1365354" y="1244030"/>
                  <a:pt x="1224677" y="1405808"/>
                </a:cubicBezTo>
                <a:cubicBezTo>
                  <a:pt x="1084000" y="1567586"/>
                  <a:pt x="375926" y="1619167"/>
                  <a:pt x="183668" y="1743432"/>
                </a:cubicBezTo>
                <a:cubicBezTo>
                  <a:pt x="-8590" y="1867697"/>
                  <a:pt x="-36725" y="2045888"/>
                  <a:pt x="71127" y="2151396"/>
                </a:cubicBezTo>
                <a:cubicBezTo>
                  <a:pt x="178979" y="2256904"/>
                  <a:pt x="610388" y="2219390"/>
                  <a:pt x="830782" y="2376479"/>
                </a:cubicBezTo>
                <a:cubicBezTo>
                  <a:pt x="1051176" y="2533568"/>
                  <a:pt x="1177785" y="2964977"/>
                  <a:pt x="1393490" y="3093931"/>
                </a:cubicBezTo>
                <a:cubicBezTo>
                  <a:pt x="1609195" y="3222885"/>
                  <a:pt x="1974955" y="3276811"/>
                  <a:pt x="2125010" y="3150202"/>
                </a:cubicBezTo>
                <a:cubicBezTo>
                  <a:pt x="2275065" y="3023593"/>
                  <a:pt x="2439188" y="2479642"/>
                  <a:pt x="2293822" y="2334276"/>
                </a:cubicBezTo>
                <a:cubicBezTo>
                  <a:pt x="2148456" y="2188910"/>
                  <a:pt x="1445072" y="2376479"/>
                  <a:pt x="1252813" y="2278005"/>
                </a:cubicBezTo>
                <a:cubicBezTo>
                  <a:pt x="1060555" y="2179531"/>
                  <a:pt x="964425" y="1879420"/>
                  <a:pt x="1140271" y="1743432"/>
                </a:cubicBezTo>
                <a:cubicBezTo>
                  <a:pt x="1316117" y="1607444"/>
                  <a:pt x="2127355" y="1630891"/>
                  <a:pt x="2307890" y="1462079"/>
                </a:cubicBezTo>
                <a:cubicBezTo>
                  <a:pt x="2488425" y="1293267"/>
                  <a:pt x="2418086" y="878270"/>
                  <a:pt x="2223483" y="730559"/>
                </a:cubicBezTo>
                <a:cubicBezTo>
                  <a:pt x="2028880" y="582848"/>
                  <a:pt x="1341908" y="690700"/>
                  <a:pt x="1140271" y="575814"/>
                </a:cubicBezTo>
                <a:cubicBezTo>
                  <a:pt x="938634" y="460928"/>
                  <a:pt x="1168407" y="127993"/>
                  <a:pt x="1013662" y="41242"/>
                </a:cubicBezTo>
                <a:cubicBezTo>
                  <a:pt x="858917" y="-45509"/>
                  <a:pt x="357170" y="27174"/>
                  <a:pt x="197736" y="55309"/>
                </a:cubicBezTo>
                <a:close/>
              </a:path>
            </a:pathLst>
          </a:custGeom>
          <a:solidFill>
            <a:srgbClr val="FF0000">
              <a:alpha val="12000"/>
            </a:srgbClr>
          </a:solidFill>
          <a:ln w="38100">
            <a:solidFill>
              <a:srgbClr val="FF0000">
                <a:alpha val="36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74366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5" grpId="0"/>
      <p:bldP spid="108" grpId="0"/>
      <p:bldP spid="109" grpId="0"/>
      <p:bldP spid="110" grpId="0"/>
      <p:bldP spid="16" grpId="0" animBg="1"/>
      <p:bldP spid="25" grpId="0"/>
      <p:bldP spid="121" grpId="0"/>
      <p:bldP spid="3" grpId="0" animBg="1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 err="1"/>
              <a:t>Which</a:t>
            </a:r>
            <a:r>
              <a:rPr lang="pl-PL" dirty="0"/>
              <a:t> </a:t>
            </a:r>
            <a:r>
              <a:rPr lang="pl-PL" dirty="0" err="1"/>
              <a:t>movies</a:t>
            </a:r>
            <a:r>
              <a:rPr lang="pl-PL" dirty="0"/>
              <a:t> to </a:t>
            </a:r>
            <a:r>
              <a:rPr lang="pl-PL" dirty="0" err="1"/>
              <a:t>put</a:t>
            </a:r>
            <a:r>
              <a:rPr lang="pl-PL" dirty="0"/>
              <a:t> on a </a:t>
            </a:r>
            <a:r>
              <a:rPr lang="pl-PL" dirty="0" err="1"/>
              <a:t>plane</a:t>
            </a:r>
            <a:r>
              <a:rPr lang="pl-PL" dirty="0"/>
              <a:t>?</a:t>
            </a:r>
          </a:p>
        </p:txBody>
      </p:sp>
      <p:sp>
        <p:nvSpPr>
          <p:cNvPr id="11" name="AutoShape 4" descr="data:image/jpeg;base64,/9j/4AAQSkZJRgABAQAAAQABAAD/2wCEAAkGBxITEhUUEhQWFRUXGRYYExgYGRYYIBwcFBUXGxgYGBsYHCkgGR8lHBgUITEhJSkrLi4vGB82ODMsNygtLisBCgoKDg0OGxAQGzcmICQsLC84LS8sLC83Ny8sLCwsLC00NCwwLCwsNzQsLCwsLiw3LCwsLCwsLCw0NCwwNDAtOP/AABEIAMQBAgMBEQACEQEDEQH/xAAcAAEAAQUBAQAAAAAAAAAAAAAABQIEBgcIAwH/xABJEAABAgMEBAgKCAUCBwAAAAABAAIDBBEFITFBBgcSURMiMmFxkaHRFhdCUlSBkrHB0hQjQ1NiouHwFTNygrIkwghEY5Oj4vH/xAAbAQEAAQUBAAAAAAAAAAAAAAAABQIDBAYHAf/EAD4RAAIAAwQGCAUCBQMFAAAAAAABAgMEBRExURIhQWGh0QYTFCJxgZGxFjLB4fBCUiMzU5KiQ2LxJILC0uL/2gAMAwEAAhEDEQA/AN4oAgCAIAgCAxq1NPrMl4roMabhsiMue3jGh3HZBFeZAWnjQsf02H7MT5UA8aFj+mw/ZifKgHjQsf02H7MT5UA8aFj+mw/ZifKgHjQsf02H7MT5UA8aFj+mw/ZifKgHjQsf02H7MT5UA8aFj+mw/ZifKgHjQsf02H7MT5UA8aFj+mw/ZifKgHjQsf02H7MT5UA8aFj+mw/ZifKgHjQsf02H7MT5UA8aFj+mw/ZifKgHjQsf02H7MT5UA8aFj+mw/ZifKgHjQsf02H7MT5UA8aFj+mw/ZifKgHjPsf02H7MT5UBlsCM17WvY4Oa4BzXAgggioIIxBGaArQBAEAQBAEAQBAEAQBAap1u6zhKB0pJuBmSKRHi/ggch/wBQ9mO5AaVkbB2wXxy7aca4334lxOJKjp1a1FdAblZ3RmGOVp1Tab2LYt+p692wufByDvf1juVrt0zcSHwvRZxeq5Dwcg739Y7k7dM3D4Xos4vVch4OQd7+sdydumbh8L0WcXquQ8HIO9/WO5O3TNw+F6LOL1XIeDkHe/rHcnbpm4fC9FnF6rkPByDvf1juTt0zcPheizi9VyHg5B3v6x3J26ZuHwvRZxeq5Dwcg739Y7k7dM3D4Xos4vVch4OQd7+sdydumbh8L0WcXquQ8HIO9/WO5O3TNw+F6LOL1XIeDkHe/rHcnbpm4fC9FnF6rkPByDvf1juTt0zcPheizi9VyHg5B3v6x3J26ZuHwvRZxeq5Dwcg739Y7k7dM3D4Xos4vVch4OQd7+sdydumbh8L0WcXquQ8HIO9/WO5O3TNw+F6LOL1XIeDkHe/rHcnbpm4fC9FnF6rkPByDvf1juTt0zcPheizi9VyKYujkKh2S4HKpB67l7DXR360W5vRalcDUuJp7L2n9DK9VmsWJZ0T6HOkmVJ4rryYJceU3fDOJGWIzBk4I1GtKE0ippplNMcqYrmjouFFa5oc0hzXAFpBBBBFQQRiCM1UWCtAEAQBAEAQBAEAQGrNbus4SbXSso4GacKPcLxBBHa8jAZYnIEDTFjWWa8NGqXk7Q2rzU37Tq4uP7vwi6qp0u5Bgb1YVh9VdUVC72xZb3v9vHCWmphsNpc40A/dAsOCBxxaMJslVVS6aU5s13JflyIE6Tn7v836LP7Av3cDUn0tiv1Sv8vsfPCc/dj2v0XvYF+7gefFsf8AS/y+xeSNqRYvJhCnnFxA91/qVmbTy5eMXAkqG16ys1y5GrNxNL21+V5LtrnisNmxQ33d7E+oVFMSIGiriAN5NF6k3qRbmTIJcOlG0lm3cWMW2YDfLr0AntFyvw0s17CLm29QS3c5l/gm/bVxLZ2kkLIPPqHerioZmaMGLpVRp6oYn5LmfBpLC81/U3vXvYZmaKV0rpf2Rei5nozSGCcdodI7qql0U1F+DpNQxY3rxXK8u4FpwX8l7eg3dhVmKRMhxRISLWo53yTF56ve4u1aJAIelEUmh2QCcgbl7DdfrLc1xqBuWr3k9RAxdIntJa6FQjEbX6KQhoYYleojUZvSibKjcEcm5rZpfYo8Jz92Pa/Re9gX7uBb+LY/6X+X2JqzZvhYYfSla3Y4Giwp0vq49E2ezax1lOpzhuvv1eDuLpWjPKeEFdmt9K05t69ud15b6yHT0L9d1924s7Us5sZtDc4ck/A8yuyJ7lPcR1qWXLrpdz1RLB/TwMh1Vax32fEEnOk/RiaMcbzBJOI3wzmMsRmDNQRqNXo5rUU8ynmOXMVzR0VDiBwDmkFpALSDUEHAgjEKosFSAIAgCAIAgCA1drc1mtkWmVlHB024cZ1xEEEYne8jAZYnIEDStj2W4u4aPVz3EuG1UmpNS51cXE3/AK4RlVVX9yDDM3iwrC6u6oqF3tkOW978ls8cJeZmGsaXONAP3QLCggcb0UbNU1MunlubMdyRZaNaPzFrzOy2rILKcI/JgP8Ak85D4BZFZWSbMk6UWuJ4LN8jm9o2hNtCbe9UKwWX3M7010tlrKgiQs5jeGaKOfQO4MnEmvLiHG+4digbNs+faMztdU3ovZhfyXvxMKKJQ92HE1tZtjFx4WYJc5x2qEkkkmpLybySb/etknVShWhKw/MDarI6O3pTqteEPPl65E+0AXC4KPbvNxhhUKuS1FEeM1jS5xoBiVVDA4nci3Pny5EtzJjuSIUWlMTEQQpSG5zjhst2nHnoLmjnPYs3qJMiDrJ8SS8bkaXXdJp0x6FKtFZvW+S4+Rltj6nZ2PR85GbBB8n+a/oNCGj1OPQoio6T00ruyINLgufBGvzOunRaU2Jt73eZnZ2p2zYf8zhYx/G/ZHqEMNPaVCzuk9bH8l0Pgr/e88UmEnpbV/ZbBRsnCNPOBf2vJJWBHbNdG73Nflq9rivq4cj1doPZp/5OB6obR7lQrWrV/qxeo6uHIsJrVjZL8ZUNP4HxW9gdTsWRBb9oQf6l/ik/oeOVBkY5aupOUeCZePFhHIO2YjeinFd2lSUjpXUQ/wA2BRLdqf1XAochbDBLd0FtOzgXgcLBFSXQ6uAAzcwjabdiQKDep6ltehrnovuxPY9Xo8H+ajJpq6ro3/Ci1ZYr0LKy7abF4ruK/dkejuV6fSxS9a1o3OyrelVjUuNaMfB+HL3JVYpsBFW5ZYit2mjjjDnG7uWVTVHVu54EBblkKsl9ZLX8RcVlyLa0dLo8eRhSL2g8G8EP8pzWt2WQ3DOhJv8A6d1TelWdKk1UVTC8VhsTxb8+Zz1acTUtLXfd9iWkJfg4bWbhf0m89tVhzY9ONxHVbPpuzU0EnJccXxLhWzMMd0mjOZEhuaaEA0PrUjRQqKCJM0zpNOjk1EmZLdzSevzJOybSbGbueOUPiOZYs+Q5T3E5ZNrS66XlGsV9Vu9sD7atmtjN3OHJPwPMkie5T3Htq2VLrpdz1RLB/R7vYyTVTrIfIPElPE/R60hvN/BE++GezHepmCNRq9HNainmU8xy5iuaOh2PBAIIIIBBF4IOBBzVRZKkAQBAEAQGsdbes1si0y0qQ6bcOMbiIIIuJyLyLw3LE3UDgNJWRZji4xo5LnuJdxiSak1LnE3lxN9/vwjKqqv7kHqbvYVhaF1RULXshy3vfktnjhMTEdrGlzjQBYUEDjdyNoqKiXTy3MmO5IjtHrDmLXmeDh1ZBZfEeRUMacz5zzfQfAErJqqqTZkjTj1xPBZvlm/rcjm9pWjNtCbfhCsF9XvNn6b25AsSSZKSQDYzwdjAkA3Ojv3uNKCt1RubRavZtLNteqdRUfKvxQrdnzd5hRxKXDcjVNh2aa8NFqXuvFbzfftGuJK2upnr+XBgvy42/o/Y3VpVM9d54LLf45ZeOE4sE20ICHs+zItpzzZaGdloJ2nYhrW8t5GZyA3kC6tVmTqiXQUrnx4+7eC5nN7bro6uqctPuwu5eWL5bjobRrRuWkYQhS7A0XbTje55HlPdmceYZALnVbXTquZpzX5bF4GBDCoVciXWIVBAEAQBAEAQGp9amrdj2PnJJmzFbxo0JuDwMXsGTxiQOV047bYduxQxKnqHfC9Sb2bnu9vDCxMl3d6HE17YNpcK3Zdy24843rYaqR1cV6wZvlgWq6uU5cx9+His/o/uSqxTYCzh2bDEQxacY9QOZHOVec+NwKDYRsuyqeCqiqku8/RPa1ve1l4rJJBAY1pZymdB94UnQfKzR+lv82V4P3Mx1laAPknfTJIHgK1e0X8ET74Z7MFD2NbMNXD2eo+fPP7/APJrsEcymmKbKdzRC2VaTYzdzhyh8RzLMnyHKe46LZVqy66XetUSxX1W4+WtZrYzdzhyT8DzJInuU9xTa1lS66XlGsH9Hu9jKNU+sp8k8SU+TwFaQ3n7InInOGezowmYYlEr0c1nyJkiY5cxXNHQrHAgEGoN4IzBzCqLR9QBAEBrPW3rMbINMtKkOm3C83EQQRc5wwLyL2tPSbqBwGj7IsxznGPHJc9xLuMSSSTUvcTeSTfeo2qqr+5B6m7WFYWjdUVC17Ict735LZ44TMeM1jS5xoBisGGFxO5G1T58uRLcyY7kiMsKx5m1pkQoQ2YTb3vIq2G0+U7znG+jc+YAkZVTUybNkdZM1t4La3kt2b+yOb2naU20JuUCwX1e/wBsDoKyrMlbMlC2GNiFCa58RxvLtkVc95zcae4CgAC57UVE+0Ki+LXFE7ksskvzeYqSgRzzMzr7RnYkzG5NahuIDRcxg5gBfvv3rocEqGhpYZMvHPftZI2FQdsqdONdyHW972L6v7k2sI6OEAQHpqbnmQLVeyIQDFZEhMJ87ba8CvOGHpNFR0ilRTqBRQfpab8LmvqconQOVVTIIsb2uJ0CufFQQBAEAQBAEAQBAc4af2SLPtV2wNmFEpEYMg2ISHDoDg6g3ALpFlVLraBaXzQ6n4rD1V3EuWdUdkrYI9l9z8HqfPyLpWzqIQBAEBjWlnKZ0H3hSdB8rNH6W/zZXg/c6nLA5tHAEEUIN4IIvBGYXKtJwxXrEgTQ+srQJ8g8zcmD9HJ4zRfwRJwO9hyOWByJ36xrYhrYOon/AD+/3/5KJcyZSzFNlO5r89CIsu0Wxm1Fzhyh8RzLKnyHKe46LZdqS66XetUSxX5sKLXsxsZu545J+B5vcqqeocp7i3a9kwV0u9ao1g/o93tjmnleqbWW6TcJGfcRArswojvsicGuP3ZyPk9GExDEolejm06THJjcuYrmth0G1wIqLwcFUWj6gCA5e1o6HRbMnOH40aXivL4cR5LjtEkuhxHG/bxIJ5QvxBpRHDpQuEv0s/qJ0M25O533M8pOabEYHNwPYdxUHMluXFos6rR1cuqlKbLep8Hky1tqzzFZQHjNvAyPMe9XaacpUWvBmBbVmxVsi6B96HWlse7k9hl2pXTCFC/0EZrYbnPJhPoG7b3G9kQ+dgGk40Dd1YrpJZkyb/1Ut3pLWslmt2frmc7ltwNwRK5/XIyDXrbJhSLYDTR0w+h/oh0c6n93BjoJUZ0XpetqnNeEC4vUuF5VOiuhuNZWHLbEFu93GPrw7KLaKqZpzHu1HQ7Cpez0UC2xd5+eHC4kFjkwEAQENbNluc4RYRpEFDcaE0wIORCzKaoUK0I8DV7dsSKpfXyPn2rP7+6Mx0V1xxIQEK0IbomzdwrKB/8Aew0DjzgjoOKhq7oxBMfWUsV1+x4eT2eGs0txxy3oTFc15M2NZmsGzI44k3Dad0Q8Ef8AyUr6qrW59i10n5pbfhr9ry4pkL2mQwJuG8VY9rh+FwPuUfFLjg+ZNeRVeeyoPQgCAIAgCA1B/wAQFmueJSKxpdThWOoCTfsObh0P61uHRSfDC5sETuwfun9DHnrBmtxak39wfYid62Xs9P8Av4onl0pq0rtCH0fM+/xWb+4/JE7152en/fxR78VVf7IfR8x/FZv7j8kTvTs9P+/ih8VVf7IfR8x/FZv7j8kTvTs9P+/ih8VVf7IfR8yxtIzEYguguFK4Mfn0rIk9TKvSi4oibRtKbXRQxTEldlf9WzrNmAXI3ieGIaydMIUhLkENiRooLYcJ14INznRB5g3eVhvImrFsyZWTlFe1DC7217Lf7YlqZGoUaH0cs91eFdcL9kC6tczTLmW91k9XdWjZejdlxqJVcepbFnve7LPHDHIiVHG6NpK9kDDkYtpTbJeVYHONwdgKeU95yYP3eaKZpZLlwa9pza3rRl1lR/DWqHVftf2y83tOqNFLEElKQZYRHROCaG7biSScTQE8VuQbkAAskgyWQBAWFuWRBm4D4EdofDeKOG7c4HIg0IPMgOXtKLAj2POGFEq+C++E+l0RlcRue3At+BBNifIU2HeStlWpHQzb8YXivqt6+xfQYoc0Oaag3gqFihcLuZ0yTNgnQKZA709pE27Ze39ZD5YxpnTdzhZlLUaPciwNdt6xu0QufJXfWKzXP3wyLbSHSePaAlmRzV0Jph7db3bThxnc9A0HfSqu0tBKo3Mil4Ra7srkaPLTnTIYM2l6syEBRp15JJXI+oehAEAQHhMykOJy2h3v9RxCrgmRwfKzFqaKnqVdOgT9/XFEZG0chHklzeojtv7VlQ10axV5BTui1LFrgicPFcdfEtXaMnKIPW2nxV1V62wmBH0Sj/TN9Yfuyv8Ag8yOTG/M8e5U9pkPGDgixF0Vqv0xw8eTH8KmjjHPtxD8E7RTrCDgjxdFavbHD6vkDYkc4xu1ydrlLCD2LnwpP/qLiUiwIowi/wCS97ZLf6R8Jz/6i9GVtsqabyY5H97x7l46infzQcEURdFapfLHDx5MuGRLUZyJuMP6Y8UfEK24aGP5pS/tRai6NV8ODT8G/qkSEvppbkH7Z7wMnNhxK9YLu1Y8dl2XN/Ql4Nr7GJMsi0Zavct+Vz9rycs/XVNwzSalob/6dqE7p420D1BYM7orTxq+TMa8bnyMGOKZLejMhue9Xe5nNg61bNmKB0Qy790YBo9sEtp0kKBqujtbI1qHSX+3Xwx9z2GbCzN2OBAIIIN4IvrXcoNpp3Mun1AEBA6Z6UQbPlzGiXuN0KHWhe7IcwGJOQ3mgMhZtnTK6cpcOpbXkvzBFEcahV5z0Yka0Jh0zNHaqegXYMaMmj931K6HdKo5KkSVdd+XveStiWRFWTOunLuLi8vDP0zunQFgHQkklciCtGYiTEVsrLNL3vcG0bi4nyRzbz8FJUlPd34vI0jpBbOm3TSHq/U893hnnhhj0Vqx0Eh2ZL0NHzMQAx4g7IbK+S3tN+4CQNRMzQBAEAQEHplovAtGWdAjClb4bwL2PAuc34jMVCA5hmpSPZk0+Vmm0occiDyYjDm09+BBCxKmn6xXrEn7Eth0cfVzP5b4PPmvMmga3hRB0ZNRK9YELaNlfWsisHltLx/cOMPis2TUdxy4sndyNYtGxkqqCqkr9ULiXmu9z9cybWEbQEAQBAEAQBAEAQBAEAQBAEAQFMSGHCjgCNxFV6m1rRRMlwTIdGNJrJq8i5uwIT+TxDzYdXdRZUusmQ46yBq+jdJOvcvuPdh6crj0sLSS0LKcODdtwa3w3Vcw330H2bucU9apqqGktGHvK6LPb9/zA1CtsyqoHfGr4c1h9vzE3roXpjL2jC24R2YjacLCcRtNP+5u5w7DctDtKzJ1DM0Y9aeD2Pk9xjwRqJaiR0gtqDJwHx47qMaMM3E4NaMyf3cCVj0dJMqpqlS1rfBZs9iiUKvZzna9qx7VmjGjcWGLmtBuY3Jjd5OZ/QLpEiRJs6QpUvHPN5vkZdlWZHaE6+LVAsX9Fv8AbHIlobA0AAUAuAWG2272dJly4ZcKggVyWwhrctIj6qFUvdQGl5vwaKZlZtJT6XfiwNX6QWz1KdNJfeeLyWXi+C34bv1PauhIQ/pEy0GbiDDHgmnyB+M+UfUMy6UNENloAgCAIAgCAxDWToPCtOX2bmx2AmXiHI+Y6l+w7PdccqEDnGRjRZWM6VmmljmOLSHYtO45EHIi68ZFYFXTaXfhxNr6P2z1TVNOfdeDy3eHt4YTyjDewgCAIAgCAIAgCAIAgCAIAgCAIAgCApewEEEVBxBRNp3oojghjhcMSvT2EE2JGs+YZMyri2huxIvxY8ZtI/daFZ7UutkuTOX5mt5z22rIdDH1sr5HweXhk/LxvtK9Jpi15gVHBwWchlahtcXON204/pvKs0NBJsyTq1xPF57tyMGhoptoT1BDqSxeS55L6Xl5LQGsaGtFAP3UqxHG44tJnS6aml08pSpauSLC27U4Juy3lnDmG9ZFNT9Y73gRFt2uqOX1ct/xHwWfI2bqV1cGHs2hON+scNqWhu8kH7V9fKPkjIGuJGzMJXHOYonE73izcyHgQBAEAQBAEAQGudb2rwWhC4aXaBNwxxcuFaPs3HzsdknO43GoA0VYlouqYMYFr2ktG1UGouLXA4EKMq6e7vwm89H7Z6xKmnvXsee578s/HGcWAbaeMxNNZTbNAcCcK7icvWq4JcUfymLUVcqnu613J7dl+V+zzuPRjw4VaQRvBqqWmtTL8uZBMh0oGms1rKl4VhAEAQBAEAQBAEAQBAEAQBAEB5TMAPaWuwIp+qqgjcESiRj1NPBUSopUeDX4/LE85CTbCYGt9Z3neqps1zItJlqgoZdHJUqDzebzPK1bQEFtcXHkj4nmVUiS5sV2wsWracFDK0nrieC+vgvsZXqc1dumogtCdFYQNYLHD+a4eW4fdtOAzI3Chm4YVCrkcxnTo50bmTHe3tOgl6WwgCAIAgCAIAgCAIDT2urVwYwdPybfrm3zENuL2tH8xoHljMZjnFHD1Np3o1XYdqcKNl3LH5hv6d6iKqn6t6UOB0Sw7YVXB1U1/wARcVn45+vhJR4TXtLXCoOIWLDE4XeicnyYJ0ty5ivTMPtGTfAfcTQ8lwu9RpmpmTNhnQ6/Q5raNBOs2d3Ync8Ilq8tW1GR2foxa8SE2NAaY0Jwq1zXwn9IIc7aBBqCCLiFHTq+z5cxy5r0Ylsaa+wlWtaEC7sxvxufveecWStaHc+Ujnn4B5HW0UXsM2z4/lmr+5fUy4OkdoQ43Pxh5XFs+fnWcuXcOmHEb71dUmmi+WPii9D0pq180EPo+Z4eEr84Y6yFX2CHZEXV0sm7Za9WVDSc/d/m/RedgX7uBcXS2LbK/wAvsVDSffD/ADf+q87B/u4Fa6XLbJ/y+xWNJmZsd1hedgizLq6WSdst+qKxpLC81/5e9U9gjzRcXSul2wRcOZW3SKCcnjpA+BXjoZm4uw9KKJ4qJeKX0bPVtuwPOI/td8AqHRzcuJkQ9IrPeMd3/bFyLhlpwThEb6zT3q26eYv0mXBa1FHhNXm7ve4uWPBvBB6L1baaxM6CZDGr4XetxUvCsIAgCAt56cbCYXO9Q3ncFclSnMi0UYddXS6OS5szyWbyL3VjoJEtaYMxM1Eqx3GxHCEXiEw5DziL795qJuXLUuHRRy+sq5lVNc2Y9b4LJHS8GE1rQ1oDWtADQAAAAKAADAAZKsxStAEAQBAEAQBAEAQBAEBoLXPq7dLvNoSTaQydqYY0fy3H7Ro8w5jI34Hi+RQqJXMuSpscqNRwO5raYdZFoiM3c4cofEcyhaiQ5UW46XZFqQV0q/CNYr6rc+GBcTkq2Iwtdgew7wrcuY5cWkjNrKOXVynKmLU+DzRToJpXFsmZMOLV0tEI4RoyyEVg3jMZgUyBFVp2fLtKRpQao1g/o93tjmc0q6SbQTnKmYZ5rM6AjWxLsgCYdGY2CQHCIXANIdhQ51yC57DSzopvUqF6WF2080ldeYDa2uiRhkiBDix6YOoIbT0bXG62qfkdFqqNXzIlDxfDVxLLnw7CHbrzaTxpG7P68HsMILM+EmsJ3+P/ANFPX7iYs3WzZUY0jQ3wed8Nr29bKnsWHO6OV8rXLiUXg7nxu9ypToXiZpIwZCZZtwmS0Zhza2G8dBuuPMVCzY6uni0Y3FC97aLq0XgfH6J2ecZKV/7ML5UVpViwmxf3PmNCHI8YmhNmnGTl/VDaPcFcVq1q/wBWL1Z51cORZxtXFlOxlGD+l0Rv+LgrsNuV8OE1+ifujzqociyi6p7JOEBzeiLF/wBzir8PSO0FjHf/ANq+iPOpgI2a1K2e7kRJhnNtMI7WV7VkwdKqxfNDC/J8zxyISDntSMRtXS04K+SIjC3rewn/ABWfK6WQRap0r0d/B8xDLjlvSgiufoYZa0tO2dFbCnGVa69jgdoOAuJY7Ol1Qb7xhUKap46WuluOnetbOa+uBNUPSCpp41DUPSh4+u3z4Em01FQsV6jf4YlEk1gz6hUecxHaxpc40AxVUEDjeiixUVEunluZMdyR4aF6LR7Zm6Xsl4dDFf5rT5La3F7qfHAUU1JkqVDcjmNp2jMrp2nFqSwWS55nT9lWbCloLIEBgZDhtDWNGQHaSTUkm8kklXiOLtAEAQBAEAQBAEAQBAEAQFMRgcC1wBBBBBFQQcQQcQgObNamgcSy4/0qVB+ivdcLzwTjjDdvafJPqN4BNEyBRw6MRkUtVMpZqmync1+XMjLPnGxWBzfWNx3KEmynLiuZ1Cz6+XWyVMg81k8im0pFsZmybj5J3HuXsmc5UV6KLSs6XXSeri1PY8nyzX1uMfhQJiIWyz3u4OEXODSSWt2sS0YX9/OpGKOTAnPhSveq/a7s/A0Omsaom1Tpo9Wjrb3ZrO/YTstZMFguYCd7rz24epYEdTMj2m8Uti0VOrlAm84tb46l5XFyZdnmt6grWnFmZzpZLVzgXoi0mLGgv8gNO9t3Zh2K9BVTYdt/iR1RYVDOXyaLzh1fbgWMCDNyT+GlIr2kY7ONNzm4PHMQehX4oqerh6ufCn4/R4o1av6O1FNfMkPSh4ry2+Xobg1c6y4c8RAmA2FM+TTkxKDya8l34fWNw062LBjpP4srXBxXjmt5Cy5ulqeJsNa6XggCAojRmsG09waBiXEAdZXsMMUTuhV54YnbesqzJYGscRXZNg/WV/uHEHrcFL01hVs9/JorOLVwx4FDmwo03plpTHtiOwBnBwYe1sDGm1SrnnMmguyp0k7nZ1nyrLlO93xRY+WxF2ko51fNUEtatr2L8yLxjaAAYAUHqVhu93nUYIFBCoVglcHvABJNALyUSbdyEccMELiidyW0irIsuYtabbLy4owXuccGNFzoj+ugHOBmpmmkKUteJza2rWirpl0PyLBZ739Ml5nT+i2jsCQlmS8u2jW3uJxe48p7zmT2AACgACySFJdAEAQBAEAQBAEAQBAEAQBAEBb2jIw48J8KMwPhvBa9pwIP7xyQHL+nOicexpvi1fLRCeCec25sfkHt3545kC1OlKZDczPs60JlFOUyDDas1+YM9JaO17Q5pqD+6KEjgcEWizqFNUy6iUpst3pnpsitc9/79apv2F3RV+ldrPqFQQBAEBBW1ZZBEaDUPBBIbUGoNzm0vBB3LOpqhXdXMw3+xqFvWJp/9RTw97bCtu9b888ccZxmse26AB2AAqYLKmmZq3FYLsOy777v8nzNchoK+LCVF/a17nk7Te3XfbOHRDgN/wBiqVk2VD+jjFzLqsm0ov8ATfBFpHte2YvLmozeiKWdkMq9DTWbL+WWv7b/AHL8HR+0Y8Vd4xL6XkfFsSPFO1GjbR3kueetyyIauVLV0uG5eS9jMl9FJ8X8yYl4XvkXMvo9Cbyqv6bh1DvVqOtmPDUS1P0YpJeuZfE9+pcOZKwobWijQANwuWLFE4nezYJUqCVDoS0kslqK14VkFEEaemGSkq0vL3UFMyLyScmtAJJ5qqVpafQWlFiaBb1s9pi6iS+4sXm+S445HSur/QyDZksIUOjojqGPFpe9wHY0VIAyqcySc01kydAEAQBAEAQBAEAQBAEAQBAEAQBARektgwJ6XfLzDaseMRi1w5L2HJwPcagkIDl+3LHmLIm3QI/Ghm9jwLntye3cciMsNxWPUSFNh3kxY9qxUM3XrgeK+q3+68iThvDgCDUG8FQzTTuZ0uXMhmQqOB3p7SpeFYQBAEAQBAEAQBAEAQEFa86+I8S8AF73kMo28kuNAxtMSTd2KRpKf9cXlzNM6Q2zjSyXuif/AI8/TM6A1V6vmWZB24gDpuIBwr8dgXHgmHcDSpzI3AUkTTDPEAQBAEAQBAEAQBAEAQBAEAQBAEAQBAY3p5ohBtOWMGJxXjjQYgFSx+/nacC3MbiAQBzQYUez5h8pNN2S005hXBzTm12P7Kw6qn01pQ4mx2DbHZYupmvuPg+T2+uZOBRJ0JO8i7YhxgNuC4gjlNxqN4Bz5v2cmnilt6MxeZBWxKrIIevpI3esYcdWaTv15rb44xUlbE087LG8I6hNAwuNBiaNWZMpZEK0oncvHmaxL6TV0Op3PxXK49n29GYaRIVDuIc3sKtqjlxa4IvZmVB0rnr55a8r1zA0nP3f5v0TsC/dwLy6Wxf0v8vsPCc/d/m/ROwf7uA+Ln/S/wAvsfBpFEcaMhgnIXu7AvexQQ64oi3F0snP5Za9W+RVOzs8xm2+C6GwmgcYbwK3mgLrq0Bu5l5Lk0scWjDFe8r19DEmdJq6Jarl4Lm2eVl8PMOq+I4MHKodmv4RRVT+qkrurWZVl9vtOZfNmPq1jc7r92q7zyXkZM1oAoLgMFGN362bxDCoUoYcEQ9u2rsDYYeOcT5oPxWZS0+m9KLA1u3rZ7NC5El994vJc8sscjceprVv9DYJyab/AKp4+ra4fyWuG7KIQb8wDTMqWOfm1UAQBAEAQBAEAQBAEAQBAEAQBAEAQBAEAQGD60tAWWnAqyjZqEDwL94xMJ/4TkfJN+ZBA57suafBiOlpgFj2OLaOuLSDQsPw/wDij6unv78PnzNw6PWzo3Us56v0v/x5emROqNN2IG0ZaJLxWzMs4scw7VW4tPnDmOY+BWfJmQToHJmq9PVr27jR7fsZym6qQtW1Zb1uzy8MN7avNM4dpQKmjY7ABGh+57K+Sew3bidEteyo6Cb3dcDwf0e/3xNelx6SMndKQzixh6WjuUUpkawb9Su4+NkoQwhs9lvcjmxv9T9RcjytOfgy0F8aK4Q4bBVx9wG8k0AGZIVciRNqJily1e2G0leznTSnSCNa81tGrIDKiGzzWnM5F7qX9G4LpFFRyrMp9Fa4ni83yRds6gmWhP0VqhWLyXN7C+gQWsaGtFAMFjxxOJ3s6XTyJciWpctXJFjbNpiC2gveeSN3OVep5DmvXgRVs2tDQy9GHXG8Flvf0zfmbA1KautottGdbWvHlWOzzEdwPW32vNKmUklcjm0ccUcTiid7e03ivSkIAgCAIAgCAIAgCAIAgCAIAgCAIAgCAIAgCA1frj1cCeYZqWb/AKpjeM0fbNaMP6wMDmLjlQDS1hWoXfVRLni4VxNMjzhRVVT6L04cDfrAtnr4VTzn31g81zXH1JkhYRs7SauZBiJGs+YbMyp2aHpF+LHDNp/dDQrPulVklyJyvv8Ay9bzntt2RFRzOukruPg8vDL0yv6F0N0og2hLiNDucLosOtSx2YO8Zg5jcagc8tKzplDOcuLWtjzX5iiKgjUSvJmYjtY1z3uDWtBc5xNAABUkk4ABYMEEUcShhV7ewqbuOedYGl8S1ZgQYFRLQySwGo2iLjFePcMgd5K6LZVmwWbJ05nzvH/1X1zFNTTa6cpUv/hZv83FElKNhMDW+s7zvKTJkUyLSZ0uiopVJJUqWvPN5s87Tn2wWbRvJ5I3nuVUmS5sVyLNp2jLoZOnFrbwWb5ZsyDVFq/daEX6bONrLtdxGkXRXNOFM4bTcciRTIqbggUC0UcwqKiZUTHNmO9s6KAVRZPqAIAgCAIAgCAIAgCAIAgCAIAgCAIAgCAIAgCAIDSeurVxXbtGSbR4481DbnS8xmAYEYuAx5WNa+NX6mVQxOFqKF3NGubFtMRW0PLGPPzhQ9TTuW71gdIsW14a2Xox/wAxY796+uRIxGBwIIqDcQsdNp3omZkuGZC4I1ensImyLUj2VNCNB40M3OaTc9ubHbiMj+oWZPkSrRkOVMxzyeaObWrZkdnzr4dcDwf0e/3xzJ7WNrBdaOxLSgc2AdkvrcXuoDsu3NafUSK5BYFkWNDQJzp1zi13blu3v21ZmDBBMqZilSle2RtmSDYLKC8nlHee5ZE+c5sV7wOkWZZsuhlaEOuJ4vN8sj1nJpsNhc7AdpyAVEuW5kWijIrKuXSSnNmPUuLyR7audDYtsTRiRqtlYRHCuFRXMQWHecScga4kVm5UpS4dFHMK+umVk5zZnkslkdNyksyGxsOG0MYwBrGtFAA0UAA3UVwwj1QBAEAQBAEAQBAEAQBAEAQBAEAQBAEAQBAEAQBAEAQHPGt/V4ZGJ9Okm0gF1YjGi6E5xxAyhuJpTAE0wIApihUSuZdkT45ExTJbuaMasu0GxmVFzhyhuPcoWfJcqK7YdOsu0pddJ01qiWKyfJ7C4mYDXtLXCoKtwRuB6SMypppdRLcqYr0y0sqy2wQc3HPmyAV6fUOb4EdZVjy6BNp3xPbu2Lnm/IvY0UNaXONALyVYhhcTuRJzp0EmBzJjuS2ljoto/HtmcEJlWQWXxX0uYyuJyL3UoB8ASpqRIUqG7acztW1I66bpYQrBfXxf2OorEsiDKQGQIDAyGwUaPeScyTUk5kq+RRfIAgCAIAgCAIAgCAIAgCAIAgCAIAgCAIAgCAIAgCAIAgPOZgMiMcyI0OY4Fr2uAIIcKEEHEEIDmbWVoREsiZEaBV0rEJEMmp2SbzBeegVBOIG8FW5stTIdFmXRVsyknKbL9M1kW0lNtisDm+sbjuKhJkty4tFnUKKtlVclTZb+zyZ7ONLzhmqErzJiiUKveBDScpHtOaZKyragnHIAcqI85NHcMSApimp+rV7xOdW3bDrI+rl/y1xefI6d0O0XgWdLNl4AwviPIve8i97vgMgAFlEATiAIAgCAIAgCAIAgCAIAgCAIAgCAIAgCAIAgCAIAgCAIAgCAsrYsuDNQXwI7A+HEFHNPYRuINCCLwQCgOX9L9G49jTmw6r4ESphP89oOByD21FRzjIhWZ8lTYbtpJ2XaUdDO0lrheKz+62EbNTESbislpVrnuiEAAYuJyvwAxJN1xrcFj0tNod6PElbctxVC6mnfc2vPd4Lbm+PSOrfQeFZkvsCj476GPE3nzW57Db6b7znQZxq5lyAIAgCAIAgCAIAgCAIAgCAIAgCAIAgCAIAgCAIAgCAIAgCAIAgIbS3RqBaEs6Xji43scMWOAOy9vOKnpBIwKAxjVbq3ZZjXxIpbEmXlzdsVo1m1xWsqK1IAJPqyqQNgIAgCAIAgCAIAgCAIAgCAIAgCAIAgCAIAgCAIAgCAIAgCAIAgCAIAgCAIAgCAIAgCAIAgCAIAgCAIAgCAID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AutoShape 6" descr="data:image/jpeg;base64,/9j/4AAQSkZJRgABAQAAAQABAAD/2wCEAAkGBxITEhUUEhQWFRUXGRYYExgYGRYYIBwcFBUXGxgYGBsYHCkgGR8lHBgUITEhJSkrLi4vGB82ODMsNygtLisBCgoKDg0OGxAQGzcmICQsLC84LS8sLC83Ny8sLCwsLC00NCwwLCwsNzQsLCwsLiw3LCwsLCwsLCw0NCwwNDAtOP/AABEIAMQBAgMBEQACEQEDEQH/xAAcAAEAAQUBAQAAAAAAAAAAAAAABQIEBgcIAwH/xABJEAABAgMEBAgKCAUCBwAAAAABAAIDBBEFITFBBgcSURMiMmFxkaHRFhdCUlSBkrHB0hQjQ1NiouHwFTNygrIkwghEY5Oj4vH/xAAbAQEAAQUBAAAAAAAAAAAAAAAABQIDBAYHAf/EAD4RAAIAAwQGCAUCBQMFAAAAAAABAgMEBRExURIhQWGh0QYTFCJxgZGxFjLB4fBCUiMzU5KiQ2LxJILC0uL/2gAMAwEAAhEDEQA/AN4oAgCAIAgCAxq1NPrMl4roMabhsiMue3jGh3HZBFeZAWnjQsf02H7MT5UA8aFj+mw/ZifKgHjQsf02H7MT5UA8aFj+mw/ZifKgHjQsf02H7MT5UA8aFj+mw/ZifKgHjQsf02H7MT5UA8aFj+mw/ZifKgHjQsf02H7MT5UA8aFj+mw/ZifKgHjQsf02H7MT5UA8aFj+mw/ZifKgHjQsf02H7MT5UA8aFj+mw/ZifKgHjQsf02H7MT5UA8aFj+mw/ZifKgHjQsf02H7MT5UA8aFj+mw/ZifKgHjPsf02H7MT5UBlsCM17WvY4Oa4BzXAgggioIIxBGaArQBAEAQBAEAQBAEAQBAap1u6zhKB0pJuBmSKRHi/ggch/wBQ9mO5AaVkbB2wXxy7aca4334lxOJKjp1a1FdAblZ3RmGOVp1Tab2LYt+p692wufByDvf1juVrt0zcSHwvRZxeq5Dwcg739Y7k7dM3D4Xos4vVch4OQd7+sdydumbh8L0WcXquQ8HIO9/WO5O3TNw+F6LOL1XIeDkHe/rHcnbpm4fC9FnF6rkPByDvf1juTt0zcPheizi9VyHg5B3v6x3J26ZuHwvRZxeq5Dwcg739Y7k7dM3D4Xos4vVch4OQd7+sdydumbh8L0WcXquQ8HIO9/WO5O3TNw+F6LOL1XIeDkHe/rHcnbpm4fC9FnF6rkPByDvf1juTt0zcPheizi9VyHg5B3v6x3J26ZuHwvRZxeq5Dwcg739Y7k7dM3D4Xos4vVch4OQd7+sdydumbh8L0WcXquQ8HIO9/WO5O3TNw+F6LOL1XIeDkHe/rHcnbpm4fC9FnF6rkPByDvf1juTt0zcPheizi9VyKYujkKh2S4HKpB67l7DXR360W5vRalcDUuJp7L2n9DK9VmsWJZ0T6HOkmVJ4rryYJceU3fDOJGWIzBk4I1GtKE0ippplNMcqYrmjouFFa5oc0hzXAFpBBBBFQQRiCM1UWCtAEAQBAEAQBAEAQGrNbus4SbXSso4GacKPcLxBBHa8jAZYnIEDTFjWWa8NGqXk7Q2rzU37Tq4uP7vwi6qp0u5Bgb1YVh9VdUVC72xZb3v9vHCWmphsNpc40A/dAsOCBxxaMJslVVS6aU5s13JflyIE6Tn7v836LP7Av3cDUn0tiv1Sv8vsfPCc/dj2v0XvYF+7gefFsf8AS/y+xeSNqRYvJhCnnFxA91/qVmbTy5eMXAkqG16ys1y5GrNxNL21+V5LtrnisNmxQ33d7E+oVFMSIGiriAN5NF6k3qRbmTIJcOlG0lm3cWMW2YDfLr0AntFyvw0s17CLm29QS3c5l/gm/bVxLZ2kkLIPPqHerioZmaMGLpVRp6oYn5LmfBpLC81/U3vXvYZmaKV0rpf2Rei5nozSGCcdodI7qql0U1F+DpNQxY3rxXK8u4FpwX8l7eg3dhVmKRMhxRISLWo53yTF56ve4u1aJAIelEUmh2QCcgbl7DdfrLc1xqBuWr3k9RAxdIntJa6FQjEbX6KQhoYYleojUZvSibKjcEcm5rZpfYo8Jz92Pa/Re9gX7uBb+LY/6X+X2JqzZvhYYfSla3Y4Giwp0vq49E2ezax1lOpzhuvv1eDuLpWjPKeEFdmt9K05t69ud15b6yHT0L9d1924s7Us5sZtDc4ck/A8yuyJ7lPcR1qWXLrpdz1RLB/TwMh1Vax32fEEnOk/RiaMcbzBJOI3wzmMsRmDNQRqNXo5rUU8ynmOXMVzR0VDiBwDmkFpALSDUEHAgjEKosFSAIAgCAIAgCA1drc1mtkWmVlHB024cZ1xEEEYne8jAZYnIEDStj2W4u4aPVz3EuG1UmpNS51cXE3/AK4RlVVX9yDDM3iwrC6u6oqF3tkOW978ls8cJeZmGsaXONAP3QLCggcb0UbNU1MunlubMdyRZaNaPzFrzOy2rILKcI/JgP8Ak85D4BZFZWSbMk6UWuJ4LN8jm9o2hNtCbe9UKwWX3M7010tlrKgiQs5jeGaKOfQO4MnEmvLiHG+4digbNs+faMztdU3ovZhfyXvxMKKJQ92HE1tZtjFx4WYJc5x2qEkkkmpLybySb/etknVShWhKw/MDarI6O3pTqteEPPl65E+0AXC4KPbvNxhhUKuS1FEeM1jS5xoBiVVDA4nci3Pny5EtzJjuSIUWlMTEQQpSG5zjhst2nHnoLmjnPYs3qJMiDrJ8SS8bkaXXdJp0x6FKtFZvW+S4+Rltj6nZ2PR85GbBB8n+a/oNCGj1OPQoio6T00ruyINLgufBGvzOunRaU2Jt73eZnZ2p2zYf8zhYx/G/ZHqEMNPaVCzuk9bH8l0Pgr/e88UmEnpbV/ZbBRsnCNPOBf2vJJWBHbNdG73Nflq9rivq4cj1doPZp/5OB6obR7lQrWrV/qxeo6uHIsJrVjZL8ZUNP4HxW9gdTsWRBb9oQf6l/ik/oeOVBkY5aupOUeCZePFhHIO2YjeinFd2lSUjpXUQ/wA2BRLdqf1XAochbDBLd0FtOzgXgcLBFSXQ6uAAzcwjabdiQKDep6ltehrnovuxPY9Xo8H+ajJpq6ro3/Ci1ZYr0LKy7abF4ruK/dkejuV6fSxS9a1o3OyrelVjUuNaMfB+HL3JVYpsBFW5ZYit2mjjjDnG7uWVTVHVu54EBblkKsl9ZLX8RcVlyLa0dLo8eRhSL2g8G8EP8pzWt2WQ3DOhJv8A6d1TelWdKk1UVTC8VhsTxb8+Zz1acTUtLXfd9iWkJfg4bWbhf0m89tVhzY9ONxHVbPpuzU0EnJccXxLhWzMMd0mjOZEhuaaEA0PrUjRQqKCJM0zpNOjk1EmZLdzSevzJOybSbGbueOUPiOZYs+Q5T3E5ZNrS66XlGsV9Vu9sD7atmtjN3OHJPwPMkie5T3Htq2VLrpdz1RLB/R7vYyTVTrIfIPElPE/R60hvN/BE++GezHepmCNRq9HNainmU8xy5iuaOh2PBAIIIIBBF4IOBBzVRZKkAQBAEAQGsdbes1si0y0qQ6bcOMbiIIIuJyLyLw3LE3UDgNJWRZji4xo5LnuJdxiSak1LnE3lxN9/vwjKqqv7kHqbvYVhaF1RULXshy3vfktnjhMTEdrGlzjQBYUEDjdyNoqKiXTy3MmO5IjtHrDmLXmeDh1ZBZfEeRUMacz5zzfQfAErJqqqTZkjTj1xPBZvlm/rcjm9pWjNtCbfhCsF9XvNn6b25AsSSZKSQDYzwdjAkA3Ojv3uNKCt1RubRavZtLNteqdRUfKvxQrdnzd5hRxKXDcjVNh2aa8NFqXuvFbzfftGuJK2upnr+XBgvy42/o/Y3VpVM9d54LLf45ZeOE4sE20ICHs+zItpzzZaGdloJ2nYhrW8t5GZyA3kC6tVmTqiXQUrnx4+7eC5nN7bro6uqctPuwu5eWL5bjobRrRuWkYQhS7A0XbTje55HlPdmceYZALnVbXTquZpzX5bF4GBDCoVciXWIVBAEAQBAEAQGp9amrdj2PnJJmzFbxo0JuDwMXsGTxiQOV047bYduxQxKnqHfC9Sb2bnu9vDCxMl3d6HE17YNpcK3Zdy24843rYaqR1cV6wZvlgWq6uU5cx9+His/o/uSqxTYCzh2bDEQxacY9QOZHOVec+NwKDYRsuyqeCqiqku8/RPa1ve1l4rJJBAY1pZymdB94UnQfKzR+lv82V4P3Mx1laAPknfTJIHgK1e0X8ET74Z7MFD2NbMNXD2eo+fPP7/APJrsEcymmKbKdzRC2VaTYzdzhyh8RzLMnyHKe46LZVqy66XetUSxX1W4+WtZrYzdzhyT8DzJInuU9xTa1lS66XlGsH9Hu9jKNU+sp8k8SU+TwFaQ3n7InInOGezowmYYlEr0c1nyJkiY5cxXNHQrHAgEGoN4IzBzCqLR9QBAEBrPW3rMbINMtKkOm3C83EQQRc5wwLyL2tPSbqBwGj7IsxznGPHJc9xLuMSSSTUvcTeSTfeo2qqr+5B6m7WFYWjdUVC17Ict735LZ44TMeM1jS5xoBisGGFxO5G1T58uRLcyY7kiMsKx5m1pkQoQ2YTb3vIq2G0+U7znG+jc+YAkZVTUybNkdZM1t4La3kt2b+yOb2naU20JuUCwX1e/wBsDoKyrMlbMlC2GNiFCa58RxvLtkVc95zcae4CgAC57UVE+0Ki+LXFE7ksskvzeYqSgRzzMzr7RnYkzG5NahuIDRcxg5gBfvv3rocEqGhpYZMvHPftZI2FQdsqdONdyHW972L6v7k2sI6OEAQHpqbnmQLVeyIQDFZEhMJ87ba8CvOGHpNFR0ilRTqBRQfpab8LmvqconQOVVTIIsb2uJ0CufFQQBAEAQBAEAQBAc4af2SLPtV2wNmFEpEYMg2ISHDoDg6g3ALpFlVLraBaXzQ6n4rD1V3EuWdUdkrYI9l9z8HqfPyLpWzqIQBAEBjWlnKZ0H3hSdB8rNH6W/zZXg/c6nLA5tHAEEUIN4IIvBGYXKtJwxXrEgTQ+srQJ8g8zcmD9HJ4zRfwRJwO9hyOWByJ36xrYhrYOon/AD+/3/5KJcyZSzFNlO5r89CIsu0Wxm1Fzhyh8RzLKnyHKe46LZdqS66XetUSxX5sKLXsxsZu545J+B5vcqqeocp7i3a9kwV0u9ao1g/o93tjmnleqbWW6TcJGfcRArswojvsicGuP3ZyPk9GExDEolejm06THJjcuYrmth0G1wIqLwcFUWj6gCA5e1o6HRbMnOH40aXivL4cR5LjtEkuhxHG/bxIJ5QvxBpRHDpQuEv0s/qJ0M25O533M8pOabEYHNwPYdxUHMluXFos6rR1cuqlKbLep8Hky1tqzzFZQHjNvAyPMe9XaacpUWvBmBbVmxVsi6B96HWlse7k9hl2pXTCFC/0EZrYbnPJhPoG7b3G9kQ+dgGk40Dd1YrpJZkyb/1Ut3pLWslmt2frmc7ltwNwRK5/XIyDXrbJhSLYDTR0w+h/oh0c6n93BjoJUZ0XpetqnNeEC4vUuF5VOiuhuNZWHLbEFu93GPrw7KLaKqZpzHu1HQ7Cpez0UC2xd5+eHC4kFjkwEAQENbNluc4RYRpEFDcaE0wIORCzKaoUK0I8DV7dsSKpfXyPn2rP7+6Mx0V1xxIQEK0IbomzdwrKB/8Aew0DjzgjoOKhq7oxBMfWUsV1+x4eT2eGs0txxy3oTFc15M2NZmsGzI44k3Dad0Q8Ef8AyUr6qrW59i10n5pbfhr9ry4pkL2mQwJuG8VY9rh+FwPuUfFLjg+ZNeRVeeyoPQgCAIAgCA1B/wAQFmueJSKxpdThWOoCTfsObh0P61uHRSfDC5sETuwfun9DHnrBmtxak39wfYid62Xs9P8Av4onl0pq0rtCH0fM+/xWb+4/JE7152en/fxR78VVf7IfR8x/FZv7j8kTvTs9P+/ih8VVf7IfR8x/FZv7j8kTvTs9P+/ih8VVf7IfR8yxtIzEYguguFK4Mfn0rIk9TKvSi4oibRtKbXRQxTEldlf9WzrNmAXI3ieGIaydMIUhLkENiRooLYcJ14INznRB5g3eVhvImrFsyZWTlFe1DC7217Lf7YlqZGoUaH0cs91eFdcL9kC6tczTLmW91k9XdWjZejdlxqJVcepbFnve7LPHDHIiVHG6NpK9kDDkYtpTbJeVYHONwdgKeU95yYP3eaKZpZLlwa9pza3rRl1lR/DWqHVftf2y83tOqNFLEElKQZYRHROCaG7biSScTQE8VuQbkAAskgyWQBAWFuWRBm4D4EdofDeKOG7c4HIg0IPMgOXtKLAj2POGFEq+C++E+l0RlcRue3At+BBNifIU2HeStlWpHQzb8YXivqt6+xfQYoc0Oaag3gqFihcLuZ0yTNgnQKZA709pE27Ze39ZD5YxpnTdzhZlLUaPciwNdt6xu0QufJXfWKzXP3wyLbSHSePaAlmRzV0Jph7db3bThxnc9A0HfSqu0tBKo3Mil4Ra7srkaPLTnTIYM2l6syEBRp15JJXI+oehAEAQHhMykOJy2h3v9RxCrgmRwfKzFqaKnqVdOgT9/XFEZG0chHklzeojtv7VlQ10axV5BTui1LFrgicPFcdfEtXaMnKIPW2nxV1V62wmBH0Sj/TN9Yfuyv8Ag8yOTG/M8e5U9pkPGDgixF0Vqv0xw8eTH8KmjjHPtxD8E7RTrCDgjxdFavbHD6vkDYkc4xu1ydrlLCD2LnwpP/qLiUiwIowi/wCS97ZLf6R8Jz/6i9GVtsqabyY5H97x7l46infzQcEURdFapfLHDx5MuGRLUZyJuMP6Y8UfEK24aGP5pS/tRai6NV8ODT8G/qkSEvppbkH7Z7wMnNhxK9YLu1Y8dl2XN/Ql4Nr7GJMsi0Zavct+Vz9rycs/XVNwzSalob/6dqE7p420D1BYM7orTxq+TMa8bnyMGOKZLejMhue9Xe5nNg61bNmKB0Qy790YBo9sEtp0kKBqujtbI1qHSX+3Xwx9z2GbCzN2OBAIIIN4IvrXcoNpp3Mun1AEBA6Z6UQbPlzGiXuN0KHWhe7IcwGJOQ3mgMhZtnTK6cpcOpbXkvzBFEcahV5z0Yka0Jh0zNHaqegXYMaMmj931K6HdKo5KkSVdd+XveStiWRFWTOunLuLi8vDP0zunQFgHQkklciCtGYiTEVsrLNL3vcG0bi4nyRzbz8FJUlPd34vI0jpBbOm3TSHq/U893hnnhhj0Vqx0Eh2ZL0NHzMQAx4g7IbK+S3tN+4CQNRMzQBAEAQEHplovAtGWdAjClb4bwL2PAuc34jMVCA5hmpSPZk0+Vmm0occiDyYjDm09+BBCxKmn6xXrEn7Eth0cfVzP5b4PPmvMmga3hRB0ZNRK9YELaNlfWsisHltLx/cOMPis2TUdxy4sndyNYtGxkqqCqkr9ULiXmu9z9cybWEbQEAQBAEAQBAEAQBAEAQBAEAQFMSGHCjgCNxFV6m1rRRMlwTIdGNJrJq8i5uwIT+TxDzYdXdRZUusmQ46yBq+jdJOvcvuPdh6crj0sLSS0LKcODdtwa3w3Vcw330H2bucU9apqqGktGHvK6LPb9/zA1CtsyqoHfGr4c1h9vzE3roXpjL2jC24R2YjacLCcRtNP+5u5w7DctDtKzJ1DM0Y9aeD2Pk9xjwRqJaiR0gtqDJwHx47qMaMM3E4NaMyf3cCVj0dJMqpqlS1rfBZs9iiUKvZzna9qx7VmjGjcWGLmtBuY3Jjd5OZ/QLpEiRJs6QpUvHPN5vkZdlWZHaE6+LVAsX9Fv8AbHIlobA0AAUAuAWG2272dJly4ZcKggVyWwhrctIj6qFUvdQGl5vwaKZlZtJT6XfiwNX6QWz1KdNJfeeLyWXi+C34bv1PauhIQ/pEy0GbiDDHgmnyB+M+UfUMy6UNENloAgCAIAgCAxDWToPCtOX2bmx2AmXiHI+Y6l+w7PdccqEDnGRjRZWM6VmmljmOLSHYtO45EHIi68ZFYFXTaXfhxNr6P2z1TVNOfdeDy3eHt4YTyjDewgCAIAgCAIAgCAIAgCAIAgCAIAgCApewEEEVBxBRNp3oojghjhcMSvT2EE2JGs+YZMyri2huxIvxY8ZtI/daFZ7UutkuTOX5mt5z22rIdDH1sr5HweXhk/LxvtK9Jpi15gVHBwWchlahtcXON204/pvKs0NBJsyTq1xPF57tyMGhoptoT1BDqSxeS55L6Xl5LQGsaGtFAP3UqxHG44tJnS6aml08pSpauSLC27U4Juy3lnDmG9ZFNT9Y73gRFt2uqOX1ct/xHwWfI2bqV1cGHs2hON+scNqWhu8kH7V9fKPkjIGuJGzMJXHOYonE73izcyHgQBAEAQBAEAQGudb2rwWhC4aXaBNwxxcuFaPs3HzsdknO43GoA0VYlouqYMYFr2ktG1UGouLXA4EKMq6e7vwm89H7Z6xKmnvXsee578s/HGcWAbaeMxNNZTbNAcCcK7icvWq4JcUfymLUVcqnu613J7dl+V+zzuPRjw4VaQRvBqqWmtTL8uZBMh0oGms1rKl4VhAEAQBAEAQBAEAQBAEAQBAEB5TMAPaWuwIp+qqgjcESiRj1NPBUSopUeDX4/LE85CTbCYGt9Z3neqps1zItJlqgoZdHJUqDzebzPK1bQEFtcXHkj4nmVUiS5sV2wsWracFDK0nrieC+vgvsZXqc1dumogtCdFYQNYLHD+a4eW4fdtOAzI3Chm4YVCrkcxnTo50bmTHe3tOgl6WwgCAIAgCAIAgCAIDT2urVwYwdPybfrm3zENuL2tH8xoHljMZjnFHD1Np3o1XYdqcKNl3LH5hv6d6iKqn6t6UOB0Sw7YVXB1U1/wARcVn45+vhJR4TXtLXCoOIWLDE4XeicnyYJ0ty5ivTMPtGTfAfcTQ8lwu9RpmpmTNhnQ6/Q5raNBOs2d3Ync8Ilq8tW1GR2foxa8SE2NAaY0Jwq1zXwn9IIc7aBBqCCLiFHTq+z5cxy5r0Ylsaa+wlWtaEC7sxvxufveecWStaHc+Ujnn4B5HW0UXsM2z4/lmr+5fUy4OkdoQ43Pxh5XFs+fnWcuXcOmHEb71dUmmi+WPii9D0pq180EPo+Z4eEr84Y6yFX2CHZEXV0sm7Za9WVDSc/d/m/RedgX7uBcXS2LbK/wAvsVDSffD/ADf+q87B/u4Fa6XLbJ/y+xWNJmZsd1hedgizLq6WSdst+qKxpLC81/5e9U9gjzRcXSul2wRcOZW3SKCcnjpA+BXjoZm4uw9KKJ4qJeKX0bPVtuwPOI/td8AqHRzcuJkQ9IrPeMd3/bFyLhlpwThEb6zT3q26eYv0mXBa1FHhNXm7ve4uWPBvBB6L1baaxM6CZDGr4XetxUvCsIAgCAt56cbCYXO9Q3ncFclSnMi0UYddXS6OS5szyWbyL3VjoJEtaYMxM1Eqx3GxHCEXiEw5DziL795qJuXLUuHRRy+sq5lVNc2Y9b4LJHS8GE1rQ1oDWtADQAAAAKAADAAZKsxStAEAQBAEAQBAEAQBAEBoLXPq7dLvNoSTaQydqYY0fy3H7Ro8w5jI34Hi+RQqJXMuSpscqNRwO5raYdZFoiM3c4cofEcyhaiQ5UW46XZFqQV0q/CNYr6rc+GBcTkq2Iwtdgew7wrcuY5cWkjNrKOXVynKmLU+DzRToJpXFsmZMOLV0tEI4RoyyEVg3jMZgUyBFVp2fLtKRpQao1g/o93tjmc0q6SbQTnKmYZ5rM6AjWxLsgCYdGY2CQHCIXANIdhQ51yC57DSzopvUqF6WF2080ldeYDa2uiRhkiBDix6YOoIbT0bXG62qfkdFqqNXzIlDxfDVxLLnw7CHbrzaTxpG7P68HsMILM+EmsJ3+P/ANFPX7iYs3WzZUY0jQ3wed8Nr29bKnsWHO6OV8rXLiUXg7nxu9ypToXiZpIwZCZZtwmS0Zhza2G8dBuuPMVCzY6uni0Y3FC97aLq0XgfH6J2ecZKV/7ML5UVpViwmxf3PmNCHI8YmhNmnGTl/VDaPcFcVq1q/wBWL1Z51cORZxtXFlOxlGD+l0Rv+LgrsNuV8OE1+ifujzqociyi6p7JOEBzeiLF/wBzir8PSO0FjHf/ANq+iPOpgI2a1K2e7kRJhnNtMI7WV7VkwdKqxfNDC/J8zxyISDntSMRtXS04K+SIjC3rewn/ABWfK6WQRap0r0d/B8xDLjlvSgiufoYZa0tO2dFbCnGVa69jgdoOAuJY7Ol1Qb7xhUKap46WuluOnetbOa+uBNUPSCpp41DUPSh4+u3z4Em01FQsV6jf4YlEk1gz6hUecxHaxpc40AxVUEDjeiixUVEunluZMdyR4aF6LR7Zm6Xsl4dDFf5rT5La3F7qfHAUU1JkqVDcjmNp2jMrp2nFqSwWS55nT9lWbCloLIEBgZDhtDWNGQHaSTUkm8kklXiOLtAEAQBAEAQBAEAQBAEAQFMRgcC1wBBBBBFQQcQQcQgObNamgcSy4/0qVB+ivdcLzwTjjDdvafJPqN4BNEyBRw6MRkUtVMpZqmync1+XMjLPnGxWBzfWNx3KEmynLiuZ1Cz6+XWyVMg81k8im0pFsZmybj5J3HuXsmc5UV6KLSs6XXSeri1PY8nyzX1uMfhQJiIWyz3u4OEXODSSWt2sS0YX9/OpGKOTAnPhSveq/a7s/A0Omsaom1Tpo9Wjrb3ZrO/YTstZMFguYCd7rz24epYEdTMj2m8Uti0VOrlAm84tb46l5XFyZdnmt6grWnFmZzpZLVzgXoi0mLGgv8gNO9t3Zh2K9BVTYdt/iR1RYVDOXyaLzh1fbgWMCDNyT+GlIr2kY7ONNzm4PHMQehX4oqerh6ufCn4/R4o1av6O1FNfMkPSh4ry2+Xobg1c6y4c8RAmA2FM+TTkxKDya8l34fWNw062LBjpP4srXBxXjmt5Cy5ulqeJsNa6XggCAojRmsG09waBiXEAdZXsMMUTuhV54YnbesqzJYGscRXZNg/WV/uHEHrcFL01hVs9/JorOLVwx4FDmwo03plpTHtiOwBnBwYe1sDGm1SrnnMmguyp0k7nZ1nyrLlO93xRY+WxF2ko51fNUEtatr2L8yLxjaAAYAUHqVhu93nUYIFBCoVglcHvABJNALyUSbdyEccMELiidyW0irIsuYtabbLy4owXuccGNFzoj+ugHOBmpmmkKUteJza2rWirpl0PyLBZ739Ml5nT+i2jsCQlmS8u2jW3uJxe48p7zmT2AACgACySFJdAEAQBAEAQBAEAQBAEAQBAEBb2jIw48J8KMwPhvBa9pwIP7xyQHL+nOicexpvi1fLRCeCec25sfkHt3545kC1OlKZDczPs60JlFOUyDDas1+YM9JaO17Q5pqD+6KEjgcEWizqFNUy6iUpst3pnpsitc9/79apv2F3RV+ldrPqFQQBAEBBW1ZZBEaDUPBBIbUGoNzm0vBB3LOpqhXdXMw3+xqFvWJp/9RTw97bCtu9b888ccZxmse26AB2AAqYLKmmZq3FYLsOy777v8nzNchoK+LCVF/a17nk7Te3XfbOHRDgN/wBiqVk2VD+jjFzLqsm0ov8ATfBFpHte2YvLmozeiKWdkMq9DTWbL+WWv7b/AHL8HR+0Y8Vd4xL6XkfFsSPFO1GjbR3kueetyyIauVLV0uG5eS9jMl9FJ8X8yYl4XvkXMvo9Cbyqv6bh1DvVqOtmPDUS1P0YpJeuZfE9+pcOZKwobWijQANwuWLFE4nezYJUqCVDoS0kslqK14VkFEEaemGSkq0vL3UFMyLyScmtAJJ5qqVpafQWlFiaBb1s9pi6iS+4sXm+S445HSur/QyDZksIUOjojqGPFpe9wHY0VIAyqcySc01kydAEAQBAEAQBAEAQBAEAQBAEAQBARektgwJ6XfLzDaseMRi1w5L2HJwPcagkIDl+3LHmLIm3QI/Ghm9jwLntye3cciMsNxWPUSFNh3kxY9qxUM3XrgeK+q3+68iThvDgCDUG8FQzTTuZ0uXMhmQqOB3p7SpeFYQBAEAQBAEAQBAEAQEFa86+I8S8AF73kMo28kuNAxtMSTd2KRpKf9cXlzNM6Q2zjSyXuif/AI8/TM6A1V6vmWZB24gDpuIBwr8dgXHgmHcDSpzI3AUkTTDPEAQBAEAQBAEAQBAEAQBAEAQBAEAQBAY3p5ohBtOWMGJxXjjQYgFSx+/nacC3MbiAQBzQYUez5h8pNN2S005hXBzTm12P7Kw6qn01pQ4mx2DbHZYupmvuPg+T2+uZOBRJ0JO8i7YhxgNuC4gjlNxqN4Bz5v2cmnilt6MxeZBWxKrIIevpI3esYcdWaTv15rb44xUlbE087LG8I6hNAwuNBiaNWZMpZEK0oncvHmaxL6TV0Op3PxXK49n29GYaRIVDuIc3sKtqjlxa4IvZmVB0rnr55a8r1zA0nP3f5v0TsC/dwLy6Wxf0v8vsPCc/d/m/ROwf7uA+Ln/S/wAvsfBpFEcaMhgnIXu7AvexQQ64oi3F0snP5Za9W+RVOzs8xm2+C6GwmgcYbwK3mgLrq0Bu5l5Lk0scWjDFe8r19DEmdJq6Jarl4Lm2eVl8PMOq+I4MHKodmv4RRVT+qkrurWZVl9vtOZfNmPq1jc7r92q7zyXkZM1oAoLgMFGN362bxDCoUoYcEQ9u2rsDYYeOcT5oPxWZS0+m9KLA1u3rZ7NC5El994vJc8sscjceprVv9DYJyab/AKp4+ra4fyWuG7KIQb8wDTMqWOfm1UAQBAEAQBAEAQBAEAQBAEAQBAEAQBAEAQGD60tAWWnAqyjZqEDwL94xMJ/4TkfJN+ZBA57suafBiOlpgFj2OLaOuLSDQsPw/wDij6unv78PnzNw6PWzo3Us56v0v/x5emROqNN2IG0ZaJLxWzMs4scw7VW4tPnDmOY+BWfJmQToHJmq9PVr27jR7fsZym6qQtW1Zb1uzy8MN7avNM4dpQKmjY7ABGh+57K+Sew3bidEteyo6Cb3dcDwf0e/3xNelx6SMndKQzixh6WjuUUpkawb9Su4+NkoQwhs9lvcjmxv9T9RcjytOfgy0F8aK4Q4bBVx9wG8k0AGZIVciRNqJily1e2G0leznTSnSCNa81tGrIDKiGzzWnM5F7qX9G4LpFFRyrMp9Fa4ni83yRds6gmWhP0VqhWLyXN7C+gQWsaGtFAMFjxxOJ3s6XTyJciWpctXJFjbNpiC2gveeSN3OVep5DmvXgRVs2tDQy9GHXG8Flvf0zfmbA1KautottGdbWvHlWOzzEdwPW32vNKmUklcjm0ccUcTiid7e03ivSkIAgCAIAgCAIAgCAIAgCAIAgCAIAgCAIAgCA1frj1cCeYZqWb/AKpjeM0fbNaMP6wMDmLjlQDS1hWoXfVRLni4VxNMjzhRVVT6L04cDfrAtnr4VTzn31g81zXH1JkhYRs7SauZBiJGs+YbMyp2aHpF+LHDNp/dDQrPulVklyJyvv8Ay9bzntt2RFRzOukruPg8vDL0yv6F0N0og2hLiNDucLosOtSx2YO8Zg5jcagc8tKzplDOcuLWtjzX5iiKgjUSvJmYjtY1z3uDWtBc5xNAABUkk4ABYMEEUcShhV7ewqbuOedYGl8S1ZgQYFRLQySwGo2iLjFePcMgd5K6LZVmwWbJ05nzvH/1X1zFNTTa6cpUv/hZv83FElKNhMDW+s7zvKTJkUyLSZ0uiopVJJUqWvPN5s87Tn2wWbRvJ5I3nuVUmS5sVyLNp2jLoZOnFrbwWb5ZsyDVFq/daEX6bONrLtdxGkXRXNOFM4bTcciRTIqbggUC0UcwqKiZUTHNmO9s6KAVRZPqAIAgCAIAgCAIAgCAIAgCAIAgCAIAgCAIAgCAIDSeurVxXbtGSbR4481DbnS8xmAYEYuAx5WNa+NX6mVQxOFqKF3NGubFtMRW0PLGPPzhQ9TTuW71gdIsW14a2Xox/wAxY796+uRIxGBwIIqDcQsdNp3omZkuGZC4I1ensImyLUj2VNCNB40M3OaTc9ubHbiMj+oWZPkSrRkOVMxzyeaObWrZkdnzr4dcDwf0e/3xzJ7WNrBdaOxLSgc2AdkvrcXuoDsu3NafUSK5BYFkWNDQJzp1zi13blu3v21ZmDBBMqZilSle2RtmSDYLKC8nlHee5ZE+c5sV7wOkWZZsuhlaEOuJ4vN8sj1nJpsNhc7AdpyAVEuW5kWijIrKuXSSnNmPUuLyR7audDYtsTRiRqtlYRHCuFRXMQWHecScga4kVm5UpS4dFHMK+umVk5zZnkslkdNyksyGxsOG0MYwBrGtFAA0UAA3UVwwj1QBAEAQBAEAQBAEAQBAEAQBAEAQBAEAQBAEAQBAEAQHPGt/V4ZGJ9Okm0gF1YjGi6E5xxAyhuJpTAE0wIApihUSuZdkT45ExTJbuaMasu0GxmVFzhyhuPcoWfJcqK7YdOsu0pddJ01qiWKyfJ7C4mYDXtLXCoKtwRuB6SMypppdRLcqYr0y0sqy2wQc3HPmyAV6fUOb4EdZVjy6BNp3xPbu2Lnm/IvY0UNaXONALyVYhhcTuRJzp0EmBzJjuS2ljoto/HtmcEJlWQWXxX0uYyuJyL3UoB8ASpqRIUqG7acztW1I66bpYQrBfXxf2OorEsiDKQGQIDAyGwUaPeScyTUk5kq+RRfIAgCAIAgCAIAgCAIAgCAIAgCAIAgCAIAgCAIAgCAIAgPOZgMiMcyI0OY4Fr2uAIIcKEEHEEIDmbWVoREsiZEaBV0rEJEMmp2SbzBeegVBOIG8FW5stTIdFmXRVsyknKbL9M1kW0lNtisDm+sbjuKhJkty4tFnUKKtlVclTZb+zyZ7ONLzhmqErzJiiUKveBDScpHtOaZKyragnHIAcqI85NHcMSApimp+rV7xOdW3bDrI+rl/y1xefI6d0O0XgWdLNl4AwviPIve8i97vgMgAFlEATiAIAgCAIAgCAIAgCAIAgCAIAgCAIAgCAIAgCAIAgCAIAgCAsrYsuDNQXwI7A+HEFHNPYRuINCCLwQCgOX9L9G49jTmw6r4ESphP89oOByD21FRzjIhWZ8lTYbtpJ2XaUdDO0lrheKz+62EbNTESbislpVrnuiEAAYuJyvwAxJN1xrcFj0tNod6PElbctxVC6mnfc2vPd4Lbm+PSOrfQeFZkvsCj476GPE3nzW57Db6b7znQZxq5lyAIAgCAIAgCAIAgCAIAgCAIAgCAIAgCAIAgCAIAgCAIAgCAIAgIbS3RqBaEs6Xji43scMWOAOy9vOKnpBIwKAxjVbq3ZZjXxIpbEmXlzdsVo1m1xWsqK1IAJPqyqQNgIAgCAIAgCAIAgCAIAgCAIAgCAIAgCAIAgCAIAgCAIAgCAIAgCAIAgCAIAgCAIAgCAIAgCAIAgCAIAgCAID//2Q=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3" name="AutoShape 8" descr="data:image/jpeg;base64,/9j/4AAQSkZJRgABAQAAAQABAAD/2wCEAAkGBxITEhUUEhQWFRUXGRYYExgYGRYYIBwcFBUXGxgYGBsYHCkgGR8lHBgUITEhJSkrLi4vGB82ODMsNygtLisBCgoKDg0OGxAQGzcmICQsLC84LS8sLC83Ny8sLCwsLC00NCwwLCwsNzQsLCwsLiw3LCwsLCwsLCw0NCwwNDAtOP/AABEIAMQBAgMBEQACEQEDEQH/xAAcAAEAAQUBAQAAAAAAAAAAAAAABQIEBgcIAwH/xABJEAABAgMEBAgKCAUCBwAAAAABAAIDBBEFITFBBgcSURMiMmFxkaHRFhdCUlSBkrHB0hQjQ1NiouHwFTNygrIkwghEY5Oj4vH/xAAbAQEAAQUBAAAAAAAAAAAAAAAABQIDBAYHAf/EAD4RAAIAAwQGCAUCBQMFAAAAAAABAgMEBRExURIhQWGh0QYTFCJxgZGxFjLB4fBCUiMzU5KiQ2LxJILC0uL/2gAMAwEAAhEDEQA/AN4oAgCAIAgCAxq1NPrMl4roMabhsiMue3jGh3HZBFeZAWnjQsf02H7MT5UA8aFj+mw/ZifKgHjQsf02H7MT5UA8aFj+mw/ZifKgHjQsf02H7MT5UA8aFj+mw/ZifKgHjQsf02H7MT5UA8aFj+mw/ZifKgHjQsf02H7MT5UA8aFj+mw/ZifKgHjQsf02H7MT5UA8aFj+mw/ZifKgHjQsf02H7MT5UA8aFj+mw/ZifKgHjQsf02H7MT5UA8aFj+mw/ZifKgHjQsf02H7MT5UA8aFj+mw/ZifKgHjPsf02H7MT5UBlsCM17WvY4Oa4BzXAgggioIIxBGaArQBAEAQBAEAQBAEAQBAap1u6zhKB0pJuBmSKRHi/ggch/wBQ9mO5AaVkbB2wXxy7aca4334lxOJKjp1a1FdAblZ3RmGOVp1Tab2LYt+p692wufByDvf1juVrt0zcSHwvRZxeq5Dwcg739Y7k7dM3D4Xos4vVch4OQd7+sdydumbh8L0WcXquQ8HIO9/WO5O3TNw+F6LOL1XIeDkHe/rHcnbpm4fC9FnF6rkPByDvf1juTt0zcPheizi9VyHg5B3v6x3J26ZuHwvRZxeq5Dwcg739Y7k7dM3D4Xos4vVch4OQd7+sdydumbh8L0WcXquQ8HIO9/WO5O3TNw+F6LOL1XIeDkHe/rHcnbpm4fC9FnF6rkPByDvf1juTt0zcPheizi9VyHg5B3v6x3J26ZuHwvRZxeq5Dwcg739Y7k7dM3D4Xos4vVch4OQd7+sdydumbh8L0WcXquQ8HIO9/WO5O3TNw+F6LOL1XIeDkHe/rHcnbpm4fC9FnF6rkPByDvf1juTt0zcPheizi9VyKYujkKh2S4HKpB67l7DXR360W5vRalcDUuJp7L2n9DK9VmsWJZ0T6HOkmVJ4rryYJceU3fDOJGWIzBk4I1GtKE0ippplNMcqYrmjouFFa5oc0hzXAFpBBBBFQQRiCM1UWCtAEAQBAEAQBAEAQGrNbus4SbXSso4GacKPcLxBBHa8jAZYnIEDTFjWWa8NGqXk7Q2rzU37Tq4uP7vwi6qp0u5Bgb1YVh9VdUVC72xZb3v9vHCWmphsNpc40A/dAsOCBxxaMJslVVS6aU5s13JflyIE6Tn7v836LP7Av3cDUn0tiv1Sv8vsfPCc/dj2v0XvYF+7gefFsf8AS/y+xeSNqRYvJhCnnFxA91/qVmbTy5eMXAkqG16ys1y5GrNxNL21+V5LtrnisNmxQ33d7E+oVFMSIGiriAN5NF6k3qRbmTIJcOlG0lm3cWMW2YDfLr0AntFyvw0s17CLm29QS3c5l/gm/bVxLZ2kkLIPPqHerioZmaMGLpVRp6oYn5LmfBpLC81/U3vXvYZmaKV0rpf2Rei5nozSGCcdodI7qql0U1F+DpNQxY3rxXK8u4FpwX8l7eg3dhVmKRMhxRISLWo53yTF56ve4u1aJAIelEUmh2QCcgbl7DdfrLc1xqBuWr3k9RAxdIntJa6FQjEbX6KQhoYYleojUZvSibKjcEcm5rZpfYo8Jz92Pa/Re9gX7uBb+LY/6X+X2JqzZvhYYfSla3Y4Giwp0vq49E2ezax1lOpzhuvv1eDuLpWjPKeEFdmt9K05t69ud15b6yHT0L9d1924s7Us5sZtDc4ck/A8yuyJ7lPcR1qWXLrpdz1RLB/TwMh1Vax32fEEnOk/RiaMcbzBJOI3wzmMsRmDNQRqNXo5rUU8ynmOXMVzR0VDiBwDmkFpALSDUEHAgjEKosFSAIAgCAIAgCA1drc1mtkWmVlHB024cZ1xEEEYne8jAZYnIEDStj2W4u4aPVz3EuG1UmpNS51cXE3/AK4RlVVX9yDDM3iwrC6u6oqF3tkOW978ls8cJeZmGsaXONAP3QLCggcb0UbNU1MunlubMdyRZaNaPzFrzOy2rILKcI/JgP8Ak85D4BZFZWSbMk6UWuJ4LN8jm9o2hNtCbe9UKwWX3M7010tlrKgiQs5jeGaKOfQO4MnEmvLiHG+4digbNs+faMztdU3ovZhfyXvxMKKJQ92HE1tZtjFx4WYJc5x2qEkkkmpLybySb/etknVShWhKw/MDarI6O3pTqteEPPl65E+0AXC4KPbvNxhhUKuS1FEeM1jS5xoBiVVDA4nci3Pny5EtzJjuSIUWlMTEQQpSG5zjhst2nHnoLmjnPYs3qJMiDrJ8SS8bkaXXdJp0x6FKtFZvW+S4+Rltj6nZ2PR85GbBB8n+a/oNCGj1OPQoio6T00ruyINLgufBGvzOunRaU2Jt73eZnZ2p2zYf8zhYx/G/ZHqEMNPaVCzuk9bH8l0Pgr/e88UmEnpbV/ZbBRsnCNPOBf2vJJWBHbNdG73Nflq9rivq4cj1doPZp/5OB6obR7lQrWrV/qxeo6uHIsJrVjZL8ZUNP4HxW9gdTsWRBb9oQf6l/ik/oeOVBkY5aupOUeCZePFhHIO2YjeinFd2lSUjpXUQ/wA2BRLdqf1XAochbDBLd0FtOzgXgcLBFSXQ6uAAzcwjabdiQKDep6ltehrnovuxPY9Xo8H+ajJpq6ro3/Ci1ZYr0LKy7abF4ruK/dkejuV6fSxS9a1o3OyrelVjUuNaMfB+HL3JVYpsBFW5ZYit2mjjjDnG7uWVTVHVu54EBblkKsl9ZLX8RcVlyLa0dLo8eRhSL2g8G8EP8pzWt2WQ3DOhJv8A6d1TelWdKk1UVTC8VhsTxb8+Zz1acTUtLXfd9iWkJfg4bWbhf0m89tVhzY9ONxHVbPpuzU0EnJccXxLhWzMMd0mjOZEhuaaEA0PrUjRQqKCJM0zpNOjk1EmZLdzSevzJOybSbGbueOUPiOZYs+Q5T3E5ZNrS66XlGsV9Vu9sD7atmtjN3OHJPwPMkie5T3Htq2VLrpdz1RLB/R7vYyTVTrIfIPElPE/R60hvN/BE++GezHepmCNRq9HNainmU8xy5iuaOh2PBAIIIIBBF4IOBBzVRZKkAQBAEAQGsdbes1si0y0qQ6bcOMbiIIIuJyLyLw3LE3UDgNJWRZji4xo5LnuJdxiSak1LnE3lxN9/vwjKqqv7kHqbvYVhaF1RULXshy3vfktnjhMTEdrGlzjQBYUEDjdyNoqKiXTy3MmO5IjtHrDmLXmeDh1ZBZfEeRUMacz5zzfQfAErJqqqTZkjTj1xPBZvlm/rcjm9pWjNtCbfhCsF9XvNn6b25AsSSZKSQDYzwdjAkA3Ojv3uNKCt1RubRavZtLNteqdRUfKvxQrdnzd5hRxKXDcjVNh2aa8NFqXuvFbzfftGuJK2upnr+XBgvy42/o/Y3VpVM9d54LLf45ZeOE4sE20ICHs+zItpzzZaGdloJ2nYhrW8t5GZyA3kC6tVmTqiXQUrnx4+7eC5nN7bro6uqctPuwu5eWL5bjobRrRuWkYQhS7A0XbTje55HlPdmceYZALnVbXTquZpzX5bF4GBDCoVciXWIVBAEAQBAEAQGp9amrdj2PnJJmzFbxo0JuDwMXsGTxiQOV047bYduxQxKnqHfC9Sb2bnu9vDCxMl3d6HE17YNpcK3Zdy24843rYaqR1cV6wZvlgWq6uU5cx9+His/o/uSqxTYCzh2bDEQxacY9QOZHOVec+NwKDYRsuyqeCqiqku8/RPa1ve1l4rJJBAY1pZymdB94UnQfKzR+lv82V4P3Mx1laAPknfTJIHgK1e0X8ET74Z7MFD2NbMNXD2eo+fPP7/APJrsEcymmKbKdzRC2VaTYzdzhyh8RzLMnyHKe46LZVqy66XetUSxX1W4+WtZrYzdzhyT8DzJInuU9xTa1lS66XlGsH9Hu9jKNU+sp8k8SU+TwFaQ3n7InInOGezowmYYlEr0c1nyJkiY5cxXNHQrHAgEGoN4IzBzCqLR9QBAEBrPW3rMbINMtKkOm3C83EQQRc5wwLyL2tPSbqBwGj7IsxznGPHJc9xLuMSSSTUvcTeSTfeo2qqr+5B6m7WFYWjdUVC17Ict735LZ44TMeM1jS5xoBisGGFxO5G1T58uRLcyY7kiMsKx5m1pkQoQ2YTb3vIq2G0+U7znG+jc+YAkZVTUybNkdZM1t4La3kt2b+yOb2naU20JuUCwX1e/wBsDoKyrMlbMlC2GNiFCa58RxvLtkVc95zcae4CgAC57UVE+0Ki+LXFE7ksskvzeYqSgRzzMzr7RnYkzG5NahuIDRcxg5gBfvv3rocEqGhpYZMvHPftZI2FQdsqdONdyHW972L6v7k2sI6OEAQHpqbnmQLVeyIQDFZEhMJ87ba8CvOGHpNFR0ilRTqBRQfpab8LmvqconQOVVTIIsb2uJ0CufFQQBAEAQBAEAQBAc4af2SLPtV2wNmFEpEYMg2ISHDoDg6g3ALpFlVLraBaXzQ6n4rD1V3EuWdUdkrYI9l9z8HqfPyLpWzqIQBAEBjWlnKZ0H3hSdB8rNH6W/zZXg/c6nLA5tHAEEUIN4IIvBGYXKtJwxXrEgTQ+srQJ8g8zcmD9HJ4zRfwRJwO9hyOWByJ36xrYhrYOon/AD+/3/5KJcyZSzFNlO5r89CIsu0Wxm1Fzhyh8RzLKnyHKe46LZdqS66XetUSxX5sKLXsxsZu545J+B5vcqqeocp7i3a9kwV0u9ao1g/o93tjmnleqbWW6TcJGfcRArswojvsicGuP3ZyPk9GExDEolejm06THJjcuYrmth0G1wIqLwcFUWj6gCA5e1o6HRbMnOH40aXivL4cR5LjtEkuhxHG/bxIJ5QvxBpRHDpQuEv0s/qJ0M25O533M8pOabEYHNwPYdxUHMluXFos6rR1cuqlKbLep8Hky1tqzzFZQHjNvAyPMe9XaacpUWvBmBbVmxVsi6B96HWlse7k9hl2pXTCFC/0EZrYbnPJhPoG7b3G9kQ+dgGk40Dd1YrpJZkyb/1Ut3pLWslmt2frmc7ltwNwRK5/XIyDXrbJhSLYDTR0w+h/oh0c6n93BjoJUZ0XpetqnNeEC4vUuF5VOiuhuNZWHLbEFu93GPrw7KLaKqZpzHu1HQ7Cpez0UC2xd5+eHC4kFjkwEAQENbNluc4RYRpEFDcaE0wIORCzKaoUK0I8DV7dsSKpfXyPn2rP7+6Mx0V1xxIQEK0IbomzdwrKB/8Aew0DjzgjoOKhq7oxBMfWUsV1+x4eT2eGs0txxy3oTFc15M2NZmsGzI44k3Dad0Q8Ef8AyUr6qrW59i10n5pbfhr9ry4pkL2mQwJuG8VY9rh+FwPuUfFLjg+ZNeRVeeyoPQgCAIAgCA1B/wAQFmueJSKxpdThWOoCTfsObh0P61uHRSfDC5sETuwfun9DHnrBmtxak39wfYid62Xs9P8Av4onl0pq0rtCH0fM+/xWb+4/JE7152en/fxR78VVf7IfR8x/FZv7j8kTvTs9P+/ih8VVf7IfR8x/FZv7j8kTvTs9P+/ih8VVf7IfR8yxtIzEYguguFK4Mfn0rIk9TKvSi4oibRtKbXRQxTEldlf9WzrNmAXI3ieGIaydMIUhLkENiRooLYcJ14INznRB5g3eVhvImrFsyZWTlFe1DC7217Lf7YlqZGoUaH0cs91eFdcL9kC6tczTLmW91k9XdWjZejdlxqJVcepbFnve7LPHDHIiVHG6NpK9kDDkYtpTbJeVYHONwdgKeU95yYP3eaKZpZLlwa9pza3rRl1lR/DWqHVftf2y83tOqNFLEElKQZYRHROCaG7biSScTQE8VuQbkAAskgyWQBAWFuWRBm4D4EdofDeKOG7c4HIg0IPMgOXtKLAj2POGFEq+C++E+l0RlcRue3At+BBNifIU2HeStlWpHQzb8YXivqt6+xfQYoc0Oaag3gqFihcLuZ0yTNgnQKZA709pE27Ze39ZD5YxpnTdzhZlLUaPciwNdt6xu0QufJXfWKzXP3wyLbSHSePaAlmRzV0Jph7db3bThxnc9A0HfSqu0tBKo3Mil4Ra7srkaPLTnTIYM2l6syEBRp15JJXI+oehAEAQHhMykOJy2h3v9RxCrgmRwfKzFqaKnqVdOgT9/XFEZG0chHklzeojtv7VlQ10axV5BTui1LFrgicPFcdfEtXaMnKIPW2nxV1V62wmBH0Sj/TN9Yfuyv8Ag8yOTG/M8e5U9pkPGDgixF0Vqv0xw8eTH8KmjjHPtxD8E7RTrCDgjxdFavbHD6vkDYkc4xu1ydrlLCD2LnwpP/qLiUiwIowi/wCS97ZLf6R8Jz/6i9GVtsqabyY5H97x7l46infzQcEURdFapfLHDx5MuGRLUZyJuMP6Y8UfEK24aGP5pS/tRai6NV8ODT8G/qkSEvppbkH7Z7wMnNhxK9YLu1Y8dl2XN/Ql4Nr7GJMsi0Zavct+Vz9rycs/XVNwzSalob/6dqE7p420D1BYM7orTxq+TMa8bnyMGOKZLejMhue9Xe5nNg61bNmKB0Qy790YBo9sEtp0kKBqujtbI1qHSX+3Xwx9z2GbCzN2OBAIIIN4IvrXcoNpp3Mun1AEBA6Z6UQbPlzGiXuN0KHWhe7IcwGJOQ3mgMhZtnTK6cpcOpbXkvzBFEcahV5z0Yka0Jh0zNHaqegXYMaMmj931K6HdKo5KkSVdd+XveStiWRFWTOunLuLi8vDP0zunQFgHQkklciCtGYiTEVsrLNL3vcG0bi4nyRzbz8FJUlPd34vI0jpBbOm3TSHq/U893hnnhhj0Vqx0Eh2ZL0NHzMQAx4g7IbK+S3tN+4CQNRMzQBAEAQEHplovAtGWdAjClb4bwL2PAuc34jMVCA5hmpSPZk0+Vmm0occiDyYjDm09+BBCxKmn6xXrEn7Eth0cfVzP5b4PPmvMmga3hRB0ZNRK9YELaNlfWsisHltLx/cOMPis2TUdxy4sndyNYtGxkqqCqkr9ULiXmu9z9cybWEbQEAQBAEAQBAEAQBAEAQBAEAQFMSGHCjgCNxFV6m1rRRMlwTIdGNJrJq8i5uwIT+TxDzYdXdRZUusmQ46yBq+jdJOvcvuPdh6crj0sLSS0LKcODdtwa3w3Vcw330H2bucU9apqqGktGHvK6LPb9/zA1CtsyqoHfGr4c1h9vzE3roXpjL2jC24R2YjacLCcRtNP+5u5w7DctDtKzJ1DM0Y9aeD2Pk9xjwRqJaiR0gtqDJwHx47qMaMM3E4NaMyf3cCVj0dJMqpqlS1rfBZs9iiUKvZzna9qx7VmjGjcWGLmtBuY3Jjd5OZ/QLpEiRJs6QpUvHPN5vkZdlWZHaE6+LVAsX9Fv8AbHIlobA0AAUAuAWG2272dJly4ZcKggVyWwhrctIj6qFUvdQGl5vwaKZlZtJT6XfiwNX6QWz1KdNJfeeLyWXi+C34bv1PauhIQ/pEy0GbiDDHgmnyB+M+UfUMy6UNENloAgCAIAgCAxDWToPCtOX2bmx2AmXiHI+Y6l+w7PdccqEDnGRjRZWM6VmmljmOLSHYtO45EHIi68ZFYFXTaXfhxNr6P2z1TVNOfdeDy3eHt4YTyjDewgCAIAgCAIAgCAIAgCAIAgCAIAgCApewEEEVBxBRNp3oojghjhcMSvT2EE2JGs+YZMyri2huxIvxY8ZtI/daFZ7UutkuTOX5mt5z22rIdDH1sr5HweXhk/LxvtK9Jpi15gVHBwWchlahtcXON204/pvKs0NBJsyTq1xPF57tyMGhoptoT1BDqSxeS55L6Xl5LQGsaGtFAP3UqxHG44tJnS6aml08pSpauSLC27U4Juy3lnDmG9ZFNT9Y73gRFt2uqOX1ct/xHwWfI2bqV1cGHs2hON+scNqWhu8kH7V9fKPkjIGuJGzMJXHOYonE73izcyHgQBAEAQBAEAQGudb2rwWhC4aXaBNwxxcuFaPs3HzsdknO43GoA0VYlouqYMYFr2ktG1UGouLXA4EKMq6e7vwm89H7Z6xKmnvXsee578s/HGcWAbaeMxNNZTbNAcCcK7icvWq4JcUfymLUVcqnu613J7dl+V+zzuPRjw4VaQRvBqqWmtTL8uZBMh0oGms1rKl4VhAEAQBAEAQBAEAQBAEAQBAEB5TMAPaWuwIp+qqgjcESiRj1NPBUSopUeDX4/LE85CTbCYGt9Z3neqps1zItJlqgoZdHJUqDzebzPK1bQEFtcXHkj4nmVUiS5sV2wsWracFDK0nrieC+vgvsZXqc1dumogtCdFYQNYLHD+a4eW4fdtOAzI3Chm4YVCrkcxnTo50bmTHe3tOgl6WwgCAIAgCAIAgCAIDT2urVwYwdPybfrm3zENuL2tH8xoHljMZjnFHD1Np3o1XYdqcKNl3LH5hv6d6iKqn6t6UOB0Sw7YVXB1U1/wARcVn45+vhJR4TXtLXCoOIWLDE4XeicnyYJ0ty5ivTMPtGTfAfcTQ8lwu9RpmpmTNhnQ6/Q5raNBOs2d3Ync8Ilq8tW1GR2foxa8SE2NAaY0Jwq1zXwn9IIc7aBBqCCLiFHTq+z5cxy5r0Ylsaa+wlWtaEC7sxvxufveecWStaHc+Ujnn4B5HW0UXsM2z4/lmr+5fUy4OkdoQ43Pxh5XFs+fnWcuXcOmHEb71dUmmi+WPii9D0pq180EPo+Z4eEr84Y6yFX2CHZEXV0sm7Za9WVDSc/d/m/RedgX7uBcXS2LbK/wAvsVDSffD/ADf+q87B/u4Fa6XLbJ/y+xWNJmZsd1hedgizLq6WSdst+qKxpLC81/5e9U9gjzRcXSul2wRcOZW3SKCcnjpA+BXjoZm4uw9KKJ4qJeKX0bPVtuwPOI/td8AqHRzcuJkQ9IrPeMd3/bFyLhlpwThEb6zT3q26eYv0mXBa1FHhNXm7ve4uWPBvBB6L1baaxM6CZDGr4XetxUvCsIAgCAt56cbCYXO9Q3ncFclSnMi0UYddXS6OS5szyWbyL3VjoJEtaYMxM1Eqx3GxHCEXiEw5DziL795qJuXLUuHRRy+sq5lVNc2Y9b4LJHS8GE1rQ1oDWtADQAAAAKAADAAZKsxStAEAQBAEAQBAEAQBAEBoLXPq7dLvNoSTaQydqYY0fy3H7Ro8w5jI34Hi+RQqJXMuSpscqNRwO5raYdZFoiM3c4cofEcyhaiQ5UW46XZFqQV0q/CNYr6rc+GBcTkq2Iwtdgew7wrcuY5cWkjNrKOXVynKmLU+DzRToJpXFsmZMOLV0tEI4RoyyEVg3jMZgUyBFVp2fLtKRpQao1g/o93tjmc0q6SbQTnKmYZ5rM6AjWxLsgCYdGY2CQHCIXANIdhQ51yC57DSzopvUqF6WF2080ldeYDa2uiRhkiBDix6YOoIbT0bXG62qfkdFqqNXzIlDxfDVxLLnw7CHbrzaTxpG7P68HsMILM+EmsJ3+P/ANFPX7iYs3WzZUY0jQ3wed8Nr29bKnsWHO6OV8rXLiUXg7nxu9ypToXiZpIwZCZZtwmS0Zhza2G8dBuuPMVCzY6uni0Y3FC97aLq0XgfH6J2ecZKV/7ML5UVpViwmxf3PmNCHI8YmhNmnGTl/VDaPcFcVq1q/wBWL1Z51cORZxtXFlOxlGD+l0Rv+LgrsNuV8OE1+ifujzqociyi6p7JOEBzeiLF/wBzir8PSO0FjHf/ANq+iPOpgI2a1K2e7kRJhnNtMI7WV7VkwdKqxfNDC/J8zxyISDntSMRtXS04K+SIjC3rewn/ABWfK6WQRap0r0d/B8xDLjlvSgiufoYZa0tO2dFbCnGVa69jgdoOAuJY7Ol1Qb7xhUKap46WuluOnetbOa+uBNUPSCpp41DUPSh4+u3z4Em01FQsV6jf4YlEk1gz6hUecxHaxpc40AxVUEDjeiixUVEunluZMdyR4aF6LR7Zm6Xsl4dDFf5rT5La3F7qfHAUU1JkqVDcjmNp2jMrp2nFqSwWS55nT9lWbCloLIEBgZDhtDWNGQHaSTUkm8kklXiOLtAEAQBAEAQBAEAQBAEAQFMRgcC1wBBBBBFQQcQQcQgObNamgcSy4/0qVB+ivdcLzwTjjDdvafJPqN4BNEyBRw6MRkUtVMpZqmync1+XMjLPnGxWBzfWNx3KEmynLiuZ1Cz6+XWyVMg81k8im0pFsZmybj5J3HuXsmc5UV6KLSs6XXSeri1PY8nyzX1uMfhQJiIWyz3u4OEXODSSWt2sS0YX9/OpGKOTAnPhSveq/a7s/A0Omsaom1Tpo9Wjrb3ZrO/YTstZMFguYCd7rz24epYEdTMj2m8Uti0VOrlAm84tb46l5XFyZdnmt6grWnFmZzpZLVzgXoi0mLGgv8gNO9t3Zh2K9BVTYdt/iR1RYVDOXyaLzh1fbgWMCDNyT+GlIr2kY7ONNzm4PHMQehX4oqerh6ufCn4/R4o1av6O1FNfMkPSh4ry2+Xobg1c6y4c8RAmA2FM+TTkxKDya8l34fWNw062LBjpP4srXBxXjmt5Cy5ulqeJsNa6XggCAojRmsG09waBiXEAdZXsMMUTuhV54YnbesqzJYGscRXZNg/WV/uHEHrcFL01hVs9/JorOLVwx4FDmwo03plpTHtiOwBnBwYe1sDGm1SrnnMmguyp0k7nZ1nyrLlO93xRY+WxF2ko51fNUEtatr2L8yLxjaAAYAUHqVhu93nUYIFBCoVglcHvABJNALyUSbdyEccMELiidyW0irIsuYtabbLy4owXuccGNFzoj+ugHOBmpmmkKUteJza2rWirpl0PyLBZ739Ml5nT+i2jsCQlmS8u2jW3uJxe48p7zmT2AACgACySFJdAEAQBAEAQBAEAQBAEAQBAEBb2jIw48J8KMwPhvBa9pwIP7xyQHL+nOicexpvi1fLRCeCec25sfkHt3545kC1OlKZDczPs60JlFOUyDDas1+YM9JaO17Q5pqD+6KEjgcEWizqFNUy6iUpst3pnpsitc9/79apv2F3RV+ldrPqFQQBAEBBW1ZZBEaDUPBBIbUGoNzm0vBB3LOpqhXdXMw3+xqFvWJp/9RTw97bCtu9b888ccZxmse26AB2AAqYLKmmZq3FYLsOy777v8nzNchoK+LCVF/a17nk7Te3XfbOHRDgN/wBiqVk2VD+jjFzLqsm0ov8ATfBFpHte2YvLmozeiKWdkMq9DTWbL+WWv7b/AHL8HR+0Y8Vd4xL6XkfFsSPFO1GjbR3kueetyyIauVLV0uG5eS9jMl9FJ8X8yYl4XvkXMvo9Cbyqv6bh1DvVqOtmPDUS1P0YpJeuZfE9+pcOZKwobWijQANwuWLFE4nezYJUqCVDoS0kslqK14VkFEEaemGSkq0vL3UFMyLyScmtAJJ5qqVpafQWlFiaBb1s9pi6iS+4sXm+S445HSur/QyDZksIUOjojqGPFpe9wHY0VIAyqcySc01kydAEAQBAEAQBAEAQBAEAQBAEAQBARektgwJ6XfLzDaseMRi1w5L2HJwPcagkIDl+3LHmLIm3QI/Ghm9jwLntye3cciMsNxWPUSFNh3kxY9qxUM3XrgeK+q3+68iThvDgCDUG8FQzTTuZ0uXMhmQqOB3p7SpeFYQBAEAQBAEAQBAEAQEFa86+I8S8AF73kMo28kuNAxtMSTd2KRpKf9cXlzNM6Q2zjSyXuif/AI8/TM6A1V6vmWZB24gDpuIBwr8dgXHgmHcDSpzI3AUkTTDPEAQBAEAQBAEAQBAEAQBAEAQBAEAQBAY3p5ohBtOWMGJxXjjQYgFSx+/nacC3MbiAQBzQYUez5h8pNN2S005hXBzTm12P7Kw6qn01pQ4mx2DbHZYupmvuPg+T2+uZOBRJ0JO8i7YhxgNuC4gjlNxqN4Bz5v2cmnilt6MxeZBWxKrIIevpI3esYcdWaTv15rb44xUlbE087LG8I6hNAwuNBiaNWZMpZEK0oncvHmaxL6TV0Op3PxXK49n29GYaRIVDuIc3sKtqjlxa4IvZmVB0rnr55a8r1zA0nP3f5v0TsC/dwLy6Wxf0v8vsPCc/d/m/ROwf7uA+Ln/S/wAvsfBpFEcaMhgnIXu7AvexQQ64oi3F0snP5Za9W+RVOzs8xm2+C6GwmgcYbwK3mgLrq0Bu5l5Lk0scWjDFe8r19DEmdJq6Jarl4Lm2eVl8PMOq+I4MHKodmv4RRVT+qkrurWZVl9vtOZfNmPq1jc7r92q7zyXkZM1oAoLgMFGN362bxDCoUoYcEQ9u2rsDYYeOcT5oPxWZS0+m9KLA1u3rZ7NC5El994vJc8sscjceprVv9DYJyab/AKp4+ra4fyWuG7KIQb8wDTMqWOfm1UAQBAEAQBAEAQBAEAQBAEAQBAEAQBAEAQGD60tAWWnAqyjZqEDwL94xMJ/4TkfJN+ZBA57suafBiOlpgFj2OLaOuLSDQsPw/wDij6unv78PnzNw6PWzo3Us56v0v/x5emROqNN2IG0ZaJLxWzMs4scw7VW4tPnDmOY+BWfJmQToHJmq9PVr27jR7fsZym6qQtW1Zb1uzy8MN7avNM4dpQKmjY7ABGh+57K+Sew3bidEteyo6Cb3dcDwf0e/3xNelx6SMndKQzixh6WjuUUpkawb9Su4+NkoQwhs9lvcjmxv9T9RcjytOfgy0F8aK4Q4bBVx9wG8k0AGZIVciRNqJily1e2G0leznTSnSCNa81tGrIDKiGzzWnM5F7qX9G4LpFFRyrMp9Fa4ni83yRds6gmWhP0VqhWLyXN7C+gQWsaGtFAMFjxxOJ3s6XTyJciWpctXJFjbNpiC2gveeSN3OVep5DmvXgRVs2tDQy9GHXG8Flvf0zfmbA1KautottGdbWvHlWOzzEdwPW32vNKmUklcjm0ccUcTiid7e03ivSkIAgCAIAgCAIAgCAIAgCAIAgCAIAgCAIAgCA1frj1cCeYZqWb/AKpjeM0fbNaMP6wMDmLjlQDS1hWoXfVRLni4VxNMjzhRVVT6L04cDfrAtnr4VTzn31g81zXH1JkhYRs7SauZBiJGs+YbMyp2aHpF+LHDNp/dDQrPulVklyJyvv8Ay9bzntt2RFRzOukruPg8vDL0yv6F0N0og2hLiNDucLosOtSx2YO8Zg5jcagc8tKzplDOcuLWtjzX5iiKgjUSvJmYjtY1z3uDWtBc5xNAABUkk4ABYMEEUcShhV7ewqbuOedYGl8S1ZgQYFRLQySwGo2iLjFePcMgd5K6LZVmwWbJ05nzvH/1X1zFNTTa6cpUv/hZv83FElKNhMDW+s7zvKTJkUyLSZ0uiopVJJUqWvPN5s87Tn2wWbRvJ5I3nuVUmS5sVyLNp2jLoZOnFrbwWb5ZsyDVFq/daEX6bONrLtdxGkXRXNOFM4bTcciRTIqbggUC0UcwqKiZUTHNmO9s6KAVRZPqAIAgCAIAgCAIAgCAIAgCAIAgCAIAgCAIAgCAIDSeurVxXbtGSbR4481DbnS8xmAYEYuAx5WNa+NX6mVQxOFqKF3NGubFtMRW0PLGPPzhQ9TTuW71gdIsW14a2Xox/wAxY796+uRIxGBwIIqDcQsdNp3omZkuGZC4I1ensImyLUj2VNCNB40M3OaTc9ubHbiMj+oWZPkSrRkOVMxzyeaObWrZkdnzr4dcDwf0e/3xzJ7WNrBdaOxLSgc2AdkvrcXuoDsu3NafUSK5BYFkWNDQJzp1zi13blu3v21ZmDBBMqZilSle2RtmSDYLKC8nlHee5ZE+c5sV7wOkWZZsuhlaEOuJ4vN8sj1nJpsNhc7AdpyAVEuW5kWijIrKuXSSnNmPUuLyR7audDYtsTRiRqtlYRHCuFRXMQWHecScga4kVm5UpS4dFHMK+umVk5zZnkslkdNyksyGxsOG0MYwBrGtFAA0UAA3UVwwj1QBAEAQBAEAQBAEAQBAEAQBAEAQBAEAQBAEAQBAEAQHPGt/V4ZGJ9Okm0gF1YjGi6E5xxAyhuJpTAE0wIApihUSuZdkT45ExTJbuaMasu0GxmVFzhyhuPcoWfJcqK7YdOsu0pddJ01qiWKyfJ7C4mYDXtLXCoKtwRuB6SMypppdRLcqYr0y0sqy2wQc3HPmyAV6fUOb4EdZVjy6BNp3xPbu2Lnm/IvY0UNaXONALyVYhhcTuRJzp0EmBzJjuS2ljoto/HtmcEJlWQWXxX0uYyuJyL3UoB8ASpqRIUqG7acztW1I66bpYQrBfXxf2OorEsiDKQGQIDAyGwUaPeScyTUk5kq+RRfIAgCAIAgCAIAgCAIAgCAIAgCAIAgCAIAgCAIAgCAIAgPOZgMiMcyI0OY4Fr2uAIIcKEEHEEIDmbWVoREsiZEaBV0rEJEMmp2SbzBeegVBOIG8FW5stTIdFmXRVsyknKbL9M1kW0lNtisDm+sbjuKhJkty4tFnUKKtlVclTZb+zyZ7ONLzhmqErzJiiUKveBDScpHtOaZKyragnHIAcqI85NHcMSApimp+rV7xOdW3bDrI+rl/y1xefI6d0O0XgWdLNl4AwviPIve8i97vgMgAFlEATiAIAgCAIAgCAIAgCAIAgCAIAgCAIAgCAIAgCAIAgCAIAgCAsrYsuDNQXwI7A+HEFHNPYRuINCCLwQCgOX9L9G49jTmw6r4ESphP89oOByD21FRzjIhWZ8lTYbtpJ2XaUdDO0lrheKz+62EbNTESbislpVrnuiEAAYuJyvwAxJN1xrcFj0tNod6PElbctxVC6mnfc2vPd4Lbm+PSOrfQeFZkvsCj476GPE3nzW57Db6b7znQZxq5lyAIAgCAIAgCAIAgCAIAgCAIAgCAIAgCAIAgCAIAgCAIAgCAIAgIbS3RqBaEs6Xji43scMWOAOy9vOKnpBIwKAxjVbq3ZZjXxIpbEmXlzdsVo1m1xWsqK1IAJPqyqQNgIAgCAIAgCAIAgCAIAgCAIAgCAIAgCAIAgCAIAgCAIAgCAIAgCAIAgCAIAgCAIAgCAIAgCAIAgCAIAgCAID//2Q==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4" name="AutoShape 11" descr="data:image/jpeg;base64,/9j/4AAQSkZJRgABAQAAAQABAAD/2wCEAAkGBxQTEhUUExQWFBUXFRQVGBUYFRQUFBQUFBQXFxcVHBQYHCggGBolHRgUITEhJSkrLi4uFx80ODMsNygtLisBCgoKBQUFDgUFDisZExkrKysrKysrKysrKysrKysrKysrKysrKysrKysrKysrKysrKysrKysrKysrKysrKysrK//AABEIAPQAzgMBIgACEQEDEQH/xAAcAAAABwEBAAAAAAAAAAAAAAAAAQIDBAYHBQj/xAA6EAACAQIEBAQEBQMEAgMBAAABAhEAAwQSITEFBkFRBxNhcSIygZEjobHB8BRCUjNi0eFTgiRDcjX/xAAUAQEAAAAAAAAAAAAAAAAAAAAA/8QAFBEBAAAAAAAAAAAAAAAAAAAAAP/aAAwDAQACEQMRAD8A3GhQoUAoUKFAKFCiJoDpJNN3roAk+9cHjHNWGw6571xVTY6yQTtK+tB3XvAd/tRW7ysJBB6aH+RWccV8TsOB+AfN6rrl0P8AkaoSeJF9bty67Lm0hVMIYPVV/Wg9C5hQLViDeNhUj8BX/wAoJXT0Jrt4PxswZy+ZbvJI+IRmCn0I3oNTzUFfWqbY8S+GuJTEDbZgVI9wa51/xLV3NvB2GxLj+4Mtu2P/AGag0UGlTVMwnEOIsfjw9tPTOGI6966djjTqD51sqo3ZdYHcpvHqKCwA0M1No4IBBBBEgjUEHse1KBoFg0dNg0ugOioUKAiaE0VCgOaBo6SxoHaFCioDoUnNQzUAJqNiMYikBmAJ6EgUnieKFtCxOX19fbqaxHxH5jAzWrQMupzuTB+kag+lBfucec8Nh1I85GaDEEn4ukRufyrDuO8bF5s8TOssusjtFccBACW+M9J2X1qNcYtuZgaRQId/hJEQTBjT6RUc3aVctgbn7U0FoFF6PPTYrqcK4Nev620LAEAnsaDn+4p2ziGXRWZR6Myz9q0rAcroLYUoEfSWYTDd/SaicX5HtiShKHsYgnrB7UHA4NzbjbbLkvu8bK5zA+gkzP1rQsB4mOIzqjMg1DKcwPUBhsI0g1kWJwbWnKGQR9JHcGutw/jYRWV7asSIDwSQPUf3CddINB6E5J5rs4kMgHlEGUttEZCoMKeomdN6txrz9yRxJGYKrKlzU5QNLjKPnE6qYFa3y1xdmWLhzENE6ZgI0kdR7UFoU0qm1Mil0CqImhNJNAZohSaOgcmkE0maJqCTQpM0c0BNSGeB7UomudxXHrZRrjmFQSfXt70FN8SOalw9sQJbp0hydvcVgXEcU1x2uNEkxG8fU710ea+NXMReZmb4c7FUIggz++lcW4enXc+9Ag6iSdOxqIbmtTXUFTqxP5CobWj1igJrlJpS2/v+n/FWvlDkbEY1pC5LQMF2UgH0Heg4nAuDPiHyINJEt0Wa9Bcm8mJhrCEiXjXsfWujy3ydYwlsKqrHViNWPerI1wxIEAD5joIGm1BxsTghr+GNj2+9U/idgEZYB1IMkNvOunWrVxXGJ8pumdsttczEdtNq4b2d4s3QCQQXKqY9jQZ3zHwnzLQttGZPluQJ+LZSN46VRLy5SUcHMNOtavzUgyfL8RIG4GhMHUVnPNGHK3Nd9jBBBIG80HNtXmRgR0MjUjb1H61tXhxzImLcgkJfRFlOly3OrDuVMH6Vhwuben2NT+D8WfDXrd+0xVkYMII1B0ZT/tI0j1oPW2GfQAkSdjsDFSBWecseJWDxbraM4e60MoeMheJYB9hOtX9HkA0Ds0qmiaVNAKKaBagDQBaD0A1ExoJE0Jo6KgS9ZX4m8aGUhj+GkqFG1y6dwe4ArTMfcIttl+aIHuev03rDPEa1nEJJS2So667tc9p60GYXHJbMTrM/8ULdgtJ6DUmivIZBJ66RVx5f5bzLmuj4Sexn/ug4vDuHteIW2ogwTM6DbUjuauPCfDfzCQ7sZ0OURA7TVk5V4BqQAAPhU+ijsevStCwFlVWflUaD9zQVfgvh1hLUTbzRqJEz6k1d7dkIoAAQDbQCPYVGS67fIMidXbQ+4HWgFtzPxOe5kie8bUDj3Z+QZz3PyD1NRr9kHRwbzkSLcxbHuO3vUtidtvTpHWomLbyrVwj5yrGfYaCg5+NcWUJuXbWHUA/Kq6T3MCq1xHi+EjKt4XH3klSSOvtVF4lwnFcQdnu3nFvOQqsdAi/3abg1Ks+FVlhJxRtiJJMACNySdqCZzIyPY8xMroDqQZgTqNNqo3H8IFXKBoCGGpJgbj13p3mLh2Cw5NrCYy/irh0KogNontm/u+gpPDMVexbjD3L1nCoqEvdujLCpE+pbX5fSgqrLSZqVi8IylmEvbzsi3cpVXjYgHuKjJaoLByvZs3HyXiysY8tgDGZZIBI2969PcNxha2haDKIQw2MrrXke3beC6g5Vyyw/sJ+X2961/wAP+bMWqJg7uF8y4RFh3YW1+ISMzakrtqAd6DaQ1HXF5ZwmLRbjYy5bZ3YFbdoHy7KgaqHIlpOutdmgOhQmhQCktRmkXTp0360E0GgRRxSWoOLzNiSlhiujEQvuTH71g/OXERbV7QJL6522BjcR9fsK3nmIDyvr9m3H5ivM/GEMgEz5pZzJ10YhhPuaDkNY/EVe7KO3zEf81u/DeHTbSPlCHKTqZETWKcUcC/PYID6fCPzrb+VcaHs28rZgOp6yv5HSg7XCbIA0M6D9da69s6ft0FchdNu23TXWpoxSqpcjQCTQTrxETcIjffT6gVRuLeJqDE/0+FTzgn+o4+UdCR7VTOb+bMVj8ScFhR5aTDtO4G7EjZasPJ/L+GwEzNy40ZnJER2A6Cg0rh+LFxA8Rp+tJx7hlIB6VxsDzPh8xtZguh0JGka9KqPOviTZw2a3Yy37vyzJFtQQdTGpNBC5p5hWyy2kKgjVgNTBOgCjVmJ/tqvrwe/xIu7t5Fi0fxDcf4U0k5o0JiPhG3U1VuEl8TiWKLmu3CGUT7ZgD37Vot3ki/etNhWJRQly7Mwr4po8tCeqgEgz1jtQVy9xfCYWEwuLuFgIzJZti367iSJjqarGKRsTnuD4mjM2munUdqs1rkjENiA+MFqwiqoYW8skIuUQqyJO5Pek8ucMRca3lC55MFBMHNpqSetBExii5wqxA1X9VYg/UyKprN9KsmHZhgNNlxDgeoIXb86rt5ddO9A/gsTkLyCQy5SAehPUbEVseF4czcN4fcBBKnDOhWc6urE3CWPTKAI/21knB7am/Zz2muqXUG0pym4ZjJPqSK9HctcDuratJeARbctkUyJds3lgncLos9h60FtVpAJ3Kgn3I1oUC1CaA6FFRigBNMYhvrTxqLjTQdSgRQFHQc7i1nMkbRr9v5P0rzzz7wZrOJyxADlgNj5d74tPXMH/ACr0jeWazDnvhy3sahKgkWbw03JAhB98xoMFxTHOxOskH9v0ArQvDjjItubRPzQyHv0is/x1wFpHXfTZhoQPSjw+OZCrKfiQ5gY67j6UHpxFBgzPw/eqP4i8Xv21XC2CFe7cEP8A4iP1mi4Bz9ZvWraKHuYqI8lEYknrB0k6A7x61yrfD8TxLH3reIAtDDoudEuKXYOfhHmLoBqJjtQFw9reGX+nwKHF4x5Nxwudgw3lvlRQe5rhYjgga8y47iS+bEm3ZJuwSdVLKMsjsJq7cY4Zc0wWHy4W0yMHcDJmC/6dnN0zNJJ61UOA8n41MXZa+gw6YbKGuQgzqpLZVj/Wcz9j6UELFclq1u5dwOIN42kZ7gzLmyAfFBXXbpV28HuScFewi4u8gv3Gd1COB5dvI0aL1OxmrfyzgbUNktLbW67kgKASrHWffXSofhbYFvAvbXa3jMUn0W5AoK34k8vHCYq3xLB2wvllfNsqMqsq7uI2kSD9DVu4LxyzjcOLlhjcU/MkgXLTf4ss/Y9RXY5gwwuWTP8Aidd6yHFcuL5puYa82EvjUshKqx6So2oLdxDhgaQTcg/Dl0Ej36iuJiMXZs5rVn475BFuzb1CsRlD3H2RAO+tR14FxW+IxT3MRbBMKt9LKNpucozGpWG5YxNu2ypat2E3hPiLe7UFZ4zhEw+HTDKc5RSS22Z2JLNBqiYq3B9Kv3E+BshLM+YsfbQ71W+L8OGXMNtdukdKCw+CvCRiOIKzglcOhu+nmfKk/c/avQoOutYH4Pc3YPh64j+pZ1e6bYUqjP8AAoO8basa2XhfM2CxJ/AxVm4dDlzhW17qdZoOxnoB52pcEUWWgINSw1FQoCZ6hYxtRU81BxvSg7VClUlhQRsZdCqSZ9hvNZHz/wAXezbFxB/8i+7WrSAklLeXICI+YyWPvWt462SjBdCRv6+vpVUPKiYi6XxKEZRltAMZtmD+JmH907dpoMD4zytfwZQ37S5SqtBaQASB8RGxOtc7jt5S5NtfLRlAKg5gY9e3vWpeMPDcRbtLmPm2QY8wfOI1AYdAOsaVkBBgnWOuh/kUFg5DtWr2NtpiLlxAqFUNphactO2cayQTV+wvCxwPiCYkM9zAXx5N1m1NlnMrnPWCJB03NZi3DbmEuW3uQGhbqBWBkd5G3Stx5d4ja4hgpdA6ODbuods2xM9+oPpQWriOCVtRqCAQ4MzIGo9K5r8NG7sSJmP29K4HCbuO4aps+U/EcGP9N7bAYmwvRCjfOAIipjczvcWbPD8Ux738uGtKfViSxH/5FB0lxq2kfE3PgS0jGJAUADTXaSdAPWuV4UOw4d5twR5+Iv3gDvDtofbc1yMRwvEY9lt4i4hQMGNiyCmFQD/Jj8V1999PSr3cRFVLSABVUKoGwCCBp9KDrKgZI7is6545fm4lxCbZRgSV0zDqKvFjGhNCRt6afY1S/ELjwSw5B2G89T0HrQJ4ZxTybi2w2cP8qz8U9QfWrVeufCd9q83cKxt+5ibeVjm8xXG5jKfy0rfcPxM5Bm+bYwJmgzjnR712/aw+HUtcun4QNNRP2H/FVzjXmWbf9PeXLcU6wcwMdc30rQeKYlLOMw2L+XyrhV5P/wBdwEMw9pFS/Ebk5cWpu29LmUspGzEjNBHYjrQYNcIB0703P8Gh+9dK9whxh2xDFUAu+VkJOcuPmgelcugtPL/P+Pwh/CxLMv8A47pN1Psx0+hrUOV/GmzchMdbNlv/ACpLW2O0lYlfzrBqUpoPY/D8bav2xcs3Fu2zs6kEfl19KkRXkbgHMWJwb58Nea0Z1WSbb+jKdDWzcneMti6Bbxy+Q5/+1RNlvfqh+4oNTNc7iQ0FdFHVlDKQykSGBkEHaIrncU2H870HcmiNChQCKbK9KcNReIY1LNt7t1gqIpZmPQD9/SgrfiDwK5jMJctW8mb4XUsxQZkMkE7ZSJBrDeceb7l3LYFizYW02WLbC4HyjLBaBKTP3ro+IfiPdxxNqyXs4bbLOV7gj5nI1g/4z71nLmguy4RcfglNkZb2GJDWpJHlMSZDHXKDFdDw840cLds2nlA7NbuIdPiZh5bmapPL/G7uEvLdtRPysp+W4hiUb0MVbOZ7dnG2zxDC5pWBibRP4thssJcWPmSY1oNsuWiD7ab1zsXgmdtWOXbc7VC8POZP63BgsfxrcW7m2rAaPHYirG49PrQM4SwLSwon9TRXkLhpMSCB0iQaDuSf+6bulugoMzbkzErduXBiGUszMMrPA10kMSPyqv8AF+X+I3X8u45uKIhiwC6nQwBvWy4y8lu3muGF/M9etU/G+IYDhLOGF19YVPjdY2aBoKCHy7ygmEOa4wzx8TNtB9KlcU52wlkhVuG4QQsWxJnX/quZf4Bj8QDdx142EeXFtdbjL0UsNF9qhC/g8EAoQeYdQoXPd1G7bmg7DYlsVbINi7aGhPmKBIO9WPw74mbtl7DZmbDPkznZrTj4AT3AkVnV3nlrki0hGpkmJjr7b1bvBa8Wt42Tqb1pj7ZKCp+LmBaziCuvl3PxlXSFeQH29gfrWcla3bxr4X5mFF5RraYE6a5To36j7VhZoETQWiNCaBQGlOBv53pk/Slz+lBa+UeesXw5h5Tl7My1hyTbI9P8D6j7VvPA+asPxK0Hw5+NY8yy0C5bJB3B3G+o7V5cz+lPYXFOhJR2Q7EqxUkepG9B7SoUKImgJjXnnxU57fGXDYskDDW2idmvMDq8f4gjStg8R+Jmxw6+ymHZRbU/7rhC/eCa8wYlZaOgoIzmTTRWpHl+u0e9JA3oIzDWjtXmU6EiRBgxI6g9x6Usj9KTHSg7fKXM74LEC8olT8NxP8l9OxHSvQfBOK2sTZW9abMjfQgjcEdCO1eXysVYOSOarmAvZl+K05AuWjrmGwYdmFB6LVZ9BUa6+SXOwgxvPpFRcHxe3cClW016Rr2I6EUvF3VI3B2Mj06UFN4vg7mLu58SH8oGbVgMVAWfncjcnoOlLPFsPgBp5VmQCFCzcPfTc128Sl7EErYjNuSx+BJ6mNfWKf5e5JtYc+Zcy4jEk5jeddF/2op2Ufeg4WE4ZjuIDO5OEsNJDvH9RcUn+y3snuavPL3LWFwdv8FAXPzXX+O65O5LmuRzhiMQltvJbMxBMNttsCNRsK5nJfNi33tWC34pQm4nVGWMwNBXOdL9rCY1y9kZLyTKqNHHSNtdKtfhBw//AOG1+IOIvO3tbtwqffU1XvG/B/h27g0ykA+gMj/urtyljbdnAWEU6JaUR1mJM0COfeIWcPhLjXhIKMoXfMzCBp9a8y9Ku3ilzEcVicgb4LfT/dNUcmgKio6TQKo401FJpxBQIj1pVukvFLs0HtigaFA0GRePHF4/pMKhhmc3WP8AtHwj8zWPcUtILzquqzAPUEdx6kfnVt8W+Ki9xV9dLIW1PbK0k+81WOL4eLjsJIkQZGsrPTr7aUHOZP4dN/1pD6SOvSpOedYjURJ2Mb/9U3eEnTX1Og9aCI4/4ogtO5RG/Xb9/ek0DeWk2WysD2ZT9iDTrUzc2NBvHHYt4wrBUPZtXhH+TKAzD02kVDucWZHVLiNFwxbdRK3CdAumzH1q382cEa/g7N21Hn2rVtkkaOpQZ7ZPYjb1Arjcp41LqhD/AH6oD81u6nzIexBn7UHSxHEUwOGZm+aPMcTrIGo/aqpi/FO2z2haDZXuW89wqQFtk/Edeo/an+eeVcRdRovqxPQqVmDIB1isq4wuIw7ZL1tJjpsR9KD0fnS8kqQZGhBkfcVVeH8LtYXiH9Q4IdkNosNhmI+M+8Zaq/gjjGuPfQs4VURlTU29TBGuxOlabxnBhkMan+aUHH8SeG+dhrgOvwmPQ+lZrhuZWXAat8agr9vhq+8Q4qbflWLp0uNkVm+YNE5SO0DesW5ksNZvXrHRbhI9QxzCg5DNMk7nU0hhQJoqAoomFGDRE0ClmnBprRAUBt69/wDqgbCz0p63RIIpxY2oPaRNNYm8ERmOyqzT2gU5VX8TMe1nhuIddyoQf+7ZT+tB5r4ljjdutdbe47MfWWmNae4vdL5XjIHA0AgHLAPpvNQU+Yehj6HQaVIZiUjMfgcgegbWKCH5gMjaDNELmkdJ9ojr60hpVt531NBToetA6wAjcjv0PamYnp02pxNp6daUlufQfzSgjvt7RTbj9D9qdu24+sGmjQemeHc3Ya1w7BtiboV7mFtEIAXuN8IBIUdPWqLh+KW7uIu4vCBks271jzLbiGS45yi+FGytOU1xfDvi+AuhbGOGW4sJavsfw2QfLab/ABidDVstcFbBcXtuoy4a/b8l4AZWZpyFhsQWyigu3EMMSrAdZrLeZOULmJu5py6RtO1bAEP02+1N3Lca/agpHh7yicFnfPJcBWUgwQNQQPSrRxDGQhj6GpttI+361WeYsaEnMdANu9BmXiFxc3MWiqf9EBpH+e81R+JYxrt1rjmWYyTXSxF8M9663UmPUsdB9q4hNAdJoTRgUBUmKWKNAOtAoT0oCnIik5xQH/x+dEKRMmnaD2lWZeOmMy4O3aDBfMuSwnVggkR9YrTjWIePeKP9RYRR8lotPT43j6aCgyZwc3qdqVZnYnTqJgdetC8u0MT+sD196bT1Eg9PSgdxAJOUgdPpodKhZo7/AEqWziYPQRIO/r7xTFy11npQIV9donpT4uEg66DQDvUbP370EagNu0k/9Uhp6aUbGkufvQCxBMH2q58oc6XbDW8PfPm2POtkByc1g5hDq+8eh0qjmpNtswIbfv8AtQevLi76iDqPUHUa9d6YZZJHQVU/C7mH+q4eqsZvWPwrkmSRHwP9RH2q3W1gUDLrArIfETiZDqgOhzEnSdNhWr8SugK3sa89828SzYi442Vii9jA1oK7xG5oEGw1PqYqEtK31pFAdAUVACgUBToHXSkIJmlzpQKuMKjZqVcO/al2bJ+Y7frQHYQd9aU1BjH870ljQe1przl4wY43eI3lBBVVtpHbLv8Aqa9FivLXO98XcdfYdbjiTMGCftFBwWWNJ12GnT0o2tQPfYz2ogx/L61Oa2o6ySRoYkmO21Bzzb1nTaabLHsPr37+1TLtod4id4id9xUV1JPr32mP2oGLq7R6x7TTTb1JJnfT2imiPzoGZNEvtNGaIt9KBBpVptfeiajw4JYAbkgffSg1TwFxoXFX7RMG7ZUqO7WmkiO8GtwaI2ivKH9Q+Gvpcslke0wKtv8AENzp0Ooit24f4lYXyFbFMtm4VXNbU5zmZZ0H83oJ/MguOvlWgZIMkdNNKwXnNFt3/IU5ha0c7zdPza1auc/FK7fVrWFQ4e22huE/juvUdkB9KzYnX89aAiaTFLGtA0DdHSysUnWgWlFcbSkzTltZ1oCtW+pp245iOnbtRl8u1NPdnWgLPuPzpJ2FIJml5Zig9rO2h9jXk3il5GuXCOrMNTIY5iSfQ16c5t4kLGDxF0/2Wm09SIGv1rzJfEKVC6QD8URq0yPegjWVgwQNYiRAk6xPU0Uw0EE/Htpp6zS7dzRwR8UBQfSdMo6e9M37moGbNMzoZ+HTLQGpjQRBkwdYJ6fSm7l4kAHtpppHb96S0DX7+nYRTbPmOupkDX+4HpNA2AensZ+9F9fXSlsTrsIJ2mDRdNYHSO9BFcRQYTSyPbWkHSgJzSUeGnsaUe9IdaDq4u7KqV2I19SBUV952A6wJ1707w8KyMpkEEEHpB6fekBDseknfegjlf59aGXftvSwYkR/JpQAoEKKOO9LYd9BE0yST00oDQTTbJFOqIpRSaCPl1p8UgLFGB+lAG0+1M70/wCXSlAEGOv7UEdbetPqKAHYUZoPT3i1/wDzbixOZ0XrpDZp09qwLGzbTu0DUmYUtpH80rc/GLGeVg7ZG/nLAic0K2/pXnLGYgknuSxI6LOp3oHzegaSepnv6HtTdvEgRqJEwN9xt96gMT9/tRZfSg6QcEzIJ2iND7jrTbn06+vvp2qELR/79aUCw7/zSgllvsZ9/Smcx66mKaW8eoovP9KA96U2v3/amVanM87aa0DZGlBhSn32om2oF4S5B/I+oNS2I77AakQTFQLf7V2r5BCysBlmYmSNIoOYTroJ6/nNEZPSOk1LIXLIOvaIEUlEn060EZbffWg1PXjP6UkKTQNqv871JdYka+3ahbUDWdR/zpR3bhMmdSZNBEcSaC0tV1osSmxoHG2/m9IJ0/m9NKxFGb070CwsHffWaA3+lEW9o9KE6/Sg9A+OzfgYYdDceR7JXn9zP3/ahQoEqKkWLIJFChQSGQDKB1mfXUVHbePU/qaOhQM3LYmO1MXBQoUCGpdvf60KFAu7ufekPsKFCgSh1HvXWR5QA9BA9PioUKBvEf2+vTpvTYbWKOhQAUI0oUKA3XUeopt9qFCgVYWBIpGKX8qFCgjo1OOJoUKBlDT67/ShQoP/2Q==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68" name="Picture 2" descr="https://encrypted-tbn2.gstatic.com/images?q=tbn:ANd9GcTLqTC5GCMLGSmbVVzMWjxCpDOgcqCDeygYFPYiQKdV05ETAdvQl4aXt4J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7535" y="4753538"/>
            <a:ext cx="832513" cy="493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6" name="Picture 15" descr="https://encrypted-tbn0.gstatic.com/images?q=tbn:ANd9GcSfEa7jRgS9f3rEPvxZG4_VtasIELpavFjAHkUqOZs_NNktjdnntQ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9313" y="4705187"/>
            <a:ext cx="1041771" cy="583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3251189" y="4812217"/>
            <a:ext cx="300082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dirty="0"/>
              <a:t>+</a:t>
            </a:r>
            <a:endParaRPr lang="he-IL" dirty="0"/>
          </a:p>
        </p:txBody>
      </p:sp>
      <p:sp>
        <p:nvSpPr>
          <p:cNvPr id="17" name="TextBox 16"/>
          <p:cNvSpPr txBox="1"/>
          <p:nvPr/>
        </p:nvSpPr>
        <p:spPr>
          <a:xfrm>
            <a:off x="4605070" y="4812217"/>
            <a:ext cx="1054584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dirty="0"/>
              <a:t>10 points</a:t>
            </a:r>
            <a:endParaRPr lang="he-IL" dirty="0"/>
          </a:p>
        </p:txBody>
      </p:sp>
      <p:sp>
        <p:nvSpPr>
          <p:cNvPr id="61" name="TextBox 60"/>
          <p:cNvSpPr txBox="1"/>
          <p:nvPr/>
        </p:nvSpPr>
        <p:spPr>
          <a:xfrm>
            <a:off x="1690416" y="4285785"/>
            <a:ext cx="3403496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l" rtl="0"/>
            <a:r>
              <a:rPr lang="en-US" b="1" dirty="0"/>
              <a:t>3                 2   </a:t>
            </a:r>
            <a:r>
              <a:rPr lang="pl-PL" b="1" dirty="0"/>
              <a:t>    </a:t>
            </a:r>
            <a:r>
              <a:rPr lang="en-US" b="1" dirty="0"/>
              <a:t>            1                0</a:t>
            </a:r>
            <a:endParaRPr lang="he-IL" b="1" dirty="0"/>
          </a:p>
        </p:txBody>
      </p:sp>
      <p:grpSp>
        <p:nvGrpSpPr>
          <p:cNvPr id="63" name="Group 62"/>
          <p:cNvGrpSpPr/>
          <p:nvPr/>
        </p:nvGrpSpPr>
        <p:grpSpPr>
          <a:xfrm>
            <a:off x="487028" y="1207860"/>
            <a:ext cx="4874863" cy="3363979"/>
            <a:chOff x="399561" y="3229952"/>
            <a:chExt cx="4874863" cy="3363979"/>
          </a:xfrm>
        </p:grpSpPr>
        <p:cxnSp>
          <p:nvCxnSpPr>
            <p:cNvPr id="65" name="Łącznik prostoliniowy 16"/>
            <p:cNvCxnSpPr/>
            <p:nvPr/>
          </p:nvCxnSpPr>
          <p:spPr>
            <a:xfrm>
              <a:off x="1009515" y="3229952"/>
              <a:ext cx="0" cy="336397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Łącznik prostoliniowy 18"/>
            <p:cNvCxnSpPr/>
            <p:nvPr/>
          </p:nvCxnSpPr>
          <p:spPr>
            <a:xfrm>
              <a:off x="399915" y="3229952"/>
              <a:ext cx="477687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67" name="Picture 2" descr="https://encrypted-tbn2.gstatic.com/images?q=tbn:ANd9GcTLqTC5GCMLGSmbVVzMWjxCpDOgcqCDeygYFPYiQKdV05ETAdvQl4aXt4J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79415" y="3372392"/>
              <a:ext cx="832513" cy="4932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4" name="Picture 9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92310" y="3402093"/>
              <a:ext cx="700841" cy="5324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5" name="Picture 15" descr="https://encrypted-tbn0.gstatic.com/images?q=tbn:ANd9GcSfEa7jRgS9f3rEPvxZG4_VtasIELpavFjAHkUqOZs_NNktjdnntQ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26758" y="3322378"/>
              <a:ext cx="1041771" cy="5833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6" name="Picture 13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11640" y="3295809"/>
              <a:ext cx="627797" cy="642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7" name="Picture 13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81772" y="4080849"/>
              <a:ext cx="627797" cy="642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8" name="Picture 15" descr="https://encrypted-tbn0.gstatic.com/images?q=tbn:ANd9GcSfEa7jRgS9f3rEPvxZG4_VtasIELpavFjAHkUqOZs_NNktjdnntQ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84987" y="4138751"/>
              <a:ext cx="1041771" cy="5833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9" name="Picture 2" descr="https://encrypted-tbn2.gstatic.com/images?q=tbn:ANd9GcTLqTC5GCMLGSmbVVzMWjxCpDOgcqCDeygYFPYiQKdV05ETAdvQl4aXt4J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65091" y="4212578"/>
              <a:ext cx="832513" cy="4932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0" name="Picture 9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44823" y="4154607"/>
              <a:ext cx="700841" cy="5324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1" name="Picture 2" descr="https://encrypted-tbn2.gstatic.com/images?q=tbn:ANd9GcTLqTC5GCMLGSmbVVzMWjxCpDOgcqCDeygYFPYiQKdV05ETAdvQl4aXt4J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75716" y="5015461"/>
              <a:ext cx="832513" cy="4932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2" name="Picture 13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36768" y="4953327"/>
              <a:ext cx="627797" cy="642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3" name="Picture 9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95555" y="5086985"/>
              <a:ext cx="700841" cy="5324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4" name="Picture 15" descr="https://encrypted-tbn0.gstatic.com/images?q=tbn:ANd9GcSfEa7jRgS9f3rEPvxZG4_VtasIELpavFjAHkUqOZs_NNktjdnntQ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63019" y="4963106"/>
              <a:ext cx="1041771" cy="5833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5" name="Picture 2" descr="https://encrypted-tbn2.gstatic.com/images?q=tbn:ANd9GcTLqTC5GCMLGSmbVVzMWjxCpDOgcqCDeygYFPYiQKdV05ETAdvQl4aXt4J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41911" y="5710429"/>
              <a:ext cx="832513" cy="4932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6" name="Picture 9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36711" y="5724128"/>
              <a:ext cx="700841" cy="5324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7" name="Picture 13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76400" y="5649787"/>
              <a:ext cx="627797" cy="642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8" name="Picture 15" descr="https://encrypted-tbn0.gstatic.com/images?q=tbn:ANd9GcSfEa7jRgS9f3rEPvxZG4_VtasIELpavFjAHkUqOZs_NNktjdnntQ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63019" y="5674998"/>
              <a:ext cx="1041771" cy="5833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29" name="Rectangle 128"/>
            <p:cNvSpPr/>
            <p:nvPr/>
          </p:nvSpPr>
          <p:spPr>
            <a:xfrm>
              <a:off x="1980000" y="5018400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130" name="Rectangle 129"/>
            <p:cNvSpPr/>
            <p:nvPr/>
          </p:nvSpPr>
          <p:spPr>
            <a:xfrm>
              <a:off x="3061270" y="3425455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131" name="Rectangle 130"/>
            <p:cNvSpPr/>
            <p:nvPr/>
          </p:nvSpPr>
          <p:spPr>
            <a:xfrm>
              <a:off x="4329170" y="3425455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132" name="Rectangle 131"/>
            <p:cNvSpPr/>
            <p:nvPr/>
          </p:nvSpPr>
          <p:spPr>
            <a:xfrm>
              <a:off x="1980000" y="4222800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133" name="Rectangle 132"/>
            <p:cNvSpPr/>
            <p:nvPr/>
          </p:nvSpPr>
          <p:spPr>
            <a:xfrm>
              <a:off x="3253715" y="4222800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134" name="Rectangle 133"/>
            <p:cNvSpPr/>
            <p:nvPr/>
          </p:nvSpPr>
          <p:spPr>
            <a:xfrm>
              <a:off x="4378930" y="4222800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135" name="Rectangle 134"/>
            <p:cNvSpPr/>
            <p:nvPr/>
          </p:nvSpPr>
          <p:spPr>
            <a:xfrm>
              <a:off x="1980000" y="5742000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136" name="Rectangle 135"/>
            <p:cNvSpPr/>
            <p:nvPr/>
          </p:nvSpPr>
          <p:spPr>
            <a:xfrm>
              <a:off x="3244641" y="5018399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137" name="Rectangle 136"/>
            <p:cNvSpPr/>
            <p:nvPr/>
          </p:nvSpPr>
          <p:spPr>
            <a:xfrm>
              <a:off x="4187672" y="5018399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138" name="Rectangle 137"/>
            <p:cNvSpPr/>
            <p:nvPr/>
          </p:nvSpPr>
          <p:spPr>
            <a:xfrm>
              <a:off x="1980000" y="3405943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139" name="Rectangle 138"/>
            <p:cNvSpPr/>
            <p:nvPr/>
          </p:nvSpPr>
          <p:spPr>
            <a:xfrm>
              <a:off x="3218158" y="5742000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140" name="Rectangle 139"/>
            <p:cNvSpPr/>
            <p:nvPr/>
          </p:nvSpPr>
          <p:spPr>
            <a:xfrm>
              <a:off x="4144937" y="5757223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141" name="pole tekstowe 8"/>
            <p:cNvSpPr txBox="1"/>
            <p:nvPr/>
          </p:nvSpPr>
          <p:spPr>
            <a:xfrm>
              <a:off x="457200" y="3341192"/>
              <a:ext cx="606256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l-PL" sz="2800" dirty="0"/>
                <a:t>V</a:t>
              </a:r>
              <a:r>
                <a:rPr lang="pl-PL" sz="2800" baseline="-25000" dirty="0"/>
                <a:t>1</a:t>
              </a:r>
              <a:r>
                <a:rPr lang="pl-PL" sz="2800" dirty="0"/>
                <a:t>:</a:t>
              </a:r>
            </a:p>
          </p:txBody>
        </p:sp>
        <p:sp>
          <p:nvSpPr>
            <p:cNvPr id="142" name="pole tekstowe 8"/>
            <p:cNvSpPr txBox="1"/>
            <p:nvPr/>
          </p:nvSpPr>
          <p:spPr>
            <a:xfrm>
              <a:off x="399561" y="4094998"/>
              <a:ext cx="606256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l-PL" sz="2800" dirty="0"/>
                <a:t>V</a:t>
              </a:r>
              <a:r>
                <a:rPr lang="pl-PL" sz="2800" baseline="-25000" dirty="0"/>
                <a:t>2</a:t>
              </a:r>
              <a:r>
                <a:rPr lang="pl-PL" sz="2800" dirty="0"/>
                <a:t>:</a:t>
              </a:r>
            </a:p>
          </p:txBody>
        </p:sp>
        <p:sp>
          <p:nvSpPr>
            <p:cNvPr id="143" name="pole tekstowe 8"/>
            <p:cNvSpPr txBox="1"/>
            <p:nvPr/>
          </p:nvSpPr>
          <p:spPr>
            <a:xfrm>
              <a:off x="399561" y="4956437"/>
              <a:ext cx="606256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l-PL" sz="2800" dirty="0"/>
                <a:t>V</a:t>
              </a:r>
              <a:r>
                <a:rPr lang="pl-PL" sz="2800" baseline="-25000" dirty="0"/>
                <a:t>3</a:t>
              </a:r>
              <a:r>
                <a:rPr lang="pl-PL" sz="2800" dirty="0"/>
                <a:t>:</a:t>
              </a:r>
            </a:p>
          </p:txBody>
        </p:sp>
        <p:sp>
          <p:nvSpPr>
            <p:cNvPr id="144" name="pole tekstowe 8"/>
            <p:cNvSpPr txBox="1"/>
            <p:nvPr/>
          </p:nvSpPr>
          <p:spPr>
            <a:xfrm>
              <a:off x="411217" y="5649787"/>
              <a:ext cx="60625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800" dirty="0"/>
                <a:t>V</a:t>
              </a:r>
              <a:r>
                <a:rPr lang="pl-PL" sz="2800" baseline="-25000" dirty="0"/>
                <a:t>4</a:t>
              </a:r>
              <a:r>
                <a:rPr lang="pl-PL" sz="2800" dirty="0"/>
                <a:t>:</a:t>
              </a:r>
            </a:p>
          </p:txBody>
        </p:sp>
      </p:grpSp>
      <p:sp>
        <p:nvSpPr>
          <p:cNvPr id="145" name="TextBox 144"/>
          <p:cNvSpPr txBox="1"/>
          <p:nvPr/>
        </p:nvSpPr>
        <p:spPr>
          <a:xfrm>
            <a:off x="1020080" y="5437849"/>
            <a:ext cx="1221296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l-GR" dirty="0"/>
              <a:t>β</a:t>
            </a:r>
            <a:r>
              <a:rPr lang="pl-PL" dirty="0"/>
              <a:t>-</a:t>
            </a:r>
            <a:r>
              <a:rPr lang="en-US" dirty="0"/>
              <a:t>CC gives:</a:t>
            </a:r>
            <a:endParaRPr lang="he-IL" dirty="0"/>
          </a:p>
        </p:txBody>
      </p:sp>
      <p:sp>
        <p:nvSpPr>
          <p:cNvPr id="146" name="Freeform: Shape 145"/>
          <p:cNvSpPr/>
          <p:nvPr/>
        </p:nvSpPr>
        <p:spPr>
          <a:xfrm>
            <a:off x="1138695" y="1252986"/>
            <a:ext cx="2412215" cy="3222233"/>
          </a:xfrm>
          <a:custGeom>
            <a:avLst/>
            <a:gdLst>
              <a:gd name="connsiteX0" fmla="*/ 197736 w 2412215"/>
              <a:gd name="connsiteY0" fmla="*/ 55309 h 3222233"/>
              <a:gd name="connsiteX1" fmla="*/ 57059 w 2412215"/>
              <a:gd name="connsiteY1" fmla="*/ 210054 h 3222233"/>
              <a:gd name="connsiteX2" fmla="*/ 85194 w 2412215"/>
              <a:gd name="connsiteY2" fmla="*/ 603949 h 3222233"/>
              <a:gd name="connsiteX3" fmla="*/ 1027730 w 2412215"/>
              <a:gd name="connsiteY3" fmla="*/ 772762 h 3222233"/>
              <a:gd name="connsiteX4" fmla="*/ 1224677 w 2412215"/>
              <a:gd name="connsiteY4" fmla="*/ 1405808 h 3222233"/>
              <a:gd name="connsiteX5" fmla="*/ 183668 w 2412215"/>
              <a:gd name="connsiteY5" fmla="*/ 1743432 h 3222233"/>
              <a:gd name="connsiteX6" fmla="*/ 71127 w 2412215"/>
              <a:gd name="connsiteY6" fmla="*/ 2151396 h 3222233"/>
              <a:gd name="connsiteX7" fmla="*/ 830782 w 2412215"/>
              <a:gd name="connsiteY7" fmla="*/ 2376479 h 3222233"/>
              <a:gd name="connsiteX8" fmla="*/ 1393490 w 2412215"/>
              <a:gd name="connsiteY8" fmla="*/ 3093931 h 3222233"/>
              <a:gd name="connsiteX9" fmla="*/ 2125010 w 2412215"/>
              <a:gd name="connsiteY9" fmla="*/ 3150202 h 3222233"/>
              <a:gd name="connsiteX10" fmla="*/ 2293822 w 2412215"/>
              <a:gd name="connsiteY10" fmla="*/ 2334276 h 3222233"/>
              <a:gd name="connsiteX11" fmla="*/ 1252813 w 2412215"/>
              <a:gd name="connsiteY11" fmla="*/ 2278005 h 3222233"/>
              <a:gd name="connsiteX12" fmla="*/ 1140271 w 2412215"/>
              <a:gd name="connsiteY12" fmla="*/ 1743432 h 3222233"/>
              <a:gd name="connsiteX13" fmla="*/ 2307890 w 2412215"/>
              <a:gd name="connsiteY13" fmla="*/ 1462079 h 3222233"/>
              <a:gd name="connsiteX14" fmla="*/ 2223483 w 2412215"/>
              <a:gd name="connsiteY14" fmla="*/ 730559 h 3222233"/>
              <a:gd name="connsiteX15" fmla="*/ 1140271 w 2412215"/>
              <a:gd name="connsiteY15" fmla="*/ 575814 h 3222233"/>
              <a:gd name="connsiteX16" fmla="*/ 1013662 w 2412215"/>
              <a:gd name="connsiteY16" fmla="*/ 41242 h 3222233"/>
              <a:gd name="connsiteX17" fmla="*/ 197736 w 2412215"/>
              <a:gd name="connsiteY17" fmla="*/ 55309 h 32222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2412215" h="3222233">
                <a:moveTo>
                  <a:pt x="197736" y="55309"/>
                </a:moveTo>
                <a:cubicBezTo>
                  <a:pt x="38302" y="83444"/>
                  <a:pt x="75816" y="118614"/>
                  <a:pt x="57059" y="210054"/>
                </a:cubicBezTo>
                <a:cubicBezTo>
                  <a:pt x="38302" y="301494"/>
                  <a:pt x="-76585" y="510164"/>
                  <a:pt x="85194" y="603949"/>
                </a:cubicBezTo>
                <a:cubicBezTo>
                  <a:pt x="246973" y="697734"/>
                  <a:pt x="837816" y="639119"/>
                  <a:pt x="1027730" y="772762"/>
                </a:cubicBezTo>
                <a:cubicBezTo>
                  <a:pt x="1217644" y="906405"/>
                  <a:pt x="1365354" y="1244030"/>
                  <a:pt x="1224677" y="1405808"/>
                </a:cubicBezTo>
                <a:cubicBezTo>
                  <a:pt x="1084000" y="1567586"/>
                  <a:pt x="375926" y="1619167"/>
                  <a:pt x="183668" y="1743432"/>
                </a:cubicBezTo>
                <a:cubicBezTo>
                  <a:pt x="-8590" y="1867697"/>
                  <a:pt x="-36725" y="2045888"/>
                  <a:pt x="71127" y="2151396"/>
                </a:cubicBezTo>
                <a:cubicBezTo>
                  <a:pt x="178979" y="2256904"/>
                  <a:pt x="610388" y="2219390"/>
                  <a:pt x="830782" y="2376479"/>
                </a:cubicBezTo>
                <a:cubicBezTo>
                  <a:pt x="1051176" y="2533568"/>
                  <a:pt x="1177785" y="2964977"/>
                  <a:pt x="1393490" y="3093931"/>
                </a:cubicBezTo>
                <a:cubicBezTo>
                  <a:pt x="1609195" y="3222885"/>
                  <a:pt x="1974955" y="3276811"/>
                  <a:pt x="2125010" y="3150202"/>
                </a:cubicBezTo>
                <a:cubicBezTo>
                  <a:pt x="2275065" y="3023593"/>
                  <a:pt x="2439188" y="2479642"/>
                  <a:pt x="2293822" y="2334276"/>
                </a:cubicBezTo>
                <a:cubicBezTo>
                  <a:pt x="2148456" y="2188910"/>
                  <a:pt x="1445072" y="2376479"/>
                  <a:pt x="1252813" y="2278005"/>
                </a:cubicBezTo>
                <a:cubicBezTo>
                  <a:pt x="1060555" y="2179531"/>
                  <a:pt x="964425" y="1879420"/>
                  <a:pt x="1140271" y="1743432"/>
                </a:cubicBezTo>
                <a:cubicBezTo>
                  <a:pt x="1316117" y="1607444"/>
                  <a:pt x="2127355" y="1630891"/>
                  <a:pt x="2307890" y="1462079"/>
                </a:cubicBezTo>
                <a:cubicBezTo>
                  <a:pt x="2488425" y="1293267"/>
                  <a:pt x="2418086" y="878270"/>
                  <a:pt x="2223483" y="730559"/>
                </a:cubicBezTo>
                <a:cubicBezTo>
                  <a:pt x="2028880" y="582848"/>
                  <a:pt x="1341908" y="690700"/>
                  <a:pt x="1140271" y="575814"/>
                </a:cubicBezTo>
                <a:cubicBezTo>
                  <a:pt x="938634" y="460928"/>
                  <a:pt x="1168407" y="127993"/>
                  <a:pt x="1013662" y="41242"/>
                </a:cubicBezTo>
                <a:cubicBezTo>
                  <a:pt x="858917" y="-45509"/>
                  <a:pt x="357170" y="27174"/>
                  <a:pt x="197736" y="55309"/>
                </a:cubicBezTo>
                <a:close/>
              </a:path>
            </a:pathLst>
          </a:custGeom>
          <a:solidFill>
            <a:srgbClr val="FF0000">
              <a:alpha val="12000"/>
            </a:srgbClr>
          </a:solidFill>
          <a:ln w="38100">
            <a:solidFill>
              <a:srgbClr val="FF0000">
                <a:alpha val="36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24059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7" grpId="0"/>
      <p:bldP spid="146" grpId="0" animBg="1"/>
    </p:bld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 err="1"/>
              <a:t>Which</a:t>
            </a:r>
            <a:r>
              <a:rPr lang="pl-PL" dirty="0"/>
              <a:t> </a:t>
            </a:r>
            <a:r>
              <a:rPr lang="pl-PL" dirty="0" err="1"/>
              <a:t>movies</a:t>
            </a:r>
            <a:r>
              <a:rPr lang="pl-PL" dirty="0"/>
              <a:t> to </a:t>
            </a:r>
            <a:r>
              <a:rPr lang="pl-PL" dirty="0" err="1"/>
              <a:t>put</a:t>
            </a:r>
            <a:r>
              <a:rPr lang="pl-PL" dirty="0"/>
              <a:t> on a </a:t>
            </a:r>
            <a:r>
              <a:rPr lang="pl-PL" dirty="0" err="1"/>
              <a:t>plane</a:t>
            </a:r>
            <a:r>
              <a:rPr lang="pl-PL" dirty="0"/>
              <a:t>?</a:t>
            </a:r>
          </a:p>
        </p:txBody>
      </p:sp>
      <p:sp>
        <p:nvSpPr>
          <p:cNvPr id="11" name="AutoShape 4" descr="data:image/jpeg;base64,/9j/4AAQSkZJRgABAQAAAQABAAD/2wCEAAkGBxITEhUUEhQWFRUXGRYYExgYGRYYIBwcFBUXGxgYGBsYHCkgGR8lHBgUITEhJSkrLi4vGB82ODMsNygtLisBCgoKDg0OGxAQGzcmICQsLC84LS8sLC83Ny8sLCwsLC00NCwwLCwsNzQsLCwsLiw3LCwsLCwsLCw0NCwwNDAtOP/AABEIAMQBAgMBEQACEQEDEQH/xAAcAAEAAQUBAQAAAAAAAAAAAAAABQIEBgcIAwH/xABJEAABAgMEBAgKCAUCBwAAAAABAAIDBBEFITFBBgcSURMiMmFxkaHRFhdCUlSBkrHB0hQjQ1NiouHwFTNygrIkwghEY5Oj4vH/xAAbAQEAAQUBAAAAAAAAAAAAAAAABQIDBAYHAf/EAD4RAAIAAwQGCAUCBQMFAAAAAAABAgMEBRExURIhQWGh0QYTFCJxgZGxFjLB4fBCUiMzU5KiQ2LxJILC0uL/2gAMAwEAAhEDEQA/AN4oAgCAIAgCAxq1NPrMl4roMabhsiMue3jGh3HZBFeZAWnjQsf02H7MT5UA8aFj+mw/ZifKgHjQsf02H7MT5UA8aFj+mw/ZifKgHjQsf02H7MT5UA8aFj+mw/ZifKgHjQsf02H7MT5UA8aFj+mw/ZifKgHjQsf02H7MT5UA8aFj+mw/ZifKgHjQsf02H7MT5UA8aFj+mw/ZifKgHjQsf02H7MT5UA8aFj+mw/ZifKgHjQsf02H7MT5UA8aFj+mw/ZifKgHjQsf02H7MT5UA8aFj+mw/ZifKgHjPsf02H7MT5UBlsCM17WvY4Oa4BzXAgggioIIxBGaArQBAEAQBAEAQBAEAQBAap1u6zhKB0pJuBmSKRHi/ggch/wBQ9mO5AaVkbB2wXxy7aca4334lxOJKjp1a1FdAblZ3RmGOVp1Tab2LYt+p692wufByDvf1juVrt0zcSHwvRZxeq5Dwcg739Y7k7dM3D4Xos4vVch4OQd7+sdydumbh8L0WcXquQ8HIO9/WO5O3TNw+F6LOL1XIeDkHe/rHcnbpm4fC9FnF6rkPByDvf1juTt0zcPheizi9VyHg5B3v6x3J26ZuHwvRZxeq5Dwcg739Y7k7dM3D4Xos4vVch4OQd7+sdydumbh8L0WcXquQ8HIO9/WO5O3TNw+F6LOL1XIeDkHe/rHcnbpm4fC9FnF6rkPByDvf1juTt0zcPheizi9VyHg5B3v6x3J26ZuHwvRZxeq5Dwcg739Y7k7dM3D4Xos4vVch4OQd7+sdydumbh8L0WcXquQ8HIO9/WO5O3TNw+F6LOL1XIeDkHe/rHcnbpm4fC9FnF6rkPByDvf1juTt0zcPheizi9VyKYujkKh2S4HKpB67l7DXR360W5vRalcDUuJp7L2n9DK9VmsWJZ0T6HOkmVJ4rryYJceU3fDOJGWIzBk4I1GtKE0ippplNMcqYrmjouFFa5oc0hzXAFpBBBBFQQRiCM1UWCtAEAQBAEAQBAEAQGrNbus4SbXSso4GacKPcLxBBHa8jAZYnIEDTFjWWa8NGqXk7Q2rzU37Tq4uP7vwi6qp0u5Bgb1YVh9VdUVC72xZb3v9vHCWmphsNpc40A/dAsOCBxxaMJslVVS6aU5s13JflyIE6Tn7v836LP7Av3cDUn0tiv1Sv8vsfPCc/dj2v0XvYF+7gefFsf8AS/y+xeSNqRYvJhCnnFxA91/qVmbTy5eMXAkqG16ys1y5GrNxNL21+V5LtrnisNmxQ33d7E+oVFMSIGiriAN5NF6k3qRbmTIJcOlG0lm3cWMW2YDfLr0AntFyvw0s17CLm29QS3c5l/gm/bVxLZ2kkLIPPqHerioZmaMGLpVRp6oYn5LmfBpLC81/U3vXvYZmaKV0rpf2Rei5nozSGCcdodI7qql0U1F+DpNQxY3rxXK8u4FpwX8l7eg3dhVmKRMhxRISLWo53yTF56ve4u1aJAIelEUmh2QCcgbl7DdfrLc1xqBuWr3k9RAxdIntJa6FQjEbX6KQhoYYleojUZvSibKjcEcm5rZpfYo8Jz92Pa/Re9gX7uBb+LY/6X+X2JqzZvhYYfSla3Y4Giwp0vq49E2ezax1lOpzhuvv1eDuLpWjPKeEFdmt9K05t69ud15b6yHT0L9d1924s7Us5sZtDc4ck/A8yuyJ7lPcR1qWXLrpdz1RLB/TwMh1Vax32fEEnOk/RiaMcbzBJOI3wzmMsRmDNQRqNXo5rUU8ynmOXMVzR0VDiBwDmkFpALSDUEHAgjEKosFSAIAgCAIAgCA1drc1mtkWmVlHB024cZ1xEEEYne8jAZYnIEDStj2W4u4aPVz3EuG1UmpNS51cXE3/AK4RlVVX9yDDM3iwrC6u6oqF3tkOW978ls8cJeZmGsaXONAP3QLCggcb0UbNU1MunlubMdyRZaNaPzFrzOy2rILKcI/JgP8Ak85D4BZFZWSbMk6UWuJ4LN8jm9o2hNtCbe9UKwWX3M7010tlrKgiQs5jeGaKOfQO4MnEmvLiHG+4digbNs+faMztdU3ovZhfyXvxMKKJQ92HE1tZtjFx4WYJc5x2qEkkkmpLybySb/etknVShWhKw/MDarI6O3pTqteEPPl65E+0AXC4KPbvNxhhUKuS1FEeM1jS5xoBiVVDA4nci3Pny5EtzJjuSIUWlMTEQQpSG5zjhst2nHnoLmjnPYs3qJMiDrJ8SS8bkaXXdJp0x6FKtFZvW+S4+Rltj6nZ2PR85GbBB8n+a/oNCGj1OPQoio6T00ruyINLgufBGvzOunRaU2Jt73eZnZ2p2zYf8zhYx/G/ZHqEMNPaVCzuk9bH8l0Pgr/e88UmEnpbV/ZbBRsnCNPOBf2vJJWBHbNdG73Nflq9rivq4cj1doPZp/5OB6obR7lQrWrV/qxeo6uHIsJrVjZL8ZUNP4HxW9gdTsWRBb9oQf6l/ik/oeOVBkY5aupOUeCZePFhHIO2YjeinFd2lSUjpXUQ/wA2BRLdqf1XAochbDBLd0FtOzgXgcLBFSXQ6uAAzcwjabdiQKDep6ltehrnovuxPY9Xo8H+ajJpq6ro3/Ci1ZYr0LKy7abF4ruK/dkejuV6fSxS9a1o3OyrelVjUuNaMfB+HL3JVYpsBFW5ZYit2mjjjDnG7uWVTVHVu54EBblkKsl9ZLX8RcVlyLa0dLo8eRhSL2g8G8EP8pzWt2WQ3DOhJv8A6d1TelWdKk1UVTC8VhsTxb8+Zz1acTUtLXfd9iWkJfg4bWbhf0m89tVhzY9ONxHVbPpuzU0EnJccXxLhWzMMd0mjOZEhuaaEA0PrUjRQqKCJM0zpNOjk1EmZLdzSevzJOybSbGbueOUPiOZYs+Q5T3E5ZNrS66XlGsV9Vu9sD7atmtjN3OHJPwPMkie5T3Htq2VLrpdz1RLB/R7vYyTVTrIfIPElPE/R60hvN/BE++GezHepmCNRq9HNainmU8xy5iuaOh2PBAIIIIBBF4IOBBzVRZKkAQBAEAQGsdbes1si0y0qQ6bcOMbiIIIuJyLyLw3LE3UDgNJWRZji4xo5LnuJdxiSak1LnE3lxN9/vwjKqqv7kHqbvYVhaF1RULXshy3vfktnjhMTEdrGlzjQBYUEDjdyNoqKiXTy3MmO5IjtHrDmLXmeDh1ZBZfEeRUMacz5zzfQfAErJqqqTZkjTj1xPBZvlm/rcjm9pWjNtCbfhCsF9XvNn6b25AsSSZKSQDYzwdjAkA3Ojv3uNKCt1RubRavZtLNteqdRUfKvxQrdnzd5hRxKXDcjVNh2aa8NFqXuvFbzfftGuJK2upnr+XBgvy42/o/Y3VpVM9d54LLf45ZeOE4sE20ICHs+zItpzzZaGdloJ2nYhrW8t5GZyA3kC6tVmTqiXQUrnx4+7eC5nN7bro6uqctPuwu5eWL5bjobRrRuWkYQhS7A0XbTje55HlPdmceYZALnVbXTquZpzX5bF4GBDCoVciXWIVBAEAQBAEAQGp9amrdj2PnJJmzFbxo0JuDwMXsGTxiQOV047bYduxQxKnqHfC9Sb2bnu9vDCxMl3d6HE17YNpcK3Zdy24843rYaqR1cV6wZvlgWq6uU5cx9+His/o/uSqxTYCzh2bDEQxacY9QOZHOVec+NwKDYRsuyqeCqiqku8/RPa1ve1l4rJJBAY1pZymdB94UnQfKzR+lv82V4P3Mx1laAPknfTJIHgK1e0X8ET74Z7MFD2NbMNXD2eo+fPP7/APJrsEcymmKbKdzRC2VaTYzdzhyh8RzLMnyHKe46LZVqy66XetUSxX1W4+WtZrYzdzhyT8DzJInuU9xTa1lS66XlGsH9Hu9jKNU+sp8k8SU+TwFaQ3n7InInOGezowmYYlEr0c1nyJkiY5cxXNHQrHAgEGoN4IzBzCqLR9QBAEBrPW3rMbINMtKkOm3C83EQQRc5wwLyL2tPSbqBwGj7IsxznGPHJc9xLuMSSSTUvcTeSTfeo2qqr+5B6m7WFYWjdUVC17Ict735LZ44TMeM1jS5xoBisGGFxO5G1T58uRLcyY7kiMsKx5m1pkQoQ2YTb3vIq2G0+U7znG+jc+YAkZVTUybNkdZM1t4La3kt2b+yOb2naU20JuUCwX1e/wBsDoKyrMlbMlC2GNiFCa58RxvLtkVc95zcae4CgAC57UVE+0Ki+LXFE7ksskvzeYqSgRzzMzr7RnYkzG5NahuIDRcxg5gBfvv3rocEqGhpYZMvHPftZI2FQdsqdONdyHW972L6v7k2sI6OEAQHpqbnmQLVeyIQDFZEhMJ87ba8CvOGHpNFR0ilRTqBRQfpab8LmvqconQOVVTIIsb2uJ0CufFQQBAEAQBAEAQBAc4af2SLPtV2wNmFEpEYMg2ISHDoDg6g3ALpFlVLraBaXzQ6n4rD1V3EuWdUdkrYI9l9z8HqfPyLpWzqIQBAEBjWlnKZ0H3hSdB8rNH6W/zZXg/c6nLA5tHAEEUIN4IIvBGYXKtJwxXrEgTQ+srQJ8g8zcmD9HJ4zRfwRJwO9hyOWByJ36xrYhrYOon/AD+/3/5KJcyZSzFNlO5r89CIsu0Wxm1Fzhyh8RzLKnyHKe46LZdqS66XetUSxX5sKLXsxsZu545J+B5vcqqeocp7i3a9kwV0u9ao1g/o93tjmnleqbWW6TcJGfcRArswojvsicGuP3ZyPk9GExDEolejm06THJjcuYrmth0G1wIqLwcFUWj6gCA5e1o6HRbMnOH40aXivL4cR5LjtEkuhxHG/bxIJ5QvxBpRHDpQuEv0s/qJ0M25O533M8pOabEYHNwPYdxUHMluXFos6rR1cuqlKbLep8Hky1tqzzFZQHjNvAyPMe9XaacpUWvBmBbVmxVsi6B96HWlse7k9hl2pXTCFC/0EZrYbnPJhPoG7b3G9kQ+dgGk40Dd1YrpJZkyb/1Ut3pLWslmt2frmc7ltwNwRK5/XIyDXrbJhSLYDTR0w+h/oh0c6n93BjoJUZ0XpetqnNeEC4vUuF5VOiuhuNZWHLbEFu93GPrw7KLaKqZpzHu1HQ7Cpez0UC2xd5+eHC4kFjkwEAQENbNluc4RYRpEFDcaE0wIORCzKaoUK0I8DV7dsSKpfXyPn2rP7+6Mx0V1xxIQEK0IbomzdwrKB/8Aew0DjzgjoOKhq7oxBMfWUsV1+x4eT2eGs0txxy3oTFc15M2NZmsGzI44k3Dad0Q8Ef8AyUr6qrW59i10n5pbfhr9ry4pkL2mQwJuG8VY9rh+FwPuUfFLjg+ZNeRVeeyoPQgCAIAgCA1B/wAQFmueJSKxpdThWOoCTfsObh0P61uHRSfDC5sETuwfun9DHnrBmtxak39wfYid62Xs9P8Av4onl0pq0rtCH0fM+/xWb+4/JE7152en/fxR78VVf7IfR8x/FZv7j8kTvTs9P+/ih8VVf7IfR8x/FZv7j8kTvTs9P+/ih8VVf7IfR8yxtIzEYguguFK4Mfn0rIk9TKvSi4oibRtKbXRQxTEldlf9WzrNmAXI3ieGIaydMIUhLkENiRooLYcJ14INznRB5g3eVhvImrFsyZWTlFe1DC7217Lf7YlqZGoUaH0cs91eFdcL9kC6tczTLmW91k9XdWjZejdlxqJVcepbFnve7LPHDHIiVHG6NpK9kDDkYtpTbJeVYHONwdgKeU95yYP3eaKZpZLlwa9pza3rRl1lR/DWqHVftf2y83tOqNFLEElKQZYRHROCaG7biSScTQE8VuQbkAAskgyWQBAWFuWRBm4D4EdofDeKOG7c4HIg0IPMgOXtKLAj2POGFEq+C++E+l0RlcRue3At+BBNifIU2HeStlWpHQzb8YXivqt6+xfQYoc0Oaag3gqFihcLuZ0yTNgnQKZA709pE27Ze39ZD5YxpnTdzhZlLUaPciwNdt6xu0QufJXfWKzXP3wyLbSHSePaAlmRzV0Jph7db3bThxnc9A0HfSqu0tBKo3Mil4Ra7srkaPLTnTIYM2l6syEBRp15JJXI+oehAEAQHhMykOJy2h3v9RxCrgmRwfKzFqaKnqVdOgT9/XFEZG0chHklzeojtv7VlQ10axV5BTui1LFrgicPFcdfEtXaMnKIPW2nxV1V62wmBH0Sj/TN9Yfuyv8Ag8yOTG/M8e5U9pkPGDgixF0Vqv0xw8eTH8KmjjHPtxD8E7RTrCDgjxdFavbHD6vkDYkc4xu1ydrlLCD2LnwpP/qLiUiwIowi/wCS97ZLf6R8Jz/6i9GVtsqabyY5H97x7l46infzQcEURdFapfLHDx5MuGRLUZyJuMP6Y8UfEK24aGP5pS/tRai6NV8ODT8G/qkSEvppbkH7Z7wMnNhxK9YLu1Y8dl2XN/Ql4Nr7GJMsi0Zavct+Vz9rycs/XVNwzSalob/6dqE7p420D1BYM7orTxq+TMa8bnyMGOKZLejMhue9Xe5nNg61bNmKB0Qy790YBo9sEtp0kKBqujtbI1qHSX+3Xwx9z2GbCzN2OBAIIIN4IvrXcoNpp3Mun1AEBA6Z6UQbPlzGiXuN0KHWhe7IcwGJOQ3mgMhZtnTK6cpcOpbXkvzBFEcahV5z0Yka0Jh0zNHaqegXYMaMmj931K6HdKo5KkSVdd+XveStiWRFWTOunLuLi8vDP0zunQFgHQkklciCtGYiTEVsrLNL3vcG0bi4nyRzbz8FJUlPd34vI0jpBbOm3TSHq/U893hnnhhj0Vqx0Eh2ZL0NHzMQAx4g7IbK+S3tN+4CQNRMzQBAEAQEHplovAtGWdAjClb4bwL2PAuc34jMVCA5hmpSPZk0+Vmm0occiDyYjDm09+BBCxKmn6xXrEn7Eth0cfVzP5b4PPmvMmga3hRB0ZNRK9YELaNlfWsisHltLx/cOMPis2TUdxy4sndyNYtGxkqqCqkr9ULiXmu9z9cybWEbQEAQBAEAQBAEAQBAEAQBAEAQFMSGHCjgCNxFV6m1rRRMlwTIdGNJrJq8i5uwIT+TxDzYdXdRZUusmQ46yBq+jdJOvcvuPdh6crj0sLSS0LKcODdtwa3w3Vcw330H2bucU9apqqGktGHvK6LPb9/zA1CtsyqoHfGr4c1h9vzE3roXpjL2jC24R2YjacLCcRtNP+5u5w7DctDtKzJ1DM0Y9aeD2Pk9xjwRqJaiR0gtqDJwHx47qMaMM3E4NaMyf3cCVj0dJMqpqlS1rfBZs9iiUKvZzna9qx7VmjGjcWGLmtBuY3Jjd5OZ/QLpEiRJs6QpUvHPN5vkZdlWZHaE6+LVAsX9Fv8AbHIlobA0AAUAuAWG2272dJly4ZcKggVyWwhrctIj6qFUvdQGl5vwaKZlZtJT6XfiwNX6QWz1KdNJfeeLyWXi+C34bv1PauhIQ/pEy0GbiDDHgmnyB+M+UfUMy6UNENloAgCAIAgCAxDWToPCtOX2bmx2AmXiHI+Y6l+w7PdccqEDnGRjRZWM6VmmljmOLSHYtO45EHIi68ZFYFXTaXfhxNr6P2z1TVNOfdeDy3eHt4YTyjDewgCAIAgCAIAgCAIAgCAIAgCAIAgCApewEEEVBxBRNp3oojghjhcMSvT2EE2JGs+YZMyri2huxIvxY8ZtI/daFZ7UutkuTOX5mt5z22rIdDH1sr5HweXhk/LxvtK9Jpi15gVHBwWchlahtcXON204/pvKs0NBJsyTq1xPF57tyMGhoptoT1BDqSxeS55L6Xl5LQGsaGtFAP3UqxHG44tJnS6aml08pSpauSLC27U4Juy3lnDmG9ZFNT9Y73gRFt2uqOX1ct/xHwWfI2bqV1cGHs2hON+scNqWhu8kH7V9fKPkjIGuJGzMJXHOYonE73izcyHgQBAEAQBAEAQGudb2rwWhC4aXaBNwxxcuFaPs3HzsdknO43GoA0VYlouqYMYFr2ktG1UGouLXA4EKMq6e7vwm89H7Z6xKmnvXsee578s/HGcWAbaeMxNNZTbNAcCcK7icvWq4JcUfymLUVcqnu613J7dl+V+zzuPRjw4VaQRvBqqWmtTL8uZBMh0oGms1rKl4VhAEAQBAEAQBAEAQBAEAQBAEB5TMAPaWuwIp+qqgjcESiRj1NPBUSopUeDX4/LE85CTbCYGt9Z3neqps1zItJlqgoZdHJUqDzebzPK1bQEFtcXHkj4nmVUiS5sV2wsWracFDK0nrieC+vgvsZXqc1dumogtCdFYQNYLHD+a4eW4fdtOAzI3Chm4YVCrkcxnTo50bmTHe3tOgl6WwgCAIAgCAIAgCAIDT2urVwYwdPybfrm3zENuL2tH8xoHljMZjnFHD1Np3o1XYdqcKNl3LH5hv6d6iKqn6t6UOB0Sw7YVXB1U1/wARcVn45+vhJR4TXtLXCoOIWLDE4XeicnyYJ0ty5ivTMPtGTfAfcTQ8lwu9RpmpmTNhnQ6/Q5raNBOs2d3Ync8Ilq8tW1GR2foxa8SE2NAaY0Jwq1zXwn9IIc7aBBqCCLiFHTq+z5cxy5r0Ylsaa+wlWtaEC7sxvxufveecWStaHc+Ujnn4B5HW0UXsM2z4/lmr+5fUy4OkdoQ43Pxh5XFs+fnWcuXcOmHEb71dUmmi+WPii9D0pq180EPo+Z4eEr84Y6yFX2CHZEXV0sm7Za9WVDSc/d/m/RedgX7uBcXS2LbK/wAvsVDSffD/ADf+q87B/u4Fa6XLbJ/y+xWNJmZsd1hedgizLq6WSdst+qKxpLC81/5e9U9gjzRcXSul2wRcOZW3SKCcnjpA+BXjoZm4uw9KKJ4qJeKX0bPVtuwPOI/td8AqHRzcuJkQ9IrPeMd3/bFyLhlpwThEb6zT3q26eYv0mXBa1FHhNXm7ve4uWPBvBB6L1baaxM6CZDGr4XetxUvCsIAgCAt56cbCYXO9Q3ncFclSnMi0UYddXS6OS5szyWbyL3VjoJEtaYMxM1Eqx3GxHCEXiEw5DziL795qJuXLUuHRRy+sq5lVNc2Y9b4LJHS8GE1rQ1oDWtADQAAAAKAADAAZKsxStAEAQBAEAQBAEAQBAEBoLXPq7dLvNoSTaQydqYY0fy3H7Ro8w5jI34Hi+RQqJXMuSpscqNRwO5raYdZFoiM3c4cofEcyhaiQ5UW46XZFqQV0q/CNYr6rc+GBcTkq2Iwtdgew7wrcuY5cWkjNrKOXVynKmLU+DzRToJpXFsmZMOLV0tEI4RoyyEVg3jMZgUyBFVp2fLtKRpQao1g/o93tjmc0q6SbQTnKmYZ5rM6AjWxLsgCYdGY2CQHCIXANIdhQ51yC57DSzopvUqF6WF2080ldeYDa2uiRhkiBDix6YOoIbT0bXG62qfkdFqqNXzIlDxfDVxLLnw7CHbrzaTxpG7P68HsMILM+EmsJ3+P/ANFPX7iYs3WzZUY0jQ3wed8Nr29bKnsWHO6OV8rXLiUXg7nxu9ypToXiZpIwZCZZtwmS0Zhza2G8dBuuPMVCzY6uni0Y3FC97aLq0XgfH6J2ecZKV/7ML5UVpViwmxf3PmNCHI8YmhNmnGTl/VDaPcFcVq1q/wBWL1Z51cORZxtXFlOxlGD+l0Rv+LgrsNuV8OE1+ifujzqociyi6p7JOEBzeiLF/wBzir8PSO0FjHf/ANq+iPOpgI2a1K2e7kRJhnNtMI7WV7VkwdKqxfNDC/J8zxyISDntSMRtXS04K+SIjC3rewn/ABWfK6WQRap0r0d/B8xDLjlvSgiufoYZa0tO2dFbCnGVa69jgdoOAuJY7Ol1Qb7xhUKap46WuluOnetbOa+uBNUPSCpp41DUPSh4+u3z4Em01FQsV6jf4YlEk1gz6hUecxHaxpc40AxVUEDjeiixUVEunluZMdyR4aF6LR7Zm6Xsl4dDFf5rT5La3F7qfHAUU1JkqVDcjmNp2jMrp2nFqSwWS55nT9lWbCloLIEBgZDhtDWNGQHaSTUkm8kklXiOLtAEAQBAEAQBAEAQBAEAQFMRgcC1wBBBBBFQQcQQcQgObNamgcSy4/0qVB+ivdcLzwTjjDdvafJPqN4BNEyBRw6MRkUtVMpZqmync1+XMjLPnGxWBzfWNx3KEmynLiuZ1Cz6+XWyVMg81k8im0pFsZmybj5J3HuXsmc5UV6KLSs6XXSeri1PY8nyzX1uMfhQJiIWyz3u4OEXODSSWt2sS0YX9/OpGKOTAnPhSveq/a7s/A0Omsaom1Tpo9Wjrb3ZrO/YTstZMFguYCd7rz24epYEdTMj2m8Uti0VOrlAm84tb46l5XFyZdnmt6grWnFmZzpZLVzgXoi0mLGgv8gNO9t3Zh2K9BVTYdt/iR1RYVDOXyaLzh1fbgWMCDNyT+GlIr2kY7ONNzm4PHMQehX4oqerh6ufCn4/R4o1av6O1FNfMkPSh4ry2+Xobg1c6y4c8RAmA2FM+TTkxKDya8l34fWNw062LBjpP4srXBxXjmt5Cy5ulqeJsNa6XggCAojRmsG09waBiXEAdZXsMMUTuhV54YnbesqzJYGscRXZNg/WV/uHEHrcFL01hVs9/JorOLVwx4FDmwo03plpTHtiOwBnBwYe1sDGm1SrnnMmguyp0k7nZ1nyrLlO93xRY+WxF2ko51fNUEtatr2L8yLxjaAAYAUHqVhu93nUYIFBCoVglcHvABJNALyUSbdyEccMELiidyW0irIsuYtabbLy4owXuccGNFzoj+ugHOBmpmmkKUteJza2rWirpl0PyLBZ739Ml5nT+i2jsCQlmS8u2jW3uJxe48p7zmT2AACgACySFJdAEAQBAEAQBAEAQBAEAQBAEBb2jIw48J8KMwPhvBa9pwIP7xyQHL+nOicexpvi1fLRCeCec25sfkHt3545kC1OlKZDczPs60JlFOUyDDas1+YM9JaO17Q5pqD+6KEjgcEWizqFNUy6iUpst3pnpsitc9/79apv2F3RV+ldrPqFQQBAEBBW1ZZBEaDUPBBIbUGoNzm0vBB3LOpqhXdXMw3+xqFvWJp/9RTw97bCtu9b888ccZxmse26AB2AAqYLKmmZq3FYLsOy777v8nzNchoK+LCVF/a17nk7Te3XfbOHRDgN/wBiqVk2VD+jjFzLqsm0ov8ATfBFpHte2YvLmozeiKWdkMq9DTWbL+WWv7b/AHL8HR+0Y8Vd4xL6XkfFsSPFO1GjbR3kueetyyIauVLV0uG5eS9jMl9FJ8X8yYl4XvkXMvo9Cbyqv6bh1DvVqOtmPDUS1P0YpJeuZfE9+pcOZKwobWijQANwuWLFE4nezYJUqCVDoS0kslqK14VkFEEaemGSkq0vL3UFMyLyScmtAJJ5qqVpafQWlFiaBb1s9pi6iS+4sXm+S445HSur/QyDZksIUOjojqGPFpe9wHY0VIAyqcySc01kydAEAQBAEAQBAEAQBAEAQBAEAQBARektgwJ6XfLzDaseMRi1w5L2HJwPcagkIDl+3LHmLIm3QI/Ghm9jwLntye3cciMsNxWPUSFNh3kxY9qxUM3XrgeK+q3+68iThvDgCDUG8FQzTTuZ0uXMhmQqOB3p7SpeFYQBAEAQBAEAQBAEAQEFa86+I8S8AF73kMo28kuNAxtMSTd2KRpKf9cXlzNM6Q2zjSyXuif/AI8/TM6A1V6vmWZB24gDpuIBwr8dgXHgmHcDSpzI3AUkTTDPEAQBAEAQBAEAQBAEAQBAEAQBAEAQBAY3p5ohBtOWMGJxXjjQYgFSx+/nacC3MbiAQBzQYUez5h8pNN2S005hXBzTm12P7Kw6qn01pQ4mx2DbHZYupmvuPg+T2+uZOBRJ0JO8i7YhxgNuC4gjlNxqN4Bz5v2cmnilt6MxeZBWxKrIIevpI3esYcdWaTv15rb44xUlbE087LG8I6hNAwuNBiaNWZMpZEK0oncvHmaxL6TV0Op3PxXK49n29GYaRIVDuIc3sKtqjlxa4IvZmVB0rnr55a8r1zA0nP3f5v0TsC/dwLy6Wxf0v8vsPCc/d/m/ROwf7uA+Ln/S/wAvsfBpFEcaMhgnIXu7AvexQQ64oi3F0snP5Za9W+RVOzs8xm2+C6GwmgcYbwK3mgLrq0Bu5l5Lk0scWjDFe8r19DEmdJq6Jarl4Lm2eVl8PMOq+I4MHKodmv4RRVT+qkrurWZVl9vtOZfNmPq1jc7r92q7zyXkZM1oAoLgMFGN362bxDCoUoYcEQ9u2rsDYYeOcT5oPxWZS0+m9KLA1u3rZ7NC5El994vJc8sscjceprVv9DYJyab/AKp4+ra4fyWuG7KIQb8wDTMqWOfm1UAQBAEAQBAEAQBAEAQBAEAQBAEAQBAEAQGD60tAWWnAqyjZqEDwL94xMJ/4TkfJN+ZBA57suafBiOlpgFj2OLaOuLSDQsPw/wDij6unv78PnzNw6PWzo3Us56v0v/x5emROqNN2IG0ZaJLxWzMs4scw7VW4tPnDmOY+BWfJmQToHJmq9PVr27jR7fsZym6qQtW1Zb1uzy8MN7avNM4dpQKmjY7ABGh+57K+Sew3bidEteyo6Cb3dcDwf0e/3xNelx6SMndKQzixh6WjuUUpkawb9Su4+NkoQwhs9lvcjmxv9T9RcjytOfgy0F8aK4Q4bBVx9wG8k0AGZIVciRNqJily1e2G0leznTSnSCNa81tGrIDKiGzzWnM5F7qX9G4LpFFRyrMp9Fa4ni83yRds6gmWhP0VqhWLyXN7C+gQWsaGtFAMFjxxOJ3s6XTyJciWpctXJFjbNpiC2gveeSN3OVep5DmvXgRVs2tDQy9GHXG8Flvf0zfmbA1KautottGdbWvHlWOzzEdwPW32vNKmUklcjm0ccUcTiid7e03ivSkIAgCAIAgCAIAgCAIAgCAIAgCAIAgCAIAgCA1frj1cCeYZqWb/AKpjeM0fbNaMP6wMDmLjlQDS1hWoXfVRLni4VxNMjzhRVVT6L04cDfrAtnr4VTzn31g81zXH1JkhYRs7SauZBiJGs+YbMyp2aHpF+LHDNp/dDQrPulVklyJyvv8Ay9bzntt2RFRzOukruPg8vDL0yv6F0N0og2hLiNDucLosOtSx2YO8Zg5jcagc8tKzplDOcuLWtjzX5iiKgjUSvJmYjtY1z3uDWtBc5xNAABUkk4ABYMEEUcShhV7ewqbuOedYGl8S1ZgQYFRLQySwGo2iLjFePcMgd5K6LZVmwWbJ05nzvH/1X1zFNTTa6cpUv/hZv83FElKNhMDW+s7zvKTJkUyLSZ0uiopVJJUqWvPN5s87Tn2wWbRvJ5I3nuVUmS5sVyLNp2jLoZOnFrbwWb5ZsyDVFq/daEX6bONrLtdxGkXRXNOFM4bTcciRTIqbggUC0UcwqKiZUTHNmO9s6KAVRZPqAIAgCAIAgCAIAgCAIAgCAIAgCAIAgCAIAgCAIDSeurVxXbtGSbR4481DbnS8xmAYEYuAx5WNa+NX6mVQxOFqKF3NGubFtMRW0PLGPPzhQ9TTuW71gdIsW14a2Xox/wAxY796+uRIxGBwIIqDcQsdNp3omZkuGZC4I1ensImyLUj2VNCNB40M3OaTc9ubHbiMj+oWZPkSrRkOVMxzyeaObWrZkdnzr4dcDwf0e/3xzJ7WNrBdaOxLSgc2AdkvrcXuoDsu3NafUSK5BYFkWNDQJzp1zi13blu3v21ZmDBBMqZilSle2RtmSDYLKC8nlHee5ZE+c5sV7wOkWZZsuhlaEOuJ4vN8sj1nJpsNhc7AdpyAVEuW5kWijIrKuXSSnNmPUuLyR7audDYtsTRiRqtlYRHCuFRXMQWHecScga4kVm5UpS4dFHMK+umVk5zZnkslkdNyksyGxsOG0MYwBrGtFAA0UAA3UVwwj1QBAEAQBAEAQBAEAQBAEAQBAEAQBAEAQBAEAQBAEAQHPGt/V4ZGJ9Okm0gF1YjGi6E5xxAyhuJpTAE0wIApihUSuZdkT45ExTJbuaMasu0GxmVFzhyhuPcoWfJcqK7YdOsu0pddJ01qiWKyfJ7C4mYDXtLXCoKtwRuB6SMypppdRLcqYr0y0sqy2wQc3HPmyAV6fUOb4EdZVjy6BNp3xPbu2Lnm/IvY0UNaXONALyVYhhcTuRJzp0EmBzJjuS2ljoto/HtmcEJlWQWXxX0uYyuJyL3UoB8ASpqRIUqG7acztW1I66bpYQrBfXxf2OorEsiDKQGQIDAyGwUaPeScyTUk5kq+RRfIAgCAIAgCAIAgCAIAgCAIAgCAIAgCAIAgCAIAgCAIAgPOZgMiMcyI0OY4Fr2uAIIcKEEHEEIDmbWVoREsiZEaBV0rEJEMmp2SbzBeegVBOIG8FW5stTIdFmXRVsyknKbL9M1kW0lNtisDm+sbjuKhJkty4tFnUKKtlVclTZb+zyZ7ONLzhmqErzJiiUKveBDScpHtOaZKyragnHIAcqI85NHcMSApimp+rV7xOdW3bDrI+rl/y1xefI6d0O0XgWdLNl4AwviPIve8i97vgMgAFlEATiAIAgCAIAgCAIAgCAIAgCAIAgCAIAgCAIAgCAIAgCAIAgCAsrYsuDNQXwI7A+HEFHNPYRuINCCLwQCgOX9L9G49jTmw6r4ESphP89oOByD21FRzjIhWZ8lTYbtpJ2XaUdDO0lrheKz+62EbNTESbislpVrnuiEAAYuJyvwAxJN1xrcFj0tNod6PElbctxVC6mnfc2vPd4Lbm+PSOrfQeFZkvsCj476GPE3nzW57Db6b7znQZxq5lyAIAgCAIAgCAIAgCAIAgCAIAgCAIAgCAIAgCAIAgCAIAgCAIAgIbS3RqBaEs6Xji43scMWOAOy9vOKnpBIwKAxjVbq3ZZjXxIpbEmXlzdsVo1m1xWsqK1IAJPqyqQNgIAgCAIAgCAIAgCAIAgCAIAgCAIAgCAIAgCAIAgCAIAgCAIAgCAIAgCAIAgCAIAgCAIAgCAIAgCAIAgCAID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AutoShape 6" descr="data:image/jpeg;base64,/9j/4AAQSkZJRgABAQAAAQABAAD/2wCEAAkGBxITEhUUEhQWFRUXGRYYExgYGRYYIBwcFBUXGxgYGBsYHCkgGR8lHBgUITEhJSkrLi4vGB82ODMsNygtLisBCgoKDg0OGxAQGzcmICQsLC84LS8sLC83Ny8sLCwsLC00NCwwLCwsNzQsLCwsLiw3LCwsLCwsLCw0NCwwNDAtOP/AABEIAMQBAgMBEQACEQEDEQH/xAAcAAEAAQUBAQAAAAAAAAAAAAAABQIEBgcIAwH/xABJEAABAgMEBAgKCAUCBwAAAAABAAIDBBEFITFBBgcSURMiMmFxkaHRFhdCUlSBkrHB0hQjQ1NiouHwFTNygrIkwghEY5Oj4vH/xAAbAQEAAQUBAAAAAAAAAAAAAAAABQIDBAYHAf/EAD4RAAIAAwQGCAUCBQMFAAAAAAABAgMEBRExURIhQWGh0QYTFCJxgZGxFjLB4fBCUiMzU5KiQ2LxJILC0uL/2gAMAwEAAhEDEQA/AN4oAgCAIAgCAxq1NPrMl4roMabhsiMue3jGh3HZBFeZAWnjQsf02H7MT5UA8aFj+mw/ZifKgHjQsf02H7MT5UA8aFj+mw/ZifKgHjQsf02H7MT5UA8aFj+mw/ZifKgHjQsf02H7MT5UA8aFj+mw/ZifKgHjQsf02H7MT5UA8aFj+mw/ZifKgHjQsf02H7MT5UA8aFj+mw/ZifKgHjQsf02H7MT5UA8aFj+mw/ZifKgHjQsf02H7MT5UA8aFj+mw/ZifKgHjQsf02H7MT5UA8aFj+mw/ZifKgHjPsf02H7MT5UBlsCM17WvY4Oa4BzXAgggioIIxBGaArQBAEAQBAEAQBAEAQBAap1u6zhKB0pJuBmSKRHi/ggch/wBQ9mO5AaVkbB2wXxy7aca4334lxOJKjp1a1FdAblZ3RmGOVp1Tab2LYt+p692wufByDvf1juVrt0zcSHwvRZxeq5Dwcg739Y7k7dM3D4Xos4vVch4OQd7+sdydumbh8L0WcXquQ8HIO9/WO5O3TNw+F6LOL1XIeDkHe/rHcnbpm4fC9FnF6rkPByDvf1juTt0zcPheizi9VyHg5B3v6x3J26ZuHwvRZxeq5Dwcg739Y7k7dM3D4Xos4vVch4OQd7+sdydumbh8L0WcXquQ8HIO9/WO5O3TNw+F6LOL1XIeDkHe/rHcnbpm4fC9FnF6rkPByDvf1juTt0zcPheizi9VyHg5B3v6x3J26ZuHwvRZxeq5Dwcg739Y7k7dM3D4Xos4vVch4OQd7+sdydumbh8L0WcXquQ8HIO9/WO5O3TNw+F6LOL1XIeDkHe/rHcnbpm4fC9FnF6rkPByDvf1juTt0zcPheizi9VyKYujkKh2S4HKpB67l7DXR360W5vRalcDUuJp7L2n9DK9VmsWJZ0T6HOkmVJ4rryYJceU3fDOJGWIzBk4I1GtKE0ippplNMcqYrmjouFFa5oc0hzXAFpBBBBFQQRiCM1UWCtAEAQBAEAQBAEAQGrNbus4SbXSso4GacKPcLxBBHa8jAZYnIEDTFjWWa8NGqXk7Q2rzU37Tq4uP7vwi6qp0u5Bgb1YVh9VdUVC72xZb3v9vHCWmphsNpc40A/dAsOCBxxaMJslVVS6aU5s13JflyIE6Tn7v836LP7Av3cDUn0tiv1Sv8vsfPCc/dj2v0XvYF+7gefFsf8AS/y+xeSNqRYvJhCnnFxA91/qVmbTy5eMXAkqG16ys1y5GrNxNL21+V5LtrnisNmxQ33d7E+oVFMSIGiriAN5NF6k3qRbmTIJcOlG0lm3cWMW2YDfLr0AntFyvw0s17CLm29QS3c5l/gm/bVxLZ2kkLIPPqHerioZmaMGLpVRp6oYn5LmfBpLC81/U3vXvYZmaKV0rpf2Rei5nozSGCcdodI7qql0U1F+DpNQxY3rxXK8u4FpwX8l7eg3dhVmKRMhxRISLWo53yTF56ve4u1aJAIelEUmh2QCcgbl7DdfrLc1xqBuWr3k9RAxdIntJa6FQjEbX6KQhoYYleojUZvSibKjcEcm5rZpfYo8Jz92Pa/Re9gX7uBb+LY/6X+X2JqzZvhYYfSla3Y4Giwp0vq49E2ezax1lOpzhuvv1eDuLpWjPKeEFdmt9K05t69ud15b6yHT0L9d1924s7Us5sZtDc4ck/A8yuyJ7lPcR1qWXLrpdz1RLB/TwMh1Vax32fEEnOk/RiaMcbzBJOI3wzmMsRmDNQRqNXo5rUU8ynmOXMVzR0VDiBwDmkFpALSDUEHAgjEKosFSAIAgCAIAgCA1drc1mtkWmVlHB024cZ1xEEEYne8jAZYnIEDStj2W4u4aPVz3EuG1UmpNS51cXE3/AK4RlVVX9yDDM3iwrC6u6oqF3tkOW978ls8cJeZmGsaXONAP3QLCggcb0UbNU1MunlubMdyRZaNaPzFrzOy2rILKcI/JgP8Ak85D4BZFZWSbMk6UWuJ4LN8jm9o2hNtCbe9UKwWX3M7010tlrKgiQs5jeGaKOfQO4MnEmvLiHG+4digbNs+faMztdU3ovZhfyXvxMKKJQ92HE1tZtjFx4WYJc5x2qEkkkmpLybySb/etknVShWhKw/MDarI6O3pTqteEPPl65E+0AXC4KPbvNxhhUKuS1FEeM1jS5xoBiVVDA4nci3Pny5EtzJjuSIUWlMTEQQpSG5zjhst2nHnoLmjnPYs3qJMiDrJ8SS8bkaXXdJp0x6FKtFZvW+S4+Rltj6nZ2PR85GbBB8n+a/oNCGj1OPQoio6T00ruyINLgufBGvzOunRaU2Jt73eZnZ2p2zYf8zhYx/G/ZHqEMNPaVCzuk9bH8l0Pgr/e88UmEnpbV/ZbBRsnCNPOBf2vJJWBHbNdG73Nflq9rivq4cj1doPZp/5OB6obR7lQrWrV/qxeo6uHIsJrVjZL8ZUNP4HxW9gdTsWRBb9oQf6l/ik/oeOVBkY5aupOUeCZePFhHIO2YjeinFd2lSUjpXUQ/wA2BRLdqf1XAochbDBLd0FtOzgXgcLBFSXQ6uAAzcwjabdiQKDep6ltehrnovuxPY9Xo8H+ajJpq6ro3/Ci1ZYr0LKy7abF4ruK/dkejuV6fSxS9a1o3OyrelVjUuNaMfB+HL3JVYpsBFW5ZYit2mjjjDnG7uWVTVHVu54EBblkKsl9ZLX8RcVlyLa0dLo8eRhSL2g8G8EP8pzWt2WQ3DOhJv8A6d1TelWdKk1UVTC8VhsTxb8+Zz1acTUtLXfd9iWkJfg4bWbhf0m89tVhzY9ONxHVbPpuzU0EnJccXxLhWzMMd0mjOZEhuaaEA0PrUjRQqKCJM0zpNOjk1EmZLdzSevzJOybSbGbueOUPiOZYs+Q5T3E5ZNrS66XlGsV9Vu9sD7atmtjN3OHJPwPMkie5T3Htq2VLrpdz1RLB/R7vYyTVTrIfIPElPE/R60hvN/BE++GezHepmCNRq9HNainmU8xy5iuaOh2PBAIIIIBBF4IOBBzVRZKkAQBAEAQGsdbes1si0y0qQ6bcOMbiIIIuJyLyLw3LE3UDgNJWRZji4xo5LnuJdxiSak1LnE3lxN9/vwjKqqv7kHqbvYVhaF1RULXshy3vfktnjhMTEdrGlzjQBYUEDjdyNoqKiXTy3MmO5IjtHrDmLXmeDh1ZBZfEeRUMacz5zzfQfAErJqqqTZkjTj1xPBZvlm/rcjm9pWjNtCbfhCsF9XvNn6b25AsSSZKSQDYzwdjAkA3Ojv3uNKCt1RubRavZtLNteqdRUfKvxQrdnzd5hRxKXDcjVNh2aa8NFqXuvFbzfftGuJK2upnr+XBgvy42/o/Y3VpVM9d54LLf45ZeOE4sE20ICHs+zItpzzZaGdloJ2nYhrW8t5GZyA3kC6tVmTqiXQUrnx4+7eC5nN7bro6uqctPuwu5eWL5bjobRrRuWkYQhS7A0XbTje55HlPdmceYZALnVbXTquZpzX5bF4GBDCoVciXWIVBAEAQBAEAQGp9amrdj2PnJJmzFbxo0JuDwMXsGTxiQOV047bYduxQxKnqHfC9Sb2bnu9vDCxMl3d6HE17YNpcK3Zdy24843rYaqR1cV6wZvlgWq6uU5cx9+His/o/uSqxTYCzh2bDEQxacY9QOZHOVec+NwKDYRsuyqeCqiqku8/RPa1ve1l4rJJBAY1pZymdB94UnQfKzR+lv82V4P3Mx1laAPknfTJIHgK1e0X8ET74Z7MFD2NbMNXD2eo+fPP7/APJrsEcymmKbKdzRC2VaTYzdzhyh8RzLMnyHKe46LZVqy66XetUSxX1W4+WtZrYzdzhyT8DzJInuU9xTa1lS66XlGsH9Hu9jKNU+sp8k8SU+TwFaQ3n7InInOGezowmYYlEr0c1nyJkiY5cxXNHQrHAgEGoN4IzBzCqLR9QBAEBrPW3rMbINMtKkOm3C83EQQRc5wwLyL2tPSbqBwGj7IsxznGPHJc9xLuMSSSTUvcTeSTfeo2qqr+5B6m7WFYWjdUVC17Ict735LZ44TMeM1jS5xoBisGGFxO5G1T58uRLcyY7kiMsKx5m1pkQoQ2YTb3vIq2G0+U7znG+jc+YAkZVTUybNkdZM1t4La3kt2b+yOb2naU20JuUCwX1e/wBsDoKyrMlbMlC2GNiFCa58RxvLtkVc95zcae4CgAC57UVE+0Ki+LXFE7ksskvzeYqSgRzzMzr7RnYkzG5NahuIDRcxg5gBfvv3rocEqGhpYZMvHPftZI2FQdsqdONdyHW972L6v7k2sI6OEAQHpqbnmQLVeyIQDFZEhMJ87ba8CvOGHpNFR0ilRTqBRQfpab8LmvqconQOVVTIIsb2uJ0CufFQQBAEAQBAEAQBAc4af2SLPtV2wNmFEpEYMg2ISHDoDg6g3ALpFlVLraBaXzQ6n4rD1V3EuWdUdkrYI9l9z8HqfPyLpWzqIQBAEBjWlnKZ0H3hSdB8rNH6W/zZXg/c6nLA5tHAEEUIN4IIvBGYXKtJwxXrEgTQ+srQJ8g8zcmD9HJ4zRfwRJwO9hyOWByJ36xrYhrYOon/AD+/3/5KJcyZSzFNlO5r89CIsu0Wxm1Fzhyh8RzLKnyHKe46LZdqS66XetUSxX5sKLXsxsZu545J+B5vcqqeocp7i3a9kwV0u9ao1g/o93tjmnleqbWW6TcJGfcRArswojvsicGuP3ZyPk9GExDEolejm06THJjcuYrmth0G1wIqLwcFUWj6gCA5e1o6HRbMnOH40aXivL4cR5LjtEkuhxHG/bxIJ5QvxBpRHDpQuEv0s/qJ0M25O533M8pOabEYHNwPYdxUHMluXFos6rR1cuqlKbLep8Hky1tqzzFZQHjNvAyPMe9XaacpUWvBmBbVmxVsi6B96HWlse7k9hl2pXTCFC/0EZrYbnPJhPoG7b3G9kQ+dgGk40Dd1YrpJZkyb/1Ut3pLWslmt2frmc7ltwNwRK5/XIyDXrbJhSLYDTR0w+h/oh0c6n93BjoJUZ0XpetqnNeEC4vUuF5VOiuhuNZWHLbEFu93GPrw7KLaKqZpzHu1HQ7Cpez0UC2xd5+eHC4kFjkwEAQENbNluc4RYRpEFDcaE0wIORCzKaoUK0I8DV7dsSKpfXyPn2rP7+6Mx0V1xxIQEK0IbomzdwrKB/8Aew0DjzgjoOKhq7oxBMfWUsV1+x4eT2eGs0txxy3oTFc15M2NZmsGzI44k3Dad0Q8Ef8AyUr6qrW59i10n5pbfhr9ry4pkL2mQwJuG8VY9rh+FwPuUfFLjg+ZNeRVeeyoPQgCAIAgCA1B/wAQFmueJSKxpdThWOoCTfsObh0P61uHRSfDC5sETuwfun9DHnrBmtxak39wfYid62Xs9P8Av4onl0pq0rtCH0fM+/xWb+4/JE7152en/fxR78VVf7IfR8x/FZv7j8kTvTs9P+/ih8VVf7IfR8x/FZv7j8kTvTs9P+/ih8VVf7IfR8yxtIzEYguguFK4Mfn0rIk9TKvSi4oibRtKbXRQxTEldlf9WzrNmAXI3ieGIaydMIUhLkENiRooLYcJ14INznRB5g3eVhvImrFsyZWTlFe1DC7217Lf7YlqZGoUaH0cs91eFdcL9kC6tczTLmW91k9XdWjZejdlxqJVcepbFnve7LPHDHIiVHG6NpK9kDDkYtpTbJeVYHONwdgKeU95yYP3eaKZpZLlwa9pza3rRl1lR/DWqHVftf2y83tOqNFLEElKQZYRHROCaG7biSScTQE8VuQbkAAskgyWQBAWFuWRBm4D4EdofDeKOG7c4HIg0IPMgOXtKLAj2POGFEq+C++E+l0RlcRue3At+BBNifIU2HeStlWpHQzb8YXivqt6+xfQYoc0Oaag3gqFihcLuZ0yTNgnQKZA709pE27Ze39ZD5YxpnTdzhZlLUaPciwNdt6xu0QufJXfWKzXP3wyLbSHSePaAlmRzV0Jph7db3bThxnc9A0HfSqu0tBKo3Mil4Ra7srkaPLTnTIYM2l6syEBRp15JJXI+oehAEAQHhMykOJy2h3v9RxCrgmRwfKzFqaKnqVdOgT9/XFEZG0chHklzeojtv7VlQ10axV5BTui1LFrgicPFcdfEtXaMnKIPW2nxV1V62wmBH0Sj/TN9Yfuyv8Ag8yOTG/M8e5U9pkPGDgixF0Vqv0xw8eTH8KmjjHPtxD8E7RTrCDgjxdFavbHD6vkDYkc4xu1ydrlLCD2LnwpP/qLiUiwIowi/wCS97ZLf6R8Jz/6i9GVtsqabyY5H97x7l46infzQcEURdFapfLHDx5MuGRLUZyJuMP6Y8UfEK24aGP5pS/tRai6NV8ODT8G/qkSEvppbkH7Z7wMnNhxK9YLu1Y8dl2XN/Ql4Nr7GJMsi0Zavct+Vz9rycs/XVNwzSalob/6dqE7p420D1BYM7orTxq+TMa8bnyMGOKZLejMhue9Xe5nNg61bNmKB0Qy790YBo9sEtp0kKBqujtbI1qHSX+3Xwx9z2GbCzN2OBAIIIN4IvrXcoNpp3Mun1AEBA6Z6UQbPlzGiXuN0KHWhe7IcwGJOQ3mgMhZtnTK6cpcOpbXkvzBFEcahV5z0Yka0Jh0zNHaqegXYMaMmj931K6HdKo5KkSVdd+XveStiWRFWTOunLuLi8vDP0zunQFgHQkklciCtGYiTEVsrLNL3vcG0bi4nyRzbz8FJUlPd34vI0jpBbOm3TSHq/U893hnnhhj0Vqx0Eh2ZL0NHzMQAx4g7IbK+S3tN+4CQNRMzQBAEAQEHplovAtGWdAjClb4bwL2PAuc34jMVCA5hmpSPZk0+Vmm0occiDyYjDm09+BBCxKmn6xXrEn7Eth0cfVzP5b4PPmvMmga3hRB0ZNRK9YELaNlfWsisHltLx/cOMPis2TUdxy4sndyNYtGxkqqCqkr9ULiXmu9z9cybWEbQEAQBAEAQBAEAQBAEAQBAEAQFMSGHCjgCNxFV6m1rRRMlwTIdGNJrJq8i5uwIT+TxDzYdXdRZUusmQ46yBq+jdJOvcvuPdh6crj0sLSS0LKcODdtwa3w3Vcw330H2bucU9apqqGktGHvK6LPb9/zA1CtsyqoHfGr4c1h9vzE3roXpjL2jC24R2YjacLCcRtNP+5u5w7DctDtKzJ1DM0Y9aeD2Pk9xjwRqJaiR0gtqDJwHx47qMaMM3E4NaMyf3cCVj0dJMqpqlS1rfBZs9iiUKvZzna9qx7VmjGjcWGLmtBuY3Jjd5OZ/QLpEiRJs6QpUvHPN5vkZdlWZHaE6+LVAsX9Fv8AbHIlobA0AAUAuAWG2272dJly4ZcKggVyWwhrctIj6qFUvdQGl5vwaKZlZtJT6XfiwNX6QWz1KdNJfeeLyWXi+C34bv1PauhIQ/pEy0GbiDDHgmnyB+M+UfUMy6UNENloAgCAIAgCAxDWToPCtOX2bmx2AmXiHI+Y6l+w7PdccqEDnGRjRZWM6VmmljmOLSHYtO45EHIi68ZFYFXTaXfhxNr6P2z1TVNOfdeDy3eHt4YTyjDewgCAIAgCAIAgCAIAgCAIAgCAIAgCApewEEEVBxBRNp3oojghjhcMSvT2EE2JGs+YZMyri2huxIvxY8ZtI/daFZ7UutkuTOX5mt5z22rIdDH1sr5HweXhk/LxvtK9Jpi15gVHBwWchlahtcXON204/pvKs0NBJsyTq1xPF57tyMGhoptoT1BDqSxeS55L6Xl5LQGsaGtFAP3UqxHG44tJnS6aml08pSpauSLC27U4Juy3lnDmG9ZFNT9Y73gRFt2uqOX1ct/xHwWfI2bqV1cGHs2hON+scNqWhu8kH7V9fKPkjIGuJGzMJXHOYonE73izcyHgQBAEAQBAEAQGudb2rwWhC4aXaBNwxxcuFaPs3HzsdknO43GoA0VYlouqYMYFr2ktG1UGouLXA4EKMq6e7vwm89H7Z6xKmnvXsee578s/HGcWAbaeMxNNZTbNAcCcK7icvWq4JcUfymLUVcqnu613J7dl+V+zzuPRjw4VaQRvBqqWmtTL8uZBMh0oGms1rKl4VhAEAQBAEAQBAEAQBAEAQBAEB5TMAPaWuwIp+qqgjcESiRj1NPBUSopUeDX4/LE85CTbCYGt9Z3neqps1zItJlqgoZdHJUqDzebzPK1bQEFtcXHkj4nmVUiS5sV2wsWracFDK0nrieC+vgvsZXqc1dumogtCdFYQNYLHD+a4eW4fdtOAzI3Chm4YVCrkcxnTo50bmTHe3tOgl6WwgCAIAgCAIAgCAIDT2urVwYwdPybfrm3zENuL2tH8xoHljMZjnFHD1Np3o1XYdqcKNl3LH5hv6d6iKqn6t6UOB0Sw7YVXB1U1/wARcVn45+vhJR4TXtLXCoOIWLDE4XeicnyYJ0ty5ivTMPtGTfAfcTQ8lwu9RpmpmTNhnQ6/Q5raNBOs2d3Ync8Ilq8tW1GR2foxa8SE2NAaY0Jwq1zXwn9IIc7aBBqCCLiFHTq+z5cxy5r0Ylsaa+wlWtaEC7sxvxufveecWStaHc+Ujnn4B5HW0UXsM2z4/lmr+5fUy4OkdoQ43Pxh5XFs+fnWcuXcOmHEb71dUmmi+WPii9D0pq180EPo+Z4eEr84Y6yFX2CHZEXV0sm7Za9WVDSc/d/m/RedgX7uBcXS2LbK/wAvsVDSffD/ADf+q87B/u4Fa6XLbJ/y+xWNJmZsd1hedgizLq6WSdst+qKxpLC81/5e9U9gjzRcXSul2wRcOZW3SKCcnjpA+BXjoZm4uw9KKJ4qJeKX0bPVtuwPOI/td8AqHRzcuJkQ9IrPeMd3/bFyLhlpwThEb6zT3q26eYv0mXBa1FHhNXm7ve4uWPBvBB6L1baaxM6CZDGr4XetxUvCsIAgCAt56cbCYXO9Q3ncFclSnMi0UYddXS6OS5szyWbyL3VjoJEtaYMxM1Eqx3GxHCEXiEw5DziL795qJuXLUuHRRy+sq5lVNc2Y9b4LJHS8GE1rQ1oDWtADQAAAAKAADAAZKsxStAEAQBAEAQBAEAQBAEBoLXPq7dLvNoSTaQydqYY0fy3H7Ro8w5jI34Hi+RQqJXMuSpscqNRwO5raYdZFoiM3c4cofEcyhaiQ5UW46XZFqQV0q/CNYr6rc+GBcTkq2Iwtdgew7wrcuY5cWkjNrKOXVynKmLU+DzRToJpXFsmZMOLV0tEI4RoyyEVg3jMZgUyBFVp2fLtKRpQao1g/o93tjmc0q6SbQTnKmYZ5rM6AjWxLsgCYdGY2CQHCIXANIdhQ51yC57DSzopvUqF6WF2080ldeYDa2uiRhkiBDix6YOoIbT0bXG62qfkdFqqNXzIlDxfDVxLLnw7CHbrzaTxpG7P68HsMILM+EmsJ3+P/ANFPX7iYs3WzZUY0jQ3wed8Nr29bKnsWHO6OV8rXLiUXg7nxu9ypToXiZpIwZCZZtwmS0Zhza2G8dBuuPMVCzY6uni0Y3FC97aLq0XgfH6J2ecZKV/7ML5UVpViwmxf3PmNCHI8YmhNmnGTl/VDaPcFcVq1q/wBWL1Z51cORZxtXFlOxlGD+l0Rv+LgrsNuV8OE1+ifujzqociyi6p7JOEBzeiLF/wBzir8PSO0FjHf/ANq+iPOpgI2a1K2e7kRJhnNtMI7WV7VkwdKqxfNDC/J8zxyISDntSMRtXS04K+SIjC3rewn/ABWfK6WQRap0r0d/B8xDLjlvSgiufoYZa0tO2dFbCnGVa69jgdoOAuJY7Ol1Qb7xhUKap46WuluOnetbOa+uBNUPSCpp41DUPSh4+u3z4Em01FQsV6jf4YlEk1gz6hUecxHaxpc40AxVUEDjeiixUVEunluZMdyR4aF6LR7Zm6Xsl4dDFf5rT5La3F7qfHAUU1JkqVDcjmNp2jMrp2nFqSwWS55nT9lWbCloLIEBgZDhtDWNGQHaSTUkm8kklXiOLtAEAQBAEAQBAEAQBAEAQFMRgcC1wBBBBBFQQcQQcQgObNamgcSy4/0qVB+ivdcLzwTjjDdvafJPqN4BNEyBRw6MRkUtVMpZqmync1+XMjLPnGxWBzfWNx3KEmynLiuZ1Cz6+XWyVMg81k8im0pFsZmybj5J3HuXsmc5UV6KLSs6XXSeri1PY8nyzX1uMfhQJiIWyz3u4OEXODSSWt2sS0YX9/OpGKOTAnPhSveq/a7s/A0Omsaom1Tpo9Wjrb3ZrO/YTstZMFguYCd7rz24epYEdTMj2m8Uti0VOrlAm84tb46l5XFyZdnmt6grWnFmZzpZLVzgXoi0mLGgv8gNO9t3Zh2K9BVTYdt/iR1RYVDOXyaLzh1fbgWMCDNyT+GlIr2kY7ONNzm4PHMQehX4oqerh6ufCn4/R4o1av6O1FNfMkPSh4ry2+Xobg1c6y4c8RAmA2FM+TTkxKDya8l34fWNw062LBjpP4srXBxXjmt5Cy5ulqeJsNa6XggCAojRmsG09waBiXEAdZXsMMUTuhV54YnbesqzJYGscRXZNg/WV/uHEHrcFL01hVs9/JorOLVwx4FDmwo03plpTHtiOwBnBwYe1sDGm1SrnnMmguyp0k7nZ1nyrLlO93xRY+WxF2ko51fNUEtatr2L8yLxjaAAYAUHqVhu93nUYIFBCoVglcHvABJNALyUSbdyEccMELiidyW0irIsuYtabbLy4owXuccGNFzoj+ugHOBmpmmkKUteJza2rWirpl0PyLBZ739Ml5nT+i2jsCQlmS8u2jW3uJxe48p7zmT2AACgACySFJdAEAQBAEAQBAEAQBAEAQBAEBb2jIw48J8KMwPhvBa9pwIP7xyQHL+nOicexpvi1fLRCeCec25sfkHt3545kC1OlKZDczPs60JlFOUyDDas1+YM9JaO17Q5pqD+6KEjgcEWizqFNUy6iUpst3pnpsitc9/79apv2F3RV+ldrPqFQQBAEBBW1ZZBEaDUPBBIbUGoNzm0vBB3LOpqhXdXMw3+xqFvWJp/9RTw97bCtu9b888ccZxmse26AB2AAqYLKmmZq3FYLsOy777v8nzNchoK+LCVF/a17nk7Te3XfbOHRDgN/wBiqVk2VD+jjFzLqsm0ov8ATfBFpHte2YvLmozeiKWdkMq9DTWbL+WWv7b/AHL8HR+0Y8Vd4xL6XkfFsSPFO1GjbR3kueetyyIauVLV0uG5eS9jMl9FJ8X8yYl4XvkXMvo9Cbyqv6bh1DvVqOtmPDUS1P0YpJeuZfE9+pcOZKwobWijQANwuWLFE4nezYJUqCVDoS0kslqK14VkFEEaemGSkq0vL3UFMyLyScmtAJJ5qqVpafQWlFiaBb1s9pi6iS+4sXm+S445HSur/QyDZksIUOjojqGPFpe9wHY0VIAyqcySc01kydAEAQBAEAQBAEAQBAEAQBAEAQBARektgwJ6XfLzDaseMRi1w5L2HJwPcagkIDl+3LHmLIm3QI/Ghm9jwLntye3cciMsNxWPUSFNh3kxY9qxUM3XrgeK+q3+68iThvDgCDUG8FQzTTuZ0uXMhmQqOB3p7SpeFYQBAEAQBAEAQBAEAQEFa86+I8S8AF73kMo28kuNAxtMSTd2KRpKf9cXlzNM6Q2zjSyXuif/AI8/TM6A1V6vmWZB24gDpuIBwr8dgXHgmHcDSpzI3AUkTTDPEAQBAEAQBAEAQBAEAQBAEAQBAEAQBAY3p5ohBtOWMGJxXjjQYgFSx+/nacC3MbiAQBzQYUez5h8pNN2S005hXBzTm12P7Kw6qn01pQ4mx2DbHZYupmvuPg+T2+uZOBRJ0JO8i7YhxgNuC4gjlNxqN4Bz5v2cmnilt6MxeZBWxKrIIevpI3esYcdWaTv15rb44xUlbE087LG8I6hNAwuNBiaNWZMpZEK0oncvHmaxL6TV0Op3PxXK49n29GYaRIVDuIc3sKtqjlxa4IvZmVB0rnr55a8r1zA0nP3f5v0TsC/dwLy6Wxf0v8vsPCc/d/m/ROwf7uA+Ln/S/wAvsfBpFEcaMhgnIXu7AvexQQ64oi3F0snP5Za9W+RVOzs8xm2+C6GwmgcYbwK3mgLrq0Bu5l5Lk0scWjDFe8r19DEmdJq6Jarl4Lm2eVl8PMOq+I4MHKodmv4RRVT+qkrurWZVl9vtOZfNmPq1jc7r92q7zyXkZM1oAoLgMFGN362bxDCoUoYcEQ9u2rsDYYeOcT5oPxWZS0+m9KLA1u3rZ7NC5El994vJc8sscjceprVv9DYJyab/AKp4+ra4fyWuG7KIQb8wDTMqWOfm1UAQBAEAQBAEAQBAEAQBAEAQBAEAQBAEAQGD60tAWWnAqyjZqEDwL94xMJ/4TkfJN+ZBA57suafBiOlpgFj2OLaOuLSDQsPw/wDij6unv78PnzNw6PWzo3Us56v0v/x5emROqNN2IG0ZaJLxWzMs4scw7VW4tPnDmOY+BWfJmQToHJmq9PVr27jR7fsZym6qQtW1Zb1uzy8MN7avNM4dpQKmjY7ABGh+57K+Sew3bidEteyo6Cb3dcDwf0e/3xNelx6SMndKQzixh6WjuUUpkawb9Su4+NkoQwhs9lvcjmxv9T9RcjytOfgy0F8aK4Q4bBVx9wG8k0AGZIVciRNqJily1e2G0leznTSnSCNa81tGrIDKiGzzWnM5F7qX9G4LpFFRyrMp9Fa4ni83yRds6gmWhP0VqhWLyXN7C+gQWsaGtFAMFjxxOJ3s6XTyJciWpctXJFjbNpiC2gveeSN3OVep5DmvXgRVs2tDQy9GHXG8Flvf0zfmbA1KautottGdbWvHlWOzzEdwPW32vNKmUklcjm0ccUcTiid7e03ivSkIAgCAIAgCAIAgCAIAgCAIAgCAIAgCAIAgCA1frj1cCeYZqWb/AKpjeM0fbNaMP6wMDmLjlQDS1hWoXfVRLni4VxNMjzhRVVT6L04cDfrAtnr4VTzn31g81zXH1JkhYRs7SauZBiJGs+YbMyp2aHpF+LHDNp/dDQrPulVklyJyvv8Ay9bzntt2RFRzOukruPg8vDL0yv6F0N0og2hLiNDucLosOtSx2YO8Zg5jcagc8tKzplDOcuLWtjzX5iiKgjUSvJmYjtY1z3uDWtBc5xNAABUkk4ABYMEEUcShhV7ewqbuOedYGl8S1ZgQYFRLQySwGo2iLjFePcMgd5K6LZVmwWbJ05nzvH/1X1zFNTTa6cpUv/hZv83FElKNhMDW+s7zvKTJkUyLSZ0uiopVJJUqWvPN5s87Tn2wWbRvJ5I3nuVUmS5sVyLNp2jLoZOnFrbwWb5ZsyDVFq/daEX6bONrLtdxGkXRXNOFM4bTcciRTIqbggUC0UcwqKiZUTHNmO9s6KAVRZPqAIAgCAIAgCAIAgCAIAgCAIAgCAIAgCAIAgCAIDSeurVxXbtGSbR4481DbnS8xmAYEYuAx5WNa+NX6mVQxOFqKF3NGubFtMRW0PLGPPzhQ9TTuW71gdIsW14a2Xox/wAxY796+uRIxGBwIIqDcQsdNp3omZkuGZC4I1ensImyLUj2VNCNB40M3OaTc9ubHbiMj+oWZPkSrRkOVMxzyeaObWrZkdnzr4dcDwf0e/3xzJ7WNrBdaOxLSgc2AdkvrcXuoDsu3NafUSK5BYFkWNDQJzp1zi13blu3v21ZmDBBMqZilSle2RtmSDYLKC8nlHee5ZE+c5sV7wOkWZZsuhlaEOuJ4vN8sj1nJpsNhc7AdpyAVEuW5kWijIrKuXSSnNmPUuLyR7audDYtsTRiRqtlYRHCuFRXMQWHecScga4kVm5UpS4dFHMK+umVk5zZnkslkdNyksyGxsOG0MYwBrGtFAA0UAA3UVwwj1QBAEAQBAEAQBAEAQBAEAQBAEAQBAEAQBAEAQBAEAQHPGt/V4ZGJ9Okm0gF1YjGi6E5xxAyhuJpTAE0wIApihUSuZdkT45ExTJbuaMasu0GxmVFzhyhuPcoWfJcqK7YdOsu0pddJ01qiWKyfJ7C4mYDXtLXCoKtwRuB6SMypppdRLcqYr0y0sqy2wQc3HPmyAV6fUOb4EdZVjy6BNp3xPbu2Lnm/IvY0UNaXONALyVYhhcTuRJzp0EmBzJjuS2ljoto/HtmcEJlWQWXxX0uYyuJyL3UoB8ASpqRIUqG7acztW1I66bpYQrBfXxf2OorEsiDKQGQIDAyGwUaPeScyTUk5kq+RRfIAgCAIAgCAIAgCAIAgCAIAgCAIAgCAIAgCAIAgCAIAgPOZgMiMcyI0OY4Fr2uAIIcKEEHEEIDmbWVoREsiZEaBV0rEJEMmp2SbzBeegVBOIG8FW5stTIdFmXRVsyknKbL9M1kW0lNtisDm+sbjuKhJkty4tFnUKKtlVclTZb+zyZ7ONLzhmqErzJiiUKveBDScpHtOaZKyragnHIAcqI85NHcMSApimp+rV7xOdW3bDrI+rl/y1xefI6d0O0XgWdLNl4AwviPIve8i97vgMgAFlEATiAIAgCAIAgCAIAgCAIAgCAIAgCAIAgCAIAgCAIAgCAIAgCAsrYsuDNQXwI7A+HEFHNPYRuINCCLwQCgOX9L9G49jTmw6r4ESphP89oOByD21FRzjIhWZ8lTYbtpJ2XaUdDO0lrheKz+62EbNTESbislpVrnuiEAAYuJyvwAxJN1xrcFj0tNod6PElbctxVC6mnfc2vPd4Lbm+PSOrfQeFZkvsCj476GPE3nzW57Db6b7znQZxq5lyAIAgCAIAgCAIAgCAIAgCAIAgCAIAgCAIAgCAIAgCAIAgCAIAgIbS3RqBaEs6Xji43scMWOAOy9vOKnpBIwKAxjVbq3ZZjXxIpbEmXlzdsVo1m1xWsqK1IAJPqyqQNgIAgCAIAgCAIAgCAIAgCAIAgCAIAgCAIAgCAIAgCAIAgCAIAgCAIAgCAIAgCAIAgCAIAgCAIAgCAIAgCAID//2Q=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3" name="AutoShape 8" descr="data:image/jpeg;base64,/9j/4AAQSkZJRgABAQAAAQABAAD/2wCEAAkGBxITEhUUEhQWFRUXGRYYExgYGRYYIBwcFBUXGxgYGBsYHCkgGR8lHBgUITEhJSkrLi4vGB82ODMsNygtLisBCgoKDg0OGxAQGzcmICQsLC84LS8sLC83Ny8sLCwsLC00NCwwLCwsNzQsLCwsLiw3LCwsLCwsLCw0NCwwNDAtOP/AABEIAMQBAgMBEQACEQEDEQH/xAAcAAEAAQUBAQAAAAAAAAAAAAAABQIEBgcIAwH/xABJEAABAgMEBAgKCAUCBwAAAAABAAIDBBEFITFBBgcSURMiMmFxkaHRFhdCUlSBkrHB0hQjQ1NiouHwFTNygrIkwghEY5Oj4vH/xAAbAQEAAQUBAAAAAAAAAAAAAAAABQIDBAYHAf/EAD4RAAIAAwQGCAUCBQMFAAAAAAABAgMEBRExURIhQWGh0QYTFCJxgZGxFjLB4fBCUiMzU5KiQ2LxJILC0uL/2gAMAwEAAhEDEQA/AN4oAgCAIAgCAxq1NPrMl4roMabhsiMue3jGh3HZBFeZAWnjQsf02H7MT5UA8aFj+mw/ZifKgHjQsf02H7MT5UA8aFj+mw/ZifKgHjQsf02H7MT5UA8aFj+mw/ZifKgHjQsf02H7MT5UA8aFj+mw/ZifKgHjQsf02H7MT5UA8aFj+mw/ZifKgHjQsf02H7MT5UA8aFj+mw/ZifKgHjQsf02H7MT5UA8aFj+mw/ZifKgHjQsf02H7MT5UA8aFj+mw/ZifKgHjQsf02H7MT5UA8aFj+mw/ZifKgHjPsf02H7MT5UBlsCM17WvY4Oa4BzXAgggioIIxBGaArQBAEAQBAEAQBAEAQBAap1u6zhKB0pJuBmSKRHi/ggch/wBQ9mO5AaVkbB2wXxy7aca4334lxOJKjp1a1FdAblZ3RmGOVp1Tab2LYt+p692wufByDvf1juVrt0zcSHwvRZxeq5Dwcg739Y7k7dM3D4Xos4vVch4OQd7+sdydumbh8L0WcXquQ8HIO9/WO5O3TNw+F6LOL1XIeDkHe/rHcnbpm4fC9FnF6rkPByDvf1juTt0zcPheizi9VyHg5B3v6x3J26ZuHwvRZxeq5Dwcg739Y7k7dM3D4Xos4vVch4OQd7+sdydumbh8L0WcXquQ8HIO9/WO5O3TNw+F6LOL1XIeDkHe/rHcnbpm4fC9FnF6rkPByDvf1juTt0zcPheizi9VyHg5B3v6x3J26ZuHwvRZxeq5Dwcg739Y7k7dM3D4Xos4vVch4OQd7+sdydumbh8L0WcXquQ8HIO9/WO5O3TNw+F6LOL1XIeDkHe/rHcnbpm4fC9FnF6rkPByDvf1juTt0zcPheizi9VyKYujkKh2S4HKpB67l7DXR360W5vRalcDUuJp7L2n9DK9VmsWJZ0T6HOkmVJ4rryYJceU3fDOJGWIzBk4I1GtKE0ippplNMcqYrmjouFFa5oc0hzXAFpBBBBFQQRiCM1UWCtAEAQBAEAQBAEAQGrNbus4SbXSso4GacKPcLxBBHa8jAZYnIEDTFjWWa8NGqXk7Q2rzU37Tq4uP7vwi6qp0u5Bgb1YVh9VdUVC72xZb3v9vHCWmphsNpc40A/dAsOCBxxaMJslVVS6aU5s13JflyIE6Tn7v836LP7Av3cDUn0tiv1Sv8vsfPCc/dj2v0XvYF+7gefFsf8AS/y+xeSNqRYvJhCnnFxA91/qVmbTy5eMXAkqG16ys1y5GrNxNL21+V5LtrnisNmxQ33d7E+oVFMSIGiriAN5NF6k3qRbmTIJcOlG0lm3cWMW2YDfLr0AntFyvw0s17CLm29QS3c5l/gm/bVxLZ2kkLIPPqHerioZmaMGLpVRp6oYn5LmfBpLC81/U3vXvYZmaKV0rpf2Rei5nozSGCcdodI7qql0U1F+DpNQxY3rxXK8u4FpwX8l7eg3dhVmKRMhxRISLWo53yTF56ve4u1aJAIelEUmh2QCcgbl7DdfrLc1xqBuWr3k9RAxdIntJa6FQjEbX6KQhoYYleojUZvSibKjcEcm5rZpfYo8Jz92Pa/Re9gX7uBb+LY/6X+X2JqzZvhYYfSla3Y4Giwp0vq49E2ezax1lOpzhuvv1eDuLpWjPKeEFdmt9K05t69ud15b6yHT0L9d1924s7Us5sZtDc4ck/A8yuyJ7lPcR1qWXLrpdz1RLB/TwMh1Vax32fEEnOk/RiaMcbzBJOI3wzmMsRmDNQRqNXo5rUU8ynmOXMVzR0VDiBwDmkFpALSDUEHAgjEKosFSAIAgCAIAgCA1drc1mtkWmVlHB024cZ1xEEEYne8jAZYnIEDStj2W4u4aPVz3EuG1UmpNS51cXE3/AK4RlVVX9yDDM3iwrC6u6oqF3tkOW978ls8cJeZmGsaXONAP3QLCggcb0UbNU1MunlubMdyRZaNaPzFrzOy2rILKcI/JgP8Ak85D4BZFZWSbMk6UWuJ4LN8jm9o2hNtCbe9UKwWX3M7010tlrKgiQs5jeGaKOfQO4MnEmvLiHG+4digbNs+faMztdU3ovZhfyXvxMKKJQ92HE1tZtjFx4WYJc5x2qEkkkmpLybySb/etknVShWhKw/MDarI6O3pTqteEPPl65E+0AXC4KPbvNxhhUKuS1FEeM1jS5xoBiVVDA4nci3Pny5EtzJjuSIUWlMTEQQpSG5zjhst2nHnoLmjnPYs3qJMiDrJ8SS8bkaXXdJp0x6FKtFZvW+S4+Rltj6nZ2PR85GbBB8n+a/oNCGj1OPQoio6T00ruyINLgufBGvzOunRaU2Jt73eZnZ2p2zYf8zhYx/G/ZHqEMNPaVCzuk9bH8l0Pgr/e88UmEnpbV/ZbBRsnCNPOBf2vJJWBHbNdG73Nflq9rivq4cj1doPZp/5OB6obR7lQrWrV/qxeo6uHIsJrVjZL8ZUNP4HxW9gdTsWRBb9oQf6l/ik/oeOVBkY5aupOUeCZePFhHIO2YjeinFd2lSUjpXUQ/wA2BRLdqf1XAochbDBLd0FtOzgXgcLBFSXQ6uAAzcwjabdiQKDep6ltehrnovuxPY9Xo8H+ajJpq6ro3/Ci1ZYr0LKy7abF4ruK/dkejuV6fSxS9a1o3OyrelVjUuNaMfB+HL3JVYpsBFW5ZYit2mjjjDnG7uWVTVHVu54EBblkKsl9ZLX8RcVlyLa0dLo8eRhSL2g8G8EP8pzWt2WQ3DOhJv8A6d1TelWdKk1UVTC8VhsTxb8+Zz1acTUtLXfd9iWkJfg4bWbhf0m89tVhzY9ONxHVbPpuzU0EnJccXxLhWzMMd0mjOZEhuaaEA0PrUjRQqKCJM0zpNOjk1EmZLdzSevzJOybSbGbueOUPiOZYs+Q5T3E5ZNrS66XlGsV9Vu9sD7atmtjN3OHJPwPMkie5T3Htq2VLrpdz1RLB/R7vYyTVTrIfIPElPE/R60hvN/BE++GezHepmCNRq9HNainmU8xy5iuaOh2PBAIIIIBBF4IOBBzVRZKkAQBAEAQGsdbes1si0y0qQ6bcOMbiIIIuJyLyLw3LE3UDgNJWRZji4xo5LnuJdxiSak1LnE3lxN9/vwjKqqv7kHqbvYVhaF1RULXshy3vfktnjhMTEdrGlzjQBYUEDjdyNoqKiXTy3MmO5IjtHrDmLXmeDh1ZBZfEeRUMacz5zzfQfAErJqqqTZkjTj1xPBZvlm/rcjm9pWjNtCbfhCsF9XvNn6b25AsSSZKSQDYzwdjAkA3Ojv3uNKCt1RubRavZtLNteqdRUfKvxQrdnzd5hRxKXDcjVNh2aa8NFqXuvFbzfftGuJK2upnr+XBgvy42/o/Y3VpVM9d54LLf45ZeOE4sE20ICHs+zItpzzZaGdloJ2nYhrW8t5GZyA3kC6tVmTqiXQUrnx4+7eC5nN7bro6uqctPuwu5eWL5bjobRrRuWkYQhS7A0XbTje55HlPdmceYZALnVbXTquZpzX5bF4GBDCoVciXWIVBAEAQBAEAQGp9amrdj2PnJJmzFbxo0JuDwMXsGTxiQOV047bYduxQxKnqHfC9Sb2bnu9vDCxMl3d6HE17YNpcK3Zdy24843rYaqR1cV6wZvlgWq6uU5cx9+His/o/uSqxTYCzh2bDEQxacY9QOZHOVec+NwKDYRsuyqeCqiqku8/RPa1ve1l4rJJBAY1pZymdB94UnQfKzR+lv82V4P3Mx1laAPknfTJIHgK1e0X8ET74Z7MFD2NbMNXD2eo+fPP7/APJrsEcymmKbKdzRC2VaTYzdzhyh8RzLMnyHKe46LZVqy66XetUSxX1W4+WtZrYzdzhyT8DzJInuU9xTa1lS66XlGsH9Hu9jKNU+sp8k8SU+TwFaQ3n7InInOGezowmYYlEr0c1nyJkiY5cxXNHQrHAgEGoN4IzBzCqLR9QBAEBrPW3rMbINMtKkOm3C83EQQRc5wwLyL2tPSbqBwGj7IsxznGPHJc9xLuMSSSTUvcTeSTfeo2qqr+5B6m7WFYWjdUVC17Ict735LZ44TMeM1jS5xoBisGGFxO5G1T58uRLcyY7kiMsKx5m1pkQoQ2YTb3vIq2G0+U7znG+jc+YAkZVTUybNkdZM1t4La3kt2b+yOb2naU20JuUCwX1e/wBsDoKyrMlbMlC2GNiFCa58RxvLtkVc95zcae4CgAC57UVE+0Ki+LXFE7ksskvzeYqSgRzzMzr7RnYkzG5NahuIDRcxg5gBfvv3rocEqGhpYZMvHPftZI2FQdsqdONdyHW972L6v7k2sI6OEAQHpqbnmQLVeyIQDFZEhMJ87ba8CvOGHpNFR0ilRTqBRQfpab8LmvqconQOVVTIIsb2uJ0CufFQQBAEAQBAEAQBAc4af2SLPtV2wNmFEpEYMg2ISHDoDg6g3ALpFlVLraBaXzQ6n4rD1V3EuWdUdkrYI9l9z8HqfPyLpWzqIQBAEBjWlnKZ0H3hSdB8rNH6W/zZXg/c6nLA5tHAEEUIN4IIvBGYXKtJwxXrEgTQ+srQJ8g8zcmD9HJ4zRfwRJwO9hyOWByJ36xrYhrYOon/AD+/3/5KJcyZSzFNlO5r89CIsu0Wxm1Fzhyh8RzLKnyHKe46LZdqS66XetUSxX5sKLXsxsZu545J+B5vcqqeocp7i3a9kwV0u9ao1g/o93tjmnleqbWW6TcJGfcRArswojvsicGuP3ZyPk9GExDEolejm06THJjcuYrmth0G1wIqLwcFUWj6gCA5e1o6HRbMnOH40aXivL4cR5LjtEkuhxHG/bxIJ5QvxBpRHDpQuEv0s/qJ0M25O533M8pOabEYHNwPYdxUHMluXFos6rR1cuqlKbLep8Hky1tqzzFZQHjNvAyPMe9XaacpUWvBmBbVmxVsi6B96HWlse7k9hl2pXTCFC/0EZrYbnPJhPoG7b3G9kQ+dgGk40Dd1YrpJZkyb/1Ut3pLWslmt2frmc7ltwNwRK5/XIyDXrbJhSLYDTR0w+h/oh0c6n93BjoJUZ0XpetqnNeEC4vUuF5VOiuhuNZWHLbEFu93GPrw7KLaKqZpzHu1HQ7Cpez0UC2xd5+eHC4kFjkwEAQENbNluc4RYRpEFDcaE0wIORCzKaoUK0I8DV7dsSKpfXyPn2rP7+6Mx0V1xxIQEK0IbomzdwrKB/8Aew0DjzgjoOKhq7oxBMfWUsV1+x4eT2eGs0txxy3oTFc15M2NZmsGzI44k3Dad0Q8Ef8AyUr6qrW59i10n5pbfhr9ry4pkL2mQwJuG8VY9rh+FwPuUfFLjg+ZNeRVeeyoPQgCAIAgCA1B/wAQFmueJSKxpdThWOoCTfsObh0P61uHRSfDC5sETuwfun9DHnrBmtxak39wfYid62Xs9P8Av4onl0pq0rtCH0fM+/xWb+4/JE7152en/fxR78VVf7IfR8x/FZv7j8kTvTs9P+/ih8VVf7IfR8x/FZv7j8kTvTs9P+/ih8VVf7IfR8yxtIzEYguguFK4Mfn0rIk9TKvSi4oibRtKbXRQxTEldlf9WzrNmAXI3ieGIaydMIUhLkENiRooLYcJ14INznRB5g3eVhvImrFsyZWTlFe1DC7217Lf7YlqZGoUaH0cs91eFdcL9kC6tczTLmW91k9XdWjZejdlxqJVcepbFnve7LPHDHIiVHG6NpK9kDDkYtpTbJeVYHONwdgKeU95yYP3eaKZpZLlwa9pza3rRl1lR/DWqHVftf2y83tOqNFLEElKQZYRHROCaG7biSScTQE8VuQbkAAskgyWQBAWFuWRBm4D4EdofDeKOG7c4HIg0IPMgOXtKLAj2POGFEq+C++E+l0RlcRue3At+BBNifIU2HeStlWpHQzb8YXivqt6+xfQYoc0Oaag3gqFihcLuZ0yTNgnQKZA709pE27Ze39ZD5YxpnTdzhZlLUaPciwNdt6xu0QufJXfWKzXP3wyLbSHSePaAlmRzV0Jph7db3bThxnc9A0HfSqu0tBKo3Mil4Ra7srkaPLTnTIYM2l6syEBRp15JJXI+oehAEAQHhMykOJy2h3v9RxCrgmRwfKzFqaKnqVdOgT9/XFEZG0chHklzeojtv7VlQ10axV5BTui1LFrgicPFcdfEtXaMnKIPW2nxV1V62wmBH0Sj/TN9Yfuyv8Ag8yOTG/M8e5U9pkPGDgixF0Vqv0xw8eTH8KmjjHPtxD8E7RTrCDgjxdFavbHD6vkDYkc4xu1ydrlLCD2LnwpP/qLiUiwIowi/wCS97ZLf6R8Jz/6i9GVtsqabyY5H97x7l46infzQcEURdFapfLHDx5MuGRLUZyJuMP6Y8UfEK24aGP5pS/tRai6NV8ODT8G/qkSEvppbkH7Z7wMnNhxK9YLu1Y8dl2XN/Ql4Nr7GJMsi0Zavct+Vz9rycs/XVNwzSalob/6dqE7p420D1BYM7orTxq+TMa8bnyMGOKZLejMhue9Xe5nNg61bNmKB0Qy790YBo9sEtp0kKBqujtbI1qHSX+3Xwx9z2GbCzN2OBAIIIN4IvrXcoNpp3Mun1AEBA6Z6UQbPlzGiXuN0KHWhe7IcwGJOQ3mgMhZtnTK6cpcOpbXkvzBFEcahV5z0Yka0Jh0zNHaqegXYMaMmj931K6HdKo5KkSVdd+XveStiWRFWTOunLuLi8vDP0zunQFgHQkklciCtGYiTEVsrLNL3vcG0bi4nyRzbz8FJUlPd34vI0jpBbOm3TSHq/U893hnnhhj0Vqx0Eh2ZL0NHzMQAx4g7IbK+S3tN+4CQNRMzQBAEAQEHplovAtGWdAjClb4bwL2PAuc34jMVCA5hmpSPZk0+Vmm0occiDyYjDm09+BBCxKmn6xXrEn7Eth0cfVzP5b4PPmvMmga3hRB0ZNRK9YELaNlfWsisHltLx/cOMPis2TUdxy4sndyNYtGxkqqCqkr9ULiXmu9z9cybWEbQEAQBAEAQBAEAQBAEAQBAEAQFMSGHCjgCNxFV6m1rRRMlwTIdGNJrJq8i5uwIT+TxDzYdXdRZUusmQ46yBq+jdJOvcvuPdh6crj0sLSS0LKcODdtwa3w3Vcw330H2bucU9apqqGktGHvK6LPb9/zA1CtsyqoHfGr4c1h9vzE3roXpjL2jC24R2YjacLCcRtNP+5u5w7DctDtKzJ1DM0Y9aeD2Pk9xjwRqJaiR0gtqDJwHx47qMaMM3E4NaMyf3cCVj0dJMqpqlS1rfBZs9iiUKvZzna9qx7VmjGjcWGLmtBuY3Jjd5OZ/QLpEiRJs6QpUvHPN5vkZdlWZHaE6+LVAsX9Fv8AbHIlobA0AAUAuAWG2272dJly4ZcKggVyWwhrctIj6qFUvdQGl5vwaKZlZtJT6XfiwNX6QWz1KdNJfeeLyWXi+C34bv1PauhIQ/pEy0GbiDDHgmnyB+M+UfUMy6UNENloAgCAIAgCAxDWToPCtOX2bmx2AmXiHI+Y6l+w7PdccqEDnGRjRZWM6VmmljmOLSHYtO45EHIi68ZFYFXTaXfhxNr6P2z1TVNOfdeDy3eHt4YTyjDewgCAIAgCAIAgCAIAgCAIAgCAIAgCApewEEEVBxBRNp3oojghjhcMSvT2EE2JGs+YZMyri2huxIvxY8ZtI/daFZ7UutkuTOX5mt5z22rIdDH1sr5HweXhk/LxvtK9Jpi15gVHBwWchlahtcXON204/pvKs0NBJsyTq1xPF57tyMGhoptoT1BDqSxeS55L6Xl5LQGsaGtFAP3UqxHG44tJnS6aml08pSpauSLC27U4Juy3lnDmG9ZFNT9Y73gRFt2uqOX1ct/xHwWfI2bqV1cGHs2hON+scNqWhu8kH7V9fKPkjIGuJGzMJXHOYonE73izcyHgQBAEAQBAEAQGudb2rwWhC4aXaBNwxxcuFaPs3HzsdknO43GoA0VYlouqYMYFr2ktG1UGouLXA4EKMq6e7vwm89H7Z6xKmnvXsee578s/HGcWAbaeMxNNZTbNAcCcK7icvWq4JcUfymLUVcqnu613J7dl+V+zzuPRjw4VaQRvBqqWmtTL8uZBMh0oGms1rKl4VhAEAQBAEAQBAEAQBAEAQBAEB5TMAPaWuwIp+qqgjcESiRj1NPBUSopUeDX4/LE85CTbCYGt9Z3neqps1zItJlqgoZdHJUqDzebzPK1bQEFtcXHkj4nmVUiS5sV2wsWracFDK0nrieC+vgvsZXqc1dumogtCdFYQNYLHD+a4eW4fdtOAzI3Chm4YVCrkcxnTo50bmTHe3tOgl6WwgCAIAgCAIAgCAIDT2urVwYwdPybfrm3zENuL2tH8xoHljMZjnFHD1Np3o1XYdqcKNl3LH5hv6d6iKqn6t6UOB0Sw7YVXB1U1/wARcVn45+vhJR4TXtLXCoOIWLDE4XeicnyYJ0ty5ivTMPtGTfAfcTQ8lwu9RpmpmTNhnQ6/Q5raNBOs2d3Ync8Ilq8tW1GR2foxa8SE2NAaY0Jwq1zXwn9IIc7aBBqCCLiFHTq+z5cxy5r0Ylsaa+wlWtaEC7sxvxufveecWStaHc+Ujnn4B5HW0UXsM2z4/lmr+5fUy4OkdoQ43Pxh5XFs+fnWcuXcOmHEb71dUmmi+WPii9D0pq180EPo+Z4eEr84Y6yFX2CHZEXV0sm7Za9WVDSc/d/m/RedgX7uBcXS2LbK/wAvsVDSffD/ADf+q87B/u4Fa6XLbJ/y+xWNJmZsd1hedgizLq6WSdst+qKxpLC81/5e9U9gjzRcXSul2wRcOZW3SKCcnjpA+BXjoZm4uw9KKJ4qJeKX0bPVtuwPOI/td8AqHRzcuJkQ9IrPeMd3/bFyLhlpwThEb6zT3q26eYv0mXBa1FHhNXm7ve4uWPBvBB6L1baaxM6CZDGr4XetxUvCsIAgCAt56cbCYXO9Q3ncFclSnMi0UYddXS6OS5szyWbyL3VjoJEtaYMxM1Eqx3GxHCEXiEw5DziL795qJuXLUuHRRy+sq5lVNc2Y9b4LJHS8GE1rQ1oDWtADQAAAAKAADAAZKsxStAEAQBAEAQBAEAQBAEBoLXPq7dLvNoSTaQydqYY0fy3H7Ro8w5jI34Hi+RQqJXMuSpscqNRwO5raYdZFoiM3c4cofEcyhaiQ5UW46XZFqQV0q/CNYr6rc+GBcTkq2Iwtdgew7wrcuY5cWkjNrKOXVynKmLU+DzRToJpXFsmZMOLV0tEI4RoyyEVg3jMZgUyBFVp2fLtKRpQao1g/o93tjmc0q6SbQTnKmYZ5rM6AjWxLsgCYdGY2CQHCIXANIdhQ51yC57DSzopvUqF6WF2080ldeYDa2uiRhkiBDix6YOoIbT0bXG62qfkdFqqNXzIlDxfDVxLLnw7CHbrzaTxpG7P68HsMILM+EmsJ3+P/ANFPX7iYs3WzZUY0jQ3wed8Nr29bKnsWHO6OV8rXLiUXg7nxu9ypToXiZpIwZCZZtwmS0Zhza2G8dBuuPMVCzY6uni0Y3FC97aLq0XgfH6J2ecZKV/7ML5UVpViwmxf3PmNCHI8YmhNmnGTl/VDaPcFcVq1q/wBWL1Z51cORZxtXFlOxlGD+l0Rv+LgrsNuV8OE1+ifujzqociyi6p7JOEBzeiLF/wBzir8PSO0FjHf/ANq+iPOpgI2a1K2e7kRJhnNtMI7WV7VkwdKqxfNDC/J8zxyISDntSMRtXS04K+SIjC3rewn/ABWfK6WQRap0r0d/B8xDLjlvSgiufoYZa0tO2dFbCnGVa69jgdoOAuJY7Ol1Qb7xhUKap46WuluOnetbOa+uBNUPSCpp41DUPSh4+u3z4Em01FQsV6jf4YlEk1gz6hUecxHaxpc40AxVUEDjeiixUVEunluZMdyR4aF6LR7Zm6Xsl4dDFf5rT5La3F7qfHAUU1JkqVDcjmNp2jMrp2nFqSwWS55nT9lWbCloLIEBgZDhtDWNGQHaSTUkm8kklXiOLtAEAQBAEAQBAEAQBAEAQFMRgcC1wBBBBBFQQcQQcQgObNamgcSy4/0qVB+ivdcLzwTjjDdvafJPqN4BNEyBRw6MRkUtVMpZqmync1+XMjLPnGxWBzfWNx3KEmynLiuZ1Cz6+XWyVMg81k8im0pFsZmybj5J3HuXsmc5UV6KLSs6XXSeri1PY8nyzX1uMfhQJiIWyz3u4OEXODSSWt2sS0YX9/OpGKOTAnPhSveq/a7s/A0Omsaom1Tpo9Wjrb3ZrO/YTstZMFguYCd7rz24epYEdTMj2m8Uti0VOrlAm84tb46l5XFyZdnmt6grWnFmZzpZLVzgXoi0mLGgv8gNO9t3Zh2K9BVTYdt/iR1RYVDOXyaLzh1fbgWMCDNyT+GlIr2kY7ONNzm4PHMQehX4oqerh6ufCn4/R4o1av6O1FNfMkPSh4ry2+Xobg1c6y4c8RAmA2FM+TTkxKDya8l34fWNw062LBjpP4srXBxXjmt5Cy5ulqeJsNa6XggCAojRmsG09waBiXEAdZXsMMUTuhV54YnbesqzJYGscRXZNg/WV/uHEHrcFL01hVs9/JorOLVwx4FDmwo03plpTHtiOwBnBwYe1sDGm1SrnnMmguyp0k7nZ1nyrLlO93xRY+WxF2ko51fNUEtatr2L8yLxjaAAYAUHqVhu93nUYIFBCoVglcHvABJNALyUSbdyEccMELiidyW0irIsuYtabbLy4owXuccGNFzoj+ugHOBmpmmkKUteJza2rWirpl0PyLBZ739Ml5nT+i2jsCQlmS8u2jW3uJxe48p7zmT2AACgACySFJdAEAQBAEAQBAEAQBAEAQBAEBb2jIw48J8KMwPhvBa9pwIP7xyQHL+nOicexpvi1fLRCeCec25sfkHt3545kC1OlKZDczPs60JlFOUyDDas1+YM9JaO17Q5pqD+6KEjgcEWizqFNUy6iUpst3pnpsitc9/79apv2F3RV+ldrPqFQQBAEBBW1ZZBEaDUPBBIbUGoNzm0vBB3LOpqhXdXMw3+xqFvWJp/9RTw97bCtu9b888ccZxmse26AB2AAqYLKmmZq3FYLsOy777v8nzNchoK+LCVF/a17nk7Te3XfbOHRDgN/wBiqVk2VD+jjFzLqsm0ov8ATfBFpHte2YvLmozeiKWdkMq9DTWbL+WWv7b/AHL8HR+0Y8Vd4xL6XkfFsSPFO1GjbR3kueetyyIauVLV0uG5eS9jMl9FJ8X8yYl4XvkXMvo9Cbyqv6bh1DvVqOtmPDUS1P0YpJeuZfE9+pcOZKwobWijQANwuWLFE4nezYJUqCVDoS0kslqK14VkFEEaemGSkq0vL3UFMyLyScmtAJJ5qqVpafQWlFiaBb1s9pi6iS+4sXm+S445HSur/QyDZksIUOjojqGPFpe9wHY0VIAyqcySc01kydAEAQBAEAQBAEAQBAEAQBAEAQBARektgwJ6XfLzDaseMRi1w5L2HJwPcagkIDl+3LHmLIm3QI/Ghm9jwLntye3cciMsNxWPUSFNh3kxY9qxUM3XrgeK+q3+68iThvDgCDUG8FQzTTuZ0uXMhmQqOB3p7SpeFYQBAEAQBAEAQBAEAQEFa86+I8S8AF73kMo28kuNAxtMSTd2KRpKf9cXlzNM6Q2zjSyXuif/AI8/TM6A1V6vmWZB24gDpuIBwr8dgXHgmHcDSpzI3AUkTTDPEAQBAEAQBAEAQBAEAQBAEAQBAEAQBAY3p5ohBtOWMGJxXjjQYgFSx+/nacC3MbiAQBzQYUez5h8pNN2S005hXBzTm12P7Kw6qn01pQ4mx2DbHZYupmvuPg+T2+uZOBRJ0JO8i7YhxgNuC4gjlNxqN4Bz5v2cmnilt6MxeZBWxKrIIevpI3esYcdWaTv15rb44xUlbE087LG8I6hNAwuNBiaNWZMpZEK0oncvHmaxL6TV0Op3PxXK49n29GYaRIVDuIc3sKtqjlxa4IvZmVB0rnr55a8r1zA0nP3f5v0TsC/dwLy6Wxf0v8vsPCc/d/m/ROwf7uA+Ln/S/wAvsfBpFEcaMhgnIXu7AvexQQ64oi3F0snP5Za9W+RVOzs8xm2+C6GwmgcYbwK3mgLrq0Bu5l5Lk0scWjDFe8r19DEmdJq6Jarl4Lm2eVl8PMOq+I4MHKodmv4RRVT+qkrurWZVl9vtOZfNmPq1jc7r92q7zyXkZM1oAoLgMFGN362bxDCoUoYcEQ9u2rsDYYeOcT5oPxWZS0+m9KLA1u3rZ7NC5El994vJc8sscjceprVv9DYJyab/AKp4+ra4fyWuG7KIQb8wDTMqWOfm1UAQBAEAQBAEAQBAEAQBAEAQBAEAQBAEAQGD60tAWWnAqyjZqEDwL94xMJ/4TkfJN+ZBA57suafBiOlpgFj2OLaOuLSDQsPw/wDij6unv78PnzNw6PWzo3Us56v0v/x5emROqNN2IG0ZaJLxWzMs4scw7VW4tPnDmOY+BWfJmQToHJmq9PVr27jR7fsZym6qQtW1Zb1uzy8MN7avNM4dpQKmjY7ABGh+57K+Sew3bidEteyo6Cb3dcDwf0e/3xNelx6SMndKQzixh6WjuUUpkawb9Su4+NkoQwhs9lvcjmxv9T9RcjytOfgy0F8aK4Q4bBVx9wG8k0AGZIVciRNqJily1e2G0leznTSnSCNa81tGrIDKiGzzWnM5F7qX9G4LpFFRyrMp9Fa4ni83yRds6gmWhP0VqhWLyXN7C+gQWsaGtFAMFjxxOJ3s6XTyJciWpctXJFjbNpiC2gveeSN3OVep5DmvXgRVs2tDQy9GHXG8Flvf0zfmbA1KautottGdbWvHlWOzzEdwPW32vNKmUklcjm0ccUcTiid7e03ivSkIAgCAIAgCAIAgCAIAgCAIAgCAIAgCAIAgCA1frj1cCeYZqWb/AKpjeM0fbNaMP6wMDmLjlQDS1hWoXfVRLni4VxNMjzhRVVT6L04cDfrAtnr4VTzn31g81zXH1JkhYRs7SauZBiJGs+YbMyp2aHpF+LHDNp/dDQrPulVklyJyvv8Ay9bzntt2RFRzOukruPg8vDL0yv6F0N0og2hLiNDucLosOtSx2YO8Zg5jcagc8tKzplDOcuLWtjzX5iiKgjUSvJmYjtY1z3uDWtBc5xNAABUkk4ABYMEEUcShhV7ewqbuOedYGl8S1ZgQYFRLQySwGo2iLjFePcMgd5K6LZVmwWbJ05nzvH/1X1zFNTTa6cpUv/hZv83FElKNhMDW+s7zvKTJkUyLSZ0uiopVJJUqWvPN5s87Tn2wWbRvJ5I3nuVUmS5sVyLNp2jLoZOnFrbwWb5ZsyDVFq/daEX6bONrLtdxGkXRXNOFM4bTcciRTIqbggUC0UcwqKiZUTHNmO9s6KAVRZPqAIAgCAIAgCAIAgCAIAgCAIAgCAIAgCAIAgCAIDSeurVxXbtGSbR4481DbnS8xmAYEYuAx5WNa+NX6mVQxOFqKF3NGubFtMRW0PLGPPzhQ9TTuW71gdIsW14a2Xox/wAxY796+uRIxGBwIIqDcQsdNp3omZkuGZC4I1ensImyLUj2VNCNB40M3OaTc9ubHbiMj+oWZPkSrRkOVMxzyeaObWrZkdnzr4dcDwf0e/3xzJ7WNrBdaOxLSgc2AdkvrcXuoDsu3NafUSK5BYFkWNDQJzp1zi13blu3v21ZmDBBMqZilSle2RtmSDYLKC8nlHee5ZE+c5sV7wOkWZZsuhlaEOuJ4vN8sj1nJpsNhc7AdpyAVEuW5kWijIrKuXSSnNmPUuLyR7audDYtsTRiRqtlYRHCuFRXMQWHecScga4kVm5UpS4dFHMK+umVk5zZnkslkdNyksyGxsOG0MYwBrGtFAA0UAA3UVwwj1QBAEAQBAEAQBAEAQBAEAQBAEAQBAEAQBAEAQBAEAQHPGt/V4ZGJ9Okm0gF1YjGi6E5xxAyhuJpTAE0wIApihUSuZdkT45ExTJbuaMasu0GxmVFzhyhuPcoWfJcqK7YdOsu0pddJ01qiWKyfJ7C4mYDXtLXCoKtwRuB6SMypppdRLcqYr0y0sqy2wQc3HPmyAV6fUOb4EdZVjy6BNp3xPbu2Lnm/IvY0UNaXONALyVYhhcTuRJzp0EmBzJjuS2ljoto/HtmcEJlWQWXxX0uYyuJyL3UoB8ASpqRIUqG7acztW1I66bpYQrBfXxf2OorEsiDKQGQIDAyGwUaPeScyTUk5kq+RRfIAgCAIAgCAIAgCAIAgCAIAgCAIAgCAIAgCAIAgCAIAgPOZgMiMcyI0OY4Fr2uAIIcKEEHEEIDmbWVoREsiZEaBV0rEJEMmp2SbzBeegVBOIG8FW5stTIdFmXRVsyknKbL9M1kW0lNtisDm+sbjuKhJkty4tFnUKKtlVclTZb+zyZ7ONLzhmqErzJiiUKveBDScpHtOaZKyragnHIAcqI85NHcMSApimp+rV7xOdW3bDrI+rl/y1xefI6d0O0XgWdLNl4AwviPIve8i97vgMgAFlEATiAIAgCAIAgCAIAgCAIAgCAIAgCAIAgCAIAgCAIAgCAIAgCAsrYsuDNQXwI7A+HEFHNPYRuINCCLwQCgOX9L9G49jTmw6r4ESphP89oOByD21FRzjIhWZ8lTYbtpJ2XaUdDO0lrheKz+62EbNTESbislpVrnuiEAAYuJyvwAxJN1xrcFj0tNod6PElbctxVC6mnfc2vPd4Lbm+PSOrfQeFZkvsCj476GPE3nzW57Db6b7znQZxq5lyAIAgCAIAgCAIAgCAIAgCAIAgCAIAgCAIAgCAIAgCAIAgCAIAgIbS3RqBaEs6Xji43scMWOAOy9vOKnpBIwKAxjVbq3ZZjXxIpbEmXlzdsVo1m1xWsqK1IAJPqyqQNgIAgCAIAgCAIAgCAIAgCAIAgCAIAgCAIAgCAIAgCAIAgCAIAgCAIAgCAIAgCAIAgCAIAgCAIAgCAIAgCAID//2Q==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4" name="AutoShape 11" descr="data:image/jpeg;base64,/9j/4AAQSkZJRgABAQAAAQABAAD/2wCEAAkGBxQTEhUUExQWFBUXFRQVGBUYFRQUFBQUFBQXFxcVHBQYHCggGBolHRgUITEhJSkrLi4uFx80ODMsNygtLisBCgoKBQUFDgUFDisZExkrKysrKysrKysrKysrKysrKysrKysrKysrKysrKysrKysrKysrKysrKysrKysrKysrK//AABEIAPQAzgMBIgACEQEDEQH/xAAcAAAABwEBAAAAAAAAAAAAAAAAAQIDBAYHBQj/xAA6EAACAQIEBAQEBQMEAgMBAAABAhEAAwQSITEFBkFRBxNhcSIygZEjobHB8BRCUjNi0eFTgiRDcjX/xAAUAQEAAAAAAAAAAAAAAAAAAAAA/8QAFBEBAAAAAAAAAAAAAAAAAAAAAP/aAAwDAQACEQMRAD8A3GhQoUAoUKFAKFCiJoDpJNN3roAk+9cHjHNWGw6571xVTY6yQTtK+tB3XvAd/tRW7ysJBB6aH+RWccV8TsOB+AfN6rrl0P8AkaoSeJF9bty67Lm0hVMIYPVV/Wg9C5hQLViDeNhUj8BX/wAoJXT0Jrt4PxswZy+ZbvJI+IRmCn0I3oNTzUFfWqbY8S+GuJTEDbZgVI9wa51/xLV3NvB2GxLj+4Mtu2P/AGag0UGlTVMwnEOIsfjw9tPTOGI6966djjTqD51sqo3ZdYHcpvHqKCwA0M1No4IBBBBEgjUEHse1KBoFg0dNg0ugOioUKAiaE0VCgOaBo6SxoHaFCioDoUnNQzUAJqNiMYikBmAJ6EgUnieKFtCxOX19fbqaxHxH5jAzWrQMupzuTB+kag+lBfucec8Nh1I85GaDEEn4ukRufyrDuO8bF5s8TOssusjtFccBACW+M9J2X1qNcYtuZgaRQId/hJEQTBjT6RUc3aVctgbn7U0FoFF6PPTYrqcK4Nev620LAEAnsaDn+4p2ziGXRWZR6Myz9q0rAcroLYUoEfSWYTDd/SaicX5HtiShKHsYgnrB7UHA4NzbjbbLkvu8bK5zA+gkzP1rQsB4mOIzqjMg1DKcwPUBhsI0g1kWJwbWnKGQR9JHcGutw/jYRWV7asSIDwSQPUf3CddINB6E5J5rs4kMgHlEGUttEZCoMKeomdN6txrz9yRxJGYKrKlzU5QNLjKPnE6qYFa3y1xdmWLhzENE6ZgI0kdR7UFoU0qm1Mil0CqImhNJNAZohSaOgcmkE0maJqCTQpM0c0BNSGeB7UomudxXHrZRrjmFQSfXt70FN8SOalw9sQJbp0hydvcVgXEcU1x2uNEkxG8fU710ea+NXMReZmb4c7FUIggz++lcW4enXc+9Ag6iSdOxqIbmtTXUFTqxP5CobWj1igJrlJpS2/v+n/FWvlDkbEY1pC5LQMF2UgH0Heg4nAuDPiHyINJEt0Wa9Bcm8mJhrCEiXjXsfWujy3ydYwlsKqrHViNWPerI1wxIEAD5joIGm1BxsTghr+GNj2+9U/idgEZYB1IMkNvOunWrVxXGJ8pumdsttczEdtNq4b2d4s3QCQQXKqY9jQZ3zHwnzLQttGZPluQJ+LZSN46VRLy5SUcHMNOtavzUgyfL8RIG4GhMHUVnPNGHK3Nd9jBBBIG80HNtXmRgR0MjUjb1H61tXhxzImLcgkJfRFlOly3OrDuVMH6Vhwuben2NT+D8WfDXrd+0xVkYMII1B0ZT/tI0j1oPW2GfQAkSdjsDFSBWecseJWDxbraM4e60MoeMheJYB9hOtX9HkA0Ds0qmiaVNAKKaBagDQBaD0A1ExoJE0Jo6KgS9ZX4m8aGUhj+GkqFG1y6dwe4ArTMfcIttl+aIHuev03rDPEa1nEJJS2So667tc9p60GYXHJbMTrM/8ULdgtJ6DUmivIZBJ66RVx5f5bzLmuj4Sexn/ug4vDuHteIW2ogwTM6DbUjuauPCfDfzCQ7sZ0OURA7TVk5V4BqQAAPhU+ijsevStCwFlVWflUaD9zQVfgvh1hLUTbzRqJEz6k1d7dkIoAAQDbQCPYVGS67fIMidXbQ+4HWgFtzPxOe5kie8bUDj3Z+QZz3PyD1NRr9kHRwbzkSLcxbHuO3vUtidtvTpHWomLbyrVwj5yrGfYaCg5+NcWUJuXbWHUA/Kq6T3MCq1xHi+EjKt4XH3klSSOvtVF4lwnFcQdnu3nFvOQqsdAi/3abg1Ks+FVlhJxRtiJJMACNySdqCZzIyPY8xMroDqQZgTqNNqo3H8IFXKBoCGGpJgbj13p3mLh2Cw5NrCYy/irh0KogNontm/u+gpPDMVexbjD3L1nCoqEvdujLCpE+pbX5fSgqrLSZqVi8IylmEvbzsi3cpVXjYgHuKjJaoLByvZs3HyXiysY8tgDGZZIBI2969PcNxha2haDKIQw2MrrXke3beC6g5Vyyw/sJ+X2961/wAP+bMWqJg7uF8y4RFh3YW1+ISMzakrtqAd6DaQ1HXF5ZwmLRbjYy5bZ3YFbdoHy7KgaqHIlpOutdmgOhQmhQCktRmkXTp0360E0GgRRxSWoOLzNiSlhiujEQvuTH71g/OXERbV7QJL6522BjcR9fsK3nmIDyvr9m3H5ivM/GEMgEz5pZzJ10YhhPuaDkNY/EVe7KO3zEf81u/DeHTbSPlCHKTqZETWKcUcC/PYID6fCPzrb+VcaHs28rZgOp6yv5HSg7XCbIA0M6D9da69s6ft0FchdNu23TXWpoxSqpcjQCTQTrxETcIjffT6gVRuLeJqDE/0+FTzgn+o4+UdCR7VTOb+bMVj8ScFhR5aTDtO4G7EjZasPJ/L+GwEzNy40ZnJER2A6Cg0rh+LFxA8Rp+tJx7hlIB6VxsDzPh8xtZguh0JGka9KqPOviTZw2a3Yy37vyzJFtQQdTGpNBC5p5hWyy2kKgjVgNTBOgCjVmJ/tqvrwe/xIu7t5Fi0fxDcf4U0k5o0JiPhG3U1VuEl8TiWKLmu3CGUT7ZgD37Vot3ki/etNhWJRQly7Mwr4po8tCeqgEgz1jtQVy9xfCYWEwuLuFgIzJZti367iSJjqarGKRsTnuD4mjM2munUdqs1rkjENiA+MFqwiqoYW8skIuUQqyJO5Pek8ucMRca3lC55MFBMHNpqSetBExii5wqxA1X9VYg/UyKprN9KsmHZhgNNlxDgeoIXb86rt5ddO9A/gsTkLyCQy5SAehPUbEVseF4czcN4fcBBKnDOhWc6urE3CWPTKAI/21knB7am/Zz2muqXUG0pym4ZjJPqSK9HctcDuratJeARbctkUyJds3lgncLos9h60FtVpAJ3Kgn3I1oUC1CaA6FFRigBNMYhvrTxqLjTQdSgRQFHQc7i1nMkbRr9v5P0rzzz7wZrOJyxADlgNj5d74tPXMH/ACr0jeWazDnvhy3sahKgkWbw03JAhB98xoMFxTHOxOskH9v0ArQvDjjItubRPzQyHv0is/x1wFpHXfTZhoQPSjw+OZCrKfiQ5gY67j6UHpxFBgzPw/eqP4i8Xv21XC2CFe7cEP8A4iP1mi4Bz9ZvWraKHuYqI8lEYknrB0k6A7x61yrfD8TxLH3reIAtDDoudEuKXYOfhHmLoBqJjtQFw9reGX+nwKHF4x5Nxwudgw3lvlRQe5rhYjgga8y47iS+bEm3ZJuwSdVLKMsjsJq7cY4Zc0wWHy4W0yMHcDJmC/6dnN0zNJJ61UOA8n41MXZa+gw6YbKGuQgzqpLZVj/Wcz9j6UELFclq1u5dwOIN42kZ7gzLmyAfFBXXbpV28HuScFewi4u8gv3Gd1COB5dvI0aL1OxmrfyzgbUNktLbW67kgKASrHWffXSofhbYFvAvbXa3jMUn0W5AoK34k8vHCYq3xLB2wvllfNsqMqsq7uI2kSD9DVu4LxyzjcOLlhjcU/MkgXLTf4ss/Y9RXY5gwwuWTP8Aidd6yHFcuL5puYa82EvjUshKqx6So2oLdxDhgaQTcg/Dl0Ej36iuJiMXZs5rVn475BFuzb1CsRlD3H2RAO+tR14FxW+IxT3MRbBMKt9LKNpucozGpWG5YxNu2ypat2E3hPiLe7UFZ4zhEw+HTDKc5RSS22Z2JLNBqiYq3B9Kv3E+BshLM+YsfbQ71W+L8OGXMNtdukdKCw+CvCRiOIKzglcOhu+nmfKk/c/avQoOutYH4Pc3YPh64j+pZ1e6bYUqjP8AAoO8basa2XhfM2CxJ/AxVm4dDlzhW17qdZoOxnoB52pcEUWWgINSw1FQoCZ6hYxtRU81BxvSg7VClUlhQRsZdCqSZ9hvNZHz/wAXezbFxB/8i+7WrSAklLeXICI+YyWPvWt462SjBdCRv6+vpVUPKiYi6XxKEZRltAMZtmD+JmH907dpoMD4zytfwZQ37S5SqtBaQASB8RGxOtc7jt5S5NtfLRlAKg5gY9e3vWpeMPDcRbtLmPm2QY8wfOI1AYdAOsaVkBBgnWOuh/kUFg5DtWr2NtpiLlxAqFUNphactO2cayQTV+wvCxwPiCYkM9zAXx5N1m1NlnMrnPWCJB03NZi3DbmEuW3uQGhbqBWBkd5G3Stx5d4ja4hgpdA6ODbuods2xM9+oPpQWriOCVtRqCAQ4MzIGo9K5r8NG7sSJmP29K4HCbuO4aps+U/EcGP9N7bAYmwvRCjfOAIipjczvcWbPD8Ux738uGtKfViSxH/5FB0lxq2kfE3PgS0jGJAUADTXaSdAPWuV4UOw4d5twR5+Iv3gDvDtofbc1yMRwvEY9lt4i4hQMGNiyCmFQD/Jj8V1999PSr3cRFVLSABVUKoGwCCBp9KDrKgZI7is6545fm4lxCbZRgSV0zDqKvFjGhNCRt6afY1S/ELjwSw5B2G89T0HrQJ4ZxTybi2w2cP8qz8U9QfWrVeufCd9q83cKxt+5ibeVjm8xXG5jKfy0rfcPxM5Bm+bYwJmgzjnR712/aw+HUtcun4QNNRP2H/FVzjXmWbf9PeXLcU6wcwMdc30rQeKYlLOMw2L+XyrhV5P/wBdwEMw9pFS/Ebk5cWpu29LmUspGzEjNBHYjrQYNcIB0703P8Gh+9dK9whxh2xDFUAu+VkJOcuPmgelcugtPL/P+Pwh/CxLMv8A47pN1Psx0+hrUOV/GmzchMdbNlv/ACpLW2O0lYlfzrBqUpoPY/D8bav2xcs3Fu2zs6kEfl19KkRXkbgHMWJwb58Nea0Z1WSbb+jKdDWzcneMti6Bbxy+Q5/+1RNlvfqh+4oNTNc7iQ0FdFHVlDKQykSGBkEHaIrncU2H870HcmiNChQCKbK9KcNReIY1LNt7t1gqIpZmPQD9/SgrfiDwK5jMJctW8mb4XUsxQZkMkE7ZSJBrDeceb7l3LYFizYW02WLbC4HyjLBaBKTP3ro+IfiPdxxNqyXs4bbLOV7gj5nI1g/4z71nLmguy4RcfglNkZb2GJDWpJHlMSZDHXKDFdDw840cLds2nlA7NbuIdPiZh5bmapPL/G7uEvLdtRPysp+W4hiUb0MVbOZ7dnG2zxDC5pWBibRP4thssJcWPmSY1oNsuWiD7ab1zsXgmdtWOXbc7VC8POZP63BgsfxrcW7m2rAaPHYirG49PrQM4SwLSwon9TRXkLhpMSCB0iQaDuSf+6bulugoMzbkzErduXBiGUszMMrPA10kMSPyqv8AF+X+I3X8u45uKIhiwC6nQwBvWy4y8lu3muGF/M9etU/G+IYDhLOGF19YVPjdY2aBoKCHy7ygmEOa4wzx8TNtB9KlcU52wlkhVuG4QQsWxJnX/quZf4Bj8QDdx142EeXFtdbjL0UsNF9qhC/g8EAoQeYdQoXPd1G7bmg7DYlsVbINi7aGhPmKBIO9WPw74mbtl7DZmbDPkznZrTj4AT3AkVnV3nlrki0hGpkmJjr7b1bvBa8Wt42Tqb1pj7ZKCp+LmBaziCuvl3PxlXSFeQH29gfrWcla3bxr4X5mFF5RraYE6a5To36j7VhZoETQWiNCaBQGlOBv53pk/Slz+lBa+UeesXw5h5Tl7My1hyTbI9P8D6j7VvPA+asPxK0Hw5+NY8yy0C5bJB3B3G+o7V5cz+lPYXFOhJR2Q7EqxUkepG9B7SoUKImgJjXnnxU57fGXDYskDDW2idmvMDq8f4gjStg8R+Jmxw6+ymHZRbU/7rhC/eCa8wYlZaOgoIzmTTRWpHl+u0e9JA3oIzDWjtXmU6EiRBgxI6g9x6Usj9KTHSg7fKXM74LEC8olT8NxP8l9OxHSvQfBOK2sTZW9abMjfQgjcEdCO1eXysVYOSOarmAvZl+K05AuWjrmGwYdmFB6LVZ9BUa6+SXOwgxvPpFRcHxe3cClW016Rr2I6EUvF3VI3B2Mj06UFN4vg7mLu58SH8oGbVgMVAWfncjcnoOlLPFsPgBp5VmQCFCzcPfTc128Sl7EErYjNuSx+BJ6mNfWKf5e5JtYc+Zcy4jEk5jeddF/2op2Ufeg4WE4ZjuIDO5OEsNJDvH9RcUn+y3snuavPL3LWFwdv8FAXPzXX+O65O5LmuRzhiMQltvJbMxBMNttsCNRsK5nJfNi33tWC34pQm4nVGWMwNBXOdL9rCY1y9kZLyTKqNHHSNtdKtfhBw//AOG1+IOIvO3tbtwqffU1XvG/B/h27g0ykA+gMj/urtyljbdnAWEU6JaUR1mJM0COfeIWcPhLjXhIKMoXfMzCBp9a8y9Ku3ilzEcVicgb4LfT/dNUcmgKio6TQKo401FJpxBQIj1pVukvFLs0HtigaFA0GRePHF4/pMKhhmc3WP8AtHwj8zWPcUtILzquqzAPUEdx6kfnVt8W+Ki9xV9dLIW1PbK0k+81WOL4eLjsJIkQZGsrPTr7aUHOZP4dN/1pD6SOvSpOedYjURJ2Mb/9U3eEnTX1Og9aCI4/4ogtO5RG/Xb9/ek0DeWk2WysD2ZT9iDTrUzc2NBvHHYt4wrBUPZtXhH+TKAzD02kVDucWZHVLiNFwxbdRK3CdAumzH1q382cEa/g7N21Hn2rVtkkaOpQZ7ZPYjb1Arjcp41LqhD/AH6oD81u6nzIexBn7UHSxHEUwOGZm+aPMcTrIGo/aqpi/FO2z2haDZXuW89wqQFtk/Edeo/an+eeVcRdRovqxPQqVmDIB1isq4wuIw7ZL1tJjpsR9KD0fnS8kqQZGhBkfcVVeH8LtYXiH9Q4IdkNosNhmI+M+8Zaq/gjjGuPfQs4VURlTU29TBGuxOlabxnBhkMan+aUHH8SeG+dhrgOvwmPQ+lZrhuZWXAat8agr9vhq+8Q4qbflWLp0uNkVm+YNE5SO0DesW5ksNZvXrHRbhI9QxzCg5DNMk7nU0hhQJoqAoomFGDRE0ClmnBprRAUBt69/wDqgbCz0p63RIIpxY2oPaRNNYm8ERmOyqzT2gU5VX8TMe1nhuIddyoQf+7ZT+tB5r4ljjdutdbe47MfWWmNae4vdL5XjIHA0AgHLAPpvNQU+Yehj6HQaVIZiUjMfgcgegbWKCH5gMjaDNELmkdJ9ojr60hpVt531NBToetA6wAjcjv0PamYnp02pxNp6daUlufQfzSgjvt7RTbj9D9qdu24+sGmjQemeHc3Ya1w7BtiboV7mFtEIAXuN8IBIUdPWqLh+KW7uIu4vCBks271jzLbiGS45yi+FGytOU1xfDvi+AuhbGOGW4sJavsfw2QfLab/ABidDVstcFbBcXtuoy4a/b8l4AZWZpyFhsQWyigu3EMMSrAdZrLeZOULmJu5py6RtO1bAEP02+1N3Lca/agpHh7yicFnfPJcBWUgwQNQQPSrRxDGQhj6GpttI+361WeYsaEnMdANu9BmXiFxc3MWiqf9EBpH+e81R+JYxrt1rjmWYyTXSxF8M9663UmPUsdB9q4hNAdJoTRgUBUmKWKNAOtAoT0oCnIik5xQH/x+dEKRMmnaD2lWZeOmMy4O3aDBfMuSwnVggkR9YrTjWIePeKP9RYRR8lotPT43j6aCgyZwc3qdqVZnYnTqJgdetC8u0MT+sD196bT1Eg9PSgdxAJOUgdPpodKhZo7/AEqWziYPQRIO/r7xTFy11npQIV9donpT4uEg66DQDvUbP370EagNu0k/9Uhp6aUbGkufvQCxBMH2q58oc6XbDW8PfPm2POtkByc1g5hDq+8eh0qjmpNtswIbfv8AtQevLi76iDqPUHUa9d6YZZJHQVU/C7mH+q4eqsZvWPwrkmSRHwP9RH2q3W1gUDLrArIfETiZDqgOhzEnSdNhWr8SugK3sa89828SzYi442Vii9jA1oK7xG5oEGw1PqYqEtK31pFAdAUVACgUBToHXSkIJmlzpQKuMKjZqVcO/al2bJ+Y7frQHYQd9aU1BjH870ljQe1przl4wY43eI3lBBVVtpHbLv8Aqa9FivLXO98XcdfYdbjiTMGCftFBwWWNJ12GnT0o2tQPfYz2ogx/L61Oa2o6ySRoYkmO21Bzzb1nTaabLHsPr37+1TLtod4id4id9xUV1JPr32mP2oGLq7R6x7TTTb1JJnfT2imiPzoGZNEvtNGaIt9KBBpVptfeiajw4JYAbkgffSg1TwFxoXFX7RMG7ZUqO7WmkiO8GtwaI2ivKH9Q+Gvpcslke0wKtv8AENzp0Ooit24f4lYXyFbFMtm4VXNbU5zmZZ0H83oJ/MguOvlWgZIMkdNNKwXnNFt3/IU5ha0c7zdPza1auc/FK7fVrWFQ4e22huE/juvUdkB9KzYnX89aAiaTFLGtA0DdHSysUnWgWlFcbSkzTltZ1oCtW+pp245iOnbtRl8u1NPdnWgLPuPzpJ2FIJml5Zig9rO2h9jXk3il5GuXCOrMNTIY5iSfQ16c5t4kLGDxF0/2Wm09SIGv1rzJfEKVC6QD8URq0yPegjWVgwQNYiRAk6xPU0Uw0EE/Htpp6zS7dzRwR8UBQfSdMo6e9M37moGbNMzoZ+HTLQGpjQRBkwdYJ6fSm7l4kAHtpppHb96S0DX7+nYRTbPmOupkDX+4HpNA2AensZ+9F9fXSlsTrsIJ2mDRdNYHSO9BFcRQYTSyPbWkHSgJzSUeGnsaUe9IdaDq4u7KqV2I19SBUV952A6wJ1707w8KyMpkEEEHpB6fekBDseknfegjlf59aGXftvSwYkR/JpQAoEKKOO9LYd9BE0yST00oDQTTbJFOqIpRSaCPl1p8UgLFGB+lAG0+1M70/wCXSlAEGOv7UEdbetPqKAHYUZoPT3i1/wDzbixOZ0XrpDZp09qwLGzbTu0DUmYUtpH80rc/GLGeVg7ZG/nLAic0K2/pXnLGYgknuSxI6LOp3oHzegaSepnv6HtTdvEgRqJEwN9xt96gMT9/tRZfSg6QcEzIJ2iND7jrTbn06+vvp2qELR/79aUCw7/zSgllvsZ9/Smcx66mKaW8eoovP9KA96U2v3/amVanM87aa0DZGlBhSn32om2oF4S5B/I+oNS2I77AakQTFQLf7V2r5BCysBlmYmSNIoOYTroJ6/nNEZPSOk1LIXLIOvaIEUlEn060EZbffWg1PXjP6UkKTQNqv871JdYka+3ahbUDWdR/zpR3bhMmdSZNBEcSaC0tV1osSmxoHG2/m9IJ0/m9NKxFGb070CwsHffWaA3+lEW9o9KE6/Sg9A+OzfgYYdDceR7JXn9zP3/ahQoEqKkWLIJFChQSGQDKB1mfXUVHbePU/qaOhQM3LYmO1MXBQoUCGpdvf60KFAu7ufekPsKFCgSh1HvXWR5QA9BA9PioUKBvEf2+vTpvTYbWKOhQAUI0oUKA3XUeopt9qFCgVYWBIpGKX8qFCgjo1OOJoUKBlDT67/ShQoP/2Q==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68" name="Picture 2" descr="https://encrypted-tbn2.gstatic.com/images?q=tbn:ANd9GcTLqTC5GCMLGSmbVVzMWjxCpDOgcqCDeygYFPYiQKdV05ETAdvQl4aXt4J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7535" y="4753538"/>
            <a:ext cx="832513" cy="493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6" name="Picture 15" descr="https://encrypted-tbn0.gstatic.com/images?q=tbn:ANd9GcSfEa7jRgS9f3rEPvxZG4_VtasIELpavFjAHkUqOZs_NNktjdnntQ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9313" y="4705187"/>
            <a:ext cx="1041771" cy="583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3251189" y="4812217"/>
            <a:ext cx="300082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dirty="0"/>
              <a:t>+</a:t>
            </a:r>
            <a:endParaRPr lang="he-IL" dirty="0"/>
          </a:p>
        </p:txBody>
      </p:sp>
      <p:sp>
        <p:nvSpPr>
          <p:cNvPr id="17" name="TextBox 16"/>
          <p:cNvSpPr txBox="1"/>
          <p:nvPr/>
        </p:nvSpPr>
        <p:spPr>
          <a:xfrm>
            <a:off x="4605070" y="4812217"/>
            <a:ext cx="1054584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dirty="0"/>
              <a:t>10 points</a:t>
            </a:r>
            <a:endParaRPr lang="he-IL" dirty="0"/>
          </a:p>
        </p:txBody>
      </p:sp>
      <p:pic>
        <p:nvPicPr>
          <p:cNvPr id="117" name="Picture 2" descr="https://encrypted-tbn2.gstatic.com/images?q=tbn:ANd9GcTLqTC5GCMLGSmbVVzMWjxCpDOgcqCDeygYFPYiQKdV05ETAdvQl4aXt4J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9678" y="5461737"/>
            <a:ext cx="832513" cy="493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9" name="Picture 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1941" y="5439407"/>
            <a:ext cx="700841" cy="5324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0" name="TextBox 119"/>
          <p:cNvSpPr txBox="1"/>
          <p:nvPr/>
        </p:nvSpPr>
        <p:spPr>
          <a:xfrm>
            <a:off x="3251189" y="5527208"/>
            <a:ext cx="300082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dirty="0"/>
              <a:t>+</a:t>
            </a:r>
            <a:endParaRPr lang="he-IL" dirty="0"/>
          </a:p>
        </p:txBody>
      </p:sp>
      <p:sp>
        <p:nvSpPr>
          <p:cNvPr id="121" name="TextBox 120"/>
          <p:cNvSpPr txBox="1"/>
          <p:nvPr/>
        </p:nvSpPr>
        <p:spPr>
          <a:xfrm>
            <a:off x="4605070" y="5527208"/>
            <a:ext cx="937564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dirty="0"/>
              <a:t>8 points</a:t>
            </a:r>
            <a:endParaRPr lang="he-IL" dirty="0"/>
          </a:p>
        </p:txBody>
      </p:sp>
      <p:sp>
        <p:nvSpPr>
          <p:cNvPr id="61" name="TextBox 60"/>
          <p:cNvSpPr txBox="1"/>
          <p:nvPr/>
        </p:nvSpPr>
        <p:spPr>
          <a:xfrm>
            <a:off x="1690416" y="4285785"/>
            <a:ext cx="3403496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l" rtl="0"/>
            <a:r>
              <a:rPr lang="en-US" b="1" dirty="0"/>
              <a:t>3                 2   </a:t>
            </a:r>
            <a:r>
              <a:rPr lang="pl-PL" b="1" dirty="0"/>
              <a:t>    </a:t>
            </a:r>
            <a:r>
              <a:rPr lang="en-US" b="1" dirty="0"/>
              <a:t>            1                0</a:t>
            </a:r>
            <a:endParaRPr lang="he-IL" b="1" dirty="0"/>
          </a:p>
        </p:txBody>
      </p:sp>
      <p:grpSp>
        <p:nvGrpSpPr>
          <p:cNvPr id="63" name="Group 62"/>
          <p:cNvGrpSpPr/>
          <p:nvPr/>
        </p:nvGrpSpPr>
        <p:grpSpPr>
          <a:xfrm>
            <a:off x="487028" y="1207860"/>
            <a:ext cx="4874863" cy="3363979"/>
            <a:chOff x="399561" y="3229952"/>
            <a:chExt cx="4874863" cy="3363979"/>
          </a:xfrm>
        </p:grpSpPr>
        <p:cxnSp>
          <p:nvCxnSpPr>
            <p:cNvPr id="65" name="Łącznik prostoliniowy 16"/>
            <p:cNvCxnSpPr/>
            <p:nvPr/>
          </p:nvCxnSpPr>
          <p:spPr>
            <a:xfrm>
              <a:off x="1009515" y="3229952"/>
              <a:ext cx="0" cy="336397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Łącznik prostoliniowy 18"/>
            <p:cNvCxnSpPr/>
            <p:nvPr/>
          </p:nvCxnSpPr>
          <p:spPr>
            <a:xfrm>
              <a:off x="399915" y="3229952"/>
              <a:ext cx="477687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67" name="Picture 2" descr="https://encrypted-tbn2.gstatic.com/images?q=tbn:ANd9GcTLqTC5GCMLGSmbVVzMWjxCpDOgcqCDeygYFPYiQKdV05ETAdvQl4aXt4J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79415" y="3372392"/>
              <a:ext cx="832513" cy="4932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4" name="Picture 9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92310" y="3402093"/>
              <a:ext cx="700841" cy="5324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5" name="Picture 15" descr="https://encrypted-tbn0.gstatic.com/images?q=tbn:ANd9GcSfEa7jRgS9f3rEPvxZG4_VtasIELpavFjAHkUqOZs_NNktjdnntQ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26758" y="3322378"/>
              <a:ext cx="1041771" cy="5833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6" name="Picture 13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11640" y="3295809"/>
              <a:ext cx="627797" cy="642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7" name="Picture 13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81772" y="4080849"/>
              <a:ext cx="627797" cy="642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8" name="Picture 15" descr="https://encrypted-tbn0.gstatic.com/images?q=tbn:ANd9GcSfEa7jRgS9f3rEPvxZG4_VtasIELpavFjAHkUqOZs_NNktjdnntQ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84987" y="4138751"/>
              <a:ext cx="1041771" cy="5833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9" name="Picture 2" descr="https://encrypted-tbn2.gstatic.com/images?q=tbn:ANd9GcTLqTC5GCMLGSmbVVzMWjxCpDOgcqCDeygYFPYiQKdV05ETAdvQl4aXt4J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65091" y="4212578"/>
              <a:ext cx="832513" cy="4932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0" name="Picture 9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44823" y="4154607"/>
              <a:ext cx="700841" cy="5324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1" name="Picture 2" descr="https://encrypted-tbn2.gstatic.com/images?q=tbn:ANd9GcTLqTC5GCMLGSmbVVzMWjxCpDOgcqCDeygYFPYiQKdV05ETAdvQl4aXt4J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75716" y="5015461"/>
              <a:ext cx="832513" cy="4932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2" name="Picture 13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36768" y="4953327"/>
              <a:ext cx="627797" cy="642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3" name="Picture 9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95555" y="5086985"/>
              <a:ext cx="700841" cy="5324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4" name="Picture 15" descr="https://encrypted-tbn0.gstatic.com/images?q=tbn:ANd9GcSfEa7jRgS9f3rEPvxZG4_VtasIELpavFjAHkUqOZs_NNktjdnntQ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63019" y="4963106"/>
              <a:ext cx="1041771" cy="5833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5" name="Picture 2" descr="https://encrypted-tbn2.gstatic.com/images?q=tbn:ANd9GcTLqTC5GCMLGSmbVVzMWjxCpDOgcqCDeygYFPYiQKdV05ETAdvQl4aXt4J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41911" y="5710429"/>
              <a:ext cx="832513" cy="4932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6" name="Picture 9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36711" y="5724128"/>
              <a:ext cx="700841" cy="5324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7" name="Picture 13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76400" y="5649787"/>
              <a:ext cx="627797" cy="642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8" name="Picture 15" descr="https://encrypted-tbn0.gstatic.com/images?q=tbn:ANd9GcSfEa7jRgS9f3rEPvxZG4_VtasIELpavFjAHkUqOZs_NNktjdnntQ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63019" y="5674998"/>
              <a:ext cx="1041771" cy="5833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29" name="Rectangle 128"/>
            <p:cNvSpPr/>
            <p:nvPr/>
          </p:nvSpPr>
          <p:spPr>
            <a:xfrm>
              <a:off x="1980000" y="5018400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130" name="Rectangle 129"/>
            <p:cNvSpPr/>
            <p:nvPr/>
          </p:nvSpPr>
          <p:spPr>
            <a:xfrm>
              <a:off x="3061270" y="3425455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131" name="Rectangle 130"/>
            <p:cNvSpPr/>
            <p:nvPr/>
          </p:nvSpPr>
          <p:spPr>
            <a:xfrm>
              <a:off x="4329170" y="3425455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132" name="Rectangle 131"/>
            <p:cNvSpPr/>
            <p:nvPr/>
          </p:nvSpPr>
          <p:spPr>
            <a:xfrm>
              <a:off x="1980000" y="4222800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133" name="Rectangle 132"/>
            <p:cNvSpPr/>
            <p:nvPr/>
          </p:nvSpPr>
          <p:spPr>
            <a:xfrm>
              <a:off x="3253715" y="4222800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134" name="Rectangle 133"/>
            <p:cNvSpPr/>
            <p:nvPr/>
          </p:nvSpPr>
          <p:spPr>
            <a:xfrm>
              <a:off x="4378930" y="4222800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135" name="Rectangle 134"/>
            <p:cNvSpPr/>
            <p:nvPr/>
          </p:nvSpPr>
          <p:spPr>
            <a:xfrm>
              <a:off x="1980000" y="5742000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136" name="Rectangle 135"/>
            <p:cNvSpPr/>
            <p:nvPr/>
          </p:nvSpPr>
          <p:spPr>
            <a:xfrm>
              <a:off x="3244641" y="5018399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137" name="Rectangle 136"/>
            <p:cNvSpPr/>
            <p:nvPr/>
          </p:nvSpPr>
          <p:spPr>
            <a:xfrm>
              <a:off x="4187672" y="5018399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138" name="Rectangle 137"/>
            <p:cNvSpPr/>
            <p:nvPr/>
          </p:nvSpPr>
          <p:spPr>
            <a:xfrm>
              <a:off x="1980000" y="3405943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139" name="Rectangle 138"/>
            <p:cNvSpPr/>
            <p:nvPr/>
          </p:nvSpPr>
          <p:spPr>
            <a:xfrm>
              <a:off x="3218158" y="5742000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140" name="Rectangle 139"/>
            <p:cNvSpPr/>
            <p:nvPr/>
          </p:nvSpPr>
          <p:spPr>
            <a:xfrm>
              <a:off x="4144937" y="5757223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141" name="pole tekstowe 8"/>
            <p:cNvSpPr txBox="1"/>
            <p:nvPr/>
          </p:nvSpPr>
          <p:spPr>
            <a:xfrm>
              <a:off x="457200" y="3341192"/>
              <a:ext cx="606256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l-PL" sz="2800" dirty="0"/>
                <a:t>V</a:t>
              </a:r>
              <a:r>
                <a:rPr lang="pl-PL" sz="2800" baseline="-25000" dirty="0"/>
                <a:t>1</a:t>
              </a:r>
              <a:r>
                <a:rPr lang="pl-PL" sz="2800" dirty="0"/>
                <a:t>:</a:t>
              </a:r>
            </a:p>
          </p:txBody>
        </p:sp>
        <p:sp>
          <p:nvSpPr>
            <p:cNvPr id="142" name="pole tekstowe 8"/>
            <p:cNvSpPr txBox="1"/>
            <p:nvPr/>
          </p:nvSpPr>
          <p:spPr>
            <a:xfrm>
              <a:off x="399561" y="4094998"/>
              <a:ext cx="606256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l-PL" sz="2800" dirty="0"/>
                <a:t>V</a:t>
              </a:r>
              <a:r>
                <a:rPr lang="pl-PL" sz="2800" baseline="-25000" dirty="0"/>
                <a:t>2</a:t>
              </a:r>
              <a:r>
                <a:rPr lang="pl-PL" sz="2800" dirty="0"/>
                <a:t>:</a:t>
              </a:r>
            </a:p>
          </p:txBody>
        </p:sp>
        <p:sp>
          <p:nvSpPr>
            <p:cNvPr id="143" name="pole tekstowe 8"/>
            <p:cNvSpPr txBox="1"/>
            <p:nvPr/>
          </p:nvSpPr>
          <p:spPr>
            <a:xfrm>
              <a:off x="399561" y="4956437"/>
              <a:ext cx="606256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l-PL" sz="2800" dirty="0"/>
                <a:t>V</a:t>
              </a:r>
              <a:r>
                <a:rPr lang="pl-PL" sz="2800" baseline="-25000" dirty="0"/>
                <a:t>3</a:t>
              </a:r>
              <a:r>
                <a:rPr lang="pl-PL" sz="2800" dirty="0"/>
                <a:t>:</a:t>
              </a:r>
            </a:p>
          </p:txBody>
        </p:sp>
        <p:sp>
          <p:nvSpPr>
            <p:cNvPr id="144" name="pole tekstowe 8"/>
            <p:cNvSpPr txBox="1"/>
            <p:nvPr/>
          </p:nvSpPr>
          <p:spPr>
            <a:xfrm>
              <a:off x="411217" y="5649787"/>
              <a:ext cx="60625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800" dirty="0"/>
                <a:t>V</a:t>
              </a:r>
              <a:r>
                <a:rPr lang="pl-PL" sz="2800" baseline="-25000" dirty="0"/>
                <a:t>4</a:t>
              </a:r>
              <a:r>
                <a:rPr lang="pl-PL" sz="2800" dirty="0"/>
                <a:t>:</a:t>
              </a:r>
            </a:p>
          </p:txBody>
        </p:sp>
      </p:grpSp>
      <p:sp>
        <p:nvSpPr>
          <p:cNvPr id="145" name="TextBox 144"/>
          <p:cNvSpPr txBox="1"/>
          <p:nvPr/>
        </p:nvSpPr>
        <p:spPr>
          <a:xfrm>
            <a:off x="1020080" y="5437849"/>
            <a:ext cx="1221296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l-GR" dirty="0"/>
              <a:t>β</a:t>
            </a:r>
            <a:r>
              <a:rPr lang="pl-PL" dirty="0"/>
              <a:t>-</a:t>
            </a:r>
            <a:r>
              <a:rPr lang="en-US" dirty="0"/>
              <a:t>CC gives:</a:t>
            </a:r>
            <a:endParaRPr lang="he-IL" dirty="0"/>
          </a:p>
        </p:txBody>
      </p:sp>
      <p:sp>
        <p:nvSpPr>
          <p:cNvPr id="146" name="Freeform: Shape 145"/>
          <p:cNvSpPr/>
          <p:nvPr/>
        </p:nvSpPr>
        <p:spPr>
          <a:xfrm>
            <a:off x="1076884" y="1252985"/>
            <a:ext cx="3650215" cy="3105079"/>
          </a:xfrm>
          <a:custGeom>
            <a:avLst/>
            <a:gdLst>
              <a:gd name="connsiteX0" fmla="*/ 197736 w 2412215"/>
              <a:gd name="connsiteY0" fmla="*/ 55309 h 3222233"/>
              <a:gd name="connsiteX1" fmla="*/ 57059 w 2412215"/>
              <a:gd name="connsiteY1" fmla="*/ 210054 h 3222233"/>
              <a:gd name="connsiteX2" fmla="*/ 85194 w 2412215"/>
              <a:gd name="connsiteY2" fmla="*/ 603949 h 3222233"/>
              <a:gd name="connsiteX3" fmla="*/ 1027730 w 2412215"/>
              <a:gd name="connsiteY3" fmla="*/ 772762 h 3222233"/>
              <a:gd name="connsiteX4" fmla="*/ 1224677 w 2412215"/>
              <a:gd name="connsiteY4" fmla="*/ 1405808 h 3222233"/>
              <a:gd name="connsiteX5" fmla="*/ 183668 w 2412215"/>
              <a:gd name="connsiteY5" fmla="*/ 1743432 h 3222233"/>
              <a:gd name="connsiteX6" fmla="*/ 71127 w 2412215"/>
              <a:gd name="connsiteY6" fmla="*/ 2151396 h 3222233"/>
              <a:gd name="connsiteX7" fmla="*/ 830782 w 2412215"/>
              <a:gd name="connsiteY7" fmla="*/ 2376479 h 3222233"/>
              <a:gd name="connsiteX8" fmla="*/ 1393490 w 2412215"/>
              <a:gd name="connsiteY8" fmla="*/ 3093931 h 3222233"/>
              <a:gd name="connsiteX9" fmla="*/ 2125010 w 2412215"/>
              <a:gd name="connsiteY9" fmla="*/ 3150202 h 3222233"/>
              <a:gd name="connsiteX10" fmla="*/ 2293822 w 2412215"/>
              <a:gd name="connsiteY10" fmla="*/ 2334276 h 3222233"/>
              <a:gd name="connsiteX11" fmla="*/ 1252813 w 2412215"/>
              <a:gd name="connsiteY11" fmla="*/ 2278005 h 3222233"/>
              <a:gd name="connsiteX12" fmla="*/ 1140271 w 2412215"/>
              <a:gd name="connsiteY12" fmla="*/ 1743432 h 3222233"/>
              <a:gd name="connsiteX13" fmla="*/ 2307890 w 2412215"/>
              <a:gd name="connsiteY13" fmla="*/ 1462079 h 3222233"/>
              <a:gd name="connsiteX14" fmla="*/ 2223483 w 2412215"/>
              <a:gd name="connsiteY14" fmla="*/ 730559 h 3222233"/>
              <a:gd name="connsiteX15" fmla="*/ 1140271 w 2412215"/>
              <a:gd name="connsiteY15" fmla="*/ 575814 h 3222233"/>
              <a:gd name="connsiteX16" fmla="*/ 1013662 w 2412215"/>
              <a:gd name="connsiteY16" fmla="*/ 41242 h 3222233"/>
              <a:gd name="connsiteX17" fmla="*/ 197736 w 2412215"/>
              <a:gd name="connsiteY17" fmla="*/ 55309 h 3222233"/>
              <a:gd name="connsiteX0" fmla="*/ 197736 w 3440896"/>
              <a:gd name="connsiteY0" fmla="*/ 55309 h 3222233"/>
              <a:gd name="connsiteX1" fmla="*/ 57059 w 3440896"/>
              <a:gd name="connsiteY1" fmla="*/ 210054 h 3222233"/>
              <a:gd name="connsiteX2" fmla="*/ 85194 w 3440896"/>
              <a:gd name="connsiteY2" fmla="*/ 603949 h 3222233"/>
              <a:gd name="connsiteX3" fmla="*/ 1027730 w 3440896"/>
              <a:gd name="connsiteY3" fmla="*/ 772762 h 3222233"/>
              <a:gd name="connsiteX4" fmla="*/ 1224677 w 3440896"/>
              <a:gd name="connsiteY4" fmla="*/ 1405808 h 3222233"/>
              <a:gd name="connsiteX5" fmla="*/ 183668 w 3440896"/>
              <a:gd name="connsiteY5" fmla="*/ 1743432 h 3222233"/>
              <a:gd name="connsiteX6" fmla="*/ 71127 w 3440896"/>
              <a:gd name="connsiteY6" fmla="*/ 2151396 h 3222233"/>
              <a:gd name="connsiteX7" fmla="*/ 830782 w 3440896"/>
              <a:gd name="connsiteY7" fmla="*/ 2376479 h 3222233"/>
              <a:gd name="connsiteX8" fmla="*/ 1393490 w 3440896"/>
              <a:gd name="connsiteY8" fmla="*/ 3093931 h 3222233"/>
              <a:gd name="connsiteX9" fmla="*/ 2125010 w 3440896"/>
              <a:gd name="connsiteY9" fmla="*/ 3150202 h 3222233"/>
              <a:gd name="connsiteX10" fmla="*/ 2293822 w 3440896"/>
              <a:gd name="connsiteY10" fmla="*/ 2334276 h 3222233"/>
              <a:gd name="connsiteX11" fmla="*/ 1252813 w 3440896"/>
              <a:gd name="connsiteY11" fmla="*/ 2278005 h 3222233"/>
              <a:gd name="connsiteX12" fmla="*/ 1140271 w 3440896"/>
              <a:gd name="connsiteY12" fmla="*/ 1743432 h 3222233"/>
              <a:gd name="connsiteX13" fmla="*/ 3419238 w 3440896"/>
              <a:gd name="connsiteY13" fmla="*/ 1405809 h 3222233"/>
              <a:gd name="connsiteX14" fmla="*/ 2223483 w 3440896"/>
              <a:gd name="connsiteY14" fmla="*/ 730559 h 3222233"/>
              <a:gd name="connsiteX15" fmla="*/ 1140271 w 3440896"/>
              <a:gd name="connsiteY15" fmla="*/ 575814 h 3222233"/>
              <a:gd name="connsiteX16" fmla="*/ 1013662 w 3440896"/>
              <a:gd name="connsiteY16" fmla="*/ 41242 h 3222233"/>
              <a:gd name="connsiteX17" fmla="*/ 197736 w 3440896"/>
              <a:gd name="connsiteY17" fmla="*/ 55309 h 3222233"/>
              <a:gd name="connsiteX0" fmla="*/ 197736 w 3588403"/>
              <a:gd name="connsiteY0" fmla="*/ 55309 h 3222233"/>
              <a:gd name="connsiteX1" fmla="*/ 57059 w 3588403"/>
              <a:gd name="connsiteY1" fmla="*/ 210054 h 3222233"/>
              <a:gd name="connsiteX2" fmla="*/ 85194 w 3588403"/>
              <a:gd name="connsiteY2" fmla="*/ 603949 h 3222233"/>
              <a:gd name="connsiteX3" fmla="*/ 1027730 w 3588403"/>
              <a:gd name="connsiteY3" fmla="*/ 772762 h 3222233"/>
              <a:gd name="connsiteX4" fmla="*/ 1224677 w 3588403"/>
              <a:gd name="connsiteY4" fmla="*/ 1405808 h 3222233"/>
              <a:gd name="connsiteX5" fmla="*/ 183668 w 3588403"/>
              <a:gd name="connsiteY5" fmla="*/ 1743432 h 3222233"/>
              <a:gd name="connsiteX6" fmla="*/ 71127 w 3588403"/>
              <a:gd name="connsiteY6" fmla="*/ 2151396 h 3222233"/>
              <a:gd name="connsiteX7" fmla="*/ 830782 w 3588403"/>
              <a:gd name="connsiteY7" fmla="*/ 2376479 h 3222233"/>
              <a:gd name="connsiteX8" fmla="*/ 1393490 w 3588403"/>
              <a:gd name="connsiteY8" fmla="*/ 3093931 h 3222233"/>
              <a:gd name="connsiteX9" fmla="*/ 2125010 w 3588403"/>
              <a:gd name="connsiteY9" fmla="*/ 3150202 h 3222233"/>
              <a:gd name="connsiteX10" fmla="*/ 2293822 w 3588403"/>
              <a:gd name="connsiteY10" fmla="*/ 2334276 h 3222233"/>
              <a:gd name="connsiteX11" fmla="*/ 1252813 w 3588403"/>
              <a:gd name="connsiteY11" fmla="*/ 2278005 h 3222233"/>
              <a:gd name="connsiteX12" fmla="*/ 1140271 w 3588403"/>
              <a:gd name="connsiteY12" fmla="*/ 1743432 h 3222233"/>
              <a:gd name="connsiteX13" fmla="*/ 3419238 w 3588403"/>
              <a:gd name="connsiteY13" fmla="*/ 1405809 h 3222233"/>
              <a:gd name="connsiteX14" fmla="*/ 3166018 w 3588403"/>
              <a:gd name="connsiteY14" fmla="*/ 744627 h 3222233"/>
              <a:gd name="connsiteX15" fmla="*/ 1140271 w 3588403"/>
              <a:gd name="connsiteY15" fmla="*/ 575814 h 3222233"/>
              <a:gd name="connsiteX16" fmla="*/ 1013662 w 3588403"/>
              <a:gd name="connsiteY16" fmla="*/ 41242 h 3222233"/>
              <a:gd name="connsiteX17" fmla="*/ 197736 w 3588403"/>
              <a:gd name="connsiteY17" fmla="*/ 55309 h 3222233"/>
              <a:gd name="connsiteX0" fmla="*/ 300809 w 3691476"/>
              <a:gd name="connsiteY0" fmla="*/ 55309 h 3222233"/>
              <a:gd name="connsiteX1" fmla="*/ 160132 w 3691476"/>
              <a:gd name="connsiteY1" fmla="*/ 210054 h 3222233"/>
              <a:gd name="connsiteX2" fmla="*/ 188267 w 3691476"/>
              <a:gd name="connsiteY2" fmla="*/ 603949 h 3222233"/>
              <a:gd name="connsiteX3" fmla="*/ 2537572 w 3691476"/>
              <a:gd name="connsiteY3" fmla="*/ 899372 h 3222233"/>
              <a:gd name="connsiteX4" fmla="*/ 1327750 w 3691476"/>
              <a:gd name="connsiteY4" fmla="*/ 1405808 h 3222233"/>
              <a:gd name="connsiteX5" fmla="*/ 286741 w 3691476"/>
              <a:gd name="connsiteY5" fmla="*/ 1743432 h 3222233"/>
              <a:gd name="connsiteX6" fmla="*/ 174200 w 3691476"/>
              <a:gd name="connsiteY6" fmla="*/ 2151396 h 3222233"/>
              <a:gd name="connsiteX7" fmla="*/ 933855 w 3691476"/>
              <a:gd name="connsiteY7" fmla="*/ 2376479 h 3222233"/>
              <a:gd name="connsiteX8" fmla="*/ 1496563 w 3691476"/>
              <a:gd name="connsiteY8" fmla="*/ 3093931 h 3222233"/>
              <a:gd name="connsiteX9" fmla="*/ 2228083 w 3691476"/>
              <a:gd name="connsiteY9" fmla="*/ 3150202 h 3222233"/>
              <a:gd name="connsiteX10" fmla="*/ 2396895 w 3691476"/>
              <a:gd name="connsiteY10" fmla="*/ 2334276 h 3222233"/>
              <a:gd name="connsiteX11" fmla="*/ 1355886 w 3691476"/>
              <a:gd name="connsiteY11" fmla="*/ 2278005 h 3222233"/>
              <a:gd name="connsiteX12" fmla="*/ 1243344 w 3691476"/>
              <a:gd name="connsiteY12" fmla="*/ 1743432 h 3222233"/>
              <a:gd name="connsiteX13" fmla="*/ 3522311 w 3691476"/>
              <a:gd name="connsiteY13" fmla="*/ 1405809 h 3222233"/>
              <a:gd name="connsiteX14" fmla="*/ 3269091 w 3691476"/>
              <a:gd name="connsiteY14" fmla="*/ 744627 h 3222233"/>
              <a:gd name="connsiteX15" fmla="*/ 1243344 w 3691476"/>
              <a:gd name="connsiteY15" fmla="*/ 575814 h 3222233"/>
              <a:gd name="connsiteX16" fmla="*/ 1116735 w 3691476"/>
              <a:gd name="connsiteY16" fmla="*/ 41242 h 3222233"/>
              <a:gd name="connsiteX17" fmla="*/ 300809 w 3691476"/>
              <a:gd name="connsiteY17" fmla="*/ 55309 h 3222233"/>
              <a:gd name="connsiteX0" fmla="*/ 300809 w 3691476"/>
              <a:gd name="connsiteY0" fmla="*/ 55309 h 3222233"/>
              <a:gd name="connsiteX1" fmla="*/ 160132 w 3691476"/>
              <a:gd name="connsiteY1" fmla="*/ 210054 h 3222233"/>
              <a:gd name="connsiteX2" fmla="*/ 188267 w 3691476"/>
              <a:gd name="connsiteY2" fmla="*/ 603949 h 3222233"/>
              <a:gd name="connsiteX3" fmla="*/ 2537572 w 3691476"/>
              <a:gd name="connsiteY3" fmla="*/ 899372 h 3222233"/>
              <a:gd name="connsiteX4" fmla="*/ 2439098 w 3691476"/>
              <a:gd name="connsiteY4" fmla="*/ 1433944 h 3222233"/>
              <a:gd name="connsiteX5" fmla="*/ 286741 w 3691476"/>
              <a:gd name="connsiteY5" fmla="*/ 1743432 h 3222233"/>
              <a:gd name="connsiteX6" fmla="*/ 174200 w 3691476"/>
              <a:gd name="connsiteY6" fmla="*/ 2151396 h 3222233"/>
              <a:gd name="connsiteX7" fmla="*/ 933855 w 3691476"/>
              <a:gd name="connsiteY7" fmla="*/ 2376479 h 3222233"/>
              <a:gd name="connsiteX8" fmla="*/ 1496563 w 3691476"/>
              <a:gd name="connsiteY8" fmla="*/ 3093931 h 3222233"/>
              <a:gd name="connsiteX9" fmla="*/ 2228083 w 3691476"/>
              <a:gd name="connsiteY9" fmla="*/ 3150202 h 3222233"/>
              <a:gd name="connsiteX10" fmla="*/ 2396895 w 3691476"/>
              <a:gd name="connsiteY10" fmla="*/ 2334276 h 3222233"/>
              <a:gd name="connsiteX11" fmla="*/ 1355886 w 3691476"/>
              <a:gd name="connsiteY11" fmla="*/ 2278005 h 3222233"/>
              <a:gd name="connsiteX12" fmla="*/ 1243344 w 3691476"/>
              <a:gd name="connsiteY12" fmla="*/ 1743432 h 3222233"/>
              <a:gd name="connsiteX13" fmla="*/ 3522311 w 3691476"/>
              <a:gd name="connsiteY13" fmla="*/ 1405809 h 3222233"/>
              <a:gd name="connsiteX14" fmla="*/ 3269091 w 3691476"/>
              <a:gd name="connsiteY14" fmla="*/ 744627 h 3222233"/>
              <a:gd name="connsiteX15" fmla="*/ 1243344 w 3691476"/>
              <a:gd name="connsiteY15" fmla="*/ 575814 h 3222233"/>
              <a:gd name="connsiteX16" fmla="*/ 1116735 w 3691476"/>
              <a:gd name="connsiteY16" fmla="*/ 41242 h 3222233"/>
              <a:gd name="connsiteX17" fmla="*/ 300809 w 3691476"/>
              <a:gd name="connsiteY17" fmla="*/ 55309 h 3222233"/>
              <a:gd name="connsiteX0" fmla="*/ 300809 w 3691476"/>
              <a:gd name="connsiteY0" fmla="*/ 55309 h 3222233"/>
              <a:gd name="connsiteX1" fmla="*/ 160132 w 3691476"/>
              <a:gd name="connsiteY1" fmla="*/ 210054 h 3222233"/>
              <a:gd name="connsiteX2" fmla="*/ 188267 w 3691476"/>
              <a:gd name="connsiteY2" fmla="*/ 603949 h 3222233"/>
              <a:gd name="connsiteX3" fmla="*/ 2537572 w 3691476"/>
              <a:gd name="connsiteY3" fmla="*/ 899372 h 3222233"/>
              <a:gd name="connsiteX4" fmla="*/ 2270286 w 3691476"/>
              <a:gd name="connsiteY4" fmla="*/ 1448011 h 3222233"/>
              <a:gd name="connsiteX5" fmla="*/ 286741 w 3691476"/>
              <a:gd name="connsiteY5" fmla="*/ 1743432 h 3222233"/>
              <a:gd name="connsiteX6" fmla="*/ 174200 w 3691476"/>
              <a:gd name="connsiteY6" fmla="*/ 2151396 h 3222233"/>
              <a:gd name="connsiteX7" fmla="*/ 933855 w 3691476"/>
              <a:gd name="connsiteY7" fmla="*/ 2376479 h 3222233"/>
              <a:gd name="connsiteX8" fmla="*/ 1496563 w 3691476"/>
              <a:gd name="connsiteY8" fmla="*/ 3093931 h 3222233"/>
              <a:gd name="connsiteX9" fmla="*/ 2228083 w 3691476"/>
              <a:gd name="connsiteY9" fmla="*/ 3150202 h 3222233"/>
              <a:gd name="connsiteX10" fmla="*/ 2396895 w 3691476"/>
              <a:gd name="connsiteY10" fmla="*/ 2334276 h 3222233"/>
              <a:gd name="connsiteX11" fmla="*/ 1355886 w 3691476"/>
              <a:gd name="connsiteY11" fmla="*/ 2278005 h 3222233"/>
              <a:gd name="connsiteX12" fmla="*/ 1243344 w 3691476"/>
              <a:gd name="connsiteY12" fmla="*/ 1743432 h 3222233"/>
              <a:gd name="connsiteX13" fmla="*/ 3522311 w 3691476"/>
              <a:gd name="connsiteY13" fmla="*/ 1405809 h 3222233"/>
              <a:gd name="connsiteX14" fmla="*/ 3269091 w 3691476"/>
              <a:gd name="connsiteY14" fmla="*/ 744627 h 3222233"/>
              <a:gd name="connsiteX15" fmla="*/ 1243344 w 3691476"/>
              <a:gd name="connsiteY15" fmla="*/ 575814 h 3222233"/>
              <a:gd name="connsiteX16" fmla="*/ 1116735 w 3691476"/>
              <a:gd name="connsiteY16" fmla="*/ 41242 h 3222233"/>
              <a:gd name="connsiteX17" fmla="*/ 300809 w 3691476"/>
              <a:gd name="connsiteY17" fmla="*/ 55309 h 3222233"/>
              <a:gd name="connsiteX0" fmla="*/ 286287 w 3676954"/>
              <a:gd name="connsiteY0" fmla="*/ 55309 h 3222233"/>
              <a:gd name="connsiteX1" fmla="*/ 145610 w 3676954"/>
              <a:gd name="connsiteY1" fmla="*/ 210054 h 3222233"/>
              <a:gd name="connsiteX2" fmla="*/ 173745 w 3676954"/>
              <a:gd name="connsiteY2" fmla="*/ 603949 h 3222233"/>
              <a:gd name="connsiteX3" fmla="*/ 2326103 w 3676954"/>
              <a:gd name="connsiteY3" fmla="*/ 941575 h 3222233"/>
              <a:gd name="connsiteX4" fmla="*/ 2255764 w 3676954"/>
              <a:gd name="connsiteY4" fmla="*/ 1448011 h 3222233"/>
              <a:gd name="connsiteX5" fmla="*/ 272219 w 3676954"/>
              <a:gd name="connsiteY5" fmla="*/ 1743432 h 3222233"/>
              <a:gd name="connsiteX6" fmla="*/ 159678 w 3676954"/>
              <a:gd name="connsiteY6" fmla="*/ 2151396 h 3222233"/>
              <a:gd name="connsiteX7" fmla="*/ 919333 w 3676954"/>
              <a:gd name="connsiteY7" fmla="*/ 2376479 h 3222233"/>
              <a:gd name="connsiteX8" fmla="*/ 1482041 w 3676954"/>
              <a:gd name="connsiteY8" fmla="*/ 3093931 h 3222233"/>
              <a:gd name="connsiteX9" fmla="*/ 2213561 w 3676954"/>
              <a:gd name="connsiteY9" fmla="*/ 3150202 h 3222233"/>
              <a:gd name="connsiteX10" fmla="*/ 2382373 w 3676954"/>
              <a:gd name="connsiteY10" fmla="*/ 2334276 h 3222233"/>
              <a:gd name="connsiteX11" fmla="*/ 1341364 w 3676954"/>
              <a:gd name="connsiteY11" fmla="*/ 2278005 h 3222233"/>
              <a:gd name="connsiteX12" fmla="*/ 1228822 w 3676954"/>
              <a:gd name="connsiteY12" fmla="*/ 1743432 h 3222233"/>
              <a:gd name="connsiteX13" fmla="*/ 3507789 w 3676954"/>
              <a:gd name="connsiteY13" fmla="*/ 1405809 h 3222233"/>
              <a:gd name="connsiteX14" fmla="*/ 3254569 w 3676954"/>
              <a:gd name="connsiteY14" fmla="*/ 744627 h 3222233"/>
              <a:gd name="connsiteX15" fmla="*/ 1228822 w 3676954"/>
              <a:gd name="connsiteY15" fmla="*/ 575814 h 3222233"/>
              <a:gd name="connsiteX16" fmla="*/ 1102213 w 3676954"/>
              <a:gd name="connsiteY16" fmla="*/ 41242 h 3222233"/>
              <a:gd name="connsiteX17" fmla="*/ 286287 w 3676954"/>
              <a:gd name="connsiteY17" fmla="*/ 55309 h 3222233"/>
              <a:gd name="connsiteX0" fmla="*/ 286287 w 3676954"/>
              <a:gd name="connsiteY0" fmla="*/ 55309 h 3218177"/>
              <a:gd name="connsiteX1" fmla="*/ 145610 w 3676954"/>
              <a:gd name="connsiteY1" fmla="*/ 210054 h 3218177"/>
              <a:gd name="connsiteX2" fmla="*/ 173745 w 3676954"/>
              <a:gd name="connsiteY2" fmla="*/ 603949 h 3218177"/>
              <a:gd name="connsiteX3" fmla="*/ 2326103 w 3676954"/>
              <a:gd name="connsiteY3" fmla="*/ 941575 h 3218177"/>
              <a:gd name="connsiteX4" fmla="*/ 2255764 w 3676954"/>
              <a:gd name="connsiteY4" fmla="*/ 1448011 h 3218177"/>
              <a:gd name="connsiteX5" fmla="*/ 272219 w 3676954"/>
              <a:gd name="connsiteY5" fmla="*/ 1743432 h 3218177"/>
              <a:gd name="connsiteX6" fmla="*/ 159678 w 3676954"/>
              <a:gd name="connsiteY6" fmla="*/ 2151396 h 3218177"/>
              <a:gd name="connsiteX7" fmla="*/ 919333 w 3676954"/>
              <a:gd name="connsiteY7" fmla="*/ 2376479 h 3218177"/>
              <a:gd name="connsiteX8" fmla="*/ 1482041 w 3676954"/>
              <a:gd name="connsiteY8" fmla="*/ 3093931 h 3218177"/>
              <a:gd name="connsiteX9" fmla="*/ 2213561 w 3676954"/>
              <a:gd name="connsiteY9" fmla="*/ 3150202 h 3218177"/>
              <a:gd name="connsiteX10" fmla="*/ 3324909 w 3676954"/>
              <a:gd name="connsiteY10" fmla="*/ 2390546 h 3218177"/>
              <a:gd name="connsiteX11" fmla="*/ 1341364 w 3676954"/>
              <a:gd name="connsiteY11" fmla="*/ 2278005 h 3218177"/>
              <a:gd name="connsiteX12" fmla="*/ 1228822 w 3676954"/>
              <a:gd name="connsiteY12" fmla="*/ 1743432 h 3218177"/>
              <a:gd name="connsiteX13" fmla="*/ 3507789 w 3676954"/>
              <a:gd name="connsiteY13" fmla="*/ 1405809 h 3218177"/>
              <a:gd name="connsiteX14" fmla="*/ 3254569 w 3676954"/>
              <a:gd name="connsiteY14" fmla="*/ 744627 h 3218177"/>
              <a:gd name="connsiteX15" fmla="*/ 1228822 w 3676954"/>
              <a:gd name="connsiteY15" fmla="*/ 575814 h 3218177"/>
              <a:gd name="connsiteX16" fmla="*/ 1102213 w 3676954"/>
              <a:gd name="connsiteY16" fmla="*/ 41242 h 3218177"/>
              <a:gd name="connsiteX17" fmla="*/ 286287 w 3676954"/>
              <a:gd name="connsiteY17" fmla="*/ 55309 h 3218177"/>
              <a:gd name="connsiteX0" fmla="*/ 286287 w 3676954"/>
              <a:gd name="connsiteY0" fmla="*/ 55309 h 3175136"/>
              <a:gd name="connsiteX1" fmla="*/ 145610 w 3676954"/>
              <a:gd name="connsiteY1" fmla="*/ 210054 h 3175136"/>
              <a:gd name="connsiteX2" fmla="*/ 173745 w 3676954"/>
              <a:gd name="connsiteY2" fmla="*/ 603949 h 3175136"/>
              <a:gd name="connsiteX3" fmla="*/ 2326103 w 3676954"/>
              <a:gd name="connsiteY3" fmla="*/ 941575 h 3175136"/>
              <a:gd name="connsiteX4" fmla="*/ 2255764 w 3676954"/>
              <a:gd name="connsiteY4" fmla="*/ 1448011 h 3175136"/>
              <a:gd name="connsiteX5" fmla="*/ 272219 w 3676954"/>
              <a:gd name="connsiteY5" fmla="*/ 1743432 h 3175136"/>
              <a:gd name="connsiteX6" fmla="*/ 159678 w 3676954"/>
              <a:gd name="connsiteY6" fmla="*/ 2151396 h 3175136"/>
              <a:gd name="connsiteX7" fmla="*/ 919333 w 3676954"/>
              <a:gd name="connsiteY7" fmla="*/ 2376479 h 3175136"/>
              <a:gd name="connsiteX8" fmla="*/ 1482041 w 3676954"/>
              <a:gd name="connsiteY8" fmla="*/ 3093931 h 3175136"/>
              <a:gd name="connsiteX9" fmla="*/ 3099826 w 3676954"/>
              <a:gd name="connsiteY9" fmla="*/ 3079863 h 3175136"/>
              <a:gd name="connsiteX10" fmla="*/ 3324909 w 3676954"/>
              <a:gd name="connsiteY10" fmla="*/ 2390546 h 3175136"/>
              <a:gd name="connsiteX11" fmla="*/ 1341364 w 3676954"/>
              <a:gd name="connsiteY11" fmla="*/ 2278005 h 3175136"/>
              <a:gd name="connsiteX12" fmla="*/ 1228822 w 3676954"/>
              <a:gd name="connsiteY12" fmla="*/ 1743432 h 3175136"/>
              <a:gd name="connsiteX13" fmla="*/ 3507789 w 3676954"/>
              <a:gd name="connsiteY13" fmla="*/ 1405809 h 3175136"/>
              <a:gd name="connsiteX14" fmla="*/ 3254569 w 3676954"/>
              <a:gd name="connsiteY14" fmla="*/ 744627 h 3175136"/>
              <a:gd name="connsiteX15" fmla="*/ 1228822 w 3676954"/>
              <a:gd name="connsiteY15" fmla="*/ 575814 h 3175136"/>
              <a:gd name="connsiteX16" fmla="*/ 1102213 w 3676954"/>
              <a:gd name="connsiteY16" fmla="*/ 41242 h 3175136"/>
              <a:gd name="connsiteX17" fmla="*/ 286287 w 3676954"/>
              <a:gd name="connsiteY17" fmla="*/ 55309 h 3175136"/>
              <a:gd name="connsiteX0" fmla="*/ 286287 w 3676954"/>
              <a:gd name="connsiteY0" fmla="*/ 55309 h 3112949"/>
              <a:gd name="connsiteX1" fmla="*/ 145610 w 3676954"/>
              <a:gd name="connsiteY1" fmla="*/ 210054 h 3112949"/>
              <a:gd name="connsiteX2" fmla="*/ 173745 w 3676954"/>
              <a:gd name="connsiteY2" fmla="*/ 603949 h 3112949"/>
              <a:gd name="connsiteX3" fmla="*/ 2326103 w 3676954"/>
              <a:gd name="connsiteY3" fmla="*/ 941575 h 3112949"/>
              <a:gd name="connsiteX4" fmla="*/ 2255764 w 3676954"/>
              <a:gd name="connsiteY4" fmla="*/ 1448011 h 3112949"/>
              <a:gd name="connsiteX5" fmla="*/ 272219 w 3676954"/>
              <a:gd name="connsiteY5" fmla="*/ 1743432 h 3112949"/>
              <a:gd name="connsiteX6" fmla="*/ 159678 w 3676954"/>
              <a:gd name="connsiteY6" fmla="*/ 2151396 h 3112949"/>
              <a:gd name="connsiteX7" fmla="*/ 919333 w 3676954"/>
              <a:gd name="connsiteY7" fmla="*/ 2376479 h 3112949"/>
              <a:gd name="connsiteX8" fmla="*/ 2438644 w 3676954"/>
              <a:gd name="connsiteY8" fmla="*/ 2939187 h 3112949"/>
              <a:gd name="connsiteX9" fmla="*/ 3099826 w 3676954"/>
              <a:gd name="connsiteY9" fmla="*/ 3079863 h 3112949"/>
              <a:gd name="connsiteX10" fmla="*/ 3324909 w 3676954"/>
              <a:gd name="connsiteY10" fmla="*/ 2390546 h 3112949"/>
              <a:gd name="connsiteX11" fmla="*/ 1341364 w 3676954"/>
              <a:gd name="connsiteY11" fmla="*/ 2278005 h 3112949"/>
              <a:gd name="connsiteX12" fmla="*/ 1228822 w 3676954"/>
              <a:gd name="connsiteY12" fmla="*/ 1743432 h 3112949"/>
              <a:gd name="connsiteX13" fmla="*/ 3507789 w 3676954"/>
              <a:gd name="connsiteY13" fmla="*/ 1405809 h 3112949"/>
              <a:gd name="connsiteX14" fmla="*/ 3254569 w 3676954"/>
              <a:gd name="connsiteY14" fmla="*/ 744627 h 3112949"/>
              <a:gd name="connsiteX15" fmla="*/ 1228822 w 3676954"/>
              <a:gd name="connsiteY15" fmla="*/ 575814 h 3112949"/>
              <a:gd name="connsiteX16" fmla="*/ 1102213 w 3676954"/>
              <a:gd name="connsiteY16" fmla="*/ 41242 h 3112949"/>
              <a:gd name="connsiteX17" fmla="*/ 286287 w 3676954"/>
              <a:gd name="connsiteY17" fmla="*/ 55309 h 3112949"/>
              <a:gd name="connsiteX0" fmla="*/ 286287 w 3676954"/>
              <a:gd name="connsiteY0" fmla="*/ 55309 h 3111019"/>
              <a:gd name="connsiteX1" fmla="*/ 145610 w 3676954"/>
              <a:gd name="connsiteY1" fmla="*/ 210054 h 3111019"/>
              <a:gd name="connsiteX2" fmla="*/ 173745 w 3676954"/>
              <a:gd name="connsiteY2" fmla="*/ 603949 h 3111019"/>
              <a:gd name="connsiteX3" fmla="*/ 2326103 w 3676954"/>
              <a:gd name="connsiteY3" fmla="*/ 941575 h 3111019"/>
              <a:gd name="connsiteX4" fmla="*/ 2255764 w 3676954"/>
              <a:gd name="connsiteY4" fmla="*/ 1448011 h 3111019"/>
              <a:gd name="connsiteX5" fmla="*/ 272219 w 3676954"/>
              <a:gd name="connsiteY5" fmla="*/ 1743432 h 3111019"/>
              <a:gd name="connsiteX6" fmla="*/ 159678 w 3676954"/>
              <a:gd name="connsiteY6" fmla="*/ 2151396 h 3111019"/>
              <a:gd name="connsiteX7" fmla="*/ 1256958 w 3676954"/>
              <a:gd name="connsiteY7" fmla="*/ 2460885 h 3111019"/>
              <a:gd name="connsiteX8" fmla="*/ 2438644 w 3676954"/>
              <a:gd name="connsiteY8" fmla="*/ 2939187 h 3111019"/>
              <a:gd name="connsiteX9" fmla="*/ 3099826 w 3676954"/>
              <a:gd name="connsiteY9" fmla="*/ 3079863 h 3111019"/>
              <a:gd name="connsiteX10" fmla="*/ 3324909 w 3676954"/>
              <a:gd name="connsiteY10" fmla="*/ 2390546 h 3111019"/>
              <a:gd name="connsiteX11" fmla="*/ 1341364 w 3676954"/>
              <a:gd name="connsiteY11" fmla="*/ 2278005 h 3111019"/>
              <a:gd name="connsiteX12" fmla="*/ 1228822 w 3676954"/>
              <a:gd name="connsiteY12" fmla="*/ 1743432 h 3111019"/>
              <a:gd name="connsiteX13" fmla="*/ 3507789 w 3676954"/>
              <a:gd name="connsiteY13" fmla="*/ 1405809 h 3111019"/>
              <a:gd name="connsiteX14" fmla="*/ 3254569 w 3676954"/>
              <a:gd name="connsiteY14" fmla="*/ 744627 h 3111019"/>
              <a:gd name="connsiteX15" fmla="*/ 1228822 w 3676954"/>
              <a:gd name="connsiteY15" fmla="*/ 575814 h 3111019"/>
              <a:gd name="connsiteX16" fmla="*/ 1102213 w 3676954"/>
              <a:gd name="connsiteY16" fmla="*/ 41242 h 3111019"/>
              <a:gd name="connsiteX17" fmla="*/ 286287 w 3676954"/>
              <a:gd name="connsiteY17" fmla="*/ 55309 h 3111019"/>
              <a:gd name="connsiteX0" fmla="*/ 286287 w 3676954"/>
              <a:gd name="connsiteY0" fmla="*/ 55309 h 3105551"/>
              <a:gd name="connsiteX1" fmla="*/ 145610 w 3676954"/>
              <a:gd name="connsiteY1" fmla="*/ 210054 h 3105551"/>
              <a:gd name="connsiteX2" fmla="*/ 173745 w 3676954"/>
              <a:gd name="connsiteY2" fmla="*/ 603949 h 3105551"/>
              <a:gd name="connsiteX3" fmla="*/ 2326103 w 3676954"/>
              <a:gd name="connsiteY3" fmla="*/ 941575 h 3105551"/>
              <a:gd name="connsiteX4" fmla="*/ 2255764 w 3676954"/>
              <a:gd name="connsiteY4" fmla="*/ 1448011 h 3105551"/>
              <a:gd name="connsiteX5" fmla="*/ 272219 w 3676954"/>
              <a:gd name="connsiteY5" fmla="*/ 1743432 h 3105551"/>
              <a:gd name="connsiteX6" fmla="*/ 159678 w 3676954"/>
              <a:gd name="connsiteY6" fmla="*/ 2151396 h 3105551"/>
              <a:gd name="connsiteX7" fmla="*/ 1256958 w 3676954"/>
              <a:gd name="connsiteY7" fmla="*/ 2460885 h 3105551"/>
              <a:gd name="connsiteX8" fmla="*/ 2424576 w 3676954"/>
              <a:gd name="connsiteY8" fmla="*/ 2911052 h 3105551"/>
              <a:gd name="connsiteX9" fmla="*/ 3099826 w 3676954"/>
              <a:gd name="connsiteY9" fmla="*/ 3079863 h 3105551"/>
              <a:gd name="connsiteX10" fmla="*/ 3324909 w 3676954"/>
              <a:gd name="connsiteY10" fmla="*/ 2390546 h 3105551"/>
              <a:gd name="connsiteX11" fmla="*/ 1341364 w 3676954"/>
              <a:gd name="connsiteY11" fmla="*/ 2278005 h 3105551"/>
              <a:gd name="connsiteX12" fmla="*/ 1228822 w 3676954"/>
              <a:gd name="connsiteY12" fmla="*/ 1743432 h 3105551"/>
              <a:gd name="connsiteX13" fmla="*/ 3507789 w 3676954"/>
              <a:gd name="connsiteY13" fmla="*/ 1405809 h 3105551"/>
              <a:gd name="connsiteX14" fmla="*/ 3254569 w 3676954"/>
              <a:gd name="connsiteY14" fmla="*/ 744627 h 3105551"/>
              <a:gd name="connsiteX15" fmla="*/ 1228822 w 3676954"/>
              <a:gd name="connsiteY15" fmla="*/ 575814 h 3105551"/>
              <a:gd name="connsiteX16" fmla="*/ 1102213 w 3676954"/>
              <a:gd name="connsiteY16" fmla="*/ 41242 h 3105551"/>
              <a:gd name="connsiteX17" fmla="*/ 286287 w 3676954"/>
              <a:gd name="connsiteY17" fmla="*/ 55309 h 3105551"/>
              <a:gd name="connsiteX0" fmla="*/ 286287 w 3676954"/>
              <a:gd name="connsiteY0" fmla="*/ 55309 h 3105079"/>
              <a:gd name="connsiteX1" fmla="*/ 145610 w 3676954"/>
              <a:gd name="connsiteY1" fmla="*/ 210054 h 3105079"/>
              <a:gd name="connsiteX2" fmla="*/ 173745 w 3676954"/>
              <a:gd name="connsiteY2" fmla="*/ 603949 h 3105079"/>
              <a:gd name="connsiteX3" fmla="*/ 2326103 w 3676954"/>
              <a:gd name="connsiteY3" fmla="*/ 941575 h 3105079"/>
              <a:gd name="connsiteX4" fmla="*/ 2255764 w 3676954"/>
              <a:gd name="connsiteY4" fmla="*/ 1448011 h 3105079"/>
              <a:gd name="connsiteX5" fmla="*/ 272219 w 3676954"/>
              <a:gd name="connsiteY5" fmla="*/ 1743432 h 3105079"/>
              <a:gd name="connsiteX6" fmla="*/ 159678 w 3676954"/>
              <a:gd name="connsiteY6" fmla="*/ 2151396 h 3105079"/>
              <a:gd name="connsiteX7" fmla="*/ 1256958 w 3676954"/>
              <a:gd name="connsiteY7" fmla="*/ 2460885 h 3105079"/>
              <a:gd name="connsiteX8" fmla="*/ 2438643 w 3676954"/>
              <a:gd name="connsiteY8" fmla="*/ 2489021 h 3105079"/>
              <a:gd name="connsiteX9" fmla="*/ 2424576 w 3676954"/>
              <a:gd name="connsiteY9" fmla="*/ 2911052 h 3105079"/>
              <a:gd name="connsiteX10" fmla="*/ 3099826 w 3676954"/>
              <a:gd name="connsiteY10" fmla="*/ 3079863 h 3105079"/>
              <a:gd name="connsiteX11" fmla="*/ 3324909 w 3676954"/>
              <a:gd name="connsiteY11" fmla="*/ 2390546 h 3105079"/>
              <a:gd name="connsiteX12" fmla="*/ 1341364 w 3676954"/>
              <a:gd name="connsiteY12" fmla="*/ 2278005 h 3105079"/>
              <a:gd name="connsiteX13" fmla="*/ 1228822 w 3676954"/>
              <a:gd name="connsiteY13" fmla="*/ 1743432 h 3105079"/>
              <a:gd name="connsiteX14" fmla="*/ 3507789 w 3676954"/>
              <a:gd name="connsiteY14" fmla="*/ 1405809 h 3105079"/>
              <a:gd name="connsiteX15" fmla="*/ 3254569 w 3676954"/>
              <a:gd name="connsiteY15" fmla="*/ 744627 h 3105079"/>
              <a:gd name="connsiteX16" fmla="*/ 1228822 w 3676954"/>
              <a:gd name="connsiteY16" fmla="*/ 575814 h 3105079"/>
              <a:gd name="connsiteX17" fmla="*/ 1102213 w 3676954"/>
              <a:gd name="connsiteY17" fmla="*/ 41242 h 3105079"/>
              <a:gd name="connsiteX18" fmla="*/ 286287 w 3676954"/>
              <a:gd name="connsiteY18" fmla="*/ 55309 h 3105079"/>
              <a:gd name="connsiteX0" fmla="*/ 286287 w 3676954"/>
              <a:gd name="connsiteY0" fmla="*/ 55309 h 3105079"/>
              <a:gd name="connsiteX1" fmla="*/ 145610 w 3676954"/>
              <a:gd name="connsiteY1" fmla="*/ 210054 h 3105079"/>
              <a:gd name="connsiteX2" fmla="*/ 173745 w 3676954"/>
              <a:gd name="connsiteY2" fmla="*/ 603949 h 3105079"/>
              <a:gd name="connsiteX3" fmla="*/ 2326103 w 3676954"/>
              <a:gd name="connsiteY3" fmla="*/ 941575 h 3105079"/>
              <a:gd name="connsiteX4" fmla="*/ 2255764 w 3676954"/>
              <a:gd name="connsiteY4" fmla="*/ 1448011 h 3105079"/>
              <a:gd name="connsiteX5" fmla="*/ 272219 w 3676954"/>
              <a:gd name="connsiteY5" fmla="*/ 1743432 h 3105079"/>
              <a:gd name="connsiteX6" fmla="*/ 159678 w 3676954"/>
              <a:gd name="connsiteY6" fmla="*/ 2151396 h 3105079"/>
              <a:gd name="connsiteX7" fmla="*/ 1200687 w 3676954"/>
              <a:gd name="connsiteY7" fmla="*/ 2404615 h 3105079"/>
              <a:gd name="connsiteX8" fmla="*/ 2438643 w 3676954"/>
              <a:gd name="connsiteY8" fmla="*/ 2489021 h 3105079"/>
              <a:gd name="connsiteX9" fmla="*/ 2424576 w 3676954"/>
              <a:gd name="connsiteY9" fmla="*/ 2911052 h 3105079"/>
              <a:gd name="connsiteX10" fmla="*/ 3099826 w 3676954"/>
              <a:gd name="connsiteY10" fmla="*/ 3079863 h 3105079"/>
              <a:gd name="connsiteX11" fmla="*/ 3324909 w 3676954"/>
              <a:gd name="connsiteY11" fmla="*/ 2390546 h 3105079"/>
              <a:gd name="connsiteX12" fmla="*/ 1341364 w 3676954"/>
              <a:gd name="connsiteY12" fmla="*/ 2278005 h 3105079"/>
              <a:gd name="connsiteX13" fmla="*/ 1228822 w 3676954"/>
              <a:gd name="connsiteY13" fmla="*/ 1743432 h 3105079"/>
              <a:gd name="connsiteX14" fmla="*/ 3507789 w 3676954"/>
              <a:gd name="connsiteY14" fmla="*/ 1405809 h 3105079"/>
              <a:gd name="connsiteX15" fmla="*/ 3254569 w 3676954"/>
              <a:gd name="connsiteY15" fmla="*/ 744627 h 3105079"/>
              <a:gd name="connsiteX16" fmla="*/ 1228822 w 3676954"/>
              <a:gd name="connsiteY16" fmla="*/ 575814 h 3105079"/>
              <a:gd name="connsiteX17" fmla="*/ 1102213 w 3676954"/>
              <a:gd name="connsiteY17" fmla="*/ 41242 h 3105079"/>
              <a:gd name="connsiteX18" fmla="*/ 286287 w 3676954"/>
              <a:gd name="connsiteY18" fmla="*/ 55309 h 3105079"/>
              <a:gd name="connsiteX0" fmla="*/ 259548 w 3650215"/>
              <a:gd name="connsiteY0" fmla="*/ 55309 h 3105079"/>
              <a:gd name="connsiteX1" fmla="*/ 118871 w 3650215"/>
              <a:gd name="connsiteY1" fmla="*/ 210054 h 3105079"/>
              <a:gd name="connsiteX2" fmla="*/ 456495 w 3650215"/>
              <a:gd name="connsiteY2" fmla="*/ 688355 h 3105079"/>
              <a:gd name="connsiteX3" fmla="*/ 2299364 w 3650215"/>
              <a:gd name="connsiteY3" fmla="*/ 941575 h 3105079"/>
              <a:gd name="connsiteX4" fmla="*/ 2229025 w 3650215"/>
              <a:gd name="connsiteY4" fmla="*/ 1448011 h 3105079"/>
              <a:gd name="connsiteX5" fmla="*/ 245480 w 3650215"/>
              <a:gd name="connsiteY5" fmla="*/ 1743432 h 3105079"/>
              <a:gd name="connsiteX6" fmla="*/ 132939 w 3650215"/>
              <a:gd name="connsiteY6" fmla="*/ 2151396 h 3105079"/>
              <a:gd name="connsiteX7" fmla="*/ 1173948 w 3650215"/>
              <a:gd name="connsiteY7" fmla="*/ 2404615 h 3105079"/>
              <a:gd name="connsiteX8" fmla="*/ 2411904 w 3650215"/>
              <a:gd name="connsiteY8" fmla="*/ 2489021 h 3105079"/>
              <a:gd name="connsiteX9" fmla="*/ 2397837 w 3650215"/>
              <a:gd name="connsiteY9" fmla="*/ 2911052 h 3105079"/>
              <a:gd name="connsiteX10" fmla="*/ 3073087 w 3650215"/>
              <a:gd name="connsiteY10" fmla="*/ 3079863 h 3105079"/>
              <a:gd name="connsiteX11" fmla="*/ 3298170 w 3650215"/>
              <a:gd name="connsiteY11" fmla="*/ 2390546 h 3105079"/>
              <a:gd name="connsiteX12" fmla="*/ 1314625 w 3650215"/>
              <a:gd name="connsiteY12" fmla="*/ 2278005 h 3105079"/>
              <a:gd name="connsiteX13" fmla="*/ 1202083 w 3650215"/>
              <a:gd name="connsiteY13" fmla="*/ 1743432 h 3105079"/>
              <a:gd name="connsiteX14" fmla="*/ 3481050 w 3650215"/>
              <a:gd name="connsiteY14" fmla="*/ 1405809 h 3105079"/>
              <a:gd name="connsiteX15" fmla="*/ 3227830 w 3650215"/>
              <a:gd name="connsiteY15" fmla="*/ 744627 h 3105079"/>
              <a:gd name="connsiteX16" fmla="*/ 1202083 w 3650215"/>
              <a:gd name="connsiteY16" fmla="*/ 575814 h 3105079"/>
              <a:gd name="connsiteX17" fmla="*/ 1075474 w 3650215"/>
              <a:gd name="connsiteY17" fmla="*/ 41242 h 3105079"/>
              <a:gd name="connsiteX18" fmla="*/ 259548 w 3650215"/>
              <a:gd name="connsiteY18" fmla="*/ 55309 h 31050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3650215" h="3105079">
                <a:moveTo>
                  <a:pt x="259548" y="55309"/>
                </a:moveTo>
                <a:cubicBezTo>
                  <a:pt x="100114" y="83444"/>
                  <a:pt x="86047" y="104546"/>
                  <a:pt x="118871" y="210054"/>
                </a:cubicBezTo>
                <a:cubicBezTo>
                  <a:pt x="151696" y="315562"/>
                  <a:pt x="93080" y="566435"/>
                  <a:pt x="456495" y="688355"/>
                </a:cubicBezTo>
                <a:cubicBezTo>
                  <a:pt x="819910" y="810275"/>
                  <a:pt x="2003942" y="814966"/>
                  <a:pt x="2299364" y="941575"/>
                </a:cubicBezTo>
                <a:cubicBezTo>
                  <a:pt x="2594786" y="1068184"/>
                  <a:pt x="2571339" y="1314368"/>
                  <a:pt x="2229025" y="1448011"/>
                </a:cubicBezTo>
                <a:cubicBezTo>
                  <a:pt x="1886711" y="1581654"/>
                  <a:pt x="594828" y="1626201"/>
                  <a:pt x="245480" y="1743432"/>
                </a:cubicBezTo>
                <a:cubicBezTo>
                  <a:pt x="-103868" y="1860663"/>
                  <a:pt x="-21806" y="2041199"/>
                  <a:pt x="132939" y="2151396"/>
                </a:cubicBezTo>
                <a:cubicBezTo>
                  <a:pt x="287684" y="2261593"/>
                  <a:pt x="794121" y="2348344"/>
                  <a:pt x="1173948" y="2404615"/>
                </a:cubicBezTo>
                <a:cubicBezTo>
                  <a:pt x="1553776" y="2460886"/>
                  <a:pt x="2217301" y="2413993"/>
                  <a:pt x="2411904" y="2489021"/>
                </a:cubicBezTo>
                <a:cubicBezTo>
                  <a:pt x="2606507" y="2564049"/>
                  <a:pt x="2287640" y="2812578"/>
                  <a:pt x="2397837" y="2911052"/>
                </a:cubicBezTo>
                <a:cubicBezTo>
                  <a:pt x="2508034" y="3009526"/>
                  <a:pt x="2923032" y="3166614"/>
                  <a:pt x="3073087" y="3079863"/>
                </a:cubicBezTo>
                <a:cubicBezTo>
                  <a:pt x="3223142" y="2993112"/>
                  <a:pt x="3591247" y="2524189"/>
                  <a:pt x="3298170" y="2390546"/>
                </a:cubicBezTo>
                <a:cubicBezTo>
                  <a:pt x="3005093" y="2256903"/>
                  <a:pt x="1663973" y="2385857"/>
                  <a:pt x="1314625" y="2278005"/>
                </a:cubicBezTo>
                <a:cubicBezTo>
                  <a:pt x="965277" y="2170153"/>
                  <a:pt x="841012" y="1888798"/>
                  <a:pt x="1202083" y="1743432"/>
                </a:cubicBezTo>
                <a:cubicBezTo>
                  <a:pt x="1563154" y="1598066"/>
                  <a:pt x="3143426" y="1572276"/>
                  <a:pt x="3481050" y="1405809"/>
                </a:cubicBezTo>
                <a:cubicBezTo>
                  <a:pt x="3818674" y="1239342"/>
                  <a:pt x="3607658" y="882959"/>
                  <a:pt x="3227830" y="744627"/>
                </a:cubicBezTo>
                <a:cubicBezTo>
                  <a:pt x="2848002" y="606295"/>
                  <a:pt x="1403720" y="690700"/>
                  <a:pt x="1202083" y="575814"/>
                </a:cubicBezTo>
                <a:cubicBezTo>
                  <a:pt x="1000446" y="460928"/>
                  <a:pt x="1230219" y="127993"/>
                  <a:pt x="1075474" y="41242"/>
                </a:cubicBezTo>
                <a:cubicBezTo>
                  <a:pt x="920729" y="-45509"/>
                  <a:pt x="418982" y="27174"/>
                  <a:pt x="259548" y="55309"/>
                </a:cubicBezTo>
                <a:close/>
              </a:path>
            </a:pathLst>
          </a:custGeom>
          <a:solidFill>
            <a:srgbClr val="FF0000">
              <a:alpha val="12000"/>
            </a:srgbClr>
          </a:solidFill>
          <a:ln w="38100">
            <a:solidFill>
              <a:srgbClr val="FF0000">
                <a:alpha val="36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1059444"/>
      </p:ext>
    </p:extLst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 err="1"/>
              <a:t>Which</a:t>
            </a:r>
            <a:r>
              <a:rPr lang="pl-PL" dirty="0"/>
              <a:t> </a:t>
            </a:r>
            <a:r>
              <a:rPr lang="pl-PL" dirty="0" err="1"/>
              <a:t>movies</a:t>
            </a:r>
            <a:r>
              <a:rPr lang="pl-PL" dirty="0"/>
              <a:t> to </a:t>
            </a:r>
            <a:r>
              <a:rPr lang="pl-PL" dirty="0" err="1"/>
              <a:t>put</a:t>
            </a:r>
            <a:r>
              <a:rPr lang="pl-PL" dirty="0"/>
              <a:t> on a </a:t>
            </a:r>
            <a:r>
              <a:rPr lang="pl-PL" dirty="0" err="1"/>
              <a:t>plane</a:t>
            </a:r>
            <a:r>
              <a:rPr lang="pl-PL" dirty="0"/>
              <a:t>?</a:t>
            </a:r>
          </a:p>
        </p:txBody>
      </p:sp>
      <p:sp>
        <p:nvSpPr>
          <p:cNvPr id="11" name="AutoShape 4" descr="data:image/jpeg;base64,/9j/4AAQSkZJRgABAQAAAQABAAD/2wCEAAkGBxITEhUUEhQWFRUXGRYYExgYGRYYIBwcFBUXGxgYGBsYHCkgGR8lHBgUITEhJSkrLi4vGB82ODMsNygtLisBCgoKDg0OGxAQGzcmICQsLC84LS8sLC83Ny8sLCwsLC00NCwwLCwsNzQsLCwsLiw3LCwsLCwsLCw0NCwwNDAtOP/AABEIAMQBAgMBEQACEQEDEQH/xAAcAAEAAQUBAQAAAAAAAAAAAAAABQIEBgcIAwH/xABJEAABAgMEBAgKCAUCBwAAAAABAAIDBBEFITFBBgcSURMiMmFxkaHRFhdCUlSBkrHB0hQjQ1NiouHwFTNygrIkwghEY5Oj4vH/xAAbAQEAAQUBAAAAAAAAAAAAAAAABQIDBAYHAf/EAD4RAAIAAwQGCAUCBQMFAAAAAAABAgMEBRExURIhQWGh0QYTFCJxgZGxFjLB4fBCUiMzU5KiQ2LxJILC0uL/2gAMAwEAAhEDEQA/AN4oAgCAIAgCAxq1NPrMl4roMabhsiMue3jGh3HZBFeZAWnjQsf02H7MT5UA8aFj+mw/ZifKgHjQsf02H7MT5UA8aFj+mw/ZifKgHjQsf02H7MT5UA8aFj+mw/ZifKgHjQsf02H7MT5UA8aFj+mw/ZifKgHjQsf02H7MT5UA8aFj+mw/ZifKgHjQsf02H7MT5UA8aFj+mw/ZifKgHjQsf02H7MT5UA8aFj+mw/ZifKgHjQsf02H7MT5UA8aFj+mw/ZifKgHjQsf02H7MT5UA8aFj+mw/ZifKgHjPsf02H7MT5UBlsCM17WvY4Oa4BzXAgggioIIxBGaArQBAEAQBAEAQBAEAQBAap1u6zhKB0pJuBmSKRHi/ggch/wBQ9mO5AaVkbB2wXxy7aca4334lxOJKjp1a1FdAblZ3RmGOVp1Tab2LYt+p692wufByDvf1juVrt0zcSHwvRZxeq5Dwcg739Y7k7dM3D4Xos4vVch4OQd7+sdydumbh8L0WcXquQ8HIO9/WO5O3TNw+F6LOL1XIeDkHe/rHcnbpm4fC9FnF6rkPByDvf1juTt0zcPheizi9VyHg5B3v6x3J26ZuHwvRZxeq5Dwcg739Y7k7dM3D4Xos4vVch4OQd7+sdydumbh8L0WcXquQ8HIO9/WO5O3TNw+F6LOL1XIeDkHe/rHcnbpm4fC9FnF6rkPByDvf1juTt0zcPheizi9VyHg5B3v6x3J26ZuHwvRZxeq5Dwcg739Y7k7dM3D4Xos4vVch4OQd7+sdydumbh8L0WcXquQ8HIO9/WO5O3TNw+F6LOL1XIeDkHe/rHcnbpm4fC9FnF6rkPByDvf1juTt0zcPheizi9VyKYujkKh2S4HKpB67l7DXR360W5vRalcDUuJp7L2n9DK9VmsWJZ0T6HOkmVJ4rryYJceU3fDOJGWIzBk4I1GtKE0ippplNMcqYrmjouFFa5oc0hzXAFpBBBBFQQRiCM1UWCtAEAQBAEAQBAEAQGrNbus4SbXSso4GacKPcLxBBHa8jAZYnIEDTFjWWa8NGqXk7Q2rzU37Tq4uP7vwi6qp0u5Bgb1YVh9VdUVC72xZb3v9vHCWmphsNpc40A/dAsOCBxxaMJslVVS6aU5s13JflyIE6Tn7v836LP7Av3cDUn0tiv1Sv8vsfPCc/dj2v0XvYF+7gefFsf8AS/y+xeSNqRYvJhCnnFxA91/qVmbTy5eMXAkqG16ys1y5GrNxNL21+V5LtrnisNmxQ33d7E+oVFMSIGiriAN5NF6k3qRbmTIJcOlG0lm3cWMW2YDfLr0AntFyvw0s17CLm29QS3c5l/gm/bVxLZ2kkLIPPqHerioZmaMGLpVRp6oYn5LmfBpLC81/U3vXvYZmaKV0rpf2Rei5nozSGCcdodI7qql0U1F+DpNQxY3rxXK8u4FpwX8l7eg3dhVmKRMhxRISLWo53yTF56ve4u1aJAIelEUmh2QCcgbl7DdfrLc1xqBuWr3k9RAxdIntJa6FQjEbX6KQhoYYleojUZvSibKjcEcm5rZpfYo8Jz92Pa/Re9gX7uBb+LY/6X+X2JqzZvhYYfSla3Y4Giwp0vq49E2ezax1lOpzhuvv1eDuLpWjPKeEFdmt9K05t69ud15b6yHT0L9d1924s7Us5sZtDc4ck/A8yuyJ7lPcR1qWXLrpdz1RLB/TwMh1Vax32fEEnOk/RiaMcbzBJOI3wzmMsRmDNQRqNXo5rUU8ynmOXMVzR0VDiBwDmkFpALSDUEHAgjEKosFSAIAgCAIAgCA1drc1mtkWmVlHB024cZ1xEEEYne8jAZYnIEDStj2W4u4aPVz3EuG1UmpNS51cXE3/AK4RlVVX9yDDM3iwrC6u6oqF3tkOW978ls8cJeZmGsaXONAP3QLCggcb0UbNU1MunlubMdyRZaNaPzFrzOy2rILKcI/JgP8Ak85D4BZFZWSbMk6UWuJ4LN8jm9o2hNtCbe9UKwWX3M7010tlrKgiQs5jeGaKOfQO4MnEmvLiHG+4digbNs+faMztdU3ovZhfyXvxMKKJQ92HE1tZtjFx4WYJc5x2qEkkkmpLybySb/etknVShWhKw/MDarI6O3pTqteEPPl65E+0AXC4KPbvNxhhUKuS1FEeM1jS5xoBiVVDA4nci3Pny5EtzJjuSIUWlMTEQQpSG5zjhst2nHnoLmjnPYs3qJMiDrJ8SS8bkaXXdJp0x6FKtFZvW+S4+Rltj6nZ2PR85GbBB8n+a/oNCGj1OPQoio6T00ruyINLgufBGvzOunRaU2Jt73eZnZ2p2zYf8zhYx/G/ZHqEMNPaVCzuk9bH8l0Pgr/e88UmEnpbV/ZbBRsnCNPOBf2vJJWBHbNdG73Nflq9rivq4cj1doPZp/5OB6obR7lQrWrV/qxeo6uHIsJrVjZL8ZUNP4HxW9gdTsWRBb9oQf6l/ik/oeOVBkY5aupOUeCZePFhHIO2YjeinFd2lSUjpXUQ/wA2BRLdqf1XAochbDBLd0FtOzgXgcLBFSXQ6uAAzcwjabdiQKDep6ltehrnovuxPY9Xo8H+ajJpq6ro3/Ci1ZYr0LKy7abF4ruK/dkejuV6fSxS9a1o3OyrelVjUuNaMfB+HL3JVYpsBFW5ZYit2mjjjDnG7uWVTVHVu54EBblkKsl9ZLX8RcVlyLa0dLo8eRhSL2g8G8EP8pzWt2WQ3DOhJv8A6d1TelWdKk1UVTC8VhsTxb8+Zz1acTUtLXfd9iWkJfg4bWbhf0m89tVhzY9ONxHVbPpuzU0EnJccXxLhWzMMd0mjOZEhuaaEA0PrUjRQqKCJM0zpNOjk1EmZLdzSevzJOybSbGbueOUPiOZYs+Q5T3E5ZNrS66XlGsV9Vu9sD7atmtjN3OHJPwPMkie5T3Htq2VLrpdz1RLB/R7vYyTVTrIfIPElPE/R60hvN/BE++GezHepmCNRq9HNainmU8xy5iuaOh2PBAIIIIBBF4IOBBzVRZKkAQBAEAQGsdbes1si0y0qQ6bcOMbiIIIuJyLyLw3LE3UDgNJWRZji4xo5LnuJdxiSak1LnE3lxN9/vwjKqqv7kHqbvYVhaF1RULXshy3vfktnjhMTEdrGlzjQBYUEDjdyNoqKiXTy3MmO5IjtHrDmLXmeDh1ZBZfEeRUMacz5zzfQfAErJqqqTZkjTj1xPBZvlm/rcjm9pWjNtCbfhCsF9XvNn6b25AsSSZKSQDYzwdjAkA3Ojv3uNKCt1RubRavZtLNteqdRUfKvxQrdnzd5hRxKXDcjVNh2aa8NFqXuvFbzfftGuJK2upnr+XBgvy42/o/Y3VpVM9d54LLf45ZeOE4sE20ICHs+zItpzzZaGdloJ2nYhrW8t5GZyA3kC6tVmTqiXQUrnx4+7eC5nN7bro6uqctPuwu5eWL5bjobRrRuWkYQhS7A0XbTje55HlPdmceYZALnVbXTquZpzX5bF4GBDCoVciXWIVBAEAQBAEAQGp9amrdj2PnJJmzFbxo0JuDwMXsGTxiQOV047bYduxQxKnqHfC9Sb2bnu9vDCxMl3d6HE17YNpcK3Zdy24843rYaqR1cV6wZvlgWq6uU5cx9+His/o/uSqxTYCzh2bDEQxacY9QOZHOVec+NwKDYRsuyqeCqiqku8/RPa1ve1l4rJJBAY1pZymdB94UnQfKzR+lv82V4P3Mx1laAPknfTJIHgK1e0X8ET74Z7MFD2NbMNXD2eo+fPP7/APJrsEcymmKbKdzRC2VaTYzdzhyh8RzLMnyHKe46LZVqy66XetUSxX1W4+WtZrYzdzhyT8DzJInuU9xTa1lS66XlGsH9Hu9jKNU+sp8k8SU+TwFaQ3n7InInOGezowmYYlEr0c1nyJkiY5cxXNHQrHAgEGoN4IzBzCqLR9QBAEBrPW3rMbINMtKkOm3C83EQQRc5wwLyL2tPSbqBwGj7IsxznGPHJc9xLuMSSSTUvcTeSTfeo2qqr+5B6m7WFYWjdUVC17Ict735LZ44TMeM1jS5xoBisGGFxO5G1T58uRLcyY7kiMsKx5m1pkQoQ2YTb3vIq2G0+U7znG+jc+YAkZVTUybNkdZM1t4La3kt2b+yOb2naU20JuUCwX1e/wBsDoKyrMlbMlC2GNiFCa58RxvLtkVc95zcae4CgAC57UVE+0Ki+LXFE7ksskvzeYqSgRzzMzr7RnYkzG5NahuIDRcxg5gBfvv3rocEqGhpYZMvHPftZI2FQdsqdONdyHW972L6v7k2sI6OEAQHpqbnmQLVeyIQDFZEhMJ87ba8CvOGHpNFR0ilRTqBRQfpab8LmvqconQOVVTIIsb2uJ0CufFQQBAEAQBAEAQBAc4af2SLPtV2wNmFEpEYMg2ISHDoDg6g3ALpFlVLraBaXzQ6n4rD1V3EuWdUdkrYI9l9z8HqfPyLpWzqIQBAEBjWlnKZ0H3hSdB8rNH6W/zZXg/c6nLA5tHAEEUIN4IIvBGYXKtJwxXrEgTQ+srQJ8g8zcmD9HJ4zRfwRJwO9hyOWByJ36xrYhrYOon/AD+/3/5KJcyZSzFNlO5r89CIsu0Wxm1Fzhyh8RzLKnyHKe46LZdqS66XetUSxX5sKLXsxsZu545J+B5vcqqeocp7i3a9kwV0u9ao1g/o93tjmnleqbWW6TcJGfcRArswojvsicGuP3ZyPk9GExDEolejm06THJjcuYrmth0G1wIqLwcFUWj6gCA5e1o6HRbMnOH40aXivL4cR5LjtEkuhxHG/bxIJ5QvxBpRHDpQuEv0s/qJ0M25O533M8pOabEYHNwPYdxUHMluXFos6rR1cuqlKbLep8Hky1tqzzFZQHjNvAyPMe9XaacpUWvBmBbVmxVsi6B96HWlse7k9hl2pXTCFC/0EZrYbnPJhPoG7b3G9kQ+dgGk40Dd1YrpJZkyb/1Ut3pLWslmt2frmc7ltwNwRK5/XIyDXrbJhSLYDTR0w+h/oh0c6n93BjoJUZ0XpetqnNeEC4vUuF5VOiuhuNZWHLbEFu93GPrw7KLaKqZpzHu1HQ7Cpez0UC2xd5+eHC4kFjkwEAQENbNluc4RYRpEFDcaE0wIORCzKaoUK0I8DV7dsSKpfXyPn2rP7+6Mx0V1xxIQEK0IbomzdwrKB/8Aew0DjzgjoOKhq7oxBMfWUsV1+x4eT2eGs0txxy3oTFc15M2NZmsGzI44k3Dad0Q8Ef8AyUr6qrW59i10n5pbfhr9ry4pkL2mQwJuG8VY9rh+FwPuUfFLjg+ZNeRVeeyoPQgCAIAgCA1B/wAQFmueJSKxpdThWOoCTfsObh0P61uHRSfDC5sETuwfun9DHnrBmtxak39wfYid62Xs9P8Av4onl0pq0rtCH0fM+/xWb+4/JE7152en/fxR78VVf7IfR8x/FZv7j8kTvTs9P+/ih8VVf7IfR8x/FZv7j8kTvTs9P+/ih8VVf7IfR8yxtIzEYguguFK4Mfn0rIk9TKvSi4oibRtKbXRQxTEldlf9WzrNmAXI3ieGIaydMIUhLkENiRooLYcJ14INznRB5g3eVhvImrFsyZWTlFe1DC7217Lf7YlqZGoUaH0cs91eFdcL9kC6tczTLmW91k9XdWjZejdlxqJVcepbFnve7LPHDHIiVHG6NpK9kDDkYtpTbJeVYHONwdgKeU95yYP3eaKZpZLlwa9pza3rRl1lR/DWqHVftf2y83tOqNFLEElKQZYRHROCaG7biSScTQE8VuQbkAAskgyWQBAWFuWRBm4D4EdofDeKOG7c4HIg0IPMgOXtKLAj2POGFEq+C++E+l0RlcRue3At+BBNifIU2HeStlWpHQzb8YXivqt6+xfQYoc0Oaag3gqFihcLuZ0yTNgnQKZA709pE27Ze39ZD5YxpnTdzhZlLUaPciwNdt6xu0QufJXfWKzXP3wyLbSHSePaAlmRzV0Jph7db3bThxnc9A0HfSqu0tBKo3Mil4Ra7srkaPLTnTIYM2l6syEBRp15JJXI+oehAEAQHhMykOJy2h3v9RxCrgmRwfKzFqaKnqVdOgT9/XFEZG0chHklzeojtv7VlQ10axV5BTui1LFrgicPFcdfEtXaMnKIPW2nxV1V62wmBH0Sj/TN9Yfuyv8Ag8yOTG/M8e5U9pkPGDgixF0Vqv0xw8eTH8KmjjHPtxD8E7RTrCDgjxdFavbHD6vkDYkc4xu1ydrlLCD2LnwpP/qLiUiwIowi/wCS97ZLf6R8Jz/6i9GVtsqabyY5H97x7l46infzQcEURdFapfLHDx5MuGRLUZyJuMP6Y8UfEK24aGP5pS/tRai6NV8ODT8G/qkSEvppbkH7Z7wMnNhxK9YLu1Y8dl2XN/Ql4Nr7GJMsi0Zavct+Vz9rycs/XVNwzSalob/6dqE7p420D1BYM7orTxq+TMa8bnyMGOKZLejMhue9Xe5nNg61bNmKB0Qy790YBo9sEtp0kKBqujtbI1qHSX+3Xwx9z2GbCzN2OBAIIIN4IvrXcoNpp3Mun1AEBA6Z6UQbPlzGiXuN0KHWhe7IcwGJOQ3mgMhZtnTK6cpcOpbXkvzBFEcahV5z0Yka0Jh0zNHaqegXYMaMmj931K6HdKo5KkSVdd+XveStiWRFWTOunLuLi8vDP0zunQFgHQkklciCtGYiTEVsrLNL3vcG0bi4nyRzbz8FJUlPd34vI0jpBbOm3TSHq/U893hnnhhj0Vqx0Eh2ZL0NHzMQAx4g7IbK+S3tN+4CQNRMzQBAEAQEHplovAtGWdAjClb4bwL2PAuc34jMVCA5hmpSPZk0+Vmm0occiDyYjDm09+BBCxKmn6xXrEn7Eth0cfVzP5b4PPmvMmga3hRB0ZNRK9YELaNlfWsisHltLx/cOMPis2TUdxy4sndyNYtGxkqqCqkr9ULiXmu9z9cybWEbQEAQBAEAQBAEAQBAEAQBAEAQFMSGHCjgCNxFV6m1rRRMlwTIdGNJrJq8i5uwIT+TxDzYdXdRZUusmQ46yBq+jdJOvcvuPdh6crj0sLSS0LKcODdtwa3w3Vcw330H2bucU9apqqGktGHvK6LPb9/zA1CtsyqoHfGr4c1h9vzE3roXpjL2jC24R2YjacLCcRtNP+5u5w7DctDtKzJ1DM0Y9aeD2Pk9xjwRqJaiR0gtqDJwHx47qMaMM3E4NaMyf3cCVj0dJMqpqlS1rfBZs9iiUKvZzna9qx7VmjGjcWGLmtBuY3Jjd5OZ/QLpEiRJs6QpUvHPN5vkZdlWZHaE6+LVAsX9Fv8AbHIlobA0AAUAuAWG2272dJly4ZcKggVyWwhrctIj6qFUvdQGl5vwaKZlZtJT6XfiwNX6QWz1KdNJfeeLyWXi+C34bv1PauhIQ/pEy0GbiDDHgmnyB+M+UfUMy6UNENloAgCAIAgCAxDWToPCtOX2bmx2AmXiHI+Y6l+w7PdccqEDnGRjRZWM6VmmljmOLSHYtO45EHIi68ZFYFXTaXfhxNr6P2z1TVNOfdeDy3eHt4YTyjDewgCAIAgCAIAgCAIAgCAIAgCAIAgCApewEEEVBxBRNp3oojghjhcMSvT2EE2JGs+YZMyri2huxIvxY8ZtI/daFZ7UutkuTOX5mt5z22rIdDH1sr5HweXhk/LxvtK9Jpi15gVHBwWchlahtcXON204/pvKs0NBJsyTq1xPF57tyMGhoptoT1BDqSxeS55L6Xl5LQGsaGtFAP3UqxHG44tJnS6aml08pSpauSLC27U4Juy3lnDmG9ZFNT9Y73gRFt2uqOX1ct/xHwWfI2bqV1cGHs2hON+scNqWhu8kH7V9fKPkjIGuJGzMJXHOYonE73izcyHgQBAEAQBAEAQGudb2rwWhC4aXaBNwxxcuFaPs3HzsdknO43GoA0VYlouqYMYFr2ktG1UGouLXA4EKMq6e7vwm89H7Z6xKmnvXsee578s/HGcWAbaeMxNNZTbNAcCcK7icvWq4JcUfymLUVcqnu613J7dl+V+zzuPRjw4VaQRvBqqWmtTL8uZBMh0oGms1rKl4VhAEAQBAEAQBAEAQBAEAQBAEB5TMAPaWuwIp+qqgjcESiRj1NPBUSopUeDX4/LE85CTbCYGt9Z3neqps1zItJlqgoZdHJUqDzebzPK1bQEFtcXHkj4nmVUiS5sV2wsWracFDK0nrieC+vgvsZXqc1dumogtCdFYQNYLHD+a4eW4fdtOAzI3Chm4YVCrkcxnTo50bmTHe3tOgl6WwgCAIAgCAIAgCAIDT2urVwYwdPybfrm3zENuL2tH8xoHljMZjnFHD1Np3o1XYdqcKNl3LH5hv6d6iKqn6t6UOB0Sw7YVXB1U1/wARcVn45+vhJR4TXtLXCoOIWLDE4XeicnyYJ0ty5ivTMPtGTfAfcTQ8lwu9RpmpmTNhnQ6/Q5raNBOs2d3Ync8Ilq8tW1GR2foxa8SE2NAaY0Jwq1zXwn9IIc7aBBqCCLiFHTq+z5cxy5r0Ylsaa+wlWtaEC7sxvxufveecWStaHc+Ujnn4B5HW0UXsM2z4/lmr+5fUy4OkdoQ43Pxh5XFs+fnWcuXcOmHEb71dUmmi+WPii9D0pq180EPo+Z4eEr84Y6yFX2CHZEXV0sm7Za9WVDSc/d/m/RedgX7uBcXS2LbK/wAvsVDSffD/ADf+q87B/u4Fa6XLbJ/y+xWNJmZsd1hedgizLq6WSdst+qKxpLC81/5e9U9gjzRcXSul2wRcOZW3SKCcnjpA+BXjoZm4uw9KKJ4qJeKX0bPVtuwPOI/td8AqHRzcuJkQ9IrPeMd3/bFyLhlpwThEb6zT3q26eYv0mXBa1FHhNXm7ve4uWPBvBB6L1baaxM6CZDGr4XetxUvCsIAgCAt56cbCYXO9Q3ncFclSnMi0UYddXS6OS5szyWbyL3VjoJEtaYMxM1Eqx3GxHCEXiEw5DziL795qJuXLUuHRRy+sq5lVNc2Y9b4LJHS8GE1rQ1oDWtADQAAAAKAADAAZKsxStAEAQBAEAQBAEAQBAEBoLXPq7dLvNoSTaQydqYY0fy3H7Ro8w5jI34Hi+RQqJXMuSpscqNRwO5raYdZFoiM3c4cofEcyhaiQ5UW46XZFqQV0q/CNYr6rc+GBcTkq2Iwtdgew7wrcuY5cWkjNrKOXVynKmLU+DzRToJpXFsmZMOLV0tEI4RoyyEVg3jMZgUyBFVp2fLtKRpQao1g/o93tjmc0q6SbQTnKmYZ5rM6AjWxLsgCYdGY2CQHCIXANIdhQ51yC57DSzopvUqF6WF2080ldeYDa2uiRhkiBDix6YOoIbT0bXG62qfkdFqqNXzIlDxfDVxLLnw7CHbrzaTxpG7P68HsMILM+EmsJ3+P/ANFPX7iYs3WzZUY0jQ3wed8Nr29bKnsWHO6OV8rXLiUXg7nxu9ypToXiZpIwZCZZtwmS0Zhza2G8dBuuPMVCzY6uni0Y3FC97aLq0XgfH6J2ecZKV/7ML5UVpViwmxf3PmNCHI8YmhNmnGTl/VDaPcFcVq1q/wBWL1Z51cORZxtXFlOxlGD+l0Rv+LgrsNuV8OE1+ifujzqociyi6p7JOEBzeiLF/wBzir8PSO0FjHf/ANq+iPOpgI2a1K2e7kRJhnNtMI7WV7VkwdKqxfNDC/J8zxyISDntSMRtXS04K+SIjC3rewn/ABWfK6WQRap0r0d/B8xDLjlvSgiufoYZa0tO2dFbCnGVa69jgdoOAuJY7Ol1Qb7xhUKap46WuluOnetbOa+uBNUPSCpp41DUPSh4+u3z4Em01FQsV6jf4YlEk1gz6hUecxHaxpc40AxVUEDjeiixUVEunluZMdyR4aF6LR7Zm6Xsl4dDFf5rT5La3F7qfHAUU1JkqVDcjmNp2jMrp2nFqSwWS55nT9lWbCloLIEBgZDhtDWNGQHaSTUkm8kklXiOLtAEAQBAEAQBAEAQBAEAQFMRgcC1wBBBBBFQQcQQcQgObNamgcSy4/0qVB+ivdcLzwTjjDdvafJPqN4BNEyBRw6MRkUtVMpZqmync1+XMjLPnGxWBzfWNx3KEmynLiuZ1Cz6+XWyVMg81k8im0pFsZmybj5J3HuXsmc5UV6KLSs6XXSeri1PY8nyzX1uMfhQJiIWyz3u4OEXODSSWt2sS0YX9/OpGKOTAnPhSveq/a7s/A0Omsaom1Tpo9Wjrb3ZrO/YTstZMFguYCd7rz24epYEdTMj2m8Uti0VOrlAm84tb46l5XFyZdnmt6grWnFmZzpZLVzgXoi0mLGgv8gNO9t3Zh2K9BVTYdt/iR1RYVDOXyaLzh1fbgWMCDNyT+GlIr2kY7ONNzm4PHMQehX4oqerh6ufCn4/R4o1av6O1FNfMkPSh4ry2+Xobg1c6y4c8RAmA2FM+TTkxKDya8l34fWNw062LBjpP4srXBxXjmt5Cy5ulqeJsNa6XggCAojRmsG09waBiXEAdZXsMMUTuhV54YnbesqzJYGscRXZNg/WV/uHEHrcFL01hVs9/JorOLVwx4FDmwo03plpTHtiOwBnBwYe1sDGm1SrnnMmguyp0k7nZ1nyrLlO93xRY+WxF2ko51fNUEtatr2L8yLxjaAAYAUHqVhu93nUYIFBCoVglcHvABJNALyUSbdyEccMELiidyW0irIsuYtabbLy4owXuccGNFzoj+ugHOBmpmmkKUteJza2rWirpl0PyLBZ739Ml5nT+i2jsCQlmS8u2jW3uJxe48p7zmT2AACgACySFJdAEAQBAEAQBAEAQBAEAQBAEBb2jIw48J8KMwPhvBa9pwIP7xyQHL+nOicexpvi1fLRCeCec25sfkHt3545kC1OlKZDczPs60JlFOUyDDas1+YM9JaO17Q5pqD+6KEjgcEWizqFNUy6iUpst3pnpsitc9/79apv2F3RV+ldrPqFQQBAEBBW1ZZBEaDUPBBIbUGoNzm0vBB3LOpqhXdXMw3+xqFvWJp/9RTw97bCtu9b888ccZxmse26AB2AAqYLKmmZq3FYLsOy777v8nzNchoK+LCVF/a17nk7Te3XfbOHRDgN/wBiqVk2VD+jjFzLqsm0ov8ATfBFpHte2YvLmozeiKWdkMq9DTWbL+WWv7b/AHL8HR+0Y8Vd4xL6XkfFsSPFO1GjbR3kueetyyIauVLV0uG5eS9jMl9FJ8X8yYl4XvkXMvo9Cbyqv6bh1DvVqOtmPDUS1P0YpJeuZfE9+pcOZKwobWijQANwuWLFE4nezYJUqCVDoS0kslqK14VkFEEaemGSkq0vL3UFMyLyScmtAJJ5qqVpafQWlFiaBb1s9pi6iS+4sXm+S445HSur/QyDZksIUOjojqGPFpe9wHY0VIAyqcySc01kydAEAQBAEAQBAEAQBAEAQBAEAQBARektgwJ6XfLzDaseMRi1w5L2HJwPcagkIDl+3LHmLIm3QI/Ghm9jwLntye3cciMsNxWPUSFNh3kxY9qxUM3XrgeK+q3+68iThvDgCDUG8FQzTTuZ0uXMhmQqOB3p7SpeFYQBAEAQBAEAQBAEAQEFa86+I8S8AF73kMo28kuNAxtMSTd2KRpKf9cXlzNM6Q2zjSyXuif/AI8/TM6A1V6vmWZB24gDpuIBwr8dgXHgmHcDSpzI3AUkTTDPEAQBAEAQBAEAQBAEAQBAEAQBAEAQBAY3p5ohBtOWMGJxXjjQYgFSx+/nacC3MbiAQBzQYUez5h8pNN2S005hXBzTm12P7Kw6qn01pQ4mx2DbHZYupmvuPg+T2+uZOBRJ0JO8i7YhxgNuC4gjlNxqN4Bz5v2cmnilt6MxeZBWxKrIIevpI3esYcdWaTv15rb44xUlbE087LG8I6hNAwuNBiaNWZMpZEK0oncvHmaxL6TV0Op3PxXK49n29GYaRIVDuIc3sKtqjlxa4IvZmVB0rnr55a8r1zA0nP3f5v0TsC/dwLy6Wxf0v8vsPCc/d/m/ROwf7uA+Ln/S/wAvsfBpFEcaMhgnIXu7AvexQQ64oi3F0snP5Za9W+RVOzs8xm2+C6GwmgcYbwK3mgLrq0Bu5l5Lk0scWjDFe8r19DEmdJq6Jarl4Lm2eVl8PMOq+I4MHKodmv4RRVT+qkrurWZVl9vtOZfNmPq1jc7r92q7zyXkZM1oAoLgMFGN362bxDCoUoYcEQ9u2rsDYYeOcT5oPxWZS0+m9KLA1u3rZ7NC5El994vJc8sscjceprVv9DYJyab/AKp4+ra4fyWuG7KIQb8wDTMqWOfm1UAQBAEAQBAEAQBAEAQBAEAQBAEAQBAEAQGD60tAWWnAqyjZqEDwL94xMJ/4TkfJN+ZBA57suafBiOlpgFj2OLaOuLSDQsPw/wDij6unv78PnzNw6PWzo3Us56v0v/x5emROqNN2IG0ZaJLxWzMs4scw7VW4tPnDmOY+BWfJmQToHJmq9PVr27jR7fsZym6qQtW1Zb1uzy8MN7avNM4dpQKmjY7ABGh+57K+Sew3bidEteyo6Cb3dcDwf0e/3xNelx6SMndKQzixh6WjuUUpkawb9Su4+NkoQwhs9lvcjmxv9T9RcjytOfgy0F8aK4Q4bBVx9wG8k0AGZIVciRNqJily1e2G0leznTSnSCNa81tGrIDKiGzzWnM5F7qX9G4LpFFRyrMp9Fa4ni83yRds6gmWhP0VqhWLyXN7C+gQWsaGtFAMFjxxOJ3s6XTyJciWpctXJFjbNpiC2gveeSN3OVep5DmvXgRVs2tDQy9GHXG8Flvf0zfmbA1KautottGdbWvHlWOzzEdwPW32vNKmUklcjm0ccUcTiid7e03ivSkIAgCAIAgCAIAgCAIAgCAIAgCAIAgCAIAgCA1frj1cCeYZqWb/AKpjeM0fbNaMP6wMDmLjlQDS1hWoXfVRLni4VxNMjzhRVVT6L04cDfrAtnr4VTzn31g81zXH1JkhYRs7SauZBiJGs+YbMyp2aHpF+LHDNp/dDQrPulVklyJyvv8Ay9bzntt2RFRzOukruPg8vDL0yv6F0N0og2hLiNDucLosOtSx2YO8Zg5jcagc8tKzplDOcuLWtjzX5iiKgjUSvJmYjtY1z3uDWtBc5xNAABUkk4ABYMEEUcShhV7ewqbuOedYGl8S1ZgQYFRLQySwGo2iLjFePcMgd5K6LZVmwWbJ05nzvH/1X1zFNTTa6cpUv/hZv83FElKNhMDW+s7zvKTJkUyLSZ0uiopVJJUqWvPN5s87Tn2wWbRvJ5I3nuVUmS5sVyLNp2jLoZOnFrbwWb5ZsyDVFq/daEX6bONrLtdxGkXRXNOFM4bTcciRTIqbggUC0UcwqKiZUTHNmO9s6KAVRZPqAIAgCAIAgCAIAgCAIAgCAIAgCAIAgCAIAgCAIDSeurVxXbtGSbR4481DbnS8xmAYEYuAx5WNa+NX6mVQxOFqKF3NGubFtMRW0PLGPPzhQ9TTuW71gdIsW14a2Xox/wAxY796+uRIxGBwIIqDcQsdNp3omZkuGZC4I1ensImyLUj2VNCNB40M3OaTc9ubHbiMj+oWZPkSrRkOVMxzyeaObWrZkdnzr4dcDwf0e/3xzJ7WNrBdaOxLSgc2AdkvrcXuoDsu3NafUSK5BYFkWNDQJzp1zi13blu3v21ZmDBBMqZilSle2RtmSDYLKC8nlHee5ZE+c5sV7wOkWZZsuhlaEOuJ4vN8sj1nJpsNhc7AdpyAVEuW5kWijIrKuXSSnNmPUuLyR7audDYtsTRiRqtlYRHCuFRXMQWHecScga4kVm5UpS4dFHMK+umVk5zZnkslkdNyksyGxsOG0MYwBrGtFAA0UAA3UVwwj1QBAEAQBAEAQBAEAQBAEAQBAEAQBAEAQBAEAQBAEAQHPGt/V4ZGJ9Okm0gF1YjGi6E5xxAyhuJpTAE0wIApihUSuZdkT45ExTJbuaMasu0GxmVFzhyhuPcoWfJcqK7YdOsu0pddJ01qiWKyfJ7C4mYDXtLXCoKtwRuB6SMypppdRLcqYr0y0sqy2wQc3HPmyAV6fUOb4EdZVjy6BNp3xPbu2Lnm/IvY0UNaXONALyVYhhcTuRJzp0EmBzJjuS2ljoto/HtmcEJlWQWXxX0uYyuJyL3UoB8ASpqRIUqG7acztW1I66bpYQrBfXxf2OorEsiDKQGQIDAyGwUaPeScyTUk5kq+RRfIAgCAIAgCAIAgCAIAgCAIAgCAIAgCAIAgCAIAgCAIAgPOZgMiMcyI0OY4Fr2uAIIcKEEHEEIDmbWVoREsiZEaBV0rEJEMmp2SbzBeegVBOIG8FW5stTIdFmXRVsyknKbL9M1kW0lNtisDm+sbjuKhJkty4tFnUKKtlVclTZb+zyZ7ONLzhmqErzJiiUKveBDScpHtOaZKyragnHIAcqI85NHcMSApimp+rV7xOdW3bDrI+rl/y1xefI6d0O0XgWdLNl4AwviPIve8i97vgMgAFlEATiAIAgCAIAgCAIAgCAIAgCAIAgCAIAgCAIAgCAIAgCAIAgCAsrYsuDNQXwI7A+HEFHNPYRuINCCLwQCgOX9L9G49jTmw6r4ESphP89oOByD21FRzjIhWZ8lTYbtpJ2XaUdDO0lrheKz+62EbNTESbislpVrnuiEAAYuJyvwAxJN1xrcFj0tNod6PElbctxVC6mnfc2vPd4Lbm+PSOrfQeFZkvsCj476GPE3nzW57Db6b7znQZxq5lyAIAgCAIAgCAIAgCAIAgCAIAgCAIAgCAIAgCAIAgCAIAgCAIAgIbS3RqBaEs6Xji43scMWOAOy9vOKnpBIwKAxjVbq3ZZjXxIpbEmXlzdsVo1m1xWsqK1IAJPqyqQNgIAgCAIAgCAIAgCAIAgCAIAgCAIAgCAIAgCAIAgCAIAgCAIAgCAIAgCAIAgCAIAgCAIAgCAIAgCAIAgCAID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AutoShape 6" descr="data:image/jpeg;base64,/9j/4AAQSkZJRgABAQAAAQABAAD/2wCEAAkGBxITEhUUEhQWFRUXGRYYExgYGRYYIBwcFBUXGxgYGBsYHCkgGR8lHBgUITEhJSkrLi4vGB82ODMsNygtLisBCgoKDg0OGxAQGzcmICQsLC84LS8sLC83Ny8sLCwsLC00NCwwLCwsNzQsLCwsLiw3LCwsLCwsLCw0NCwwNDAtOP/AABEIAMQBAgMBEQACEQEDEQH/xAAcAAEAAQUBAQAAAAAAAAAAAAAABQIEBgcIAwH/xABJEAABAgMEBAgKCAUCBwAAAAABAAIDBBEFITFBBgcSURMiMmFxkaHRFhdCUlSBkrHB0hQjQ1NiouHwFTNygrIkwghEY5Oj4vH/xAAbAQEAAQUBAAAAAAAAAAAAAAAABQIDBAYHAf/EAD4RAAIAAwQGCAUCBQMFAAAAAAABAgMEBRExURIhQWGh0QYTFCJxgZGxFjLB4fBCUiMzU5KiQ2LxJILC0uL/2gAMAwEAAhEDEQA/AN4oAgCAIAgCAxq1NPrMl4roMabhsiMue3jGh3HZBFeZAWnjQsf02H7MT5UA8aFj+mw/ZifKgHjQsf02H7MT5UA8aFj+mw/ZifKgHjQsf02H7MT5UA8aFj+mw/ZifKgHjQsf02H7MT5UA8aFj+mw/ZifKgHjQsf02H7MT5UA8aFj+mw/ZifKgHjQsf02H7MT5UA8aFj+mw/ZifKgHjQsf02H7MT5UA8aFj+mw/ZifKgHjQsf02H7MT5UA8aFj+mw/ZifKgHjQsf02H7MT5UA8aFj+mw/ZifKgHjPsf02H7MT5UBlsCM17WvY4Oa4BzXAgggioIIxBGaArQBAEAQBAEAQBAEAQBAap1u6zhKB0pJuBmSKRHi/ggch/wBQ9mO5AaVkbB2wXxy7aca4334lxOJKjp1a1FdAblZ3RmGOVp1Tab2LYt+p692wufByDvf1juVrt0zcSHwvRZxeq5Dwcg739Y7k7dM3D4Xos4vVch4OQd7+sdydumbh8L0WcXquQ8HIO9/WO5O3TNw+F6LOL1XIeDkHe/rHcnbpm4fC9FnF6rkPByDvf1juTt0zcPheizi9VyHg5B3v6x3J26ZuHwvRZxeq5Dwcg739Y7k7dM3D4Xos4vVch4OQd7+sdydumbh8L0WcXquQ8HIO9/WO5O3TNw+F6LOL1XIeDkHe/rHcnbpm4fC9FnF6rkPByDvf1juTt0zcPheizi9VyHg5B3v6x3J26ZuHwvRZxeq5Dwcg739Y7k7dM3D4Xos4vVch4OQd7+sdydumbh8L0WcXquQ8HIO9/WO5O3TNw+F6LOL1XIeDkHe/rHcnbpm4fC9FnF6rkPByDvf1juTt0zcPheizi9VyKYujkKh2S4HKpB67l7DXR360W5vRalcDUuJp7L2n9DK9VmsWJZ0T6HOkmVJ4rryYJceU3fDOJGWIzBk4I1GtKE0ippplNMcqYrmjouFFa5oc0hzXAFpBBBBFQQRiCM1UWCtAEAQBAEAQBAEAQGrNbus4SbXSso4GacKPcLxBBHa8jAZYnIEDTFjWWa8NGqXk7Q2rzU37Tq4uP7vwi6qp0u5Bgb1YVh9VdUVC72xZb3v9vHCWmphsNpc40A/dAsOCBxxaMJslVVS6aU5s13JflyIE6Tn7v836LP7Av3cDUn0tiv1Sv8vsfPCc/dj2v0XvYF+7gefFsf8AS/y+xeSNqRYvJhCnnFxA91/qVmbTy5eMXAkqG16ys1y5GrNxNL21+V5LtrnisNmxQ33d7E+oVFMSIGiriAN5NF6k3qRbmTIJcOlG0lm3cWMW2YDfLr0AntFyvw0s17CLm29QS3c5l/gm/bVxLZ2kkLIPPqHerioZmaMGLpVRp6oYn5LmfBpLC81/U3vXvYZmaKV0rpf2Rei5nozSGCcdodI7qql0U1F+DpNQxY3rxXK8u4FpwX8l7eg3dhVmKRMhxRISLWo53yTF56ve4u1aJAIelEUmh2QCcgbl7DdfrLc1xqBuWr3k9RAxdIntJa6FQjEbX6KQhoYYleojUZvSibKjcEcm5rZpfYo8Jz92Pa/Re9gX7uBb+LY/6X+X2JqzZvhYYfSla3Y4Giwp0vq49E2ezax1lOpzhuvv1eDuLpWjPKeEFdmt9K05t69ud15b6yHT0L9d1924s7Us5sZtDc4ck/A8yuyJ7lPcR1qWXLrpdz1RLB/TwMh1Vax32fEEnOk/RiaMcbzBJOI3wzmMsRmDNQRqNXo5rUU8ynmOXMVzR0VDiBwDmkFpALSDUEHAgjEKosFSAIAgCAIAgCA1drc1mtkWmVlHB024cZ1xEEEYne8jAZYnIEDStj2W4u4aPVz3EuG1UmpNS51cXE3/AK4RlVVX9yDDM3iwrC6u6oqF3tkOW978ls8cJeZmGsaXONAP3QLCggcb0UbNU1MunlubMdyRZaNaPzFrzOy2rILKcI/JgP8Ak85D4BZFZWSbMk6UWuJ4LN8jm9o2hNtCbe9UKwWX3M7010tlrKgiQs5jeGaKOfQO4MnEmvLiHG+4digbNs+faMztdU3ovZhfyXvxMKKJQ92HE1tZtjFx4WYJc5x2qEkkkmpLybySb/etknVShWhKw/MDarI6O3pTqteEPPl65E+0AXC4KPbvNxhhUKuS1FEeM1jS5xoBiVVDA4nci3Pny5EtzJjuSIUWlMTEQQpSG5zjhst2nHnoLmjnPYs3qJMiDrJ8SS8bkaXXdJp0x6FKtFZvW+S4+Rltj6nZ2PR85GbBB8n+a/oNCGj1OPQoio6T00ruyINLgufBGvzOunRaU2Jt73eZnZ2p2zYf8zhYx/G/ZHqEMNPaVCzuk9bH8l0Pgr/e88UmEnpbV/ZbBRsnCNPOBf2vJJWBHbNdG73Nflq9rivq4cj1doPZp/5OB6obR7lQrWrV/qxeo6uHIsJrVjZL8ZUNP4HxW9gdTsWRBb9oQf6l/ik/oeOVBkY5aupOUeCZePFhHIO2YjeinFd2lSUjpXUQ/wA2BRLdqf1XAochbDBLd0FtOzgXgcLBFSXQ6uAAzcwjabdiQKDep6ltehrnovuxPY9Xo8H+ajJpq6ro3/Ci1ZYr0LKy7abF4ruK/dkejuV6fSxS9a1o3OyrelVjUuNaMfB+HL3JVYpsBFW5ZYit2mjjjDnG7uWVTVHVu54EBblkKsl9ZLX8RcVlyLa0dLo8eRhSL2g8G8EP8pzWt2WQ3DOhJv8A6d1TelWdKk1UVTC8VhsTxb8+Zz1acTUtLXfd9iWkJfg4bWbhf0m89tVhzY9ONxHVbPpuzU0EnJccXxLhWzMMd0mjOZEhuaaEA0PrUjRQqKCJM0zpNOjk1EmZLdzSevzJOybSbGbueOUPiOZYs+Q5T3E5ZNrS66XlGsV9Vu9sD7atmtjN3OHJPwPMkie5T3Htq2VLrpdz1RLB/R7vYyTVTrIfIPElPE/R60hvN/BE++GezHepmCNRq9HNainmU8xy5iuaOh2PBAIIIIBBF4IOBBzVRZKkAQBAEAQGsdbes1si0y0qQ6bcOMbiIIIuJyLyLw3LE3UDgNJWRZji4xo5LnuJdxiSak1LnE3lxN9/vwjKqqv7kHqbvYVhaF1RULXshy3vfktnjhMTEdrGlzjQBYUEDjdyNoqKiXTy3MmO5IjtHrDmLXmeDh1ZBZfEeRUMacz5zzfQfAErJqqqTZkjTj1xPBZvlm/rcjm9pWjNtCbfhCsF9XvNn6b25AsSSZKSQDYzwdjAkA3Ojv3uNKCt1RubRavZtLNteqdRUfKvxQrdnzd5hRxKXDcjVNh2aa8NFqXuvFbzfftGuJK2upnr+XBgvy42/o/Y3VpVM9d54LLf45ZeOE4sE20ICHs+zItpzzZaGdloJ2nYhrW8t5GZyA3kC6tVmTqiXQUrnx4+7eC5nN7bro6uqctPuwu5eWL5bjobRrRuWkYQhS7A0XbTje55HlPdmceYZALnVbXTquZpzX5bF4GBDCoVciXWIVBAEAQBAEAQGp9amrdj2PnJJmzFbxo0JuDwMXsGTxiQOV047bYduxQxKnqHfC9Sb2bnu9vDCxMl3d6HE17YNpcK3Zdy24843rYaqR1cV6wZvlgWq6uU5cx9+His/o/uSqxTYCzh2bDEQxacY9QOZHOVec+NwKDYRsuyqeCqiqku8/RPa1ve1l4rJJBAY1pZymdB94UnQfKzR+lv82V4P3Mx1laAPknfTJIHgK1e0X8ET74Z7MFD2NbMNXD2eo+fPP7/APJrsEcymmKbKdzRC2VaTYzdzhyh8RzLMnyHKe46LZVqy66XetUSxX1W4+WtZrYzdzhyT8DzJInuU9xTa1lS66XlGsH9Hu9jKNU+sp8k8SU+TwFaQ3n7InInOGezowmYYlEr0c1nyJkiY5cxXNHQrHAgEGoN4IzBzCqLR9QBAEBrPW3rMbINMtKkOm3C83EQQRc5wwLyL2tPSbqBwGj7IsxznGPHJc9xLuMSSSTUvcTeSTfeo2qqr+5B6m7WFYWjdUVC17Ict735LZ44TMeM1jS5xoBisGGFxO5G1T58uRLcyY7kiMsKx5m1pkQoQ2YTb3vIq2G0+U7znG+jc+YAkZVTUybNkdZM1t4La3kt2b+yOb2naU20JuUCwX1e/wBsDoKyrMlbMlC2GNiFCa58RxvLtkVc95zcae4CgAC57UVE+0Ki+LXFE7ksskvzeYqSgRzzMzr7RnYkzG5NahuIDRcxg5gBfvv3rocEqGhpYZMvHPftZI2FQdsqdONdyHW972L6v7k2sI6OEAQHpqbnmQLVeyIQDFZEhMJ87ba8CvOGHpNFR0ilRTqBRQfpab8LmvqconQOVVTIIsb2uJ0CufFQQBAEAQBAEAQBAc4af2SLPtV2wNmFEpEYMg2ISHDoDg6g3ALpFlVLraBaXzQ6n4rD1V3EuWdUdkrYI9l9z8HqfPyLpWzqIQBAEBjWlnKZ0H3hSdB8rNH6W/zZXg/c6nLA5tHAEEUIN4IIvBGYXKtJwxXrEgTQ+srQJ8g8zcmD9HJ4zRfwRJwO9hyOWByJ36xrYhrYOon/AD+/3/5KJcyZSzFNlO5r89CIsu0Wxm1Fzhyh8RzLKnyHKe46LZdqS66XetUSxX5sKLXsxsZu545J+B5vcqqeocp7i3a9kwV0u9ao1g/o93tjmnleqbWW6TcJGfcRArswojvsicGuP3ZyPk9GExDEolejm06THJjcuYrmth0G1wIqLwcFUWj6gCA5e1o6HRbMnOH40aXivL4cR5LjtEkuhxHG/bxIJ5QvxBpRHDpQuEv0s/qJ0M25O533M8pOabEYHNwPYdxUHMluXFos6rR1cuqlKbLep8Hky1tqzzFZQHjNvAyPMe9XaacpUWvBmBbVmxVsi6B96HWlse7k9hl2pXTCFC/0EZrYbnPJhPoG7b3G9kQ+dgGk40Dd1YrpJZkyb/1Ut3pLWslmt2frmc7ltwNwRK5/XIyDXrbJhSLYDTR0w+h/oh0c6n93BjoJUZ0XpetqnNeEC4vUuF5VOiuhuNZWHLbEFu93GPrw7KLaKqZpzHu1HQ7Cpez0UC2xd5+eHC4kFjkwEAQENbNluc4RYRpEFDcaE0wIORCzKaoUK0I8DV7dsSKpfXyPn2rP7+6Mx0V1xxIQEK0IbomzdwrKB/8Aew0DjzgjoOKhq7oxBMfWUsV1+x4eT2eGs0txxy3oTFc15M2NZmsGzI44k3Dad0Q8Ef8AyUr6qrW59i10n5pbfhr9ry4pkL2mQwJuG8VY9rh+FwPuUfFLjg+ZNeRVeeyoPQgCAIAgCA1B/wAQFmueJSKxpdThWOoCTfsObh0P61uHRSfDC5sETuwfun9DHnrBmtxak39wfYid62Xs9P8Av4onl0pq0rtCH0fM+/xWb+4/JE7152en/fxR78VVf7IfR8x/FZv7j8kTvTs9P+/ih8VVf7IfR8x/FZv7j8kTvTs9P+/ih8VVf7IfR8yxtIzEYguguFK4Mfn0rIk9TKvSi4oibRtKbXRQxTEldlf9WzrNmAXI3ieGIaydMIUhLkENiRooLYcJ14INznRB5g3eVhvImrFsyZWTlFe1DC7217Lf7YlqZGoUaH0cs91eFdcL9kC6tczTLmW91k9XdWjZejdlxqJVcepbFnve7LPHDHIiVHG6NpK9kDDkYtpTbJeVYHONwdgKeU95yYP3eaKZpZLlwa9pza3rRl1lR/DWqHVftf2y83tOqNFLEElKQZYRHROCaG7biSScTQE8VuQbkAAskgyWQBAWFuWRBm4D4EdofDeKOG7c4HIg0IPMgOXtKLAj2POGFEq+C++E+l0RlcRue3At+BBNifIU2HeStlWpHQzb8YXivqt6+xfQYoc0Oaag3gqFihcLuZ0yTNgnQKZA709pE27Ze39ZD5YxpnTdzhZlLUaPciwNdt6xu0QufJXfWKzXP3wyLbSHSePaAlmRzV0Jph7db3bThxnc9A0HfSqu0tBKo3Mil4Ra7srkaPLTnTIYM2l6syEBRp15JJXI+oehAEAQHhMykOJy2h3v9RxCrgmRwfKzFqaKnqVdOgT9/XFEZG0chHklzeojtv7VlQ10axV5BTui1LFrgicPFcdfEtXaMnKIPW2nxV1V62wmBH0Sj/TN9Yfuyv8Ag8yOTG/M8e5U9pkPGDgixF0Vqv0xw8eTH8KmjjHPtxD8E7RTrCDgjxdFavbHD6vkDYkc4xu1ydrlLCD2LnwpP/qLiUiwIowi/wCS97ZLf6R8Jz/6i9GVtsqabyY5H97x7l46infzQcEURdFapfLHDx5MuGRLUZyJuMP6Y8UfEK24aGP5pS/tRai6NV8ODT8G/qkSEvppbkH7Z7wMnNhxK9YLu1Y8dl2XN/Ql4Nr7GJMsi0Zavct+Vz9rycs/XVNwzSalob/6dqE7p420D1BYM7orTxq+TMa8bnyMGOKZLejMhue9Xe5nNg61bNmKB0Qy790YBo9sEtp0kKBqujtbI1qHSX+3Xwx9z2GbCzN2OBAIIIN4IvrXcoNpp3Mun1AEBA6Z6UQbPlzGiXuN0KHWhe7IcwGJOQ3mgMhZtnTK6cpcOpbXkvzBFEcahV5z0Yka0Jh0zNHaqegXYMaMmj931K6HdKo5KkSVdd+XveStiWRFWTOunLuLi8vDP0zunQFgHQkklciCtGYiTEVsrLNL3vcG0bi4nyRzbz8FJUlPd34vI0jpBbOm3TSHq/U893hnnhhj0Vqx0Eh2ZL0NHzMQAx4g7IbK+S3tN+4CQNRMzQBAEAQEHplovAtGWdAjClb4bwL2PAuc34jMVCA5hmpSPZk0+Vmm0occiDyYjDm09+BBCxKmn6xXrEn7Eth0cfVzP5b4PPmvMmga3hRB0ZNRK9YELaNlfWsisHltLx/cOMPis2TUdxy4sndyNYtGxkqqCqkr9ULiXmu9z9cybWEbQEAQBAEAQBAEAQBAEAQBAEAQFMSGHCjgCNxFV6m1rRRMlwTIdGNJrJq8i5uwIT+TxDzYdXdRZUusmQ46yBq+jdJOvcvuPdh6crj0sLSS0LKcODdtwa3w3Vcw330H2bucU9apqqGktGHvK6LPb9/zA1CtsyqoHfGr4c1h9vzE3roXpjL2jC24R2YjacLCcRtNP+5u5w7DctDtKzJ1DM0Y9aeD2Pk9xjwRqJaiR0gtqDJwHx47qMaMM3E4NaMyf3cCVj0dJMqpqlS1rfBZs9iiUKvZzna9qx7VmjGjcWGLmtBuY3Jjd5OZ/QLpEiRJs6QpUvHPN5vkZdlWZHaE6+LVAsX9Fv8AbHIlobA0AAUAuAWG2272dJly4ZcKggVyWwhrctIj6qFUvdQGl5vwaKZlZtJT6XfiwNX6QWz1KdNJfeeLyWXi+C34bv1PauhIQ/pEy0GbiDDHgmnyB+M+UfUMy6UNENloAgCAIAgCAxDWToPCtOX2bmx2AmXiHI+Y6l+w7PdccqEDnGRjRZWM6VmmljmOLSHYtO45EHIi68ZFYFXTaXfhxNr6P2z1TVNOfdeDy3eHt4YTyjDewgCAIAgCAIAgCAIAgCAIAgCAIAgCApewEEEVBxBRNp3oojghjhcMSvT2EE2JGs+YZMyri2huxIvxY8ZtI/daFZ7UutkuTOX5mt5z22rIdDH1sr5HweXhk/LxvtK9Jpi15gVHBwWchlahtcXON204/pvKs0NBJsyTq1xPF57tyMGhoptoT1BDqSxeS55L6Xl5LQGsaGtFAP3UqxHG44tJnS6aml08pSpauSLC27U4Juy3lnDmG9ZFNT9Y73gRFt2uqOX1ct/xHwWfI2bqV1cGHs2hON+scNqWhu8kH7V9fKPkjIGuJGzMJXHOYonE73izcyHgQBAEAQBAEAQGudb2rwWhC4aXaBNwxxcuFaPs3HzsdknO43GoA0VYlouqYMYFr2ktG1UGouLXA4EKMq6e7vwm89H7Z6xKmnvXsee578s/HGcWAbaeMxNNZTbNAcCcK7icvWq4JcUfymLUVcqnu613J7dl+V+zzuPRjw4VaQRvBqqWmtTL8uZBMh0oGms1rKl4VhAEAQBAEAQBAEAQBAEAQBAEB5TMAPaWuwIp+qqgjcESiRj1NPBUSopUeDX4/LE85CTbCYGt9Z3neqps1zItJlqgoZdHJUqDzebzPK1bQEFtcXHkj4nmVUiS5sV2wsWracFDK0nrieC+vgvsZXqc1dumogtCdFYQNYLHD+a4eW4fdtOAzI3Chm4YVCrkcxnTo50bmTHe3tOgl6WwgCAIAgCAIAgCAIDT2urVwYwdPybfrm3zENuL2tH8xoHljMZjnFHD1Np3o1XYdqcKNl3LH5hv6d6iKqn6t6UOB0Sw7YVXB1U1/wARcVn45+vhJR4TXtLXCoOIWLDE4XeicnyYJ0ty5ivTMPtGTfAfcTQ8lwu9RpmpmTNhnQ6/Q5raNBOs2d3Ync8Ilq8tW1GR2foxa8SE2NAaY0Jwq1zXwn9IIc7aBBqCCLiFHTq+z5cxy5r0Ylsaa+wlWtaEC7sxvxufveecWStaHc+Ujnn4B5HW0UXsM2z4/lmr+5fUy4OkdoQ43Pxh5XFs+fnWcuXcOmHEb71dUmmi+WPii9D0pq180EPo+Z4eEr84Y6yFX2CHZEXV0sm7Za9WVDSc/d/m/RedgX7uBcXS2LbK/wAvsVDSffD/ADf+q87B/u4Fa6XLbJ/y+xWNJmZsd1hedgizLq6WSdst+qKxpLC81/5e9U9gjzRcXSul2wRcOZW3SKCcnjpA+BXjoZm4uw9KKJ4qJeKX0bPVtuwPOI/td8AqHRzcuJkQ9IrPeMd3/bFyLhlpwThEb6zT3q26eYv0mXBa1FHhNXm7ve4uWPBvBB6L1baaxM6CZDGr4XetxUvCsIAgCAt56cbCYXO9Q3ncFclSnMi0UYddXS6OS5szyWbyL3VjoJEtaYMxM1Eqx3GxHCEXiEw5DziL795qJuXLUuHRRy+sq5lVNc2Y9b4LJHS8GE1rQ1oDWtADQAAAAKAADAAZKsxStAEAQBAEAQBAEAQBAEBoLXPq7dLvNoSTaQydqYY0fy3H7Ro8w5jI34Hi+RQqJXMuSpscqNRwO5raYdZFoiM3c4cofEcyhaiQ5UW46XZFqQV0q/CNYr6rc+GBcTkq2Iwtdgew7wrcuY5cWkjNrKOXVynKmLU+DzRToJpXFsmZMOLV0tEI4RoyyEVg3jMZgUyBFVp2fLtKRpQao1g/o93tjmc0q6SbQTnKmYZ5rM6AjWxLsgCYdGY2CQHCIXANIdhQ51yC57DSzopvUqF6WF2080ldeYDa2uiRhkiBDix6YOoIbT0bXG62qfkdFqqNXzIlDxfDVxLLnw7CHbrzaTxpG7P68HsMILM+EmsJ3+P/ANFPX7iYs3WzZUY0jQ3wed8Nr29bKnsWHO6OV8rXLiUXg7nxu9ypToXiZpIwZCZZtwmS0Zhza2G8dBuuPMVCzY6uni0Y3FC97aLq0XgfH6J2ecZKV/7ML5UVpViwmxf3PmNCHI8YmhNmnGTl/VDaPcFcVq1q/wBWL1Z51cORZxtXFlOxlGD+l0Rv+LgrsNuV8OE1+ifujzqociyi6p7JOEBzeiLF/wBzir8PSO0FjHf/ANq+iPOpgI2a1K2e7kRJhnNtMI7WV7VkwdKqxfNDC/J8zxyISDntSMRtXS04K+SIjC3rewn/ABWfK6WQRap0r0d/B8xDLjlvSgiufoYZa0tO2dFbCnGVa69jgdoOAuJY7Ol1Qb7xhUKap46WuluOnetbOa+uBNUPSCpp41DUPSh4+u3z4Em01FQsV6jf4YlEk1gz6hUecxHaxpc40AxVUEDjeiixUVEunluZMdyR4aF6LR7Zm6Xsl4dDFf5rT5La3F7qfHAUU1JkqVDcjmNp2jMrp2nFqSwWS55nT9lWbCloLIEBgZDhtDWNGQHaSTUkm8kklXiOLtAEAQBAEAQBAEAQBAEAQFMRgcC1wBBBBBFQQcQQcQgObNamgcSy4/0qVB+ivdcLzwTjjDdvafJPqN4BNEyBRw6MRkUtVMpZqmync1+XMjLPnGxWBzfWNx3KEmynLiuZ1Cz6+XWyVMg81k8im0pFsZmybj5J3HuXsmc5UV6KLSs6XXSeri1PY8nyzX1uMfhQJiIWyz3u4OEXODSSWt2sS0YX9/OpGKOTAnPhSveq/a7s/A0Omsaom1Tpo9Wjrb3ZrO/YTstZMFguYCd7rz24epYEdTMj2m8Uti0VOrlAm84tb46l5XFyZdnmt6grWnFmZzpZLVzgXoi0mLGgv8gNO9t3Zh2K9BVTYdt/iR1RYVDOXyaLzh1fbgWMCDNyT+GlIr2kY7ONNzm4PHMQehX4oqerh6ufCn4/R4o1av6O1FNfMkPSh4ry2+Xobg1c6y4c8RAmA2FM+TTkxKDya8l34fWNw062LBjpP4srXBxXjmt5Cy5ulqeJsNa6XggCAojRmsG09waBiXEAdZXsMMUTuhV54YnbesqzJYGscRXZNg/WV/uHEHrcFL01hVs9/JorOLVwx4FDmwo03plpTHtiOwBnBwYe1sDGm1SrnnMmguyp0k7nZ1nyrLlO93xRY+WxF2ko51fNUEtatr2L8yLxjaAAYAUHqVhu93nUYIFBCoVglcHvABJNALyUSbdyEccMELiidyW0irIsuYtabbLy4owXuccGNFzoj+ugHOBmpmmkKUteJza2rWirpl0PyLBZ739Ml5nT+i2jsCQlmS8u2jW3uJxe48p7zmT2AACgACySFJdAEAQBAEAQBAEAQBAEAQBAEBb2jIw48J8KMwPhvBa9pwIP7xyQHL+nOicexpvi1fLRCeCec25sfkHt3545kC1OlKZDczPs60JlFOUyDDas1+YM9JaO17Q5pqD+6KEjgcEWizqFNUy6iUpst3pnpsitc9/79apv2F3RV+ldrPqFQQBAEBBW1ZZBEaDUPBBIbUGoNzm0vBB3LOpqhXdXMw3+xqFvWJp/9RTw97bCtu9b888ccZxmse26AB2AAqYLKmmZq3FYLsOy777v8nzNchoK+LCVF/a17nk7Te3XfbOHRDgN/wBiqVk2VD+jjFzLqsm0ov8ATfBFpHte2YvLmozeiKWdkMq9DTWbL+WWv7b/AHL8HR+0Y8Vd4xL6XkfFsSPFO1GjbR3kueetyyIauVLV0uG5eS9jMl9FJ8X8yYl4XvkXMvo9Cbyqv6bh1DvVqOtmPDUS1P0YpJeuZfE9+pcOZKwobWijQANwuWLFE4nezYJUqCVDoS0kslqK14VkFEEaemGSkq0vL3UFMyLyScmtAJJ5qqVpafQWlFiaBb1s9pi6iS+4sXm+S445HSur/QyDZksIUOjojqGPFpe9wHY0VIAyqcySc01kydAEAQBAEAQBAEAQBAEAQBAEAQBARektgwJ6XfLzDaseMRi1w5L2HJwPcagkIDl+3LHmLIm3QI/Ghm9jwLntye3cciMsNxWPUSFNh3kxY9qxUM3XrgeK+q3+68iThvDgCDUG8FQzTTuZ0uXMhmQqOB3p7SpeFYQBAEAQBAEAQBAEAQEFa86+I8S8AF73kMo28kuNAxtMSTd2KRpKf9cXlzNM6Q2zjSyXuif/AI8/TM6A1V6vmWZB24gDpuIBwr8dgXHgmHcDSpzI3AUkTTDPEAQBAEAQBAEAQBAEAQBAEAQBAEAQBAY3p5ohBtOWMGJxXjjQYgFSx+/nacC3MbiAQBzQYUez5h8pNN2S005hXBzTm12P7Kw6qn01pQ4mx2DbHZYupmvuPg+T2+uZOBRJ0JO8i7YhxgNuC4gjlNxqN4Bz5v2cmnilt6MxeZBWxKrIIevpI3esYcdWaTv15rb44xUlbE087LG8I6hNAwuNBiaNWZMpZEK0oncvHmaxL6TV0Op3PxXK49n29GYaRIVDuIc3sKtqjlxa4IvZmVB0rnr55a8r1zA0nP3f5v0TsC/dwLy6Wxf0v8vsPCc/d/m/ROwf7uA+Ln/S/wAvsfBpFEcaMhgnIXu7AvexQQ64oi3F0snP5Za9W+RVOzs8xm2+C6GwmgcYbwK3mgLrq0Bu5l5Lk0scWjDFe8r19DEmdJq6Jarl4Lm2eVl8PMOq+I4MHKodmv4RRVT+qkrurWZVl9vtOZfNmPq1jc7r92q7zyXkZM1oAoLgMFGN362bxDCoUoYcEQ9u2rsDYYeOcT5oPxWZS0+m9KLA1u3rZ7NC5El994vJc8sscjceprVv9DYJyab/AKp4+ra4fyWuG7KIQb8wDTMqWOfm1UAQBAEAQBAEAQBAEAQBAEAQBAEAQBAEAQGD60tAWWnAqyjZqEDwL94xMJ/4TkfJN+ZBA57suafBiOlpgFj2OLaOuLSDQsPw/wDij6unv78PnzNw6PWzo3Us56v0v/x5emROqNN2IG0ZaJLxWzMs4scw7VW4tPnDmOY+BWfJmQToHJmq9PVr27jR7fsZym6qQtW1Zb1uzy8MN7avNM4dpQKmjY7ABGh+57K+Sew3bidEteyo6Cb3dcDwf0e/3xNelx6SMndKQzixh6WjuUUpkawb9Su4+NkoQwhs9lvcjmxv9T9RcjytOfgy0F8aK4Q4bBVx9wG8k0AGZIVciRNqJily1e2G0leznTSnSCNa81tGrIDKiGzzWnM5F7qX9G4LpFFRyrMp9Fa4ni83yRds6gmWhP0VqhWLyXN7C+gQWsaGtFAMFjxxOJ3s6XTyJciWpctXJFjbNpiC2gveeSN3OVep5DmvXgRVs2tDQy9GHXG8Flvf0zfmbA1KautottGdbWvHlWOzzEdwPW32vNKmUklcjm0ccUcTiid7e03ivSkIAgCAIAgCAIAgCAIAgCAIAgCAIAgCAIAgCA1frj1cCeYZqWb/AKpjeM0fbNaMP6wMDmLjlQDS1hWoXfVRLni4VxNMjzhRVVT6L04cDfrAtnr4VTzn31g81zXH1JkhYRs7SauZBiJGs+YbMyp2aHpF+LHDNp/dDQrPulVklyJyvv8Ay9bzntt2RFRzOukruPg8vDL0yv6F0N0og2hLiNDucLosOtSx2YO8Zg5jcagc8tKzplDOcuLWtjzX5iiKgjUSvJmYjtY1z3uDWtBc5xNAABUkk4ABYMEEUcShhV7ewqbuOedYGl8S1ZgQYFRLQySwGo2iLjFePcMgd5K6LZVmwWbJ05nzvH/1X1zFNTTa6cpUv/hZv83FElKNhMDW+s7zvKTJkUyLSZ0uiopVJJUqWvPN5s87Tn2wWbRvJ5I3nuVUmS5sVyLNp2jLoZOnFrbwWb5ZsyDVFq/daEX6bONrLtdxGkXRXNOFM4bTcciRTIqbggUC0UcwqKiZUTHNmO9s6KAVRZPqAIAgCAIAgCAIAgCAIAgCAIAgCAIAgCAIAgCAIDSeurVxXbtGSbR4481DbnS8xmAYEYuAx5WNa+NX6mVQxOFqKF3NGubFtMRW0PLGPPzhQ9TTuW71gdIsW14a2Xox/wAxY796+uRIxGBwIIqDcQsdNp3omZkuGZC4I1ensImyLUj2VNCNB40M3OaTc9ubHbiMj+oWZPkSrRkOVMxzyeaObWrZkdnzr4dcDwf0e/3xzJ7WNrBdaOxLSgc2AdkvrcXuoDsu3NafUSK5BYFkWNDQJzp1zi13blu3v21ZmDBBMqZilSle2RtmSDYLKC8nlHee5ZE+c5sV7wOkWZZsuhlaEOuJ4vN8sj1nJpsNhc7AdpyAVEuW5kWijIrKuXSSnNmPUuLyR7audDYtsTRiRqtlYRHCuFRXMQWHecScga4kVm5UpS4dFHMK+umVk5zZnkslkdNyksyGxsOG0MYwBrGtFAA0UAA3UVwwj1QBAEAQBAEAQBAEAQBAEAQBAEAQBAEAQBAEAQBAEAQHPGt/V4ZGJ9Okm0gF1YjGi6E5xxAyhuJpTAE0wIApihUSuZdkT45ExTJbuaMasu0GxmVFzhyhuPcoWfJcqK7YdOsu0pddJ01qiWKyfJ7C4mYDXtLXCoKtwRuB6SMypppdRLcqYr0y0sqy2wQc3HPmyAV6fUOb4EdZVjy6BNp3xPbu2Lnm/IvY0UNaXONALyVYhhcTuRJzp0EmBzJjuS2ljoto/HtmcEJlWQWXxX0uYyuJyL3UoB8ASpqRIUqG7acztW1I66bpYQrBfXxf2OorEsiDKQGQIDAyGwUaPeScyTUk5kq+RRfIAgCAIAgCAIAgCAIAgCAIAgCAIAgCAIAgCAIAgCAIAgPOZgMiMcyI0OY4Fr2uAIIcKEEHEEIDmbWVoREsiZEaBV0rEJEMmp2SbzBeegVBOIG8FW5stTIdFmXRVsyknKbL9M1kW0lNtisDm+sbjuKhJkty4tFnUKKtlVclTZb+zyZ7ONLzhmqErzJiiUKveBDScpHtOaZKyragnHIAcqI85NHcMSApimp+rV7xOdW3bDrI+rl/y1xefI6d0O0XgWdLNl4AwviPIve8i97vgMgAFlEATiAIAgCAIAgCAIAgCAIAgCAIAgCAIAgCAIAgCAIAgCAIAgCAsrYsuDNQXwI7A+HEFHNPYRuINCCLwQCgOX9L9G49jTmw6r4ESphP89oOByD21FRzjIhWZ8lTYbtpJ2XaUdDO0lrheKz+62EbNTESbislpVrnuiEAAYuJyvwAxJN1xrcFj0tNod6PElbctxVC6mnfc2vPd4Lbm+PSOrfQeFZkvsCj476GPE3nzW57Db6b7znQZxq5lyAIAgCAIAgCAIAgCAIAgCAIAgCAIAgCAIAgCAIAgCAIAgCAIAgIbS3RqBaEs6Xji43scMWOAOy9vOKnpBIwKAxjVbq3ZZjXxIpbEmXlzdsVo1m1xWsqK1IAJPqyqQNgIAgCAIAgCAIAgCAIAgCAIAgCAIAgCAIAgCAIAgCAIAgCAIAgCAIAgCAIAgCAIAgCAIAgCAIAgCAIAgCAID//2Q=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3" name="AutoShape 8" descr="data:image/jpeg;base64,/9j/4AAQSkZJRgABAQAAAQABAAD/2wCEAAkGBxITEhUUEhQWFRUXGRYYExgYGRYYIBwcFBUXGxgYGBsYHCkgGR8lHBgUITEhJSkrLi4vGB82ODMsNygtLisBCgoKDg0OGxAQGzcmICQsLC84LS8sLC83Ny8sLCwsLC00NCwwLCwsNzQsLCwsLiw3LCwsLCwsLCw0NCwwNDAtOP/AABEIAMQBAgMBEQACEQEDEQH/xAAcAAEAAQUBAQAAAAAAAAAAAAAABQIEBgcIAwH/xABJEAABAgMEBAgKCAUCBwAAAAABAAIDBBEFITFBBgcSURMiMmFxkaHRFhdCUlSBkrHB0hQjQ1NiouHwFTNygrIkwghEY5Oj4vH/xAAbAQEAAQUBAAAAAAAAAAAAAAAABQIDBAYHAf/EAD4RAAIAAwQGCAUCBQMFAAAAAAABAgMEBRExURIhQWGh0QYTFCJxgZGxFjLB4fBCUiMzU5KiQ2LxJILC0uL/2gAMAwEAAhEDEQA/AN4oAgCAIAgCAxq1NPrMl4roMabhsiMue3jGh3HZBFeZAWnjQsf02H7MT5UA8aFj+mw/ZifKgHjQsf02H7MT5UA8aFj+mw/ZifKgHjQsf02H7MT5UA8aFj+mw/ZifKgHjQsf02H7MT5UA8aFj+mw/ZifKgHjQsf02H7MT5UA8aFj+mw/ZifKgHjQsf02H7MT5UA8aFj+mw/ZifKgHjQsf02H7MT5UA8aFj+mw/ZifKgHjQsf02H7MT5UA8aFj+mw/ZifKgHjQsf02H7MT5UA8aFj+mw/ZifKgHjPsf02H7MT5UBlsCM17WvY4Oa4BzXAgggioIIxBGaArQBAEAQBAEAQBAEAQBAap1u6zhKB0pJuBmSKRHi/ggch/wBQ9mO5AaVkbB2wXxy7aca4334lxOJKjp1a1FdAblZ3RmGOVp1Tab2LYt+p692wufByDvf1juVrt0zcSHwvRZxeq5Dwcg739Y7k7dM3D4Xos4vVch4OQd7+sdydumbh8L0WcXquQ8HIO9/WO5O3TNw+F6LOL1XIeDkHe/rHcnbpm4fC9FnF6rkPByDvf1juTt0zcPheizi9VyHg5B3v6x3J26ZuHwvRZxeq5Dwcg739Y7k7dM3D4Xos4vVch4OQd7+sdydumbh8L0WcXquQ8HIO9/WO5O3TNw+F6LOL1XIeDkHe/rHcnbpm4fC9FnF6rkPByDvf1juTt0zcPheizi9VyHg5B3v6x3J26ZuHwvRZxeq5Dwcg739Y7k7dM3D4Xos4vVch4OQd7+sdydumbh8L0WcXquQ8HIO9/WO5O3TNw+F6LOL1XIeDkHe/rHcnbpm4fC9FnF6rkPByDvf1juTt0zcPheizi9VyKYujkKh2S4HKpB67l7DXR360W5vRalcDUuJp7L2n9DK9VmsWJZ0T6HOkmVJ4rryYJceU3fDOJGWIzBk4I1GtKE0ippplNMcqYrmjouFFa5oc0hzXAFpBBBBFQQRiCM1UWCtAEAQBAEAQBAEAQGrNbus4SbXSso4GacKPcLxBBHa8jAZYnIEDTFjWWa8NGqXk7Q2rzU37Tq4uP7vwi6qp0u5Bgb1YVh9VdUVC72xZb3v9vHCWmphsNpc40A/dAsOCBxxaMJslVVS6aU5s13JflyIE6Tn7v836LP7Av3cDUn0tiv1Sv8vsfPCc/dj2v0XvYF+7gefFsf8AS/y+xeSNqRYvJhCnnFxA91/qVmbTy5eMXAkqG16ys1y5GrNxNL21+V5LtrnisNmxQ33d7E+oVFMSIGiriAN5NF6k3qRbmTIJcOlG0lm3cWMW2YDfLr0AntFyvw0s17CLm29QS3c5l/gm/bVxLZ2kkLIPPqHerioZmaMGLpVRp6oYn5LmfBpLC81/U3vXvYZmaKV0rpf2Rei5nozSGCcdodI7qql0U1F+DpNQxY3rxXK8u4FpwX8l7eg3dhVmKRMhxRISLWo53yTF56ve4u1aJAIelEUmh2QCcgbl7DdfrLc1xqBuWr3k9RAxdIntJa6FQjEbX6KQhoYYleojUZvSibKjcEcm5rZpfYo8Jz92Pa/Re9gX7uBb+LY/6X+X2JqzZvhYYfSla3Y4Giwp0vq49E2ezax1lOpzhuvv1eDuLpWjPKeEFdmt9K05t69ud15b6yHT0L9d1924s7Us5sZtDc4ck/A8yuyJ7lPcR1qWXLrpdz1RLB/TwMh1Vax32fEEnOk/RiaMcbzBJOI3wzmMsRmDNQRqNXo5rUU8ynmOXMVzR0VDiBwDmkFpALSDUEHAgjEKosFSAIAgCAIAgCA1drc1mtkWmVlHB024cZ1xEEEYne8jAZYnIEDStj2W4u4aPVz3EuG1UmpNS51cXE3/AK4RlVVX9yDDM3iwrC6u6oqF3tkOW978ls8cJeZmGsaXONAP3QLCggcb0UbNU1MunlubMdyRZaNaPzFrzOy2rILKcI/JgP8Ak85D4BZFZWSbMk6UWuJ4LN8jm9o2hNtCbe9UKwWX3M7010tlrKgiQs5jeGaKOfQO4MnEmvLiHG+4digbNs+faMztdU3ovZhfyXvxMKKJQ92HE1tZtjFx4WYJc5x2qEkkkmpLybySb/etknVShWhKw/MDarI6O3pTqteEPPl65E+0AXC4KPbvNxhhUKuS1FEeM1jS5xoBiVVDA4nci3Pny5EtzJjuSIUWlMTEQQpSG5zjhst2nHnoLmjnPYs3qJMiDrJ8SS8bkaXXdJp0x6FKtFZvW+S4+Rltj6nZ2PR85GbBB8n+a/oNCGj1OPQoio6T00ruyINLgufBGvzOunRaU2Jt73eZnZ2p2zYf8zhYx/G/ZHqEMNPaVCzuk9bH8l0Pgr/e88UmEnpbV/ZbBRsnCNPOBf2vJJWBHbNdG73Nflq9rivq4cj1doPZp/5OB6obR7lQrWrV/qxeo6uHIsJrVjZL8ZUNP4HxW9gdTsWRBb9oQf6l/ik/oeOVBkY5aupOUeCZePFhHIO2YjeinFd2lSUjpXUQ/wA2BRLdqf1XAochbDBLd0FtOzgXgcLBFSXQ6uAAzcwjabdiQKDep6ltehrnovuxPY9Xo8H+ajJpq6ro3/Ci1ZYr0LKy7abF4ruK/dkejuV6fSxS9a1o3OyrelVjUuNaMfB+HL3JVYpsBFW5ZYit2mjjjDnG7uWVTVHVu54EBblkKsl9ZLX8RcVlyLa0dLo8eRhSL2g8G8EP8pzWt2WQ3DOhJv8A6d1TelWdKk1UVTC8VhsTxb8+Zz1acTUtLXfd9iWkJfg4bWbhf0m89tVhzY9ONxHVbPpuzU0EnJccXxLhWzMMd0mjOZEhuaaEA0PrUjRQqKCJM0zpNOjk1EmZLdzSevzJOybSbGbueOUPiOZYs+Q5T3E5ZNrS66XlGsV9Vu9sD7atmtjN3OHJPwPMkie5T3Htq2VLrpdz1RLB/R7vYyTVTrIfIPElPE/R60hvN/BE++GezHepmCNRq9HNainmU8xy5iuaOh2PBAIIIIBBF4IOBBzVRZKkAQBAEAQGsdbes1si0y0qQ6bcOMbiIIIuJyLyLw3LE3UDgNJWRZji4xo5LnuJdxiSak1LnE3lxN9/vwjKqqv7kHqbvYVhaF1RULXshy3vfktnjhMTEdrGlzjQBYUEDjdyNoqKiXTy3MmO5IjtHrDmLXmeDh1ZBZfEeRUMacz5zzfQfAErJqqqTZkjTj1xPBZvlm/rcjm9pWjNtCbfhCsF9XvNn6b25AsSSZKSQDYzwdjAkA3Ojv3uNKCt1RubRavZtLNteqdRUfKvxQrdnzd5hRxKXDcjVNh2aa8NFqXuvFbzfftGuJK2upnr+XBgvy42/o/Y3VpVM9d54LLf45ZeOE4sE20ICHs+zItpzzZaGdloJ2nYhrW8t5GZyA3kC6tVmTqiXQUrnx4+7eC5nN7bro6uqctPuwu5eWL5bjobRrRuWkYQhS7A0XbTje55HlPdmceYZALnVbXTquZpzX5bF4GBDCoVciXWIVBAEAQBAEAQGp9amrdj2PnJJmzFbxo0JuDwMXsGTxiQOV047bYduxQxKnqHfC9Sb2bnu9vDCxMl3d6HE17YNpcK3Zdy24843rYaqR1cV6wZvlgWq6uU5cx9+His/o/uSqxTYCzh2bDEQxacY9QOZHOVec+NwKDYRsuyqeCqiqku8/RPa1ve1l4rJJBAY1pZymdB94UnQfKzR+lv82V4P3Mx1laAPknfTJIHgK1e0X8ET74Z7MFD2NbMNXD2eo+fPP7/APJrsEcymmKbKdzRC2VaTYzdzhyh8RzLMnyHKe46LZVqy66XetUSxX1W4+WtZrYzdzhyT8DzJInuU9xTa1lS66XlGsH9Hu9jKNU+sp8k8SU+TwFaQ3n7InInOGezowmYYlEr0c1nyJkiY5cxXNHQrHAgEGoN4IzBzCqLR9QBAEBrPW3rMbINMtKkOm3C83EQQRc5wwLyL2tPSbqBwGj7IsxznGPHJc9xLuMSSSTUvcTeSTfeo2qqr+5B6m7WFYWjdUVC17Ict735LZ44TMeM1jS5xoBisGGFxO5G1T58uRLcyY7kiMsKx5m1pkQoQ2YTb3vIq2G0+U7znG+jc+YAkZVTUybNkdZM1t4La3kt2b+yOb2naU20JuUCwX1e/wBsDoKyrMlbMlC2GNiFCa58RxvLtkVc95zcae4CgAC57UVE+0Ki+LXFE7ksskvzeYqSgRzzMzr7RnYkzG5NahuIDRcxg5gBfvv3rocEqGhpYZMvHPftZI2FQdsqdONdyHW972L6v7k2sI6OEAQHpqbnmQLVeyIQDFZEhMJ87ba8CvOGHpNFR0ilRTqBRQfpab8LmvqconQOVVTIIsb2uJ0CufFQQBAEAQBAEAQBAc4af2SLPtV2wNmFEpEYMg2ISHDoDg6g3ALpFlVLraBaXzQ6n4rD1V3EuWdUdkrYI9l9z8HqfPyLpWzqIQBAEBjWlnKZ0H3hSdB8rNH6W/zZXg/c6nLA5tHAEEUIN4IIvBGYXKtJwxXrEgTQ+srQJ8g8zcmD9HJ4zRfwRJwO9hyOWByJ36xrYhrYOon/AD+/3/5KJcyZSzFNlO5r89CIsu0Wxm1Fzhyh8RzLKnyHKe46LZdqS66XetUSxX5sKLXsxsZu545J+B5vcqqeocp7i3a9kwV0u9ao1g/o93tjmnleqbWW6TcJGfcRArswojvsicGuP3ZyPk9GExDEolejm06THJjcuYrmth0G1wIqLwcFUWj6gCA5e1o6HRbMnOH40aXivL4cR5LjtEkuhxHG/bxIJ5QvxBpRHDpQuEv0s/qJ0M25O533M8pOabEYHNwPYdxUHMluXFos6rR1cuqlKbLep8Hky1tqzzFZQHjNvAyPMe9XaacpUWvBmBbVmxVsi6B96HWlse7k9hl2pXTCFC/0EZrYbnPJhPoG7b3G9kQ+dgGk40Dd1YrpJZkyb/1Ut3pLWslmt2frmc7ltwNwRK5/XIyDXrbJhSLYDTR0w+h/oh0c6n93BjoJUZ0XpetqnNeEC4vUuF5VOiuhuNZWHLbEFu93GPrw7KLaKqZpzHu1HQ7Cpez0UC2xd5+eHC4kFjkwEAQENbNluc4RYRpEFDcaE0wIORCzKaoUK0I8DV7dsSKpfXyPn2rP7+6Mx0V1xxIQEK0IbomzdwrKB/8Aew0DjzgjoOKhq7oxBMfWUsV1+x4eT2eGs0txxy3oTFc15M2NZmsGzI44k3Dad0Q8Ef8AyUr6qrW59i10n5pbfhr9ry4pkL2mQwJuG8VY9rh+FwPuUfFLjg+ZNeRVeeyoPQgCAIAgCA1B/wAQFmueJSKxpdThWOoCTfsObh0P61uHRSfDC5sETuwfun9DHnrBmtxak39wfYid62Xs9P8Av4onl0pq0rtCH0fM+/xWb+4/JE7152en/fxR78VVf7IfR8x/FZv7j8kTvTs9P+/ih8VVf7IfR8x/FZv7j8kTvTs9P+/ih8VVf7IfR8yxtIzEYguguFK4Mfn0rIk9TKvSi4oibRtKbXRQxTEldlf9WzrNmAXI3ieGIaydMIUhLkENiRooLYcJ14INznRB5g3eVhvImrFsyZWTlFe1DC7217Lf7YlqZGoUaH0cs91eFdcL9kC6tczTLmW91k9XdWjZejdlxqJVcepbFnve7LPHDHIiVHG6NpK9kDDkYtpTbJeVYHONwdgKeU95yYP3eaKZpZLlwa9pza3rRl1lR/DWqHVftf2y83tOqNFLEElKQZYRHROCaG7biSScTQE8VuQbkAAskgyWQBAWFuWRBm4D4EdofDeKOG7c4HIg0IPMgOXtKLAj2POGFEq+C++E+l0RlcRue3At+BBNifIU2HeStlWpHQzb8YXivqt6+xfQYoc0Oaag3gqFihcLuZ0yTNgnQKZA709pE27Ze39ZD5YxpnTdzhZlLUaPciwNdt6xu0QufJXfWKzXP3wyLbSHSePaAlmRzV0Jph7db3bThxnc9A0HfSqu0tBKo3Mil4Ra7srkaPLTnTIYM2l6syEBRp15JJXI+oehAEAQHhMykOJy2h3v9RxCrgmRwfKzFqaKnqVdOgT9/XFEZG0chHklzeojtv7VlQ10axV5BTui1LFrgicPFcdfEtXaMnKIPW2nxV1V62wmBH0Sj/TN9Yfuyv8Ag8yOTG/M8e5U9pkPGDgixF0Vqv0xw8eTH8KmjjHPtxD8E7RTrCDgjxdFavbHD6vkDYkc4xu1ydrlLCD2LnwpP/qLiUiwIowi/wCS97ZLf6R8Jz/6i9GVtsqabyY5H97x7l46infzQcEURdFapfLHDx5MuGRLUZyJuMP6Y8UfEK24aGP5pS/tRai6NV8ODT8G/qkSEvppbkH7Z7wMnNhxK9YLu1Y8dl2XN/Ql4Nr7GJMsi0Zavct+Vz9rycs/XVNwzSalob/6dqE7p420D1BYM7orTxq+TMa8bnyMGOKZLejMhue9Xe5nNg61bNmKB0Qy790YBo9sEtp0kKBqujtbI1qHSX+3Xwx9z2GbCzN2OBAIIIN4IvrXcoNpp3Mun1AEBA6Z6UQbPlzGiXuN0KHWhe7IcwGJOQ3mgMhZtnTK6cpcOpbXkvzBFEcahV5z0Yka0Jh0zNHaqegXYMaMmj931K6HdKo5KkSVdd+XveStiWRFWTOunLuLi8vDP0zunQFgHQkklciCtGYiTEVsrLNL3vcG0bi4nyRzbz8FJUlPd34vI0jpBbOm3TSHq/U893hnnhhj0Vqx0Eh2ZL0NHzMQAx4g7IbK+S3tN+4CQNRMzQBAEAQEHplovAtGWdAjClb4bwL2PAuc34jMVCA5hmpSPZk0+Vmm0occiDyYjDm09+BBCxKmn6xXrEn7Eth0cfVzP5b4PPmvMmga3hRB0ZNRK9YELaNlfWsisHltLx/cOMPis2TUdxy4sndyNYtGxkqqCqkr9ULiXmu9z9cybWEbQEAQBAEAQBAEAQBAEAQBAEAQFMSGHCjgCNxFV6m1rRRMlwTIdGNJrJq8i5uwIT+TxDzYdXdRZUusmQ46yBq+jdJOvcvuPdh6crj0sLSS0LKcODdtwa3w3Vcw330H2bucU9apqqGktGHvK6LPb9/zA1CtsyqoHfGr4c1h9vzE3roXpjL2jC24R2YjacLCcRtNP+5u5w7DctDtKzJ1DM0Y9aeD2Pk9xjwRqJaiR0gtqDJwHx47qMaMM3E4NaMyf3cCVj0dJMqpqlS1rfBZs9iiUKvZzna9qx7VmjGjcWGLmtBuY3Jjd5OZ/QLpEiRJs6QpUvHPN5vkZdlWZHaE6+LVAsX9Fv8AbHIlobA0AAUAuAWG2272dJly4ZcKggVyWwhrctIj6qFUvdQGl5vwaKZlZtJT6XfiwNX6QWz1KdNJfeeLyWXi+C34bv1PauhIQ/pEy0GbiDDHgmnyB+M+UfUMy6UNENloAgCAIAgCAxDWToPCtOX2bmx2AmXiHI+Y6l+w7PdccqEDnGRjRZWM6VmmljmOLSHYtO45EHIi68ZFYFXTaXfhxNr6P2z1TVNOfdeDy3eHt4YTyjDewgCAIAgCAIAgCAIAgCAIAgCAIAgCApewEEEVBxBRNp3oojghjhcMSvT2EE2JGs+YZMyri2huxIvxY8ZtI/daFZ7UutkuTOX5mt5z22rIdDH1sr5HweXhk/LxvtK9Jpi15gVHBwWchlahtcXON204/pvKs0NBJsyTq1xPF57tyMGhoptoT1BDqSxeS55L6Xl5LQGsaGtFAP3UqxHG44tJnS6aml08pSpauSLC27U4Juy3lnDmG9ZFNT9Y73gRFt2uqOX1ct/xHwWfI2bqV1cGHs2hON+scNqWhu8kH7V9fKPkjIGuJGzMJXHOYonE73izcyHgQBAEAQBAEAQGudb2rwWhC4aXaBNwxxcuFaPs3HzsdknO43GoA0VYlouqYMYFr2ktG1UGouLXA4EKMq6e7vwm89H7Z6xKmnvXsee578s/HGcWAbaeMxNNZTbNAcCcK7icvWq4JcUfymLUVcqnu613J7dl+V+zzuPRjw4VaQRvBqqWmtTL8uZBMh0oGms1rKl4VhAEAQBAEAQBAEAQBAEAQBAEB5TMAPaWuwIp+qqgjcESiRj1NPBUSopUeDX4/LE85CTbCYGt9Z3neqps1zItJlqgoZdHJUqDzebzPK1bQEFtcXHkj4nmVUiS5sV2wsWracFDK0nrieC+vgvsZXqc1dumogtCdFYQNYLHD+a4eW4fdtOAzI3Chm4YVCrkcxnTo50bmTHe3tOgl6WwgCAIAgCAIAgCAIDT2urVwYwdPybfrm3zENuL2tH8xoHljMZjnFHD1Np3o1XYdqcKNl3LH5hv6d6iKqn6t6UOB0Sw7YVXB1U1/wARcVn45+vhJR4TXtLXCoOIWLDE4XeicnyYJ0ty5ivTMPtGTfAfcTQ8lwu9RpmpmTNhnQ6/Q5raNBOs2d3Ync8Ilq8tW1GR2foxa8SE2NAaY0Jwq1zXwn9IIc7aBBqCCLiFHTq+z5cxy5r0Ylsaa+wlWtaEC7sxvxufveecWStaHc+Ujnn4B5HW0UXsM2z4/lmr+5fUy4OkdoQ43Pxh5XFs+fnWcuXcOmHEb71dUmmi+WPii9D0pq180EPo+Z4eEr84Y6yFX2CHZEXV0sm7Za9WVDSc/d/m/RedgX7uBcXS2LbK/wAvsVDSffD/ADf+q87B/u4Fa6XLbJ/y+xWNJmZsd1hedgizLq6WSdst+qKxpLC81/5e9U9gjzRcXSul2wRcOZW3SKCcnjpA+BXjoZm4uw9KKJ4qJeKX0bPVtuwPOI/td8AqHRzcuJkQ9IrPeMd3/bFyLhlpwThEb6zT3q26eYv0mXBa1FHhNXm7ve4uWPBvBB6L1baaxM6CZDGr4XetxUvCsIAgCAt56cbCYXO9Q3ncFclSnMi0UYddXS6OS5szyWbyL3VjoJEtaYMxM1Eqx3GxHCEXiEw5DziL795qJuXLUuHRRy+sq5lVNc2Y9b4LJHS8GE1rQ1oDWtADQAAAAKAADAAZKsxStAEAQBAEAQBAEAQBAEBoLXPq7dLvNoSTaQydqYY0fy3H7Ro8w5jI34Hi+RQqJXMuSpscqNRwO5raYdZFoiM3c4cofEcyhaiQ5UW46XZFqQV0q/CNYr6rc+GBcTkq2Iwtdgew7wrcuY5cWkjNrKOXVynKmLU+DzRToJpXFsmZMOLV0tEI4RoyyEVg3jMZgUyBFVp2fLtKRpQao1g/o93tjmc0q6SbQTnKmYZ5rM6AjWxLsgCYdGY2CQHCIXANIdhQ51yC57DSzopvUqF6WF2080ldeYDa2uiRhkiBDix6YOoIbT0bXG62qfkdFqqNXzIlDxfDVxLLnw7CHbrzaTxpG7P68HsMILM+EmsJ3+P/ANFPX7iYs3WzZUY0jQ3wed8Nr29bKnsWHO6OV8rXLiUXg7nxu9ypToXiZpIwZCZZtwmS0Zhza2G8dBuuPMVCzY6uni0Y3FC97aLq0XgfH6J2ecZKV/7ML5UVpViwmxf3PmNCHI8YmhNmnGTl/VDaPcFcVq1q/wBWL1Z51cORZxtXFlOxlGD+l0Rv+LgrsNuV8OE1+ifujzqociyi6p7JOEBzeiLF/wBzir8PSO0FjHf/ANq+iPOpgI2a1K2e7kRJhnNtMI7WV7VkwdKqxfNDC/J8zxyISDntSMRtXS04K+SIjC3rewn/ABWfK6WQRap0r0d/B8xDLjlvSgiufoYZa0tO2dFbCnGVa69jgdoOAuJY7Ol1Qb7xhUKap46WuluOnetbOa+uBNUPSCpp41DUPSh4+u3z4Em01FQsV6jf4YlEk1gz6hUecxHaxpc40AxVUEDjeiixUVEunluZMdyR4aF6LR7Zm6Xsl4dDFf5rT5La3F7qfHAUU1JkqVDcjmNp2jMrp2nFqSwWS55nT9lWbCloLIEBgZDhtDWNGQHaSTUkm8kklXiOLtAEAQBAEAQBAEAQBAEAQFMRgcC1wBBBBBFQQcQQcQgObNamgcSy4/0qVB+ivdcLzwTjjDdvafJPqN4BNEyBRw6MRkUtVMpZqmync1+XMjLPnGxWBzfWNx3KEmynLiuZ1Cz6+XWyVMg81k8im0pFsZmybj5J3HuXsmc5UV6KLSs6XXSeri1PY8nyzX1uMfhQJiIWyz3u4OEXODSSWt2sS0YX9/OpGKOTAnPhSveq/a7s/A0Omsaom1Tpo9Wjrb3ZrO/YTstZMFguYCd7rz24epYEdTMj2m8Uti0VOrlAm84tb46l5XFyZdnmt6grWnFmZzpZLVzgXoi0mLGgv8gNO9t3Zh2K9BVTYdt/iR1RYVDOXyaLzh1fbgWMCDNyT+GlIr2kY7ONNzm4PHMQehX4oqerh6ufCn4/R4o1av6O1FNfMkPSh4ry2+Xobg1c6y4c8RAmA2FM+TTkxKDya8l34fWNw062LBjpP4srXBxXjmt5Cy5ulqeJsNa6XggCAojRmsG09waBiXEAdZXsMMUTuhV54YnbesqzJYGscRXZNg/WV/uHEHrcFL01hVs9/JorOLVwx4FDmwo03plpTHtiOwBnBwYe1sDGm1SrnnMmguyp0k7nZ1nyrLlO93xRY+WxF2ko51fNUEtatr2L8yLxjaAAYAUHqVhu93nUYIFBCoVglcHvABJNALyUSbdyEccMELiidyW0irIsuYtabbLy4owXuccGNFzoj+ugHOBmpmmkKUteJza2rWirpl0PyLBZ739Ml5nT+i2jsCQlmS8u2jW3uJxe48p7zmT2AACgACySFJdAEAQBAEAQBAEAQBAEAQBAEBb2jIw48J8KMwPhvBa9pwIP7xyQHL+nOicexpvi1fLRCeCec25sfkHt3545kC1OlKZDczPs60JlFOUyDDas1+YM9JaO17Q5pqD+6KEjgcEWizqFNUy6iUpst3pnpsitc9/79apv2F3RV+ldrPqFQQBAEBBW1ZZBEaDUPBBIbUGoNzm0vBB3LOpqhXdXMw3+xqFvWJp/9RTw97bCtu9b888ccZxmse26AB2AAqYLKmmZq3FYLsOy777v8nzNchoK+LCVF/a17nk7Te3XfbOHRDgN/wBiqVk2VD+jjFzLqsm0ov8ATfBFpHte2YvLmozeiKWdkMq9DTWbL+WWv7b/AHL8HR+0Y8Vd4xL6XkfFsSPFO1GjbR3kueetyyIauVLV0uG5eS9jMl9FJ8X8yYl4XvkXMvo9Cbyqv6bh1DvVqOtmPDUS1P0YpJeuZfE9+pcOZKwobWijQANwuWLFE4nezYJUqCVDoS0kslqK14VkFEEaemGSkq0vL3UFMyLyScmtAJJ5qqVpafQWlFiaBb1s9pi6iS+4sXm+S445HSur/QyDZksIUOjojqGPFpe9wHY0VIAyqcySc01kydAEAQBAEAQBAEAQBAEAQBAEAQBARektgwJ6XfLzDaseMRi1w5L2HJwPcagkIDl+3LHmLIm3QI/Ghm9jwLntye3cciMsNxWPUSFNh3kxY9qxUM3XrgeK+q3+68iThvDgCDUG8FQzTTuZ0uXMhmQqOB3p7SpeFYQBAEAQBAEAQBAEAQEFa86+I8S8AF73kMo28kuNAxtMSTd2KRpKf9cXlzNM6Q2zjSyXuif/AI8/TM6A1V6vmWZB24gDpuIBwr8dgXHgmHcDSpzI3AUkTTDPEAQBAEAQBAEAQBAEAQBAEAQBAEAQBAY3p5ohBtOWMGJxXjjQYgFSx+/nacC3MbiAQBzQYUez5h8pNN2S005hXBzTm12P7Kw6qn01pQ4mx2DbHZYupmvuPg+T2+uZOBRJ0JO8i7YhxgNuC4gjlNxqN4Bz5v2cmnilt6MxeZBWxKrIIevpI3esYcdWaTv15rb44xUlbE087LG8I6hNAwuNBiaNWZMpZEK0oncvHmaxL6TV0Op3PxXK49n29GYaRIVDuIc3sKtqjlxa4IvZmVB0rnr55a8r1zA0nP3f5v0TsC/dwLy6Wxf0v8vsPCc/d/m/ROwf7uA+Ln/S/wAvsfBpFEcaMhgnIXu7AvexQQ64oi3F0snP5Za9W+RVOzs8xm2+C6GwmgcYbwK3mgLrq0Bu5l5Lk0scWjDFe8r19DEmdJq6Jarl4Lm2eVl8PMOq+I4MHKodmv4RRVT+qkrurWZVl9vtOZfNmPq1jc7r92q7zyXkZM1oAoLgMFGN362bxDCoUoYcEQ9u2rsDYYeOcT5oPxWZS0+m9KLA1u3rZ7NC5El994vJc8sscjceprVv9DYJyab/AKp4+ra4fyWuG7KIQb8wDTMqWOfm1UAQBAEAQBAEAQBAEAQBAEAQBAEAQBAEAQGD60tAWWnAqyjZqEDwL94xMJ/4TkfJN+ZBA57suafBiOlpgFj2OLaOuLSDQsPw/wDij6unv78PnzNw6PWzo3Us56v0v/x5emROqNN2IG0ZaJLxWzMs4scw7VW4tPnDmOY+BWfJmQToHJmq9PVr27jR7fsZym6qQtW1Zb1uzy8MN7avNM4dpQKmjY7ABGh+57K+Sew3bidEteyo6Cb3dcDwf0e/3xNelx6SMndKQzixh6WjuUUpkawb9Su4+NkoQwhs9lvcjmxv9T9RcjytOfgy0F8aK4Q4bBVx9wG8k0AGZIVciRNqJily1e2G0leznTSnSCNa81tGrIDKiGzzWnM5F7qX9G4LpFFRyrMp9Fa4ni83yRds6gmWhP0VqhWLyXN7C+gQWsaGtFAMFjxxOJ3s6XTyJciWpctXJFjbNpiC2gveeSN3OVep5DmvXgRVs2tDQy9GHXG8Flvf0zfmbA1KautottGdbWvHlWOzzEdwPW32vNKmUklcjm0ccUcTiid7e03ivSkIAgCAIAgCAIAgCAIAgCAIAgCAIAgCAIAgCA1frj1cCeYZqWb/AKpjeM0fbNaMP6wMDmLjlQDS1hWoXfVRLni4VxNMjzhRVVT6L04cDfrAtnr4VTzn31g81zXH1JkhYRs7SauZBiJGs+YbMyp2aHpF+LHDNp/dDQrPulVklyJyvv8Ay9bzntt2RFRzOukruPg8vDL0yv6F0N0og2hLiNDucLosOtSx2YO8Zg5jcagc8tKzplDOcuLWtjzX5iiKgjUSvJmYjtY1z3uDWtBc5xNAABUkk4ABYMEEUcShhV7ewqbuOedYGl8S1ZgQYFRLQySwGo2iLjFePcMgd5K6LZVmwWbJ05nzvH/1X1zFNTTa6cpUv/hZv83FElKNhMDW+s7zvKTJkUyLSZ0uiopVJJUqWvPN5s87Tn2wWbRvJ5I3nuVUmS5sVyLNp2jLoZOnFrbwWb5ZsyDVFq/daEX6bONrLtdxGkXRXNOFM4bTcciRTIqbggUC0UcwqKiZUTHNmO9s6KAVRZPqAIAgCAIAgCAIAgCAIAgCAIAgCAIAgCAIAgCAIDSeurVxXbtGSbR4481DbnS8xmAYEYuAx5WNa+NX6mVQxOFqKF3NGubFtMRW0PLGPPzhQ9TTuW71gdIsW14a2Xox/wAxY796+uRIxGBwIIqDcQsdNp3omZkuGZC4I1ensImyLUj2VNCNB40M3OaTc9ubHbiMj+oWZPkSrRkOVMxzyeaObWrZkdnzr4dcDwf0e/3xzJ7WNrBdaOxLSgc2AdkvrcXuoDsu3NafUSK5BYFkWNDQJzp1zi13blu3v21ZmDBBMqZilSle2RtmSDYLKC8nlHee5ZE+c5sV7wOkWZZsuhlaEOuJ4vN8sj1nJpsNhc7AdpyAVEuW5kWijIrKuXSSnNmPUuLyR7audDYtsTRiRqtlYRHCuFRXMQWHecScga4kVm5UpS4dFHMK+umVk5zZnkslkdNyksyGxsOG0MYwBrGtFAA0UAA3UVwwj1QBAEAQBAEAQBAEAQBAEAQBAEAQBAEAQBAEAQBAEAQHPGt/V4ZGJ9Okm0gF1YjGi6E5xxAyhuJpTAE0wIApihUSuZdkT45ExTJbuaMasu0GxmVFzhyhuPcoWfJcqK7YdOsu0pddJ01qiWKyfJ7C4mYDXtLXCoKtwRuB6SMypppdRLcqYr0y0sqy2wQc3HPmyAV6fUOb4EdZVjy6BNp3xPbu2Lnm/IvY0UNaXONALyVYhhcTuRJzp0EmBzJjuS2ljoto/HtmcEJlWQWXxX0uYyuJyL3UoB8ASpqRIUqG7acztW1I66bpYQrBfXxf2OorEsiDKQGQIDAyGwUaPeScyTUk5kq+RRfIAgCAIAgCAIAgCAIAgCAIAgCAIAgCAIAgCAIAgCAIAgPOZgMiMcyI0OY4Fr2uAIIcKEEHEEIDmbWVoREsiZEaBV0rEJEMmp2SbzBeegVBOIG8FW5stTIdFmXRVsyknKbL9M1kW0lNtisDm+sbjuKhJkty4tFnUKKtlVclTZb+zyZ7ONLzhmqErzJiiUKveBDScpHtOaZKyragnHIAcqI85NHcMSApimp+rV7xOdW3bDrI+rl/y1xefI6d0O0XgWdLNl4AwviPIve8i97vgMgAFlEATiAIAgCAIAgCAIAgCAIAgCAIAgCAIAgCAIAgCAIAgCAIAgCAsrYsuDNQXwI7A+HEFHNPYRuINCCLwQCgOX9L9G49jTmw6r4ESphP89oOByD21FRzjIhWZ8lTYbtpJ2XaUdDO0lrheKz+62EbNTESbislpVrnuiEAAYuJyvwAxJN1xrcFj0tNod6PElbctxVC6mnfc2vPd4Lbm+PSOrfQeFZkvsCj476GPE3nzW57Db6b7znQZxq5lyAIAgCAIAgCAIAgCAIAgCAIAgCAIAgCAIAgCAIAgCAIAgCAIAgIbS3RqBaEs6Xji43scMWOAOy9vOKnpBIwKAxjVbq3ZZjXxIpbEmXlzdsVo1m1xWsqK1IAJPqyqQNgIAgCAIAgCAIAgCAIAgCAIAgCAIAgCAIAgCAIAgCAIAgCAIAgCAIAgCAIAgCAIAgCAIAgCAIAgCAIAgCAID//2Q==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4" name="AutoShape 11" descr="data:image/jpeg;base64,/9j/4AAQSkZJRgABAQAAAQABAAD/2wCEAAkGBxQTEhUUExQWFBUXFRQVGBUYFRQUFBQUFBQXFxcVHBQYHCggGBolHRgUITEhJSkrLi4uFx80ODMsNygtLisBCgoKBQUFDgUFDisZExkrKysrKysrKysrKysrKysrKysrKysrKysrKysrKysrKysrKysrKysrKysrKysrKysrK//AABEIAPQAzgMBIgACEQEDEQH/xAAcAAAABwEBAAAAAAAAAAAAAAAAAQIDBAYHBQj/xAA6EAACAQIEBAQEBQMEAgMBAAABAhEAAwQSITEFBkFRBxNhcSIygZEjobHB8BRCUjNi0eFTgiRDcjX/xAAUAQEAAAAAAAAAAAAAAAAAAAAA/8QAFBEBAAAAAAAAAAAAAAAAAAAAAP/aAAwDAQACEQMRAD8A3GhQoUAoUKFAKFCiJoDpJNN3roAk+9cHjHNWGw6571xVTY6yQTtK+tB3XvAd/tRW7ysJBB6aH+RWccV8TsOB+AfN6rrl0P8AkaoSeJF9bty67Lm0hVMIYPVV/Wg9C5hQLViDeNhUj8BX/wAoJXT0Jrt4PxswZy+ZbvJI+IRmCn0I3oNTzUFfWqbY8S+GuJTEDbZgVI9wa51/xLV3NvB2GxLj+4Mtu2P/AGag0UGlTVMwnEOIsfjw9tPTOGI6966djjTqD51sqo3ZdYHcpvHqKCwA0M1No4IBBBBEgjUEHse1KBoFg0dNg0ugOioUKAiaE0VCgOaBo6SxoHaFCioDoUnNQzUAJqNiMYikBmAJ6EgUnieKFtCxOX19fbqaxHxH5jAzWrQMupzuTB+kag+lBfucec8Nh1I85GaDEEn4ukRufyrDuO8bF5s8TOssusjtFccBACW+M9J2X1qNcYtuZgaRQId/hJEQTBjT6RUc3aVctgbn7U0FoFF6PPTYrqcK4Nev620LAEAnsaDn+4p2ziGXRWZR6Myz9q0rAcroLYUoEfSWYTDd/SaicX5HtiShKHsYgnrB7UHA4NzbjbbLkvu8bK5zA+gkzP1rQsB4mOIzqjMg1DKcwPUBhsI0g1kWJwbWnKGQR9JHcGutw/jYRWV7asSIDwSQPUf3CddINB6E5J5rs4kMgHlEGUttEZCoMKeomdN6txrz9yRxJGYKrKlzU5QNLjKPnE6qYFa3y1xdmWLhzENE6ZgI0kdR7UFoU0qm1Mil0CqImhNJNAZohSaOgcmkE0maJqCTQpM0c0BNSGeB7UomudxXHrZRrjmFQSfXt70FN8SOalw9sQJbp0hydvcVgXEcU1x2uNEkxG8fU710ea+NXMReZmb4c7FUIggz++lcW4enXc+9Ag6iSdOxqIbmtTXUFTqxP5CobWj1igJrlJpS2/v+n/FWvlDkbEY1pC5LQMF2UgH0Heg4nAuDPiHyINJEt0Wa9Bcm8mJhrCEiXjXsfWujy3ydYwlsKqrHViNWPerI1wxIEAD5joIGm1BxsTghr+GNj2+9U/idgEZYB1IMkNvOunWrVxXGJ8pumdsttczEdtNq4b2d4s3QCQQXKqY9jQZ3zHwnzLQttGZPluQJ+LZSN46VRLy5SUcHMNOtavzUgyfL8RIG4GhMHUVnPNGHK3Nd9jBBBIG80HNtXmRgR0MjUjb1H61tXhxzImLcgkJfRFlOly3OrDuVMH6Vhwuben2NT+D8WfDXrd+0xVkYMII1B0ZT/tI0j1oPW2GfQAkSdjsDFSBWecseJWDxbraM4e60MoeMheJYB9hOtX9HkA0Ds0qmiaVNAKKaBagDQBaD0A1ExoJE0Jo6KgS9ZX4m8aGUhj+GkqFG1y6dwe4ArTMfcIttl+aIHuev03rDPEa1nEJJS2So667tc9p60GYXHJbMTrM/8ULdgtJ6DUmivIZBJ66RVx5f5bzLmuj4Sexn/ug4vDuHteIW2ogwTM6DbUjuauPCfDfzCQ7sZ0OURA7TVk5V4BqQAAPhU+ijsevStCwFlVWflUaD9zQVfgvh1hLUTbzRqJEz6k1d7dkIoAAQDbQCPYVGS67fIMidXbQ+4HWgFtzPxOe5kie8bUDj3Z+QZz3PyD1NRr9kHRwbzkSLcxbHuO3vUtidtvTpHWomLbyrVwj5yrGfYaCg5+NcWUJuXbWHUA/Kq6T3MCq1xHi+EjKt4XH3klSSOvtVF4lwnFcQdnu3nFvOQqsdAi/3abg1Ks+FVlhJxRtiJJMACNySdqCZzIyPY8xMroDqQZgTqNNqo3H8IFXKBoCGGpJgbj13p3mLh2Cw5NrCYy/irh0KogNontm/u+gpPDMVexbjD3L1nCoqEvdujLCpE+pbX5fSgqrLSZqVi8IylmEvbzsi3cpVXjYgHuKjJaoLByvZs3HyXiysY8tgDGZZIBI2969PcNxha2haDKIQw2MrrXke3beC6g5Vyyw/sJ+X2961/wAP+bMWqJg7uF8y4RFh3YW1+ISMzakrtqAd6DaQ1HXF5ZwmLRbjYy5bZ3YFbdoHy7KgaqHIlpOutdmgOhQmhQCktRmkXTp0360E0GgRRxSWoOLzNiSlhiujEQvuTH71g/OXERbV7QJL6522BjcR9fsK3nmIDyvr9m3H5ivM/GEMgEz5pZzJ10YhhPuaDkNY/EVe7KO3zEf81u/DeHTbSPlCHKTqZETWKcUcC/PYID6fCPzrb+VcaHs28rZgOp6yv5HSg7XCbIA0M6D9da69s6ft0FchdNu23TXWpoxSqpcjQCTQTrxETcIjffT6gVRuLeJqDE/0+FTzgn+o4+UdCR7VTOb+bMVj8ScFhR5aTDtO4G7EjZasPJ/L+GwEzNy40ZnJER2A6Cg0rh+LFxA8Rp+tJx7hlIB6VxsDzPh8xtZguh0JGka9KqPOviTZw2a3Yy37vyzJFtQQdTGpNBC5p5hWyy2kKgjVgNTBOgCjVmJ/tqvrwe/xIu7t5Fi0fxDcf4U0k5o0JiPhG3U1VuEl8TiWKLmu3CGUT7ZgD37Vot3ki/etNhWJRQly7Mwr4po8tCeqgEgz1jtQVy9xfCYWEwuLuFgIzJZti367iSJjqarGKRsTnuD4mjM2munUdqs1rkjENiA+MFqwiqoYW8skIuUQqyJO5Pek8ucMRca3lC55MFBMHNpqSetBExii5wqxA1X9VYg/UyKprN9KsmHZhgNNlxDgeoIXb86rt5ddO9A/gsTkLyCQy5SAehPUbEVseF4czcN4fcBBKnDOhWc6urE3CWPTKAI/21knB7am/Zz2muqXUG0pym4ZjJPqSK9HctcDuratJeARbctkUyJds3lgncLos9h60FtVpAJ3Kgn3I1oUC1CaA6FFRigBNMYhvrTxqLjTQdSgRQFHQc7i1nMkbRr9v5P0rzzz7wZrOJyxADlgNj5d74tPXMH/ACr0jeWazDnvhy3sahKgkWbw03JAhB98xoMFxTHOxOskH9v0ArQvDjjItubRPzQyHv0is/x1wFpHXfTZhoQPSjw+OZCrKfiQ5gY67j6UHpxFBgzPw/eqP4i8Xv21XC2CFe7cEP8A4iP1mi4Bz9ZvWraKHuYqI8lEYknrB0k6A7x61yrfD8TxLH3reIAtDDoudEuKXYOfhHmLoBqJjtQFw9reGX+nwKHF4x5Nxwudgw3lvlRQe5rhYjgga8y47iS+bEm3ZJuwSdVLKMsjsJq7cY4Zc0wWHy4W0yMHcDJmC/6dnN0zNJJ61UOA8n41MXZa+gw6YbKGuQgzqpLZVj/Wcz9j6UELFclq1u5dwOIN42kZ7gzLmyAfFBXXbpV28HuScFewi4u8gv3Gd1COB5dvI0aL1OxmrfyzgbUNktLbW67kgKASrHWffXSofhbYFvAvbXa3jMUn0W5AoK34k8vHCYq3xLB2wvllfNsqMqsq7uI2kSD9DVu4LxyzjcOLlhjcU/MkgXLTf4ss/Y9RXY5gwwuWTP8Aidd6yHFcuL5puYa82EvjUshKqx6So2oLdxDhgaQTcg/Dl0Ej36iuJiMXZs5rVn475BFuzb1CsRlD3H2RAO+tR14FxW+IxT3MRbBMKt9LKNpucozGpWG5YxNu2ypat2E3hPiLe7UFZ4zhEw+HTDKc5RSS22Z2JLNBqiYq3B9Kv3E+BshLM+YsfbQ71W+L8OGXMNtdukdKCw+CvCRiOIKzglcOhu+nmfKk/c/avQoOutYH4Pc3YPh64j+pZ1e6bYUqjP8AAoO8basa2XhfM2CxJ/AxVm4dDlzhW17qdZoOxnoB52pcEUWWgINSw1FQoCZ6hYxtRU81BxvSg7VClUlhQRsZdCqSZ9hvNZHz/wAXezbFxB/8i+7WrSAklLeXICI+YyWPvWt462SjBdCRv6+vpVUPKiYi6XxKEZRltAMZtmD+JmH907dpoMD4zytfwZQ37S5SqtBaQASB8RGxOtc7jt5S5NtfLRlAKg5gY9e3vWpeMPDcRbtLmPm2QY8wfOI1AYdAOsaVkBBgnWOuh/kUFg5DtWr2NtpiLlxAqFUNphactO2cayQTV+wvCxwPiCYkM9zAXx5N1m1NlnMrnPWCJB03NZi3DbmEuW3uQGhbqBWBkd5G3Stx5d4ja4hgpdA6ODbuods2xM9+oPpQWriOCVtRqCAQ4MzIGo9K5r8NG7sSJmP29K4HCbuO4aps+U/EcGP9N7bAYmwvRCjfOAIipjczvcWbPD8Ux738uGtKfViSxH/5FB0lxq2kfE3PgS0jGJAUADTXaSdAPWuV4UOw4d5twR5+Iv3gDvDtofbc1yMRwvEY9lt4i4hQMGNiyCmFQD/Jj8V1999PSr3cRFVLSABVUKoGwCCBp9KDrKgZI7is6545fm4lxCbZRgSV0zDqKvFjGhNCRt6afY1S/ELjwSw5B2G89T0HrQJ4ZxTybi2w2cP8qz8U9QfWrVeufCd9q83cKxt+5ibeVjm8xXG5jKfy0rfcPxM5Bm+bYwJmgzjnR712/aw+HUtcun4QNNRP2H/FVzjXmWbf9PeXLcU6wcwMdc30rQeKYlLOMw2L+XyrhV5P/wBdwEMw9pFS/Ebk5cWpu29LmUspGzEjNBHYjrQYNcIB0703P8Gh+9dK9whxh2xDFUAu+VkJOcuPmgelcugtPL/P+Pwh/CxLMv8A47pN1Psx0+hrUOV/GmzchMdbNlv/ACpLW2O0lYlfzrBqUpoPY/D8bav2xcs3Fu2zs6kEfl19KkRXkbgHMWJwb58Nea0Z1WSbb+jKdDWzcneMti6Bbxy+Q5/+1RNlvfqh+4oNTNc7iQ0FdFHVlDKQykSGBkEHaIrncU2H870HcmiNChQCKbK9KcNReIY1LNt7t1gqIpZmPQD9/SgrfiDwK5jMJctW8mb4XUsxQZkMkE7ZSJBrDeceb7l3LYFizYW02WLbC4HyjLBaBKTP3ro+IfiPdxxNqyXs4bbLOV7gj5nI1g/4z71nLmguy4RcfglNkZb2GJDWpJHlMSZDHXKDFdDw840cLds2nlA7NbuIdPiZh5bmapPL/G7uEvLdtRPysp+W4hiUb0MVbOZ7dnG2zxDC5pWBibRP4thssJcWPmSY1oNsuWiD7ab1zsXgmdtWOXbc7VC8POZP63BgsfxrcW7m2rAaPHYirG49PrQM4SwLSwon9TRXkLhpMSCB0iQaDuSf+6bulugoMzbkzErduXBiGUszMMrPA10kMSPyqv8AF+X+I3X8u45uKIhiwC6nQwBvWy4y8lu3muGF/M9etU/G+IYDhLOGF19YVPjdY2aBoKCHy7ygmEOa4wzx8TNtB9KlcU52wlkhVuG4QQsWxJnX/quZf4Bj8QDdx142EeXFtdbjL0UsNF9qhC/g8EAoQeYdQoXPd1G7bmg7DYlsVbINi7aGhPmKBIO9WPw74mbtl7DZmbDPkznZrTj4AT3AkVnV3nlrki0hGpkmJjr7b1bvBa8Wt42Tqb1pj7ZKCp+LmBaziCuvl3PxlXSFeQH29gfrWcla3bxr4X5mFF5RraYE6a5To36j7VhZoETQWiNCaBQGlOBv53pk/Slz+lBa+UeesXw5h5Tl7My1hyTbI9P8D6j7VvPA+asPxK0Hw5+NY8yy0C5bJB3B3G+o7V5cz+lPYXFOhJR2Q7EqxUkepG9B7SoUKImgJjXnnxU57fGXDYskDDW2idmvMDq8f4gjStg8R+Jmxw6+ymHZRbU/7rhC/eCa8wYlZaOgoIzmTTRWpHl+u0e9JA3oIzDWjtXmU6EiRBgxI6g9x6Usj9KTHSg7fKXM74LEC8olT8NxP8l9OxHSvQfBOK2sTZW9abMjfQgjcEdCO1eXysVYOSOarmAvZl+K05AuWjrmGwYdmFB6LVZ9BUa6+SXOwgxvPpFRcHxe3cClW016Rr2I6EUvF3VI3B2Mj06UFN4vg7mLu58SH8oGbVgMVAWfncjcnoOlLPFsPgBp5VmQCFCzcPfTc128Sl7EErYjNuSx+BJ6mNfWKf5e5JtYc+Zcy4jEk5jeddF/2op2Ufeg4WE4ZjuIDO5OEsNJDvH9RcUn+y3snuavPL3LWFwdv8FAXPzXX+O65O5LmuRzhiMQltvJbMxBMNttsCNRsK5nJfNi33tWC34pQm4nVGWMwNBXOdL9rCY1y9kZLyTKqNHHSNtdKtfhBw//AOG1+IOIvO3tbtwqffU1XvG/B/h27g0ykA+gMj/urtyljbdnAWEU6JaUR1mJM0COfeIWcPhLjXhIKMoXfMzCBp9a8y9Ku3ilzEcVicgb4LfT/dNUcmgKio6TQKo401FJpxBQIj1pVukvFLs0HtigaFA0GRePHF4/pMKhhmc3WP8AtHwj8zWPcUtILzquqzAPUEdx6kfnVt8W+Ki9xV9dLIW1PbK0k+81WOL4eLjsJIkQZGsrPTr7aUHOZP4dN/1pD6SOvSpOedYjURJ2Mb/9U3eEnTX1Og9aCI4/4ogtO5RG/Xb9/ek0DeWk2WysD2ZT9iDTrUzc2NBvHHYt4wrBUPZtXhH+TKAzD02kVDucWZHVLiNFwxbdRK3CdAumzH1q382cEa/g7N21Hn2rVtkkaOpQZ7ZPYjb1Arjcp41LqhD/AH6oD81u6nzIexBn7UHSxHEUwOGZm+aPMcTrIGo/aqpi/FO2z2haDZXuW89wqQFtk/Edeo/an+eeVcRdRovqxPQqVmDIB1isq4wuIw7ZL1tJjpsR9KD0fnS8kqQZGhBkfcVVeH8LtYXiH9Q4IdkNosNhmI+M+8Zaq/gjjGuPfQs4VURlTU29TBGuxOlabxnBhkMan+aUHH8SeG+dhrgOvwmPQ+lZrhuZWXAat8agr9vhq+8Q4qbflWLp0uNkVm+YNE5SO0DesW5ksNZvXrHRbhI9QxzCg5DNMk7nU0hhQJoqAoomFGDRE0ClmnBprRAUBt69/wDqgbCz0p63RIIpxY2oPaRNNYm8ERmOyqzT2gU5VX8TMe1nhuIddyoQf+7ZT+tB5r4ljjdutdbe47MfWWmNae4vdL5XjIHA0AgHLAPpvNQU+Yehj6HQaVIZiUjMfgcgegbWKCH5gMjaDNELmkdJ9ojr60hpVt531NBToetA6wAjcjv0PamYnp02pxNp6daUlufQfzSgjvt7RTbj9D9qdu24+sGmjQemeHc3Ya1w7BtiboV7mFtEIAXuN8IBIUdPWqLh+KW7uIu4vCBks271jzLbiGS45yi+FGytOU1xfDvi+AuhbGOGW4sJavsfw2QfLab/ABidDVstcFbBcXtuoy4a/b8l4AZWZpyFhsQWyigu3EMMSrAdZrLeZOULmJu5py6RtO1bAEP02+1N3Lca/agpHh7yicFnfPJcBWUgwQNQQPSrRxDGQhj6GpttI+361WeYsaEnMdANu9BmXiFxc3MWiqf9EBpH+e81R+JYxrt1rjmWYyTXSxF8M9663UmPUsdB9q4hNAdJoTRgUBUmKWKNAOtAoT0oCnIik5xQH/x+dEKRMmnaD2lWZeOmMy4O3aDBfMuSwnVggkR9YrTjWIePeKP9RYRR8lotPT43j6aCgyZwc3qdqVZnYnTqJgdetC8u0MT+sD196bT1Eg9PSgdxAJOUgdPpodKhZo7/AEqWziYPQRIO/r7xTFy11npQIV9donpT4uEg66DQDvUbP370EagNu0k/9Uhp6aUbGkufvQCxBMH2q58oc6XbDW8PfPm2POtkByc1g5hDq+8eh0qjmpNtswIbfv8AtQevLi76iDqPUHUa9d6YZZJHQVU/C7mH+q4eqsZvWPwrkmSRHwP9RH2q3W1gUDLrArIfETiZDqgOhzEnSdNhWr8SugK3sa89828SzYi442Vii9jA1oK7xG5oEGw1PqYqEtK31pFAdAUVACgUBToHXSkIJmlzpQKuMKjZqVcO/al2bJ+Y7frQHYQd9aU1BjH870ljQe1przl4wY43eI3lBBVVtpHbLv8Aqa9FivLXO98XcdfYdbjiTMGCftFBwWWNJ12GnT0o2tQPfYz2ogx/L61Oa2o6ySRoYkmO21Bzzb1nTaabLHsPr37+1TLtod4id4id9xUV1JPr32mP2oGLq7R6x7TTTb1JJnfT2imiPzoGZNEvtNGaIt9KBBpVptfeiajw4JYAbkgffSg1TwFxoXFX7RMG7ZUqO7WmkiO8GtwaI2ivKH9Q+Gvpcslke0wKtv8AENzp0Ooit24f4lYXyFbFMtm4VXNbU5zmZZ0H83oJ/MguOvlWgZIMkdNNKwXnNFt3/IU5ha0c7zdPza1auc/FK7fVrWFQ4e22huE/juvUdkB9KzYnX89aAiaTFLGtA0DdHSysUnWgWlFcbSkzTltZ1oCtW+pp245iOnbtRl8u1NPdnWgLPuPzpJ2FIJml5Zig9rO2h9jXk3il5GuXCOrMNTIY5iSfQ16c5t4kLGDxF0/2Wm09SIGv1rzJfEKVC6QD8URq0yPegjWVgwQNYiRAk6xPU0Uw0EE/Htpp6zS7dzRwR8UBQfSdMo6e9M37moGbNMzoZ+HTLQGpjQRBkwdYJ6fSm7l4kAHtpppHb96S0DX7+nYRTbPmOupkDX+4HpNA2AensZ+9F9fXSlsTrsIJ2mDRdNYHSO9BFcRQYTSyPbWkHSgJzSUeGnsaUe9IdaDq4u7KqV2I19SBUV952A6wJ1707w8KyMpkEEEHpB6fekBDseknfegjlf59aGXftvSwYkR/JpQAoEKKOO9LYd9BE0yST00oDQTTbJFOqIpRSaCPl1p8UgLFGB+lAG0+1M70/wCXSlAEGOv7UEdbetPqKAHYUZoPT3i1/wDzbixOZ0XrpDZp09qwLGzbTu0DUmYUtpH80rc/GLGeVg7ZG/nLAic0K2/pXnLGYgknuSxI6LOp3oHzegaSepnv6HtTdvEgRqJEwN9xt96gMT9/tRZfSg6QcEzIJ2iND7jrTbn06+vvp2qELR/79aUCw7/zSgllvsZ9/Smcx66mKaW8eoovP9KA96U2v3/amVanM87aa0DZGlBhSn32om2oF4S5B/I+oNS2I77AakQTFQLf7V2r5BCysBlmYmSNIoOYTroJ6/nNEZPSOk1LIXLIOvaIEUlEn060EZbffWg1PXjP6UkKTQNqv871JdYka+3ahbUDWdR/zpR3bhMmdSZNBEcSaC0tV1osSmxoHG2/m9IJ0/m9NKxFGb070CwsHffWaA3+lEW9o9KE6/Sg9A+OzfgYYdDceR7JXn9zP3/ahQoEqKkWLIJFChQSGQDKB1mfXUVHbePU/qaOhQM3LYmO1MXBQoUCGpdvf60KFAu7ufekPsKFCgSh1HvXWR5QA9BA9PioUKBvEf2+vTpvTYbWKOhQAUI0oUKA3XUeopt9qFCgVYWBIpGKX8qFCgjo1OOJoUKBlDT67/ShQoP/2Q==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cxnSp>
        <p:nvCxnSpPr>
          <p:cNvPr id="23" name="Straight Arrow Connector 22"/>
          <p:cNvCxnSpPr/>
          <p:nvPr/>
        </p:nvCxnSpPr>
        <p:spPr>
          <a:xfrm>
            <a:off x="5642995" y="1611372"/>
            <a:ext cx="439057" cy="867514"/>
          </a:xfrm>
          <a:prstGeom prst="straightConnector1">
            <a:avLst/>
          </a:prstGeom>
          <a:ln w="25400"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Straight Arrow Connector 117"/>
          <p:cNvCxnSpPr/>
          <p:nvPr/>
        </p:nvCxnSpPr>
        <p:spPr>
          <a:xfrm flipV="1">
            <a:off x="5617594" y="2997961"/>
            <a:ext cx="495427" cy="939804"/>
          </a:xfrm>
          <a:prstGeom prst="straightConnector1">
            <a:avLst/>
          </a:prstGeom>
          <a:ln w="25400"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6127175" y="2408355"/>
            <a:ext cx="1713739" cy="646331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b="1" dirty="0">
                <a:solidFill>
                  <a:srgbClr val="0070C0"/>
                </a:solidFill>
              </a:rPr>
              <a:t>Maximum total </a:t>
            </a:r>
            <a:br>
              <a:rPr lang="pl-PL" b="1" dirty="0">
                <a:solidFill>
                  <a:srgbClr val="0070C0"/>
                </a:solidFill>
              </a:rPr>
            </a:br>
            <a:r>
              <a:rPr lang="en-US" b="1" dirty="0">
                <a:solidFill>
                  <a:srgbClr val="0070C0"/>
                </a:solidFill>
              </a:rPr>
              <a:t>satisfaction</a:t>
            </a:r>
            <a:endParaRPr lang="he-IL" b="1" dirty="0">
              <a:solidFill>
                <a:srgbClr val="0070C0"/>
              </a:solidFill>
            </a:endParaRPr>
          </a:p>
        </p:txBody>
      </p:sp>
      <p:cxnSp>
        <p:nvCxnSpPr>
          <p:cNvPr id="62" name="Straight Arrow Connector 61"/>
          <p:cNvCxnSpPr/>
          <p:nvPr/>
        </p:nvCxnSpPr>
        <p:spPr>
          <a:xfrm flipV="1">
            <a:off x="5571088" y="2858364"/>
            <a:ext cx="541933" cy="403213"/>
          </a:xfrm>
          <a:prstGeom prst="straightConnector1">
            <a:avLst/>
          </a:prstGeom>
          <a:ln w="25400"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Arrow Connector 63"/>
          <p:cNvCxnSpPr/>
          <p:nvPr/>
        </p:nvCxnSpPr>
        <p:spPr>
          <a:xfrm>
            <a:off x="5627453" y="2345484"/>
            <a:ext cx="454599" cy="327940"/>
          </a:xfrm>
          <a:prstGeom prst="straightConnector1">
            <a:avLst/>
          </a:prstGeom>
          <a:ln w="25400"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8" name="Picture 2" descr="https://encrypted-tbn2.gstatic.com/images?q=tbn:ANd9GcTLqTC5GCMLGSmbVVzMWjxCpDOgcqCDeygYFPYiQKdV05ETAdvQl4aXt4J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7535" y="4753538"/>
            <a:ext cx="832513" cy="493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6" name="Picture 15" descr="https://encrypted-tbn0.gstatic.com/images?q=tbn:ANd9GcSfEa7jRgS9f3rEPvxZG4_VtasIELpavFjAHkUqOZs_NNktjdnntQ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9313" y="4705187"/>
            <a:ext cx="1041771" cy="583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3251189" y="4812217"/>
            <a:ext cx="300082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dirty="0"/>
              <a:t>+</a:t>
            </a:r>
            <a:endParaRPr lang="he-IL" dirty="0"/>
          </a:p>
        </p:txBody>
      </p:sp>
      <p:sp>
        <p:nvSpPr>
          <p:cNvPr id="17" name="TextBox 16"/>
          <p:cNvSpPr txBox="1"/>
          <p:nvPr/>
        </p:nvSpPr>
        <p:spPr>
          <a:xfrm>
            <a:off x="4605070" y="4812217"/>
            <a:ext cx="1054584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dirty="0"/>
              <a:t>10 points</a:t>
            </a:r>
            <a:endParaRPr lang="he-IL" dirty="0"/>
          </a:p>
        </p:txBody>
      </p:sp>
      <p:pic>
        <p:nvPicPr>
          <p:cNvPr id="117" name="Picture 2" descr="https://encrypted-tbn2.gstatic.com/images?q=tbn:ANd9GcTLqTC5GCMLGSmbVVzMWjxCpDOgcqCDeygYFPYiQKdV05ETAdvQl4aXt4J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9678" y="5461737"/>
            <a:ext cx="832513" cy="493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9" name="Picture 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1941" y="5439407"/>
            <a:ext cx="700841" cy="5324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0" name="TextBox 119"/>
          <p:cNvSpPr txBox="1"/>
          <p:nvPr/>
        </p:nvSpPr>
        <p:spPr>
          <a:xfrm>
            <a:off x="3251189" y="5527208"/>
            <a:ext cx="300082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dirty="0"/>
              <a:t>+</a:t>
            </a:r>
            <a:endParaRPr lang="he-IL" dirty="0"/>
          </a:p>
        </p:txBody>
      </p:sp>
      <p:sp>
        <p:nvSpPr>
          <p:cNvPr id="121" name="TextBox 120"/>
          <p:cNvSpPr txBox="1"/>
          <p:nvPr/>
        </p:nvSpPr>
        <p:spPr>
          <a:xfrm>
            <a:off x="4605070" y="5527208"/>
            <a:ext cx="937564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dirty="0"/>
              <a:t>8 points</a:t>
            </a:r>
            <a:endParaRPr lang="he-IL" dirty="0"/>
          </a:p>
        </p:txBody>
      </p:sp>
      <p:pic>
        <p:nvPicPr>
          <p:cNvPr id="122" name="Picture 2" descr="https://encrypted-tbn2.gstatic.com/images?q=tbn:ANd9GcTLqTC5GCMLGSmbVVzMWjxCpDOgcqCDeygYFPYiQKdV05ETAdvQl4aXt4J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9677" y="6170217"/>
            <a:ext cx="832513" cy="493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3" name="Picture 1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5033" y="6003530"/>
            <a:ext cx="627797" cy="642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4" name="TextBox 123"/>
          <p:cNvSpPr txBox="1"/>
          <p:nvPr/>
        </p:nvSpPr>
        <p:spPr>
          <a:xfrm>
            <a:off x="3292190" y="6185345"/>
            <a:ext cx="300082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dirty="0"/>
              <a:t>+</a:t>
            </a:r>
            <a:endParaRPr lang="he-IL" dirty="0"/>
          </a:p>
        </p:txBody>
      </p:sp>
      <p:sp>
        <p:nvSpPr>
          <p:cNvPr id="125" name="TextBox 124"/>
          <p:cNvSpPr txBox="1"/>
          <p:nvPr/>
        </p:nvSpPr>
        <p:spPr>
          <a:xfrm>
            <a:off x="4572295" y="6170217"/>
            <a:ext cx="1054584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dirty="0"/>
              <a:t>12 points</a:t>
            </a:r>
            <a:endParaRPr lang="he-IL" dirty="0"/>
          </a:p>
        </p:txBody>
      </p:sp>
      <p:sp>
        <p:nvSpPr>
          <p:cNvPr id="18" name="Oval 17"/>
          <p:cNvSpPr/>
          <p:nvPr/>
        </p:nvSpPr>
        <p:spPr>
          <a:xfrm>
            <a:off x="1769535" y="5954973"/>
            <a:ext cx="4033330" cy="838934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e-IL"/>
          </a:p>
        </p:txBody>
      </p:sp>
      <p:sp>
        <p:nvSpPr>
          <p:cNvPr id="61" name="TextBox 60"/>
          <p:cNvSpPr txBox="1"/>
          <p:nvPr/>
        </p:nvSpPr>
        <p:spPr>
          <a:xfrm>
            <a:off x="1690416" y="4285785"/>
            <a:ext cx="3403496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l" rtl="0"/>
            <a:r>
              <a:rPr lang="en-US" b="1" dirty="0"/>
              <a:t>3                 2   </a:t>
            </a:r>
            <a:r>
              <a:rPr lang="pl-PL" b="1" dirty="0"/>
              <a:t>    </a:t>
            </a:r>
            <a:r>
              <a:rPr lang="en-US" b="1" dirty="0"/>
              <a:t>            1                0</a:t>
            </a:r>
            <a:endParaRPr lang="he-IL" b="1" dirty="0"/>
          </a:p>
        </p:txBody>
      </p:sp>
      <p:grpSp>
        <p:nvGrpSpPr>
          <p:cNvPr id="63" name="Group 62"/>
          <p:cNvGrpSpPr/>
          <p:nvPr/>
        </p:nvGrpSpPr>
        <p:grpSpPr>
          <a:xfrm>
            <a:off x="487028" y="1207860"/>
            <a:ext cx="4874863" cy="3363979"/>
            <a:chOff x="399561" y="3229952"/>
            <a:chExt cx="4874863" cy="3363979"/>
          </a:xfrm>
        </p:grpSpPr>
        <p:cxnSp>
          <p:nvCxnSpPr>
            <p:cNvPr id="65" name="Łącznik prostoliniowy 16"/>
            <p:cNvCxnSpPr/>
            <p:nvPr/>
          </p:nvCxnSpPr>
          <p:spPr>
            <a:xfrm>
              <a:off x="1009515" y="3229952"/>
              <a:ext cx="0" cy="336397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Łącznik prostoliniowy 18"/>
            <p:cNvCxnSpPr/>
            <p:nvPr/>
          </p:nvCxnSpPr>
          <p:spPr>
            <a:xfrm>
              <a:off x="399915" y="3229952"/>
              <a:ext cx="477687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67" name="Picture 2" descr="https://encrypted-tbn2.gstatic.com/images?q=tbn:ANd9GcTLqTC5GCMLGSmbVVzMWjxCpDOgcqCDeygYFPYiQKdV05ETAdvQl4aXt4J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79415" y="3372392"/>
              <a:ext cx="832513" cy="4932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4" name="Picture 9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92310" y="3402093"/>
              <a:ext cx="700841" cy="5324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5" name="Picture 15" descr="https://encrypted-tbn0.gstatic.com/images?q=tbn:ANd9GcSfEa7jRgS9f3rEPvxZG4_VtasIELpavFjAHkUqOZs_NNktjdnntQ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26758" y="3322378"/>
              <a:ext cx="1041771" cy="5833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6" name="Picture 13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11640" y="3295809"/>
              <a:ext cx="627797" cy="642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7" name="Picture 13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81772" y="4080849"/>
              <a:ext cx="627797" cy="642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8" name="Picture 15" descr="https://encrypted-tbn0.gstatic.com/images?q=tbn:ANd9GcSfEa7jRgS9f3rEPvxZG4_VtasIELpavFjAHkUqOZs_NNktjdnntQ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84987" y="4138751"/>
              <a:ext cx="1041771" cy="5833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9" name="Picture 2" descr="https://encrypted-tbn2.gstatic.com/images?q=tbn:ANd9GcTLqTC5GCMLGSmbVVzMWjxCpDOgcqCDeygYFPYiQKdV05ETAdvQl4aXt4J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65091" y="4212578"/>
              <a:ext cx="832513" cy="4932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0" name="Picture 9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44823" y="4154607"/>
              <a:ext cx="700841" cy="5324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1" name="Picture 2" descr="https://encrypted-tbn2.gstatic.com/images?q=tbn:ANd9GcTLqTC5GCMLGSmbVVzMWjxCpDOgcqCDeygYFPYiQKdV05ETAdvQl4aXt4J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75716" y="5015461"/>
              <a:ext cx="832513" cy="4932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2" name="Picture 13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36768" y="4953327"/>
              <a:ext cx="627797" cy="642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3" name="Picture 9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95555" y="5086985"/>
              <a:ext cx="700841" cy="5324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4" name="Picture 15" descr="https://encrypted-tbn0.gstatic.com/images?q=tbn:ANd9GcSfEa7jRgS9f3rEPvxZG4_VtasIELpavFjAHkUqOZs_NNktjdnntQ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63019" y="4963106"/>
              <a:ext cx="1041771" cy="5833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5" name="Picture 2" descr="https://encrypted-tbn2.gstatic.com/images?q=tbn:ANd9GcTLqTC5GCMLGSmbVVzMWjxCpDOgcqCDeygYFPYiQKdV05ETAdvQl4aXt4J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41911" y="5710429"/>
              <a:ext cx="832513" cy="4932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6" name="Picture 9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36711" y="5724128"/>
              <a:ext cx="700841" cy="5324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7" name="Picture 13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76400" y="5649787"/>
              <a:ext cx="627797" cy="642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8" name="Picture 15" descr="https://encrypted-tbn0.gstatic.com/images?q=tbn:ANd9GcSfEa7jRgS9f3rEPvxZG4_VtasIELpavFjAHkUqOZs_NNktjdnntQ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63019" y="5674998"/>
              <a:ext cx="1041771" cy="5833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29" name="Rectangle 128"/>
            <p:cNvSpPr/>
            <p:nvPr/>
          </p:nvSpPr>
          <p:spPr>
            <a:xfrm>
              <a:off x="1980000" y="5018400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130" name="Rectangle 129"/>
            <p:cNvSpPr/>
            <p:nvPr/>
          </p:nvSpPr>
          <p:spPr>
            <a:xfrm>
              <a:off x="3061270" y="3425455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131" name="Rectangle 130"/>
            <p:cNvSpPr/>
            <p:nvPr/>
          </p:nvSpPr>
          <p:spPr>
            <a:xfrm>
              <a:off x="4329170" y="3425455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132" name="Rectangle 131"/>
            <p:cNvSpPr/>
            <p:nvPr/>
          </p:nvSpPr>
          <p:spPr>
            <a:xfrm>
              <a:off x="1980000" y="4222800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133" name="Rectangle 132"/>
            <p:cNvSpPr/>
            <p:nvPr/>
          </p:nvSpPr>
          <p:spPr>
            <a:xfrm>
              <a:off x="3253715" y="4222800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134" name="Rectangle 133"/>
            <p:cNvSpPr/>
            <p:nvPr/>
          </p:nvSpPr>
          <p:spPr>
            <a:xfrm>
              <a:off x="4378930" y="4222800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135" name="Rectangle 134"/>
            <p:cNvSpPr/>
            <p:nvPr/>
          </p:nvSpPr>
          <p:spPr>
            <a:xfrm>
              <a:off x="1980000" y="5742000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136" name="Rectangle 135"/>
            <p:cNvSpPr/>
            <p:nvPr/>
          </p:nvSpPr>
          <p:spPr>
            <a:xfrm>
              <a:off x="3244641" y="5018399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137" name="Rectangle 136"/>
            <p:cNvSpPr/>
            <p:nvPr/>
          </p:nvSpPr>
          <p:spPr>
            <a:xfrm>
              <a:off x="4187672" y="5018399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138" name="Rectangle 137"/>
            <p:cNvSpPr/>
            <p:nvPr/>
          </p:nvSpPr>
          <p:spPr>
            <a:xfrm>
              <a:off x="1980000" y="3405943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139" name="Rectangle 138"/>
            <p:cNvSpPr/>
            <p:nvPr/>
          </p:nvSpPr>
          <p:spPr>
            <a:xfrm>
              <a:off x="3218158" y="5742000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140" name="Rectangle 139"/>
            <p:cNvSpPr/>
            <p:nvPr/>
          </p:nvSpPr>
          <p:spPr>
            <a:xfrm>
              <a:off x="4144937" y="5757223"/>
              <a:ext cx="2829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&gt;</a:t>
              </a:r>
              <a:endParaRPr lang="pl-PL" sz="2400" dirty="0"/>
            </a:p>
          </p:txBody>
        </p:sp>
        <p:sp>
          <p:nvSpPr>
            <p:cNvPr id="141" name="pole tekstowe 8"/>
            <p:cNvSpPr txBox="1"/>
            <p:nvPr/>
          </p:nvSpPr>
          <p:spPr>
            <a:xfrm>
              <a:off x="457200" y="3341192"/>
              <a:ext cx="606256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l-PL" sz="2800" dirty="0"/>
                <a:t>V</a:t>
              </a:r>
              <a:r>
                <a:rPr lang="pl-PL" sz="2800" baseline="-25000" dirty="0"/>
                <a:t>1</a:t>
              </a:r>
              <a:r>
                <a:rPr lang="pl-PL" sz="2800" dirty="0"/>
                <a:t>:</a:t>
              </a:r>
            </a:p>
          </p:txBody>
        </p:sp>
        <p:sp>
          <p:nvSpPr>
            <p:cNvPr id="142" name="pole tekstowe 8"/>
            <p:cNvSpPr txBox="1"/>
            <p:nvPr/>
          </p:nvSpPr>
          <p:spPr>
            <a:xfrm>
              <a:off x="399561" y="4094998"/>
              <a:ext cx="606256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l-PL" sz="2800" dirty="0"/>
                <a:t>V</a:t>
              </a:r>
              <a:r>
                <a:rPr lang="pl-PL" sz="2800" baseline="-25000" dirty="0"/>
                <a:t>2</a:t>
              </a:r>
              <a:r>
                <a:rPr lang="pl-PL" sz="2800" dirty="0"/>
                <a:t>:</a:t>
              </a:r>
            </a:p>
          </p:txBody>
        </p:sp>
        <p:sp>
          <p:nvSpPr>
            <p:cNvPr id="143" name="pole tekstowe 8"/>
            <p:cNvSpPr txBox="1"/>
            <p:nvPr/>
          </p:nvSpPr>
          <p:spPr>
            <a:xfrm>
              <a:off x="399561" y="4956437"/>
              <a:ext cx="606256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l-PL" sz="2800" dirty="0"/>
                <a:t>V</a:t>
              </a:r>
              <a:r>
                <a:rPr lang="pl-PL" sz="2800" baseline="-25000" dirty="0"/>
                <a:t>3</a:t>
              </a:r>
              <a:r>
                <a:rPr lang="pl-PL" sz="2800" dirty="0"/>
                <a:t>:</a:t>
              </a:r>
            </a:p>
          </p:txBody>
        </p:sp>
        <p:sp>
          <p:nvSpPr>
            <p:cNvPr id="144" name="pole tekstowe 8"/>
            <p:cNvSpPr txBox="1"/>
            <p:nvPr/>
          </p:nvSpPr>
          <p:spPr>
            <a:xfrm>
              <a:off x="411217" y="5649787"/>
              <a:ext cx="60625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800" dirty="0"/>
                <a:t>V</a:t>
              </a:r>
              <a:r>
                <a:rPr lang="pl-PL" sz="2800" baseline="-25000" dirty="0"/>
                <a:t>4</a:t>
              </a:r>
              <a:r>
                <a:rPr lang="pl-PL" sz="2800" dirty="0"/>
                <a:t>:</a:t>
              </a:r>
            </a:p>
          </p:txBody>
        </p:sp>
      </p:grpSp>
      <p:sp>
        <p:nvSpPr>
          <p:cNvPr id="145" name="TextBox 144"/>
          <p:cNvSpPr txBox="1"/>
          <p:nvPr/>
        </p:nvSpPr>
        <p:spPr>
          <a:xfrm>
            <a:off x="1020080" y="5437849"/>
            <a:ext cx="1221296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l-GR" dirty="0"/>
              <a:t>β</a:t>
            </a:r>
            <a:r>
              <a:rPr lang="pl-PL" dirty="0"/>
              <a:t>-</a:t>
            </a:r>
            <a:r>
              <a:rPr lang="en-US" dirty="0"/>
              <a:t>CC gives:</a:t>
            </a:r>
            <a:endParaRPr lang="he-IL" dirty="0"/>
          </a:p>
        </p:txBody>
      </p:sp>
      <p:sp>
        <p:nvSpPr>
          <p:cNvPr id="69" name="Freeform: Shape 68"/>
          <p:cNvSpPr/>
          <p:nvPr/>
        </p:nvSpPr>
        <p:spPr>
          <a:xfrm>
            <a:off x="1150706" y="1251939"/>
            <a:ext cx="1132422" cy="3254419"/>
          </a:xfrm>
          <a:custGeom>
            <a:avLst/>
            <a:gdLst>
              <a:gd name="connsiteX0" fmla="*/ 197736 w 2412215"/>
              <a:gd name="connsiteY0" fmla="*/ 55309 h 3222233"/>
              <a:gd name="connsiteX1" fmla="*/ 57059 w 2412215"/>
              <a:gd name="connsiteY1" fmla="*/ 210054 h 3222233"/>
              <a:gd name="connsiteX2" fmla="*/ 85194 w 2412215"/>
              <a:gd name="connsiteY2" fmla="*/ 603949 h 3222233"/>
              <a:gd name="connsiteX3" fmla="*/ 1027730 w 2412215"/>
              <a:gd name="connsiteY3" fmla="*/ 772762 h 3222233"/>
              <a:gd name="connsiteX4" fmla="*/ 1224677 w 2412215"/>
              <a:gd name="connsiteY4" fmla="*/ 1405808 h 3222233"/>
              <a:gd name="connsiteX5" fmla="*/ 183668 w 2412215"/>
              <a:gd name="connsiteY5" fmla="*/ 1743432 h 3222233"/>
              <a:gd name="connsiteX6" fmla="*/ 71127 w 2412215"/>
              <a:gd name="connsiteY6" fmla="*/ 2151396 h 3222233"/>
              <a:gd name="connsiteX7" fmla="*/ 830782 w 2412215"/>
              <a:gd name="connsiteY7" fmla="*/ 2376479 h 3222233"/>
              <a:gd name="connsiteX8" fmla="*/ 1393490 w 2412215"/>
              <a:gd name="connsiteY8" fmla="*/ 3093931 h 3222233"/>
              <a:gd name="connsiteX9" fmla="*/ 2125010 w 2412215"/>
              <a:gd name="connsiteY9" fmla="*/ 3150202 h 3222233"/>
              <a:gd name="connsiteX10" fmla="*/ 2293822 w 2412215"/>
              <a:gd name="connsiteY10" fmla="*/ 2334276 h 3222233"/>
              <a:gd name="connsiteX11" fmla="*/ 1252813 w 2412215"/>
              <a:gd name="connsiteY11" fmla="*/ 2278005 h 3222233"/>
              <a:gd name="connsiteX12" fmla="*/ 1140271 w 2412215"/>
              <a:gd name="connsiteY12" fmla="*/ 1743432 h 3222233"/>
              <a:gd name="connsiteX13" fmla="*/ 2307890 w 2412215"/>
              <a:gd name="connsiteY13" fmla="*/ 1462079 h 3222233"/>
              <a:gd name="connsiteX14" fmla="*/ 2223483 w 2412215"/>
              <a:gd name="connsiteY14" fmla="*/ 730559 h 3222233"/>
              <a:gd name="connsiteX15" fmla="*/ 1140271 w 2412215"/>
              <a:gd name="connsiteY15" fmla="*/ 575814 h 3222233"/>
              <a:gd name="connsiteX16" fmla="*/ 1013662 w 2412215"/>
              <a:gd name="connsiteY16" fmla="*/ 41242 h 3222233"/>
              <a:gd name="connsiteX17" fmla="*/ 197736 w 2412215"/>
              <a:gd name="connsiteY17" fmla="*/ 55309 h 3222233"/>
              <a:gd name="connsiteX0" fmla="*/ 211987 w 2426466"/>
              <a:gd name="connsiteY0" fmla="*/ 55309 h 3222233"/>
              <a:gd name="connsiteX1" fmla="*/ 71310 w 2426466"/>
              <a:gd name="connsiteY1" fmla="*/ 210054 h 3222233"/>
              <a:gd name="connsiteX2" fmla="*/ 99445 w 2426466"/>
              <a:gd name="connsiteY2" fmla="*/ 603949 h 3222233"/>
              <a:gd name="connsiteX3" fmla="*/ 1238928 w 2426466"/>
              <a:gd name="connsiteY3" fmla="*/ 1405808 h 3222233"/>
              <a:gd name="connsiteX4" fmla="*/ 197919 w 2426466"/>
              <a:gd name="connsiteY4" fmla="*/ 1743432 h 3222233"/>
              <a:gd name="connsiteX5" fmla="*/ 85378 w 2426466"/>
              <a:gd name="connsiteY5" fmla="*/ 2151396 h 3222233"/>
              <a:gd name="connsiteX6" fmla="*/ 845033 w 2426466"/>
              <a:gd name="connsiteY6" fmla="*/ 2376479 h 3222233"/>
              <a:gd name="connsiteX7" fmla="*/ 1407741 w 2426466"/>
              <a:gd name="connsiteY7" fmla="*/ 3093931 h 3222233"/>
              <a:gd name="connsiteX8" fmla="*/ 2139261 w 2426466"/>
              <a:gd name="connsiteY8" fmla="*/ 3150202 h 3222233"/>
              <a:gd name="connsiteX9" fmla="*/ 2308073 w 2426466"/>
              <a:gd name="connsiteY9" fmla="*/ 2334276 h 3222233"/>
              <a:gd name="connsiteX10" fmla="*/ 1267064 w 2426466"/>
              <a:gd name="connsiteY10" fmla="*/ 2278005 h 3222233"/>
              <a:gd name="connsiteX11" fmla="*/ 1154522 w 2426466"/>
              <a:gd name="connsiteY11" fmla="*/ 1743432 h 3222233"/>
              <a:gd name="connsiteX12" fmla="*/ 2322141 w 2426466"/>
              <a:gd name="connsiteY12" fmla="*/ 1462079 h 3222233"/>
              <a:gd name="connsiteX13" fmla="*/ 2237734 w 2426466"/>
              <a:gd name="connsiteY13" fmla="*/ 730559 h 3222233"/>
              <a:gd name="connsiteX14" fmla="*/ 1154522 w 2426466"/>
              <a:gd name="connsiteY14" fmla="*/ 575814 h 3222233"/>
              <a:gd name="connsiteX15" fmla="*/ 1027913 w 2426466"/>
              <a:gd name="connsiteY15" fmla="*/ 41242 h 3222233"/>
              <a:gd name="connsiteX16" fmla="*/ 211987 w 2426466"/>
              <a:gd name="connsiteY16" fmla="*/ 55309 h 3222233"/>
              <a:gd name="connsiteX0" fmla="*/ 156548 w 2371027"/>
              <a:gd name="connsiteY0" fmla="*/ 55309 h 3222233"/>
              <a:gd name="connsiteX1" fmla="*/ 15871 w 2371027"/>
              <a:gd name="connsiteY1" fmla="*/ 210054 h 3222233"/>
              <a:gd name="connsiteX2" fmla="*/ 44006 w 2371027"/>
              <a:gd name="connsiteY2" fmla="*/ 603949 h 3222233"/>
              <a:gd name="connsiteX3" fmla="*/ 142480 w 2371027"/>
              <a:gd name="connsiteY3" fmla="*/ 1743432 h 3222233"/>
              <a:gd name="connsiteX4" fmla="*/ 29939 w 2371027"/>
              <a:gd name="connsiteY4" fmla="*/ 2151396 h 3222233"/>
              <a:gd name="connsiteX5" fmla="*/ 789594 w 2371027"/>
              <a:gd name="connsiteY5" fmla="*/ 2376479 h 3222233"/>
              <a:gd name="connsiteX6" fmla="*/ 1352302 w 2371027"/>
              <a:gd name="connsiteY6" fmla="*/ 3093931 h 3222233"/>
              <a:gd name="connsiteX7" fmla="*/ 2083822 w 2371027"/>
              <a:gd name="connsiteY7" fmla="*/ 3150202 h 3222233"/>
              <a:gd name="connsiteX8" fmla="*/ 2252634 w 2371027"/>
              <a:gd name="connsiteY8" fmla="*/ 2334276 h 3222233"/>
              <a:gd name="connsiteX9" fmla="*/ 1211625 w 2371027"/>
              <a:gd name="connsiteY9" fmla="*/ 2278005 h 3222233"/>
              <a:gd name="connsiteX10" fmla="*/ 1099083 w 2371027"/>
              <a:gd name="connsiteY10" fmla="*/ 1743432 h 3222233"/>
              <a:gd name="connsiteX11" fmla="*/ 2266702 w 2371027"/>
              <a:gd name="connsiteY11" fmla="*/ 1462079 h 3222233"/>
              <a:gd name="connsiteX12" fmla="*/ 2182295 w 2371027"/>
              <a:gd name="connsiteY12" fmla="*/ 730559 h 3222233"/>
              <a:gd name="connsiteX13" fmla="*/ 1099083 w 2371027"/>
              <a:gd name="connsiteY13" fmla="*/ 575814 h 3222233"/>
              <a:gd name="connsiteX14" fmla="*/ 972474 w 2371027"/>
              <a:gd name="connsiteY14" fmla="*/ 41242 h 3222233"/>
              <a:gd name="connsiteX15" fmla="*/ 156548 w 2371027"/>
              <a:gd name="connsiteY15" fmla="*/ 55309 h 3222233"/>
              <a:gd name="connsiteX0" fmla="*/ 177949 w 2392428"/>
              <a:gd name="connsiteY0" fmla="*/ 55309 h 3222233"/>
              <a:gd name="connsiteX1" fmla="*/ 37272 w 2392428"/>
              <a:gd name="connsiteY1" fmla="*/ 210054 h 3222233"/>
              <a:gd name="connsiteX2" fmla="*/ 65407 w 2392428"/>
              <a:gd name="connsiteY2" fmla="*/ 603949 h 3222233"/>
              <a:gd name="connsiteX3" fmla="*/ 51340 w 2392428"/>
              <a:gd name="connsiteY3" fmla="*/ 2151396 h 3222233"/>
              <a:gd name="connsiteX4" fmla="*/ 810995 w 2392428"/>
              <a:gd name="connsiteY4" fmla="*/ 2376479 h 3222233"/>
              <a:gd name="connsiteX5" fmla="*/ 1373703 w 2392428"/>
              <a:gd name="connsiteY5" fmla="*/ 3093931 h 3222233"/>
              <a:gd name="connsiteX6" fmla="*/ 2105223 w 2392428"/>
              <a:gd name="connsiteY6" fmla="*/ 3150202 h 3222233"/>
              <a:gd name="connsiteX7" fmla="*/ 2274035 w 2392428"/>
              <a:gd name="connsiteY7" fmla="*/ 2334276 h 3222233"/>
              <a:gd name="connsiteX8" fmla="*/ 1233026 w 2392428"/>
              <a:gd name="connsiteY8" fmla="*/ 2278005 h 3222233"/>
              <a:gd name="connsiteX9" fmla="*/ 1120484 w 2392428"/>
              <a:gd name="connsiteY9" fmla="*/ 1743432 h 3222233"/>
              <a:gd name="connsiteX10" fmla="*/ 2288103 w 2392428"/>
              <a:gd name="connsiteY10" fmla="*/ 1462079 h 3222233"/>
              <a:gd name="connsiteX11" fmla="*/ 2203696 w 2392428"/>
              <a:gd name="connsiteY11" fmla="*/ 730559 h 3222233"/>
              <a:gd name="connsiteX12" fmla="*/ 1120484 w 2392428"/>
              <a:gd name="connsiteY12" fmla="*/ 575814 h 3222233"/>
              <a:gd name="connsiteX13" fmla="*/ 993875 w 2392428"/>
              <a:gd name="connsiteY13" fmla="*/ 41242 h 3222233"/>
              <a:gd name="connsiteX14" fmla="*/ 177949 w 2392428"/>
              <a:gd name="connsiteY14" fmla="*/ 55309 h 3222233"/>
              <a:gd name="connsiteX0" fmla="*/ 177949 w 2330476"/>
              <a:gd name="connsiteY0" fmla="*/ 55309 h 3222233"/>
              <a:gd name="connsiteX1" fmla="*/ 37272 w 2330476"/>
              <a:gd name="connsiteY1" fmla="*/ 210054 h 3222233"/>
              <a:gd name="connsiteX2" fmla="*/ 65407 w 2330476"/>
              <a:gd name="connsiteY2" fmla="*/ 603949 h 3222233"/>
              <a:gd name="connsiteX3" fmla="*/ 51340 w 2330476"/>
              <a:gd name="connsiteY3" fmla="*/ 2151396 h 3222233"/>
              <a:gd name="connsiteX4" fmla="*/ 810995 w 2330476"/>
              <a:gd name="connsiteY4" fmla="*/ 2376479 h 3222233"/>
              <a:gd name="connsiteX5" fmla="*/ 1373703 w 2330476"/>
              <a:gd name="connsiteY5" fmla="*/ 3093931 h 3222233"/>
              <a:gd name="connsiteX6" fmla="*/ 2105223 w 2330476"/>
              <a:gd name="connsiteY6" fmla="*/ 3150202 h 3222233"/>
              <a:gd name="connsiteX7" fmla="*/ 2274035 w 2330476"/>
              <a:gd name="connsiteY7" fmla="*/ 2334276 h 3222233"/>
              <a:gd name="connsiteX8" fmla="*/ 1233026 w 2330476"/>
              <a:gd name="connsiteY8" fmla="*/ 2278005 h 3222233"/>
              <a:gd name="connsiteX9" fmla="*/ 1120484 w 2330476"/>
              <a:gd name="connsiteY9" fmla="*/ 1743432 h 3222233"/>
              <a:gd name="connsiteX10" fmla="*/ 2288103 w 2330476"/>
              <a:gd name="connsiteY10" fmla="*/ 1462079 h 3222233"/>
              <a:gd name="connsiteX11" fmla="*/ 1120484 w 2330476"/>
              <a:gd name="connsiteY11" fmla="*/ 575814 h 3222233"/>
              <a:gd name="connsiteX12" fmla="*/ 993875 w 2330476"/>
              <a:gd name="connsiteY12" fmla="*/ 41242 h 3222233"/>
              <a:gd name="connsiteX13" fmla="*/ 177949 w 2330476"/>
              <a:gd name="connsiteY13" fmla="*/ 55309 h 3222233"/>
              <a:gd name="connsiteX0" fmla="*/ 177949 w 2330476"/>
              <a:gd name="connsiteY0" fmla="*/ 55309 h 3222233"/>
              <a:gd name="connsiteX1" fmla="*/ 37272 w 2330476"/>
              <a:gd name="connsiteY1" fmla="*/ 210054 h 3222233"/>
              <a:gd name="connsiteX2" fmla="*/ 65407 w 2330476"/>
              <a:gd name="connsiteY2" fmla="*/ 603949 h 3222233"/>
              <a:gd name="connsiteX3" fmla="*/ 51340 w 2330476"/>
              <a:gd name="connsiteY3" fmla="*/ 2151396 h 3222233"/>
              <a:gd name="connsiteX4" fmla="*/ 810995 w 2330476"/>
              <a:gd name="connsiteY4" fmla="*/ 2376479 h 3222233"/>
              <a:gd name="connsiteX5" fmla="*/ 1373703 w 2330476"/>
              <a:gd name="connsiteY5" fmla="*/ 3093931 h 3222233"/>
              <a:gd name="connsiteX6" fmla="*/ 2105223 w 2330476"/>
              <a:gd name="connsiteY6" fmla="*/ 3150202 h 3222233"/>
              <a:gd name="connsiteX7" fmla="*/ 2274035 w 2330476"/>
              <a:gd name="connsiteY7" fmla="*/ 2334276 h 3222233"/>
              <a:gd name="connsiteX8" fmla="*/ 1233026 w 2330476"/>
              <a:gd name="connsiteY8" fmla="*/ 2278005 h 3222233"/>
              <a:gd name="connsiteX9" fmla="*/ 1120484 w 2330476"/>
              <a:gd name="connsiteY9" fmla="*/ 1743432 h 3222233"/>
              <a:gd name="connsiteX10" fmla="*/ 1120484 w 2330476"/>
              <a:gd name="connsiteY10" fmla="*/ 575814 h 3222233"/>
              <a:gd name="connsiteX11" fmla="*/ 993875 w 2330476"/>
              <a:gd name="connsiteY11" fmla="*/ 41242 h 3222233"/>
              <a:gd name="connsiteX12" fmla="*/ 177949 w 2330476"/>
              <a:gd name="connsiteY12" fmla="*/ 55309 h 3222233"/>
              <a:gd name="connsiteX0" fmla="*/ 145275 w 2297802"/>
              <a:gd name="connsiteY0" fmla="*/ 55309 h 3196069"/>
              <a:gd name="connsiteX1" fmla="*/ 4598 w 2297802"/>
              <a:gd name="connsiteY1" fmla="*/ 210054 h 3196069"/>
              <a:gd name="connsiteX2" fmla="*/ 32733 w 2297802"/>
              <a:gd name="connsiteY2" fmla="*/ 603949 h 3196069"/>
              <a:gd name="connsiteX3" fmla="*/ 18666 w 2297802"/>
              <a:gd name="connsiteY3" fmla="*/ 2151396 h 3196069"/>
              <a:gd name="connsiteX4" fmla="*/ 215614 w 2297802"/>
              <a:gd name="connsiteY4" fmla="*/ 3136134 h 3196069"/>
              <a:gd name="connsiteX5" fmla="*/ 1341029 w 2297802"/>
              <a:gd name="connsiteY5" fmla="*/ 3093931 h 3196069"/>
              <a:gd name="connsiteX6" fmla="*/ 2072549 w 2297802"/>
              <a:gd name="connsiteY6" fmla="*/ 3150202 h 3196069"/>
              <a:gd name="connsiteX7" fmla="*/ 2241361 w 2297802"/>
              <a:gd name="connsiteY7" fmla="*/ 2334276 h 3196069"/>
              <a:gd name="connsiteX8" fmla="*/ 1200352 w 2297802"/>
              <a:gd name="connsiteY8" fmla="*/ 2278005 h 3196069"/>
              <a:gd name="connsiteX9" fmla="*/ 1087810 w 2297802"/>
              <a:gd name="connsiteY9" fmla="*/ 1743432 h 3196069"/>
              <a:gd name="connsiteX10" fmla="*/ 1087810 w 2297802"/>
              <a:gd name="connsiteY10" fmla="*/ 575814 h 3196069"/>
              <a:gd name="connsiteX11" fmla="*/ 961201 w 2297802"/>
              <a:gd name="connsiteY11" fmla="*/ 41242 h 3196069"/>
              <a:gd name="connsiteX12" fmla="*/ 145275 w 2297802"/>
              <a:gd name="connsiteY12" fmla="*/ 55309 h 3196069"/>
              <a:gd name="connsiteX0" fmla="*/ 145275 w 2242043"/>
              <a:gd name="connsiteY0" fmla="*/ 55309 h 3227692"/>
              <a:gd name="connsiteX1" fmla="*/ 4598 w 2242043"/>
              <a:gd name="connsiteY1" fmla="*/ 210054 h 3227692"/>
              <a:gd name="connsiteX2" fmla="*/ 32733 w 2242043"/>
              <a:gd name="connsiteY2" fmla="*/ 603949 h 3227692"/>
              <a:gd name="connsiteX3" fmla="*/ 18666 w 2242043"/>
              <a:gd name="connsiteY3" fmla="*/ 2151396 h 3227692"/>
              <a:gd name="connsiteX4" fmla="*/ 215614 w 2242043"/>
              <a:gd name="connsiteY4" fmla="*/ 3136134 h 3227692"/>
              <a:gd name="connsiteX5" fmla="*/ 1341029 w 2242043"/>
              <a:gd name="connsiteY5" fmla="*/ 3093931 h 3227692"/>
              <a:gd name="connsiteX6" fmla="*/ 2241361 w 2242043"/>
              <a:gd name="connsiteY6" fmla="*/ 2334276 h 3227692"/>
              <a:gd name="connsiteX7" fmla="*/ 1200352 w 2242043"/>
              <a:gd name="connsiteY7" fmla="*/ 2278005 h 3227692"/>
              <a:gd name="connsiteX8" fmla="*/ 1087810 w 2242043"/>
              <a:gd name="connsiteY8" fmla="*/ 1743432 h 3227692"/>
              <a:gd name="connsiteX9" fmla="*/ 1087810 w 2242043"/>
              <a:gd name="connsiteY9" fmla="*/ 575814 h 3227692"/>
              <a:gd name="connsiteX10" fmla="*/ 961201 w 2242043"/>
              <a:gd name="connsiteY10" fmla="*/ 41242 h 3227692"/>
              <a:gd name="connsiteX11" fmla="*/ 145275 w 2242043"/>
              <a:gd name="connsiteY11" fmla="*/ 55309 h 3227692"/>
              <a:gd name="connsiteX0" fmla="*/ 145275 w 1394438"/>
              <a:gd name="connsiteY0" fmla="*/ 55309 h 3230536"/>
              <a:gd name="connsiteX1" fmla="*/ 4598 w 1394438"/>
              <a:gd name="connsiteY1" fmla="*/ 210054 h 3230536"/>
              <a:gd name="connsiteX2" fmla="*/ 32733 w 1394438"/>
              <a:gd name="connsiteY2" fmla="*/ 603949 h 3230536"/>
              <a:gd name="connsiteX3" fmla="*/ 18666 w 1394438"/>
              <a:gd name="connsiteY3" fmla="*/ 2151396 h 3230536"/>
              <a:gd name="connsiteX4" fmla="*/ 215614 w 1394438"/>
              <a:gd name="connsiteY4" fmla="*/ 3136134 h 3230536"/>
              <a:gd name="connsiteX5" fmla="*/ 1341029 w 1394438"/>
              <a:gd name="connsiteY5" fmla="*/ 3093931 h 3230536"/>
              <a:gd name="connsiteX6" fmla="*/ 1200352 w 1394438"/>
              <a:gd name="connsiteY6" fmla="*/ 2278005 h 3230536"/>
              <a:gd name="connsiteX7" fmla="*/ 1087810 w 1394438"/>
              <a:gd name="connsiteY7" fmla="*/ 1743432 h 3230536"/>
              <a:gd name="connsiteX8" fmla="*/ 1087810 w 1394438"/>
              <a:gd name="connsiteY8" fmla="*/ 575814 h 3230536"/>
              <a:gd name="connsiteX9" fmla="*/ 961201 w 1394438"/>
              <a:gd name="connsiteY9" fmla="*/ 41242 h 3230536"/>
              <a:gd name="connsiteX10" fmla="*/ 145275 w 1394438"/>
              <a:gd name="connsiteY10" fmla="*/ 55309 h 3230536"/>
              <a:gd name="connsiteX0" fmla="*/ 145275 w 1375678"/>
              <a:gd name="connsiteY0" fmla="*/ 55309 h 3261005"/>
              <a:gd name="connsiteX1" fmla="*/ 4598 w 1375678"/>
              <a:gd name="connsiteY1" fmla="*/ 210054 h 3261005"/>
              <a:gd name="connsiteX2" fmla="*/ 32733 w 1375678"/>
              <a:gd name="connsiteY2" fmla="*/ 603949 h 3261005"/>
              <a:gd name="connsiteX3" fmla="*/ 18666 w 1375678"/>
              <a:gd name="connsiteY3" fmla="*/ 2151396 h 3261005"/>
              <a:gd name="connsiteX4" fmla="*/ 215614 w 1375678"/>
              <a:gd name="connsiteY4" fmla="*/ 3136134 h 3261005"/>
              <a:gd name="connsiteX5" fmla="*/ 1341029 w 1375678"/>
              <a:gd name="connsiteY5" fmla="*/ 3093931 h 3261005"/>
              <a:gd name="connsiteX6" fmla="*/ 1087810 w 1375678"/>
              <a:gd name="connsiteY6" fmla="*/ 1743432 h 3261005"/>
              <a:gd name="connsiteX7" fmla="*/ 1087810 w 1375678"/>
              <a:gd name="connsiteY7" fmla="*/ 575814 h 3261005"/>
              <a:gd name="connsiteX8" fmla="*/ 961201 w 1375678"/>
              <a:gd name="connsiteY8" fmla="*/ 41242 h 3261005"/>
              <a:gd name="connsiteX9" fmla="*/ 145275 w 1375678"/>
              <a:gd name="connsiteY9" fmla="*/ 55309 h 3261005"/>
              <a:gd name="connsiteX0" fmla="*/ 145275 w 1101931"/>
              <a:gd name="connsiteY0" fmla="*/ 55309 h 3253372"/>
              <a:gd name="connsiteX1" fmla="*/ 4598 w 1101931"/>
              <a:gd name="connsiteY1" fmla="*/ 210054 h 3253372"/>
              <a:gd name="connsiteX2" fmla="*/ 32733 w 1101931"/>
              <a:gd name="connsiteY2" fmla="*/ 603949 h 3253372"/>
              <a:gd name="connsiteX3" fmla="*/ 18666 w 1101931"/>
              <a:gd name="connsiteY3" fmla="*/ 2151396 h 3253372"/>
              <a:gd name="connsiteX4" fmla="*/ 215614 w 1101931"/>
              <a:gd name="connsiteY4" fmla="*/ 3136134 h 3253372"/>
              <a:gd name="connsiteX5" fmla="*/ 989337 w 1101931"/>
              <a:gd name="connsiteY5" fmla="*/ 3079863 h 3253372"/>
              <a:gd name="connsiteX6" fmla="*/ 1087810 w 1101931"/>
              <a:gd name="connsiteY6" fmla="*/ 1743432 h 3253372"/>
              <a:gd name="connsiteX7" fmla="*/ 1087810 w 1101931"/>
              <a:gd name="connsiteY7" fmla="*/ 575814 h 3253372"/>
              <a:gd name="connsiteX8" fmla="*/ 961201 w 1101931"/>
              <a:gd name="connsiteY8" fmla="*/ 41242 h 3253372"/>
              <a:gd name="connsiteX9" fmla="*/ 145275 w 1101931"/>
              <a:gd name="connsiteY9" fmla="*/ 55309 h 3253372"/>
              <a:gd name="connsiteX0" fmla="*/ 141212 w 1097868"/>
              <a:gd name="connsiteY0" fmla="*/ 55309 h 3253372"/>
              <a:gd name="connsiteX1" fmla="*/ 28670 w 1097868"/>
              <a:gd name="connsiteY1" fmla="*/ 603949 h 3253372"/>
              <a:gd name="connsiteX2" fmla="*/ 14603 w 1097868"/>
              <a:gd name="connsiteY2" fmla="*/ 2151396 h 3253372"/>
              <a:gd name="connsiteX3" fmla="*/ 211551 w 1097868"/>
              <a:gd name="connsiteY3" fmla="*/ 3136134 h 3253372"/>
              <a:gd name="connsiteX4" fmla="*/ 985274 w 1097868"/>
              <a:gd name="connsiteY4" fmla="*/ 3079863 h 3253372"/>
              <a:gd name="connsiteX5" fmla="*/ 1083747 w 1097868"/>
              <a:gd name="connsiteY5" fmla="*/ 1743432 h 3253372"/>
              <a:gd name="connsiteX6" fmla="*/ 1083747 w 1097868"/>
              <a:gd name="connsiteY6" fmla="*/ 575814 h 3253372"/>
              <a:gd name="connsiteX7" fmla="*/ 957138 w 1097868"/>
              <a:gd name="connsiteY7" fmla="*/ 41242 h 3253372"/>
              <a:gd name="connsiteX8" fmla="*/ 141212 w 1097868"/>
              <a:gd name="connsiteY8" fmla="*/ 55309 h 3253372"/>
              <a:gd name="connsiteX0" fmla="*/ 141212 w 1097868"/>
              <a:gd name="connsiteY0" fmla="*/ 67 h 3198130"/>
              <a:gd name="connsiteX1" fmla="*/ 28670 w 1097868"/>
              <a:gd name="connsiteY1" fmla="*/ 548707 h 3198130"/>
              <a:gd name="connsiteX2" fmla="*/ 14603 w 1097868"/>
              <a:gd name="connsiteY2" fmla="*/ 2096154 h 3198130"/>
              <a:gd name="connsiteX3" fmla="*/ 211551 w 1097868"/>
              <a:gd name="connsiteY3" fmla="*/ 3080892 h 3198130"/>
              <a:gd name="connsiteX4" fmla="*/ 985274 w 1097868"/>
              <a:gd name="connsiteY4" fmla="*/ 3024621 h 3198130"/>
              <a:gd name="connsiteX5" fmla="*/ 1083747 w 1097868"/>
              <a:gd name="connsiteY5" fmla="*/ 1688190 h 3198130"/>
              <a:gd name="connsiteX6" fmla="*/ 1083747 w 1097868"/>
              <a:gd name="connsiteY6" fmla="*/ 520572 h 3198130"/>
              <a:gd name="connsiteX7" fmla="*/ 141212 w 1097868"/>
              <a:gd name="connsiteY7" fmla="*/ 67 h 3198130"/>
              <a:gd name="connsiteX0" fmla="*/ 588113 w 1122738"/>
              <a:gd name="connsiteY0" fmla="*/ 54 h 3254387"/>
              <a:gd name="connsiteX1" fmla="*/ 53540 w 1122738"/>
              <a:gd name="connsiteY1" fmla="*/ 604964 h 3254387"/>
              <a:gd name="connsiteX2" fmla="*/ 39473 w 1122738"/>
              <a:gd name="connsiteY2" fmla="*/ 2152411 h 3254387"/>
              <a:gd name="connsiteX3" fmla="*/ 236421 w 1122738"/>
              <a:gd name="connsiteY3" fmla="*/ 3137149 h 3254387"/>
              <a:gd name="connsiteX4" fmla="*/ 1010144 w 1122738"/>
              <a:gd name="connsiteY4" fmla="*/ 3080878 h 3254387"/>
              <a:gd name="connsiteX5" fmla="*/ 1108617 w 1122738"/>
              <a:gd name="connsiteY5" fmla="*/ 1744447 h 3254387"/>
              <a:gd name="connsiteX6" fmla="*/ 1108617 w 1122738"/>
              <a:gd name="connsiteY6" fmla="*/ 576829 h 3254387"/>
              <a:gd name="connsiteX7" fmla="*/ 588113 w 1122738"/>
              <a:gd name="connsiteY7" fmla="*/ 54 h 3254387"/>
              <a:gd name="connsiteX0" fmla="*/ 607754 w 1142379"/>
              <a:gd name="connsiteY0" fmla="*/ 14801 h 3269134"/>
              <a:gd name="connsiteX1" fmla="*/ 45046 w 1142379"/>
              <a:gd name="connsiteY1" fmla="*/ 352425 h 3269134"/>
              <a:gd name="connsiteX2" fmla="*/ 59114 w 1142379"/>
              <a:gd name="connsiteY2" fmla="*/ 2167158 h 3269134"/>
              <a:gd name="connsiteX3" fmla="*/ 256062 w 1142379"/>
              <a:gd name="connsiteY3" fmla="*/ 3151896 h 3269134"/>
              <a:gd name="connsiteX4" fmla="*/ 1029785 w 1142379"/>
              <a:gd name="connsiteY4" fmla="*/ 3095625 h 3269134"/>
              <a:gd name="connsiteX5" fmla="*/ 1128258 w 1142379"/>
              <a:gd name="connsiteY5" fmla="*/ 1759194 h 3269134"/>
              <a:gd name="connsiteX6" fmla="*/ 1128258 w 1142379"/>
              <a:gd name="connsiteY6" fmla="*/ 591576 h 3269134"/>
              <a:gd name="connsiteX7" fmla="*/ 607754 w 1142379"/>
              <a:gd name="connsiteY7" fmla="*/ 14801 h 3269134"/>
              <a:gd name="connsiteX0" fmla="*/ 607754 w 1132422"/>
              <a:gd name="connsiteY0" fmla="*/ 86 h 3254419"/>
              <a:gd name="connsiteX1" fmla="*/ 45046 w 1132422"/>
              <a:gd name="connsiteY1" fmla="*/ 337710 h 3254419"/>
              <a:gd name="connsiteX2" fmla="*/ 59114 w 1132422"/>
              <a:gd name="connsiteY2" fmla="*/ 2152443 h 3254419"/>
              <a:gd name="connsiteX3" fmla="*/ 256062 w 1132422"/>
              <a:gd name="connsiteY3" fmla="*/ 3137181 h 3254419"/>
              <a:gd name="connsiteX4" fmla="*/ 1029785 w 1132422"/>
              <a:gd name="connsiteY4" fmla="*/ 3080910 h 3254419"/>
              <a:gd name="connsiteX5" fmla="*/ 1128258 w 1132422"/>
              <a:gd name="connsiteY5" fmla="*/ 1744479 h 3254419"/>
              <a:gd name="connsiteX6" fmla="*/ 1071987 w 1132422"/>
              <a:gd name="connsiteY6" fmla="*/ 323642 h 3254419"/>
              <a:gd name="connsiteX7" fmla="*/ 607754 w 1132422"/>
              <a:gd name="connsiteY7" fmla="*/ 86 h 32544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32422" h="3254419">
                <a:moveTo>
                  <a:pt x="607754" y="86"/>
                </a:moveTo>
                <a:cubicBezTo>
                  <a:pt x="436597" y="2431"/>
                  <a:pt x="136486" y="-21016"/>
                  <a:pt x="45046" y="337710"/>
                </a:cubicBezTo>
                <a:cubicBezTo>
                  <a:pt x="-46394" y="696436"/>
                  <a:pt x="23945" y="1685865"/>
                  <a:pt x="59114" y="2152443"/>
                </a:cubicBezTo>
                <a:cubicBezTo>
                  <a:pt x="94283" y="2619022"/>
                  <a:pt x="94284" y="2982437"/>
                  <a:pt x="256062" y="3137181"/>
                </a:cubicBezTo>
                <a:cubicBezTo>
                  <a:pt x="417840" y="3291925"/>
                  <a:pt x="884419" y="3313027"/>
                  <a:pt x="1029785" y="3080910"/>
                </a:cubicBezTo>
                <a:cubicBezTo>
                  <a:pt x="1175151" y="2848793"/>
                  <a:pt x="1121224" y="2204024"/>
                  <a:pt x="1128258" y="1744479"/>
                </a:cubicBezTo>
                <a:cubicBezTo>
                  <a:pt x="1135292" y="1284934"/>
                  <a:pt x="1093088" y="607340"/>
                  <a:pt x="1071987" y="323642"/>
                </a:cubicBezTo>
                <a:cubicBezTo>
                  <a:pt x="914898" y="42288"/>
                  <a:pt x="778911" y="-2259"/>
                  <a:pt x="607754" y="86"/>
                </a:cubicBezTo>
                <a:close/>
              </a:path>
            </a:pathLst>
          </a:custGeom>
          <a:solidFill>
            <a:srgbClr val="FF0000">
              <a:alpha val="12000"/>
            </a:srgbClr>
          </a:solidFill>
          <a:ln w="38100">
            <a:solidFill>
              <a:srgbClr val="FF0000">
                <a:alpha val="36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46413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18" grpId="0" animBg="1"/>
    </p:bld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Chamberlin-Courant</a:t>
            </a:r>
            <a:endParaRPr lang="he-IL" dirty="0"/>
          </a:p>
        </p:txBody>
      </p:sp>
      <p:sp>
        <p:nvSpPr>
          <p:cNvPr id="21" name="TextBox 20"/>
          <p:cNvSpPr txBox="1"/>
          <p:nvPr/>
        </p:nvSpPr>
        <p:spPr>
          <a:xfrm>
            <a:off x="487028" y="1190625"/>
            <a:ext cx="8415317" cy="46166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400" dirty="0"/>
              <a:t>Select k candidates which </a:t>
            </a:r>
            <a:r>
              <a:rPr lang="en-US" sz="2400" b="1" dirty="0"/>
              <a:t>together </a:t>
            </a:r>
            <a:r>
              <a:rPr lang="en-US" sz="2400" dirty="0"/>
              <a:t>maximize the total satisfaction</a:t>
            </a:r>
            <a:endParaRPr lang="he-IL" sz="2400" dirty="0"/>
          </a:p>
        </p:txBody>
      </p:sp>
      <p:sp>
        <p:nvSpPr>
          <p:cNvPr id="22" name="TextBox 21"/>
          <p:cNvSpPr txBox="1"/>
          <p:nvPr/>
        </p:nvSpPr>
        <p:spPr>
          <a:xfrm>
            <a:off x="890952" y="1777211"/>
            <a:ext cx="2241319" cy="58477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3200" dirty="0"/>
              <a:t>Approval-CC</a:t>
            </a:r>
            <a:endParaRPr lang="he-IL" sz="3200" dirty="0"/>
          </a:p>
        </p:txBody>
      </p:sp>
      <p:sp>
        <p:nvSpPr>
          <p:cNvPr id="25" name="TextBox 24"/>
          <p:cNvSpPr txBox="1"/>
          <p:nvPr/>
        </p:nvSpPr>
        <p:spPr>
          <a:xfrm>
            <a:off x="3375682" y="1804510"/>
            <a:ext cx="5374080" cy="52322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l" rtl="0"/>
            <a:r>
              <a:rPr lang="en-US" sz="2800" dirty="0"/>
              <a:t>“cover” as </a:t>
            </a:r>
            <a:r>
              <a:rPr lang="pl-PL" sz="2800" dirty="0"/>
              <a:t>many</a:t>
            </a:r>
            <a:r>
              <a:rPr lang="en-US" sz="2800" dirty="0"/>
              <a:t> voters as possible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6609" y="5659766"/>
            <a:ext cx="8890781" cy="1077218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1600" dirty="0"/>
              <a:t>[CC83] </a:t>
            </a:r>
            <a:r>
              <a:rPr lang="en-US" sz="1600" dirty="0"/>
              <a:t>JR. Chamberlin, PN. Courant, Representative deliberations and representative decisions: Proportional representation and the </a:t>
            </a:r>
            <a:r>
              <a:rPr lang="en-US" sz="1600" dirty="0" err="1"/>
              <a:t>Borda</a:t>
            </a:r>
            <a:r>
              <a:rPr lang="en-US" sz="1600" dirty="0"/>
              <a:t> rule,</a:t>
            </a:r>
            <a:r>
              <a:rPr lang="en-US" sz="1600" i="1" dirty="0"/>
              <a:t> </a:t>
            </a:r>
            <a:r>
              <a:rPr lang="en-US" sz="1600" dirty="0"/>
              <a:t>American Political Science Review, 1983</a:t>
            </a:r>
            <a:endParaRPr lang="pl-PL" sz="1600" dirty="0"/>
          </a:p>
          <a:p>
            <a:r>
              <a:rPr lang="pl-PL" sz="1600" dirty="0"/>
              <a:t>[PRZ08] A. Procaccia, J. Rosenschein, A. Zohar, On the Complexity of Achieving Proportional Representation, Social Choice and Welfare 2008</a:t>
            </a:r>
            <a:endParaRPr lang="en-US" sz="1600" dirty="0"/>
          </a:p>
        </p:txBody>
      </p:sp>
      <p:sp>
        <p:nvSpPr>
          <p:cNvPr id="23" name="Rectangle 22"/>
          <p:cNvSpPr/>
          <p:nvPr/>
        </p:nvSpPr>
        <p:spPr>
          <a:xfrm>
            <a:off x="7854308" y="4139631"/>
            <a:ext cx="589314" cy="634327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grpSp>
        <p:nvGrpSpPr>
          <p:cNvPr id="50" name="Group 49"/>
          <p:cNvGrpSpPr/>
          <p:nvPr/>
        </p:nvGrpSpPr>
        <p:grpSpPr>
          <a:xfrm>
            <a:off x="1017993" y="2551584"/>
            <a:ext cx="1896368" cy="2781809"/>
            <a:chOff x="4035908" y="2390818"/>
            <a:chExt cx="1896368" cy="2781809"/>
          </a:xfrm>
        </p:grpSpPr>
        <p:sp>
          <p:nvSpPr>
            <p:cNvPr id="8" name="pole tekstowe 8"/>
            <p:cNvSpPr txBox="1"/>
            <p:nvPr/>
          </p:nvSpPr>
          <p:spPr>
            <a:xfrm>
              <a:off x="4035908" y="2455210"/>
              <a:ext cx="45717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pl-PL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pl-PL" dirty="0"/>
                <a:t>V</a:t>
              </a:r>
              <a:r>
                <a:rPr lang="pl-PL" baseline="-25000" dirty="0"/>
                <a:t>1</a:t>
              </a:r>
              <a:r>
                <a:rPr lang="pl-PL" dirty="0"/>
                <a:t>:</a:t>
              </a:r>
            </a:p>
          </p:txBody>
        </p:sp>
        <p:sp>
          <p:nvSpPr>
            <p:cNvPr id="10" name="pole tekstowe 9"/>
            <p:cNvSpPr txBox="1"/>
            <p:nvPr/>
          </p:nvSpPr>
          <p:spPr>
            <a:xfrm>
              <a:off x="4036097" y="4771319"/>
              <a:ext cx="45717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pl-PL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pl-PL" dirty="0"/>
                <a:t>V</a:t>
              </a:r>
              <a:r>
                <a:rPr lang="pl-PL" baseline="-25000" dirty="0"/>
                <a:t>5</a:t>
              </a:r>
              <a:r>
                <a:rPr lang="pl-PL" dirty="0"/>
                <a:t>:</a:t>
              </a:r>
            </a:p>
          </p:txBody>
        </p:sp>
        <p:sp>
          <p:nvSpPr>
            <p:cNvPr id="11" name="pole tekstowe 10"/>
            <p:cNvSpPr txBox="1"/>
            <p:nvPr/>
          </p:nvSpPr>
          <p:spPr>
            <a:xfrm>
              <a:off x="4035908" y="3032706"/>
              <a:ext cx="45717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pl-PL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pl-PL" dirty="0"/>
                <a:t>V</a:t>
              </a:r>
              <a:r>
                <a:rPr lang="pl-PL" baseline="-25000" dirty="0"/>
                <a:t>2</a:t>
              </a:r>
              <a:r>
                <a:rPr lang="pl-PL" dirty="0"/>
                <a:t>:</a:t>
              </a:r>
            </a:p>
          </p:txBody>
        </p:sp>
        <p:sp>
          <p:nvSpPr>
            <p:cNvPr id="12" name="pole tekstowe 11"/>
            <p:cNvSpPr txBox="1"/>
            <p:nvPr/>
          </p:nvSpPr>
          <p:spPr>
            <a:xfrm>
              <a:off x="4035908" y="3648828"/>
              <a:ext cx="45717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pl-PL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pl-PL" dirty="0"/>
                <a:t>V</a:t>
              </a:r>
              <a:r>
                <a:rPr lang="pl-PL" baseline="-25000" dirty="0"/>
                <a:t>3</a:t>
              </a:r>
              <a:r>
                <a:rPr lang="pl-PL" dirty="0"/>
                <a:t>:</a:t>
              </a:r>
            </a:p>
          </p:txBody>
        </p:sp>
        <p:sp>
          <p:nvSpPr>
            <p:cNvPr id="13" name="pole tekstowe 13"/>
            <p:cNvSpPr txBox="1"/>
            <p:nvPr/>
          </p:nvSpPr>
          <p:spPr>
            <a:xfrm>
              <a:off x="4036097" y="4150247"/>
              <a:ext cx="45717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pl-PL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pl-PL" dirty="0"/>
                <a:t>V</a:t>
              </a:r>
              <a:r>
                <a:rPr lang="pl-PL" baseline="-25000" dirty="0"/>
                <a:t>4</a:t>
              </a:r>
              <a:r>
                <a:rPr lang="pl-PL" dirty="0"/>
                <a:t>:</a:t>
              </a:r>
            </a:p>
          </p:txBody>
        </p:sp>
        <p:sp>
          <p:nvSpPr>
            <p:cNvPr id="4" name="Rectangle 3"/>
            <p:cNvSpPr/>
            <p:nvPr/>
          </p:nvSpPr>
          <p:spPr>
            <a:xfrm>
              <a:off x="4522164" y="2477140"/>
              <a:ext cx="24668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000" dirty="0"/>
                <a:t>{</a:t>
              </a:r>
            </a:p>
          </p:txBody>
        </p:sp>
        <p:sp>
          <p:nvSpPr>
            <p:cNvPr id="5" name="Rectangle 4"/>
            <p:cNvSpPr/>
            <p:nvPr/>
          </p:nvSpPr>
          <p:spPr>
            <a:xfrm>
              <a:off x="4941702" y="3601068"/>
              <a:ext cx="264816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000" dirty="0"/>
                <a:t>}</a:t>
              </a: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4512134" y="3049232"/>
              <a:ext cx="24668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000" dirty="0"/>
                <a:t>{</a:t>
              </a: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4493084" y="3632757"/>
              <a:ext cx="24668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000" dirty="0"/>
                <a:t>{</a:t>
              </a: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4471364" y="4147766"/>
              <a:ext cx="24668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000" dirty="0"/>
                <a:t>{</a:t>
              </a: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4478485" y="4737474"/>
              <a:ext cx="24668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000" dirty="0"/>
                <a:t>{</a:t>
              </a:r>
            </a:p>
          </p:txBody>
        </p:sp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86365" y="2428768"/>
              <a:ext cx="251876" cy="503751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77870" y="3025381"/>
              <a:ext cx="251876" cy="503751"/>
            </a:xfrm>
            <a:prstGeom prst="rect">
              <a:avLst/>
            </a:prstGeom>
          </p:spPr>
        </p:pic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82498" y="2410464"/>
              <a:ext cx="306973" cy="488008"/>
            </a:xfrm>
            <a:prstGeom prst="rect">
              <a:avLst/>
            </a:prstGeom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57988" y="4134467"/>
              <a:ext cx="306973" cy="488008"/>
            </a:xfrm>
            <a:prstGeom prst="rect">
              <a:avLst/>
            </a:prstGeom>
          </p:spPr>
        </p:pic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51197" y="4664941"/>
              <a:ext cx="306973" cy="488008"/>
            </a:xfrm>
            <a:prstGeom prst="rect">
              <a:avLst/>
            </a:prstGeom>
          </p:spPr>
        </p:pic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48606" y="2390818"/>
              <a:ext cx="338458" cy="527364"/>
            </a:xfrm>
            <a:prstGeom prst="rect">
              <a:avLst/>
            </a:prstGeom>
          </p:spPr>
        </p:pic>
        <p:pic>
          <p:nvPicPr>
            <p:cNvPr id="40" name="Picture 3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56736" y="4100768"/>
              <a:ext cx="338458" cy="527364"/>
            </a:xfrm>
            <a:prstGeom prst="rect">
              <a:avLst/>
            </a:prstGeom>
          </p:spPr>
        </p:pic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81539" y="4645263"/>
              <a:ext cx="338458" cy="527364"/>
            </a:xfrm>
            <a:prstGeom prst="rect">
              <a:avLst/>
            </a:prstGeom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06812" y="3579846"/>
              <a:ext cx="322715" cy="519493"/>
            </a:xfrm>
            <a:prstGeom prst="rect">
              <a:avLst/>
            </a:prstGeom>
          </p:spPr>
        </p:pic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43953" y="4101739"/>
              <a:ext cx="322715" cy="519493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11413" y="3009639"/>
              <a:ext cx="291231" cy="519493"/>
            </a:xfrm>
            <a:prstGeom prst="rect">
              <a:avLst/>
            </a:prstGeom>
          </p:spPr>
        </p:pic>
        <p:sp>
          <p:nvSpPr>
            <p:cNvPr id="45" name="Rectangle 44"/>
            <p:cNvSpPr/>
            <p:nvPr/>
          </p:nvSpPr>
          <p:spPr>
            <a:xfrm>
              <a:off x="5402644" y="3042437"/>
              <a:ext cx="264816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000" dirty="0"/>
                <a:t>}</a:t>
              </a:r>
            </a:p>
          </p:txBody>
        </p:sp>
        <p:sp>
          <p:nvSpPr>
            <p:cNvPr id="46" name="Rectangle 45"/>
            <p:cNvSpPr/>
            <p:nvPr/>
          </p:nvSpPr>
          <p:spPr>
            <a:xfrm>
              <a:off x="5667460" y="2490270"/>
              <a:ext cx="264816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000" dirty="0"/>
                <a:t>}</a:t>
              </a:r>
            </a:p>
          </p:txBody>
        </p:sp>
        <p:sp>
          <p:nvSpPr>
            <p:cNvPr id="47" name="Rectangle 46"/>
            <p:cNvSpPr/>
            <p:nvPr/>
          </p:nvSpPr>
          <p:spPr>
            <a:xfrm>
              <a:off x="5494016" y="4126551"/>
              <a:ext cx="264816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000" dirty="0"/>
                <a:t>}</a:t>
              </a:r>
            </a:p>
          </p:txBody>
        </p:sp>
        <p:sp>
          <p:nvSpPr>
            <p:cNvPr id="48" name="Rectangle 47"/>
            <p:cNvSpPr/>
            <p:nvPr/>
          </p:nvSpPr>
          <p:spPr>
            <a:xfrm>
              <a:off x="5242019" y="4719224"/>
              <a:ext cx="264816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000" dirty="0"/>
                <a:t>}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16986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5" grpId="0" animBg="1"/>
      <p:bldP spid="9" grpId="0" animBg="1"/>
    </p:bld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" name="Picture 5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9364" y="3300730"/>
            <a:ext cx="306973" cy="488008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8341" y="4410232"/>
            <a:ext cx="306973" cy="488008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8341" y="3266298"/>
            <a:ext cx="338458" cy="527364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2057" y="3865460"/>
            <a:ext cx="251876" cy="503751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4340" y="4376239"/>
            <a:ext cx="251876" cy="503751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5568" y="3842200"/>
            <a:ext cx="291231" cy="51949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Chamberlin-Courant</a:t>
            </a:r>
            <a:endParaRPr lang="he-IL" dirty="0"/>
          </a:p>
        </p:txBody>
      </p:sp>
      <p:sp>
        <p:nvSpPr>
          <p:cNvPr id="21" name="TextBox 20"/>
          <p:cNvSpPr txBox="1"/>
          <p:nvPr/>
        </p:nvSpPr>
        <p:spPr>
          <a:xfrm>
            <a:off x="487028" y="1190625"/>
            <a:ext cx="8415317" cy="46166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400" dirty="0"/>
              <a:t>Select k candidates which </a:t>
            </a:r>
            <a:r>
              <a:rPr lang="en-US" sz="2400" b="1" dirty="0"/>
              <a:t>together </a:t>
            </a:r>
            <a:r>
              <a:rPr lang="en-US" sz="2400" dirty="0"/>
              <a:t>maximize the total satisfaction</a:t>
            </a:r>
            <a:endParaRPr lang="he-IL" sz="2400" dirty="0"/>
          </a:p>
        </p:txBody>
      </p:sp>
      <p:sp>
        <p:nvSpPr>
          <p:cNvPr id="22" name="TextBox 21"/>
          <p:cNvSpPr txBox="1"/>
          <p:nvPr/>
        </p:nvSpPr>
        <p:spPr>
          <a:xfrm>
            <a:off x="890952" y="1777211"/>
            <a:ext cx="2241319" cy="58477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3200" dirty="0"/>
              <a:t>Approval-CC</a:t>
            </a:r>
            <a:endParaRPr lang="he-IL" sz="3200" dirty="0"/>
          </a:p>
        </p:txBody>
      </p:sp>
      <p:sp>
        <p:nvSpPr>
          <p:cNvPr id="25" name="TextBox 24"/>
          <p:cNvSpPr txBox="1"/>
          <p:nvPr/>
        </p:nvSpPr>
        <p:spPr>
          <a:xfrm>
            <a:off x="3375682" y="1804510"/>
            <a:ext cx="5374080" cy="52322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l" rtl="0"/>
            <a:r>
              <a:rPr lang="en-US" sz="2800" dirty="0"/>
              <a:t>“cover” as </a:t>
            </a:r>
            <a:r>
              <a:rPr lang="pl-PL" sz="2800" dirty="0"/>
              <a:t>many</a:t>
            </a:r>
            <a:r>
              <a:rPr lang="en-US" sz="2800" dirty="0"/>
              <a:t> voters as possible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6609" y="5659766"/>
            <a:ext cx="8890781" cy="1077218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1600" dirty="0"/>
              <a:t>[CC83] </a:t>
            </a:r>
            <a:r>
              <a:rPr lang="en-US" sz="1600" dirty="0"/>
              <a:t>JR. Chamberlin, PN. Courant, Representative deliberations and representative decisions: Proportional representation and the </a:t>
            </a:r>
            <a:r>
              <a:rPr lang="en-US" sz="1600" dirty="0" err="1"/>
              <a:t>Borda</a:t>
            </a:r>
            <a:r>
              <a:rPr lang="en-US" sz="1600" dirty="0"/>
              <a:t> rule,</a:t>
            </a:r>
            <a:r>
              <a:rPr lang="en-US" sz="1600" i="1" dirty="0"/>
              <a:t> </a:t>
            </a:r>
            <a:r>
              <a:rPr lang="en-US" sz="1600" dirty="0"/>
              <a:t>American Political Science Review, 1983</a:t>
            </a:r>
            <a:endParaRPr lang="pl-PL" sz="1600" dirty="0"/>
          </a:p>
          <a:p>
            <a:r>
              <a:rPr lang="pl-PL" sz="1600" dirty="0"/>
              <a:t>[PRZ08] A. Procaccia, J. Rosenschein, A. Zohar, On the Complexity of Achieving Proportional Representation, Social Choice and Welfare 2008</a:t>
            </a:r>
            <a:endParaRPr lang="en-US" sz="1600" dirty="0"/>
          </a:p>
        </p:txBody>
      </p:sp>
      <p:sp>
        <p:nvSpPr>
          <p:cNvPr id="15" name="TextBox 14"/>
          <p:cNvSpPr txBox="1"/>
          <p:nvPr/>
        </p:nvSpPr>
        <p:spPr>
          <a:xfrm>
            <a:off x="3326592" y="3177091"/>
            <a:ext cx="274253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rtl="0"/>
            <a:r>
              <a:rPr lang="en-US" sz="3600" dirty="0">
                <a:sym typeface="Wingdings" panose="05000000000000000000" pitchFamily="2" charset="2"/>
              </a:rPr>
              <a:t></a:t>
            </a:r>
            <a:r>
              <a:rPr lang="en-US" sz="3600" dirty="0"/>
              <a:t>({</a:t>
            </a:r>
            <a:r>
              <a:rPr lang="pl-PL" sz="3600" dirty="0"/>
              <a:t>   </a:t>
            </a:r>
            <a:r>
              <a:rPr lang="en-US" sz="3600" dirty="0"/>
              <a:t>, </a:t>
            </a:r>
            <a:r>
              <a:rPr lang="pl-PL" sz="3600" dirty="0"/>
              <a:t>  </a:t>
            </a:r>
            <a:r>
              <a:rPr lang="en-US" sz="3600" dirty="0"/>
              <a:t>}) = 3</a:t>
            </a:r>
          </a:p>
          <a:p>
            <a:pPr algn="l" rtl="0"/>
            <a:r>
              <a:rPr lang="en-US" sz="3600" dirty="0">
                <a:sym typeface="Wingdings" panose="05000000000000000000" pitchFamily="2" charset="2"/>
              </a:rPr>
              <a:t></a:t>
            </a:r>
            <a:r>
              <a:rPr lang="en-US" sz="3600" dirty="0"/>
              <a:t>({</a:t>
            </a:r>
            <a:r>
              <a:rPr lang="pl-PL" sz="3600" dirty="0"/>
              <a:t>   </a:t>
            </a:r>
            <a:r>
              <a:rPr lang="en-US" sz="3600" dirty="0"/>
              <a:t>, </a:t>
            </a:r>
            <a:r>
              <a:rPr lang="pl-PL" sz="3600" dirty="0"/>
              <a:t>  </a:t>
            </a:r>
            <a:r>
              <a:rPr lang="en-US" sz="3600" dirty="0"/>
              <a:t>}) = 2</a:t>
            </a:r>
          </a:p>
          <a:p>
            <a:pPr algn="l" rtl="0"/>
            <a:r>
              <a:rPr lang="en-US" sz="3600" dirty="0">
                <a:sym typeface="Wingdings" panose="05000000000000000000" pitchFamily="2" charset="2"/>
              </a:rPr>
              <a:t></a:t>
            </a:r>
            <a:r>
              <a:rPr lang="en-US" sz="3600" dirty="0"/>
              <a:t>({</a:t>
            </a:r>
            <a:r>
              <a:rPr lang="pl-PL" sz="3600" dirty="0"/>
              <a:t>   </a:t>
            </a:r>
            <a:r>
              <a:rPr lang="en-US" sz="3600" dirty="0"/>
              <a:t>, </a:t>
            </a:r>
            <a:r>
              <a:rPr lang="pl-PL" sz="3600" dirty="0"/>
              <a:t>  </a:t>
            </a:r>
            <a:r>
              <a:rPr lang="en-US" sz="3600" dirty="0"/>
              <a:t>}) = 4</a:t>
            </a:r>
          </a:p>
        </p:txBody>
      </p:sp>
      <p:sp>
        <p:nvSpPr>
          <p:cNvPr id="23" name="Rectangle 22"/>
          <p:cNvSpPr/>
          <p:nvPr/>
        </p:nvSpPr>
        <p:spPr>
          <a:xfrm>
            <a:off x="7854308" y="4139631"/>
            <a:ext cx="589314" cy="634327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grpSp>
        <p:nvGrpSpPr>
          <p:cNvPr id="50" name="Group 49"/>
          <p:cNvGrpSpPr/>
          <p:nvPr/>
        </p:nvGrpSpPr>
        <p:grpSpPr>
          <a:xfrm>
            <a:off x="1017993" y="2551584"/>
            <a:ext cx="1896368" cy="2781809"/>
            <a:chOff x="4035908" y="2390818"/>
            <a:chExt cx="1896368" cy="2781809"/>
          </a:xfrm>
        </p:grpSpPr>
        <p:sp>
          <p:nvSpPr>
            <p:cNvPr id="8" name="pole tekstowe 8"/>
            <p:cNvSpPr txBox="1"/>
            <p:nvPr/>
          </p:nvSpPr>
          <p:spPr>
            <a:xfrm>
              <a:off x="4035908" y="2455210"/>
              <a:ext cx="45717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pl-PL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pl-PL" dirty="0"/>
                <a:t>V</a:t>
              </a:r>
              <a:r>
                <a:rPr lang="pl-PL" baseline="-25000" dirty="0"/>
                <a:t>1</a:t>
              </a:r>
              <a:r>
                <a:rPr lang="pl-PL" dirty="0"/>
                <a:t>:</a:t>
              </a:r>
            </a:p>
          </p:txBody>
        </p:sp>
        <p:sp>
          <p:nvSpPr>
            <p:cNvPr id="10" name="pole tekstowe 9"/>
            <p:cNvSpPr txBox="1"/>
            <p:nvPr/>
          </p:nvSpPr>
          <p:spPr>
            <a:xfrm>
              <a:off x="4036097" y="4771319"/>
              <a:ext cx="45717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pl-PL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pl-PL" dirty="0"/>
                <a:t>V</a:t>
              </a:r>
              <a:r>
                <a:rPr lang="pl-PL" baseline="-25000" dirty="0"/>
                <a:t>5</a:t>
              </a:r>
              <a:r>
                <a:rPr lang="pl-PL" dirty="0"/>
                <a:t>:</a:t>
              </a:r>
            </a:p>
          </p:txBody>
        </p:sp>
        <p:sp>
          <p:nvSpPr>
            <p:cNvPr id="11" name="pole tekstowe 10"/>
            <p:cNvSpPr txBox="1"/>
            <p:nvPr/>
          </p:nvSpPr>
          <p:spPr>
            <a:xfrm>
              <a:off x="4035908" y="3032706"/>
              <a:ext cx="45717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pl-PL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pl-PL" dirty="0"/>
                <a:t>V</a:t>
              </a:r>
              <a:r>
                <a:rPr lang="pl-PL" baseline="-25000" dirty="0"/>
                <a:t>2</a:t>
              </a:r>
              <a:r>
                <a:rPr lang="pl-PL" dirty="0"/>
                <a:t>:</a:t>
              </a:r>
            </a:p>
          </p:txBody>
        </p:sp>
        <p:sp>
          <p:nvSpPr>
            <p:cNvPr id="12" name="pole tekstowe 11"/>
            <p:cNvSpPr txBox="1"/>
            <p:nvPr/>
          </p:nvSpPr>
          <p:spPr>
            <a:xfrm>
              <a:off x="4035908" y="3648828"/>
              <a:ext cx="45717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pl-PL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pl-PL" dirty="0"/>
                <a:t>V</a:t>
              </a:r>
              <a:r>
                <a:rPr lang="pl-PL" baseline="-25000" dirty="0"/>
                <a:t>3</a:t>
              </a:r>
              <a:r>
                <a:rPr lang="pl-PL" dirty="0"/>
                <a:t>:</a:t>
              </a:r>
            </a:p>
          </p:txBody>
        </p:sp>
        <p:sp>
          <p:nvSpPr>
            <p:cNvPr id="13" name="pole tekstowe 13"/>
            <p:cNvSpPr txBox="1"/>
            <p:nvPr/>
          </p:nvSpPr>
          <p:spPr>
            <a:xfrm>
              <a:off x="4036097" y="4150247"/>
              <a:ext cx="45717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pl-PL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pl-PL" dirty="0"/>
                <a:t>V</a:t>
              </a:r>
              <a:r>
                <a:rPr lang="pl-PL" baseline="-25000" dirty="0"/>
                <a:t>4</a:t>
              </a:r>
              <a:r>
                <a:rPr lang="pl-PL" dirty="0"/>
                <a:t>:</a:t>
              </a:r>
            </a:p>
          </p:txBody>
        </p:sp>
        <p:sp>
          <p:nvSpPr>
            <p:cNvPr id="4" name="Rectangle 3"/>
            <p:cNvSpPr/>
            <p:nvPr/>
          </p:nvSpPr>
          <p:spPr>
            <a:xfrm>
              <a:off x="4522164" y="2477140"/>
              <a:ext cx="24668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000" dirty="0"/>
                <a:t>{</a:t>
              </a:r>
            </a:p>
          </p:txBody>
        </p:sp>
        <p:sp>
          <p:nvSpPr>
            <p:cNvPr id="5" name="Rectangle 4"/>
            <p:cNvSpPr/>
            <p:nvPr/>
          </p:nvSpPr>
          <p:spPr>
            <a:xfrm>
              <a:off x="4941702" y="3601068"/>
              <a:ext cx="264816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000" dirty="0"/>
                <a:t>}</a:t>
              </a: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4512134" y="3049232"/>
              <a:ext cx="24668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000" dirty="0"/>
                <a:t>{</a:t>
              </a: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4493084" y="3632757"/>
              <a:ext cx="24668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000" dirty="0"/>
                <a:t>{</a:t>
              </a: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4471364" y="4147766"/>
              <a:ext cx="24668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000" dirty="0"/>
                <a:t>{</a:t>
              </a: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4478485" y="4737474"/>
              <a:ext cx="24668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000" dirty="0"/>
                <a:t>{</a:t>
              </a:r>
            </a:p>
          </p:txBody>
        </p:sp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86365" y="2428768"/>
              <a:ext cx="251876" cy="503751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77870" y="3025381"/>
              <a:ext cx="251876" cy="503751"/>
            </a:xfrm>
            <a:prstGeom prst="rect">
              <a:avLst/>
            </a:prstGeom>
          </p:spPr>
        </p:pic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82498" y="2410464"/>
              <a:ext cx="306973" cy="488008"/>
            </a:xfrm>
            <a:prstGeom prst="rect">
              <a:avLst/>
            </a:prstGeom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57988" y="4134467"/>
              <a:ext cx="306973" cy="488008"/>
            </a:xfrm>
            <a:prstGeom prst="rect">
              <a:avLst/>
            </a:prstGeom>
          </p:spPr>
        </p:pic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51197" y="4664941"/>
              <a:ext cx="306973" cy="488008"/>
            </a:xfrm>
            <a:prstGeom prst="rect">
              <a:avLst/>
            </a:prstGeom>
          </p:spPr>
        </p:pic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48606" y="2390818"/>
              <a:ext cx="338458" cy="527364"/>
            </a:xfrm>
            <a:prstGeom prst="rect">
              <a:avLst/>
            </a:prstGeom>
          </p:spPr>
        </p:pic>
        <p:pic>
          <p:nvPicPr>
            <p:cNvPr id="40" name="Picture 3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56736" y="4100768"/>
              <a:ext cx="338458" cy="527364"/>
            </a:xfrm>
            <a:prstGeom prst="rect">
              <a:avLst/>
            </a:prstGeom>
          </p:spPr>
        </p:pic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81539" y="4645263"/>
              <a:ext cx="338458" cy="527364"/>
            </a:xfrm>
            <a:prstGeom prst="rect">
              <a:avLst/>
            </a:prstGeom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06812" y="3579846"/>
              <a:ext cx="322715" cy="519493"/>
            </a:xfrm>
            <a:prstGeom prst="rect">
              <a:avLst/>
            </a:prstGeom>
          </p:spPr>
        </p:pic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43953" y="4101739"/>
              <a:ext cx="322715" cy="519493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11413" y="3009639"/>
              <a:ext cx="291231" cy="519493"/>
            </a:xfrm>
            <a:prstGeom prst="rect">
              <a:avLst/>
            </a:prstGeom>
          </p:spPr>
        </p:pic>
        <p:sp>
          <p:nvSpPr>
            <p:cNvPr id="45" name="Rectangle 44"/>
            <p:cNvSpPr/>
            <p:nvPr/>
          </p:nvSpPr>
          <p:spPr>
            <a:xfrm>
              <a:off x="5402644" y="3042437"/>
              <a:ext cx="264816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000" dirty="0"/>
                <a:t>}</a:t>
              </a:r>
            </a:p>
          </p:txBody>
        </p:sp>
        <p:sp>
          <p:nvSpPr>
            <p:cNvPr id="46" name="Rectangle 45"/>
            <p:cNvSpPr/>
            <p:nvPr/>
          </p:nvSpPr>
          <p:spPr>
            <a:xfrm>
              <a:off x="5667460" y="2490270"/>
              <a:ext cx="264816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000" dirty="0"/>
                <a:t>}</a:t>
              </a:r>
            </a:p>
          </p:txBody>
        </p:sp>
        <p:sp>
          <p:nvSpPr>
            <p:cNvPr id="47" name="Rectangle 46"/>
            <p:cNvSpPr/>
            <p:nvPr/>
          </p:nvSpPr>
          <p:spPr>
            <a:xfrm>
              <a:off x="5494016" y="4126551"/>
              <a:ext cx="264816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000" dirty="0"/>
                <a:t>}</a:t>
              </a:r>
            </a:p>
          </p:txBody>
        </p:sp>
        <p:sp>
          <p:nvSpPr>
            <p:cNvPr id="48" name="Rectangle 47"/>
            <p:cNvSpPr/>
            <p:nvPr/>
          </p:nvSpPr>
          <p:spPr>
            <a:xfrm>
              <a:off x="5242019" y="4719224"/>
              <a:ext cx="264816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000" dirty="0"/>
                <a:t>}</a:t>
              </a:r>
            </a:p>
          </p:txBody>
        </p:sp>
      </p:grpSp>
      <p:sp>
        <p:nvSpPr>
          <p:cNvPr id="3" name="Rectangle 2"/>
          <p:cNvSpPr/>
          <p:nvPr/>
        </p:nvSpPr>
        <p:spPr>
          <a:xfrm>
            <a:off x="3375682" y="3808570"/>
            <a:ext cx="2693446" cy="1122847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88914" y="2532112"/>
            <a:ext cx="1925448" cy="579436"/>
          </a:xfrm>
          <a:prstGeom prst="rect">
            <a:avLst/>
          </a:prstGeom>
          <a:gradFill>
            <a:gsLst>
              <a:gs pos="0">
                <a:srgbClr val="FF0000">
                  <a:alpha val="28000"/>
                </a:srgbClr>
              </a:gs>
              <a:gs pos="100000">
                <a:srgbClr val="F68426">
                  <a:alpha val="28000"/>
                </a:srgbClr>
              </a:gs>
            </a:gsLst>
            <a:path path="circle">
              <a:fillToRect l="100000" t="100000"/>
            </a:path>
          </a:gra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1012225" y="4268153"/>
            <a:ext cx="1925448" cy="1078300"/>
          </a:xfrm>
          <a:prstGeom prst="rect">
            <a:avLst/>
          </a:prstGeom>
          <a:gradFill>
            <a:gsLst>
              <a:gs pos="0">
                <a:srgbClr val="FF0000">
                  <a:alpha val="28000"/>
                </a:srgbClr>
              </a:gs>
              <a:gs pos="100000">
                <a:srgbClr val="F68426">
                  <a:alpha val="28000"/>
                </a:srgbClr>
              </a:gs>
            </a:gsLst>
            <a:path path="circle">
              <a:fillToRect l="100000" t="100000"/>
            </a:path>
          </a:gra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7126328"/>
      </p:ext>
    </p:extLst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" name="Picture 5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9364" y="3300730"/>
            <a:ext cx="306973" cy="488008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8341" y="4410232"/>
            <a:ext cx="306973" cy="488008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8341" y="3266298"/>
            <a:ext cx="338458" cy="527364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2057" y="3865460"/>
            <a:ext cx="251876" cy="503751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4340" y="4376239"/>
            <a:ext cx="251876" cy="503751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5568" y="3842200"/>
            <a:ext cx="291231" cy="51949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Chamberlin-Courant</a:t>
            </a:r>
            <a:endParaRPr lang="he-IL" dirty="0"/>
          </a:p>
        </p:txBody>
      </p:sp>
      <p:sp>
        <p:nvSpPr>
          <p:cNvPr id="21" name="TextBox 20"/>
          <p:cNvSpPr txBox="1"/>
          <p:nvPr/>
        </p:nvSpPr>
        <p:spPr>
          <a:xfrm>
            <a:off x="487028" y="1190625"/>
            <a:ext cx="8415317" cy="46166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400" dirty="0"/>
              <a:t>Select k candidates which </a:t>
            </a:r>
            <a:r>
              <a:rPr lang="en-US" sz="2400" b="1" dirty="0"/>
              <a:t>together </a:t>
            </a:r>
            <a:r>
              <a:rPr lang="en-US" sz="2400" dirty="0"/>
              <a:t>maximize the total satisfaction</a:t>
            </a:r>
            <a:endParaRPr lang="he-IL" sz="2400" dirty="0"/>
          </a:p>
        </p:txBody>
      </p:sp>
      <p:sp>
        <p:nvSpPr>
          <p:cNvPr id="22" name="TextBox 21"/>
          <p:cNvSpPr txBox="1"/>
          <p:nvPr/>
        </p:nvSpPr>
        <p:spPr>
          <a:xfrm>
            <a:off x="890952" y="1777211"/>
            <a:ext cx="2241319" cy="58477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3200" dirty="0"/>
              <a:t>Approval-CC</a:t>
            </a:r>
            <a:endParaRPr lang="he-IL" sz="3200" dirty="0"/>
          </a:p>
        </p:txBody>
      </p:sp>
      <p:sp>
        <p:nvSpPr>
          <p:cNvPr id="25" name="TextBox 24"/>
          <p:cNvSpPr txBox="1"/>
          <p:nvPr/>
        </p:nvSpPr>
        <p:spPr>
          <a:xfrm>
            <a:off x="3375682" y="1804510"/>
            <a:ext cx="5374080" cy="52322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l" rtl="0"/>
            <a:r>
              <a:rPr lang="en-US" sz="2800" dirty="0"/>
              <a:t>“cover” as </a:t>
            </a:r>
            <a:r>
              <a:rPr lang="pl-PL" sz="2800" dirty="0"/>
              <a:t>many</a:t>
            </a:r>
            <a:r>
              <a:rPr lang="en-US" sz="2800" dirty="0"/>
              <a:t> voters as possible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6609" y="5659766"/>
            <a:ext cx="8890781" cy="1077218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1600" dirty="0"/>
              <a:t>[CC83] </a:t>
            </a:r>
            <a:r>
              <a:rPr lang="en-US" sz="1600" dirty="0"/>
              <a:t>JR. Chamberlin, PN. Courant, Representative deliberations and representative decisions: Proportional representation and the </a:t>
            </a:r>
            <a:r>
              <a:rPr lang="en-US" sz="1600" dirty="0" err="1"/>
              <a:t>Borda</a:t>
            </a:r>
            <a:r>
              <a:rPr lang="en-US" sz="1600" dirty="0"/>
              <a:t> rule,</a:t>
            </a:r>
            <a:r>
              <a:rPr lang="en-US" sz="1600" i="1" dirty="0"/>
              <a:t> </a:t>
            </a:r>
            <a:r>
              <a:rPr lang="en-US" sz="1600" dirty="0"/>
              <a:t>American Political Science Review, 1983</a:t>
            </a:r>
            <a:endParaRPr lang="pl-PL" sz="1600" dirty="0"/>
          </a:p>
          <a:p>
            <a:r>
              <a:rPr lang="pl-PL" sz="1600" dirty="0"/>
              <a:t>[PRZ08] A. Procaccia, J. Rosenschein, A. Zohar, On the Complexity of Achieving Proportional Representation, Social Choice and Welfare 2008</a:t>
            </a:r>
            <a:endParaRPr lang="en-US" sz="1600" dirty="0"/>
          </a:p>
        </p:txBody>
      </p:sp>
      <p:sp>
        <p:nvSpPr>
          <p:cNvPr id="15" name="TextBox 14"/>
          <p:cNvSpPr txBox="1"/>
          <p:nvPr/>
        </p:nvSpPr>
        <p:spPr>
          <a:xfrm>
            <a:off x="3326592" y="3177091"/>
            <a:ext cx="274253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rtl="0"/>
            <a:r>
              <a:rPr lang="en-US" sz="3600" dirty="0">
                <a:sym typeface="Wingdings" panose="05000000000000000000" pitchFamily="2" charset="2"/>
              </a:rPr>
              <a:t></a:t>
            </a:r>
            <a:r>
              <a:rPr lang="en-US" sz="3600" dirty="0"/>
              <a:t>({</a:t>
            </a:r>
            <a:r>
              <a:rPr lang="pl-PL" sz="3600" dirty="0"/>
              <a:t>   </a:t>
            </a:r>
            <a:r>
              <a:rPr lang="en-US" sz="3600" dirty="0"/>
              <a:t>, </a:t>
            </a:r>
            <a:r>
              <a:rPr lang="pl-PL" sz="3600" dirty="0"/>
              <a:t>  </a:t>
            </a:r>
            <a:r>
              <a:rPr lang="en-US" sz="3600" dirty="0"/>
              <a:t>}) = 3</a:t>
            </a:r>
          </a:p>
          <a:p>
            <a:pPr algn="l" rtl="0"/>
            <a:r>
              <a:rPr lang="en-US" sz="3600" dirty="0">
                <a:sym typeface="Wingdings" panose="05000000000000000000" pitchFamily="2" charset="2"/>
              </a:rPr>
              <a:t></a:t>
            </a:r>
            <a:r>
              <a:rPr lang="en-US" sz="3600" dirty="0"/>
              <a:t>({</a:t>
            </a:r>
            <a:r>
              <a:rPr lang="pl-PL" sz="3600" dirty="0"/>
              <a:t>   </a:t>
            </a:r>
            <a:r>
              <a:rPr lang="en-US" sz="3600" dirty="0"/>
              <a:t>, </a:t>
            </a:r>
            <a:r>
              <a:rPr lang="pl-PL" sz="3600" dirty="0"/>
              <a:t>  </a:t>
            </a:r>
            <a:r>
              <a:rPr lang="en-US" sz="3600" dirty="0"/>
              <a:t>}) = 2</a:t>
            </a:r>
          </a:p>
          <a:p>
            <a:pPr algn="l" rtl="0"/>
            <a:r>
              <a:rPr lang="en-US" sz="3600" dirty="0">
                <a:sym typeface="Wingdings" panose="05000000000000000000" pitchFamily="2" charset="2"/>
              </a:rPr>
              <a:t></a:t>
            </a:r>
            <a:r>
              <a:rPr lang="en-US" sz="3600" dirty="0"/>
              <a:t>({</a:t>
            </a:r>
            <a:r>
              <a:rPr lang="pl-PL" sz="3600" dirty="0"/>
              <a:t>   </a:t>
            </a:r>
            <a:r>
              <a:rPr lang="en-US" sz="3600" dirty="0"/>
              <a:t>, </a:t>
            </a:r>
            <a:r>
              <a:rPr lang="pl-PL" sz="3600" dirty="0"/>
              <a:t>  </a:t>
            </a:r>
            <a:r>
              <a:rPr lang="en-US" sz="3600" dirty="0"/>
              <a:t>}) = 4</a:t>
            </a:r>
          </a:p>
        </p:txBody>
      </p:sp>
      <p:sp>
        <p:nvSpPr>
          <p:cNvPr id="23" name="Rectangle 22"/>
          <p:cNvSpPr/>
          <p:nvPr/>
        </p:nvSpPr>
        <p:spPr>
          <a:xfrm>
            <a:off x="7854308" y="4139631"/>
            <a:ext cx="589314" cy="634327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grpSp>
        <p:nvGrpSpPr>
          <p:cNvPr id="50" name="Group 49"/>
          <p:cNvGrpSpPr/>
          <p:nvPr/>
        </p:nvGrpSpPr>
        <p:grpSpPr>
          <a:xfrm>
            <a:off x="1017993" y="2551584"/>
            <a:ext cx="1896368" cy="2781809"/>
            <a:chOff x="4035908" y="2390818"/>
            <a:chExt cx="1896368" cy="2781809"/>
          </a:xfrm>
        </p:grpSpPr>
        <p:sp>
          <p:nvSpPr>
            <p:cNvPr id="8" name="pole tekstowe 8"/>
            <p:cNvSpPr txBox="1"/>
            <p:nvPr/>
          </p:nvSpPr>
          <p:spPr>
            <a:xfrm>
              <a:off x="4035908" y="2455210"/>
              <a:ext cx="45717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pl-PL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pl-PL" dirty="0"/>
                <a:t>V</a:t>
              </a:r>
              <a:r>
                <a:rPr lang="pl-PL" baseline="-25000" dirty="0"/>
                <a:t>1</a:t>
              </a:r>
              <a:r>
                <a:rPr lang="pl-PL" dirty="0"/>
                <a:t>:</a:t>
              </a:r>
            </a:p>
          </p:txBody>
        </p:sp>
        <p:sp>
          <p:nvSpPr>
            <p:cNvPr id="10" name="pole tekstowe 9"/>
            <p:cNvSpPr txBox="1"/>
            <p:nvPr/>
          </p:nvSpPr>
          <p:spPr>
            <a:xfrm>
              <a:off x="4036097" y="4771319"/>
              <a:ext cx="45717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pl-PL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pl-PL" dirty="0"/>
                <a:t>V</a:t>
              </a:r>
              <a:r>
                <a:rPr lang="pl-PL" baseline="-25000" dirty="0"/>
                <a:t>5</a:t>
              </a:r>
              <a:r>
                <a:rPr lang="pl-PL" dirty="0"/>
                <a:t>:</a:t>
              </a:r>
            </a:p>
          </p:txBody>
        </p:sp>
        <p:sp>
          <p:nvSpPr>
            <p:cNvPr id="11" name="pole tekstowe 10"/>
            <p:cNvSpPr txBox="1"/>
            <p:nvPr/>
          </p:nvSpPr>
          <p:spPr>
            <a:xfrm>
              <a:off x="4035908" y="3032706"/>
              <a:ext cx="45717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pl-PL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pl-PL" dirty="0"/>
                <a:t>V</a:t>
              </a:r>
              <a:r>
                <a:rPr lang="pl-PL" baseline="-25000" dirty="0"/>
                <a:t>2</a:t>
              </a:r>
              <a:r>
                <a:rPr lang="pl-PL" dirty="0"/>
                <a:t>:</a:t>
              </a:r>
            </a:p>
          </p:txBody>
        </p:sp>
        <p:sp>
          <p:nvSpPr>
            <p:cNvPr id="12" name="pole tekstowe 11"/>
            <p:cNvSpPr txBox="1"/>
            <p:nvPr/>
          </p:nvSpPr>
          <p:spPr>
            <a:xfrm>
              <a:off x="4035908" y="3648828"/>
              <a:ext cx="45717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pl-PL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pl-PL" dirty="0"/>
                <a:t>V</a:t>
              </a:r>
              <a:r>
                <a:rPr lang="pl-PL" baseline="-25000" dirty="0"/>
                <a:t>3</a:t>
              </a:r>
              <a:r>
                <a:rPr lang="pl-PL" dirty="0"/>
                <a:t>:</a:t>
              </a:r>
            </a:p>
          </p:txBody>
        </p:sp>
        <p:sp>
          <p:nvSpPr>
            <p:cNvPr id="13" name="pole tekstowe 13"/>
            <p:cNvSpPr txBox="1"/>
            <p:nvPr/>
          </p:nvSpPr>
          <p:spPr>
            <a:xfrm>
              <a:off x="4036097" y="4150247"/>
              <a:ext cx="45717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pl-PL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pl-PL" dirty="0"/>
                <a:t>V</a:t>
              </a:r>
              <a:r>
                <a:rPr lang="pl-PL" baseline="-25000" dirty="0"/>
                <a:t>4</a:t>
              </a:r>
              <a:r>
                <a:rPr lang="pl-PL" dirty="0"/>
                <a:t>:</a:t>
              </a:r>
            </a:p>
          </p:txBody>
        </p:sp>
        <p:sp>
          <p:nvSpPr>
            <p:cNvPr id="4" name="Rectangle 3"/>
            <p:cNvSpPr/>
            <p:nvPr/>
          </p:nvSpPr>
          <p:spPr>
            <a:xfrm>
              <a:off x="4522164" y="2477140"/>
              <a:ext cx="24668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000" dirty="0"/>
                <a:t>{</a:t>
              </a:r>
            </a:p>
          </p:txBody>
        </p:sp>
        <p:sp>
          <p:nvSpPr>
            <p:cNvPr id="5" name="Rectangle 4"/>
            <p:cNvSpPr/>
            <p:nvPr/>
          </p:nvSpPr>
          <p:spPr>
            <a:xfrm>
              <a:off x="4941702" y="3601068"/>
              <a:ext cx="264816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000" dirty="0"/>
                <a:t>}</a:t>
              </a: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4512134" y="3049232"/>
              <a:ext cx="24668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000" dirty="0"/>
                <a:t>{</a:t>
              </a: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4493084" y="3632757"/>
              <a:ext cx="24668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000" dirty="0"/>
                <a:t>{</a:t>
              </a: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4471364" y="4147766"/>
              <a:ext cx="24668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000" dirty="0"/>
                <a:t>{</a:t>
              </a: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4478485" y="4737474"/>
              <a:ext cx="24668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000" dirty="0"/>
                <a:t>{</a:t>
              </a:r>
            </a:p>
          </p:txBody>
        </p:sp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86365" y="2428768"/>
              <a:ext cx="251876" cy="503751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77870" y="3025381"/>
              <a:ext cx="251876" cy="503751"/>
            </a:xfrm>
            <a:prstGeom prst="rect">
              <a:avLst/>
            </a:prstGeom>
          </p:spPr>
        </p:pic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82498" y="2410464"/>
              <a:ext cx="306973" cy="488008"/>
            </a:xfrm>
            <a:prstGeom prst="rect">
              <a:avLst/>
            </a:prstGeom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57988" y="4134467"/>
              <a:ext cx="306973" cy="488008"/>
            </a:xfrm>
            <a:prstGeom prst="rect">
              <a:avLst/>
            </a:prstGeom>
          </p:spPr>
        </p:pic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51197" y="4664941"/>
              <a:ext cx="306973" cy="488008"/>
            </a:xfrm>
            <a:prstGeom prst="rect">
              <a:avLst/>
            </a:prstGeom>
          </p:spPr>
        </p:pic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48606" y="2390818"/>
              <a:ext cx="338458" cy="527364"/>
            </a:xfrm>
            <a:prstGeom prst="rect">
              <a:avLst/>
            </a:prstGeom>
          </p:spPr>
        </p:pic>
        <p:pic>
          <p:nvPicPr>
            <p:cNvPr id="40" name="Picture 3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56736" y="4100768"/>
              <a:ext cx="338458" cy="527364"/>
            </a:xfrm>
            <a:prstGeom prst="rect">
              <a:avLst/>
            </a:prstGeom>
          </p:spPr>
        </p:pic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81539" y="4645263"/>
              <a:ext cx="338458" cy="527364"/>
            </a:xfrm>
            <a:prstGeom prst="rect">
              <a:avLst/>
            </a:prstGeom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06812" y="3579846"/>
              <a:ext cx="322715" cy="519493"/>
            </a:xfrm>
            <a:prstGeom prst="rect">
              <a:avLst/>
            </a:prstGeom>
          </p:spPr>
        </p:pic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43953" y="4101739"/>
              <a:ext cx="322715" cy="519493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11413" y="3009639"/>
              <a:ext cx="291231" cy="519493"/>
            </a:xfrm>
            <a:prstGeom prst="rect">
              <a:avLst/>
            </a:prstGeom>
          </p:spPr>
        </p:pic>
        <p:sp>
          <p:nvSpPr>
            <p:cNvPr id="45" name="Rectangle 44"/>
            <p:cNvSpPr/>
            <p:nvPr/>
          </p:nvSpPr>
          <p:spPr>
            <a:xfrm>
              <a:off x="5402644" y="3042437"/>
              <a:ext cx="264816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000" dirty="0"/>
                <a:t>}</a:t>
              </a:r>
            </a:p>
          </p:txBody>
        </p:sp>
        <p:sp>
          <p:nvSpPr>
            <p:cNvPr id="46" name="Rectangle 45"/>
            <p:cNvSpPr/>
            <p:nvPr/>
          </p:nvSpPr>
          <p:spPr>
            <a:xfrm>
              <a:off x="5667460" y="2490270"/>
              <a:ext cx="264816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000" dirty="0"/>
                <a:t>}</a:t>
              </a:r>
            </a:p>
          </p:txBody>
        </p:sp>
        <p:sp>
          <p:nvSpPr>
            <p:cNvPr id="47" name="Rectangle 46"/>
            <p:cNvSpPr/>
            <p:nvPr/>
          </p:nvSpPr>
          <p:spPr>
            <a:xfrm>
              <a:off x="5494016" y="4126551"/>
              <a:ext cx="264816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000" dirty="0"/>
                <a:t>}</a:t>
              </a:r>
            </a:p>
          </p:txBody>
        </p:sp>
        <p:sp>
          <p:nvSpPr>
            <p:cNvPr id="48" name="Rectangle 47"/>
            <p:cNvSpPr/>
            <p:nvPr/>
          </p:nvSpPr>
          <p:spPr>
            <a:xfrm>
              <a:off x="5242019" y="4719224"/>
              <a:ext cx="264816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000" dirty="0"/>
                <a:t>}</a:t>
              </a:r>
            </a:p>
          </p:txBody>
        </p:sp>
      </p:grpSp>
      <p:sp>
        <p:nvSpPr>
          <p:cNvPr id="3" name="Rectangle 2"/>
          <p:cNvSpPr/>
          <p:nvPr/>
        </p:nvSpPr>
        <p:spPr>
          <a:xfrm>
            <a:off x="3375682" y="4410231"/>
            <a:ext cx="2693446" cy="521186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88914" y="2532112"/>
            <a:ext cx="1925448" cy="579436"/>
          </a:xfrm>
          <a:prstGeom prst="rect">
            <a:avLst/>
          </a:prstGeom>
          <a:solidFill>
            <a:srgbClr val="FF0000">
              <a:alpha val="28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988914" y="3110400"/>
            <a:ext cx="1925448" cy="575794"/>
          </a:xfrm>
          <a:prstGeom prst="rect">
            <a:avLst/>
          </a:prstGeom>
          <a:gradFill flip="none" rotWithShape="1">
            <a:gsLst>
              <a:gs pos="0">
                <a:srgbClr val="00B050">
                  <a:alpha val="30000"/>
                </a:srgbClr>
              </a:gs>
              <a:gs pos="100000">
                <a:srgbClr val="FF0000">
                  <a:alpha val="27000"/>
                </a:srgbClr>
              </a:gs>
              <a:gs pos="100000">
                <a:schemeClr val="accent3">
                  <a:tint val="15000"/>
                  <a:satMod val="35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3624213"/>
      </p:ext>
    </p:extLst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" name="Picture 5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9364" y="3300730"/>
            <a:ext cx="306973" cy="488008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8341" y="4410232"/>
            <a:ext cx="306973" cy="488008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8341" y="3266298"/>
            <a:ext cx="338458" cy="527364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2057" y="3865460"/>
            <a:ext cx="251876" cy="503751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4340" y="4376239"/>
            <a:ext cx="251876" cy="503751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5568" y="3842200"/>
            <a:ext cx="291231" cy="51949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Chamberlin-Courant</a:t>
            </a:r>
            <a:endParaRPr lang="he-IL" dirty="0"/>
          </a:p>
        </p:txBody>
      </p:sp>
      <p:sp>
        <p:nvSpPr>
          <p:cNvPr id="21" name="TextBox 20"/>
          <p:cNvSpPr txBox="1"/>
          <p:nvPr/>
        </p:nvSpPr>
        <p:spPr>
          <a:xfrm>
            <a:off x="487028" y="1190625"/>
            <a:ext cx="8415317" cy="46166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400" dirty="0"/>
              <a:t>Select k candidates which </a:t>
            </a:r>
            <a:r>
              <a:rPr lang="en-US" sz="2400" b="1" dirty="0"/>
              <a:t>together </a:t>
            </a:r>
            <a:r>
              <a:rPr lang="en-US" sz="2400" dirty="0"/>
              <a:t>maximize the total satisfaction</a:t>
            </a:r>
            <a:endParaRPr lang="he-IL" sz="2400" dirty="0"/>
          </a:p>
        </p:txBody>
      </p:sp>
      <p:sp>
        <p:nvSpPr>
          <p:cNvPr id="22" name="TextBox 21"/>
          <p:cNvSpPr txBox="1"/>
          <p:nvPr/>
        </p:nvSpPr>
        <p:spPr>
          <a:xfrm>
            <a:off x="890952" y="1777211"/>
            <a:ext cx="2241319" cy="58477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3200" dirty="0"/>
              <a:t>Approval-CC</a:t>
            </a:r>
            <a:endParaRPr lang="he-IL" sz="3200" dirty="0"/>
          </a:p>
        </p:txBody>
      </p:sp>
      <p:sp>
        <p:nvSpPr>
          <p:cNvPr id="25" name="TextBox 24"/>
          <p:cNvSpPr txBox="1"/>
          <p:nvPr/>
        </p:nvSpPr>
        <p:spPr>
          <a:xfrm>
            <a:off x="3375682" y="1804510"/>
            <a:ext cx="5374080" cy="52322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l" rtl="0"/>
            <a:r>
              <a:rPr lang="en-US" sz="2800" dirty="0"/>
              <a:t>“cover” as </a:t>
            </a:r>
            <a:r>
              <a:rPr lang="pl-PL" sz="2800" dirty="0"/>
              <a:t>many</a:t>
            </a:r>
            <a:r>
              <a:rPr lang="en-US" sz="2800" dirty="0"/>
              <a:t> voters as possible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6609" y="5659766"/>
            <a:ext cx="8890781" cy="1077218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1600" dirty="0"/>
              <a:t>[CC83] </a:t>
            </a:r>
            <a:r>
              <a:rPr lang="en-US" sz="1600" dirty="0"/>
              <a:t>JR. Chamberlin, PN. Courant, Representative deliberations and representative decisions: Proportional representation and the </a:t>
            </a:r>
            <a:r>
              <a:rPr lang="en-US" sz="1600" dirty="0" err="1"/>
              <a:t>Borda</a:t>
            </a:r>
            <a:r>
              <a:rPr lang="en-US" sz="1600" dirty="0"/>
              <a:t> rule,</a:t>
            </a:r>
            <a:r>
              <a:rPr lang="en-US" sz="1600" i="1" dirty="0"/>
              <a:t> </a:t>
            </a:r>
            <a:r>
              <a:rPr lang="en-US" sz="1600" dirty="0"/>
              <a:t>American Political Science Review, 1983</a:t>
            </a:r>
            <a:endParaRPr lang="pl-PL" sz="1600" dirty="0"/>
          </a:p>
          <a:p>
            <a:r>
              <a:rPr lang="pl-PL" sz="1600" dirty="0"/>
              <a:t>[PRZ08] A. Procaccia, J. Rosenschein, A. Zohar, On the Complexity of Achieving Proportional Representation, Social Choice and Welfare 2008</a:t>
            </a:r>
            <a:endParaRPr lang="en-US" sz="1600" dirty="0"/>
          </a:p>
        </p:txBody>
      </p:sp>
      <p:sp>
        <p:nvSpPr>
          <p:cNvPr id="15" name="TextBox 14"/>
          <p:cNvSpPr txBox="1"/>
          <p:nvPr/>
        </p:nvSpPr>
        <p:spPr>
          <a:xfrm>
            <a:off x="3326592" y="3177091"/>
            <a:ext cx="274253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rtl="0"/>
            <a:r>
              <a:rPr lang="en-US" sz="3600" dirty="0">
                <a:sym typeface="Wingdings" panose="05000000000000000000" pitchFamily="2" charset="2"/>
              </a:rPr>
              <a:t></a:t>
            </a:r>
            <a:r>
              <a:rPr lang="en-US" sz="3600" dirty="0"/>
              <a:t>({</a:t>
            </a:r>
            <a:r>
              <a:rPr lang="pl-PL" sz="3600" dirty="0"/>
              <a:t>   </a:t>
            </a:r>
            <a:r>
              <a:rPr lang="en-US" sz="3600" dirty="0"/>
              <a:t>, </a:t>
            </a:r>
            <a:r>
              <a:rPr lang="pl-PL" sz="3600" dirty="0"/>
              <a:t>  </a:t>
            </a:r>
            <a:r>
              <a:rPr lang="en-US" sz="3600" dirty="0"/>
              <a:t>}) = 3</a:t>
            </a:r>
          </a:p>
          <a:p>
            <a:pPr algn="l" rtl="0"/>
            <a:r>
              <a:rPr lang="en-US" sz="3600" dirty="0">
                <a:sym typeface="Wingdings" panose="05000000000000000000" pitchFamily="2" charset="2"/>
              </a:rPr>
              <a:t></a:t>
            </a:r>
            <a:r>
              <a:rPr lang="en-US" sz="3600" dirty="0"/>
              <a:t>({</a:t>
            </a:r>
            <a:r>
              <a:rPr lang="pl-PL" sz="3600" dirty="0"/>
              <a:t>   </a:t>
            </a:r>
            <a:r>
              <a:rPr lang="en-US" sz="3600" dirty="0"/>
              <a:t>, </a:t>
            </a:r>
            <a:r>
              <a:rPr lang="pl-PL" sz="3600" dirty="0"/>
              <a:t>  </a:t>
            </a:r>
            <a:r>
              <a:rPr lang="en-US" sz="3600" dirty="0"/>
              <a:t>}) = 2</a:t>
            </a:r>
          </a:p>
          <a:p>
            <a:pPr algn="l" rtl="0"/>
            <a:r>
              <a:rPr lang="en-US" sz="3600" dirty="0">
                <a:sym typeface="Wingdings" panose="05000000000000000000" pitchFamily="2" charset="2"/>
              </a:rPr>
              <a:t></a:t>
            </a:r>
            <a:r>
              <a:rPr lang="en-US" sz="3600" dirty="0"/>
              <a:t>({</a:t>
            </a:r>
            <a:r>
              <a:rPr lang="pl-PL" sz="3600" dirty="0"/>
              <a:t>   </a:t>
            </a:r>
            <a:r>
              <a:rPr lang="en-US" sz="3600" dirty="0"/>
              <a:t>, </a:t>
            </a:r>
            <a:r>
              <a:rPr lang="pl-PL" sz="3600" dirty="0"/>
              <a:t>  </a:t>
            </a:r>
            <a:r>
              <a:rPr lang="en-US" sz="3600" dirty="0"/>
              <a:t>}) = 4</a:t>
            </a:r>
          </a:p>
        </p:txBody>
      </p:sp>
      <p:sp>
        <p:nvSpPr>
          <p:cNvPr id="23" name="Rectangle 22"/>
          <p:cNvSpPr/>
          <p:nvPr/>
        </p:nvSpPr>
        <p:spPr>
          <a:xfrm>
            <a:off x="7854308" y="4139631"/>
            <a:ext cx="589314" cy="634327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grpSp>
        <p:nvGrpSpPr>
          <p:cNvPr id="50" name="Group 49"/>
          <p:cNvGrpSpPr/>
          <p:nvPr/>
        </p:nvGrpSpPr>
        <p:grpSpPr>
          <a:xfrm>
            <a:off x="1017993" y="2551584"/>
            <a:ext cx="1896368" cy="2781809"/>
            <a:chOff x="4035908" y="2390818"/>
            <a:chExt cx="1896368" cy="2781809"/>
          </a:xfrm>
        </p:grpSpPr>
        <p:sp>
          <p:nvSpPr>
            <p:cNvPr id="8" name="pole tekstowe 8"/>
            <p:cNvSpPr txBox="1"/>
            <p:nvPr/>
          </p:nvSpPr>
          <p:spPr>
            <a:xfrm>
              <a:off x="4035908" y="2455210"/>
              <a:ext cx="45717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pl-PL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pl-PL" dirty="0"/>
                <a:t>V</a:t>
              </a:r>
              <a:r>
                <a:rPr lang="pl-PL" baseline="-25000" dirty="0"/>
                <a:t>1</a:t>
              </a:r>
              <a:r>
                <a:rPr lang="pl-PL" dirty="0"/>
                <a:t>:</a:t>
              </a:r>
            </a:p>
          </p:txBody>
        </p:sp>
        <p:sp>
          <p:nvSpPr>
            <p:cNvPr id="10" name="pole tekstowe 9"/>
            <p:cNvSpPr txBox="1"/>
            <p:nvPr/>
          </p:nvSpPr>
          <p:spPr>
            <a:xfrm>
              <a:off x="4036097" y="4771319"/>
              <a:ext cx="45717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pl-PL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pl-PL" dirty="0"/>
                <a:t>V</a:t>
              </a:r>
              <a:r>
                <a:rPr lang="pl-PL" baseline="-25000" dirty="0"/>
                <a:t>5</a:t>
              </a:r>
              <a:r>
                <a:rPr lang="pl-PL" dirty="0"/>
                <a:t>:</a:t>
              </a:r>
            </a:p>
          </p:txBody>
        </p:sp>
        <p:sp>
          <p:nvSpPr>
            <p:cNvPr id="11" name="pole tekstowe 10"/>
            <p:cNvSpPr txBox="1"/>
            <p:nvPr/>
          </p:nvSpPr>
          <p:spPr>
            <a:xfrm>
              <a:off x="4035908" y="3032706"/>
              <a:ext cx="45717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pl-PL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pl-PL" dirty="0"/>
                <a:t>V</a:t>
              </a:r>
              <a:r>
                <a:rPr lang="pl-PL" baseline="-25000" dirty="0"/>
                <a:t>2</a:t>
              </a:r>
              <a:r>
                <a:rPr lang="pl-PL" dirty="0"/>
                <a:t>:</a:t>
              </a:r>
            </a:p>
          </p:txBody>
        </p:sp>
        <p:sp>
          <p:nvSpPr>
            <p:cNvPr id="12" name="pole tekstowe 11"/>
            <p:cNvSpPr txBox="1"/>
            <p:nvPr/>
          </p:nvSpPr>
          <p:spPr>
            <a:xfrm>
              <a:off x="4035908" y="3648828"/>
              <a:ext cx="45717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pl-PL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pl-PL" dirty="0"/>
                <a:t>V</a:t>
              </a:r>
              <a:r>
                <a:rPr lang="pl-PL" baseline="-25000" dirty="0"/>
                <a:t>3</a:t>
              </a:r>
              <a:r>
                <a:rPr lang="pl-PL" dirty="0"/>
                <a:t>:</a:t>
              </a:r>
            </a:p>
          </p:txBody>
        </p:sp>
        <p:sp>
          <p:nvSpPr>
            <p:cNvPr id="13" name="pole tekstowe 13"/>
            <p:cNvSpPr txBox="1"/>
            <p:nvPr/>
          </p:nvSpPr>
          <p:spPr>
            <a:xfrm>
              <a:off x="4036097" y="4150247"/>
              <a:ext cx="45717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pl-PL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pl-PL" dirty="0"/>
                <a:t>V</a:t>
              </a:r>
              <a:r>
                <a:rPr lang="pl-PL" baseline="-25000" dirty="0"/>
                <a:t>4</a:t>
              </a:r>
              <a:r>
                <a:rPr lang="pl-PL" dirty="0"/>
                <a:t>:</a:t>
              </a:r>
            </a:p>
          </p:txBody>
        </p:sp>
        <p:sp>
          <p:nvSpPr>
            <p:cNvPr id="4" name="Rectangle 3"/>
            <p:cNvSpPr/>
            <p:nvPr/>
          </p:nvSpPr>
          <p:spPr>
            <a:xfrm>
              <a:off x="4522164" y="2477140"/>
              <a:ext cx="24668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000" dirty="0"/>
                <a:t>{</a:t>
              </a:r>
            </a:p>
          </p:txBody>
        </p:sp>
        <p:sp>
          <p:nvSpPr>
            <p:cNvPr id="5" name="Rectangle 4"/>
            <p:cNvSpPr/>
            <p:nvPr/>
          </p:nvSpPr>
          <p:spPr>
            <a:xfrm>
              <a:off x="4941702" y="3601068"/>
              <a:ext cx="264816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000" dirty="0"/>
                <a:t>}</a:t>
              </a: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4512134" y="3049232"/>
              <a:ext cx="24668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000" dirty="0"/>
                <a:t>{</a:t>
              </a: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4493084" y="3632757"/>
              <a:ext cx="24668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000" dirty="0"/>
                <a:t>{</a:t>
              </a: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4471364" y="4147766"/>
              <a:ext cx="24668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000" dirty="0"/>
                <a:t>{</a:t>
              </a: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4478485" y="4737474"/>
              <a:ext cx="24668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000" dirty="0"/>
                <a:t>{</a:t>
              </a:r>
            </a:p>
          </p:txBody>
        </p:sp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86365" y="2428768"/>
              <a:ext cx="251876" cy="503751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77870" y="3025381"/>
              <a:ext cx="251876" cy="503751"/>
            </a:xfrm>
            <a:prstGeom prst="rect">
              <a:avLst/>
            </a:prstGeom>
          </p:spPr>
        </p:pic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82498" y="2410464"/>
              <a:ext cx="306973" cy="488008"/>
            </a:xfrm>
            <a:prstGeom prst="rect">
              <a:avLst/>
            </a:prstGeom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57988" y="4134467"/>
              <a:ext cx="306973" cy="488008"/>
            </a:xfrm>
            <a:prstGeom prst="rect">
              <a:avLst/>
            </a:prstGeom>
          </p:spPr>
        </p:pic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51197" y="4664941"/>
              <a:ext cx="306973" cy="488008"/>
            </a:xfrm>
            <a:prstGeom prst="rect">
              <a:avLst/>
            </a:prstGeom>
          </p:spPr>
        </p:pic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48606" y="2390818"/>
              <a:ext cx="338458" cy="527364"/>
            </a:xfrm>
            <a:prstGeom prst="rect">
              <a:avLst/>
            </a:prstGeom>
          </p:spPr>
        </p:pic>
        <p:pic>
          <p:nvPicPr>
            <p:cNvPr id="40" name="Picture 3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56736" y="4100768"/>
              <a:ext cx="338458" cy="527364"/>
            </a:xfrm>
            <a:prstGeom prst="rect">
              <a:avLst/>
            </a:prstGeom>
          </p:spPr>
        </p:pic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81539" y="4645263"/>
              <a:ext cx="338458" cy="527364"/>
            </a:xfrm>
            <a:prstGeom prst="rect">
              <a:avLst/>
            </a:prstGeom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06812" y="3579846"/>
              <a:ext cx="322715" cy="519493"/>
            </a:xfrm>
            <a:prstGeom prst="rect">
              <a:avLst/>
            </a:prstGeom>
          </p:spPr>
        </p:pic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43953" y="4101739"/>
              <a:ext cx="322715" cy="519493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11413" y="3009639"/>
              <a:ext cx="291231" cy="519493"/>
            </a:xfrm>
            <a:prstGeom prst="rect">
              <a:avLst/>
            </a:prstGeom>
          </p:spPr>
        </p:pic>
        <p:sp>
          <p:nvSpPr>
            <p:cNvPr id="45" name="Rectangle 44"/>
            <p:cNvSpPr/>
            <p:nvPr/>
          </p:nvSpPr>
          <p:spPr>
            <a:xfrm>
              <a:off x="5402644" y="3042437"/>
              <a:ext cx="264816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000" dirty="0"/>
                <a:t>}</a:t>
              </a:r>
            </a:p>
          </p:txBody>
        </p:sp>
        <p:sp>
          <p:nvSpPr>
            <p:cNvPr id="46" name="Rectangle 45"/>
            <p:cNvSpPr/>
            <p:nvPr/>
          </p:nvSpPr>
          <p:spPr>
            <a:xfrm>
              <a:off x="5667460" y="2490270"/>
              <a:ext cx="264816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000" dirty="0"/>
                <a:t>}</a:t>
              </a:r>
            </a:p>
          </p:txBody>
        </p:sp>
        <p:sp>
          <p:nvSpPr>
            <p:cNvPr id="47" name="Rectangle 46"/>
            <p:cNvSpPr/>
            <p:nvPr/>
          </p:nvSpPr>
          <p:spPr>
            <a:xfrm>
              <a:off x="5494016" y="4126551"/>
              <a:ext cx="264816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000" dirty="0"/>
                <a:t>}</a:t>
              </a:r>
            </a:p>
          </p:txBody>
        </p:sp>
        <p:sp>
          <p:nvSpPr>
            <p:cNvPr id="48" name="Rectangle 47"/>
            <p:cNvSpPr/>
            <p:nvPr/>
          </p:nvSpPr>
          <p:spPr>
            <a:xfrm>
              <a:off x="5242019" y="4719224"/>
              <a:ext cx="264816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000" dirty="0"/>
                <a:t>}</a:t>
              </a:r>
            </a:p>
          </p:txBody>
        </p:sp>
      </p:grpSp>
      <p:sp>
        <p:nvSpPr>
          <p:cNvPr id="6" name="Rectangle 5"/>
          <p:cNvSpPr/>
          <p:nvPr/>
        </p:nvSpPr>
        <p:spPr>
          <a:xfrm>
            <a:off x="988914" y="2532112"/>
            <a:ext cx="1925448" cy="1179490"/>
          </a:xfrm>
          <a:prstGeom prst="rect">
            <a:avLst/>
          </a:prstGeom>
          <a:solidFill>
            <a:srgbClr val="FF0000">
              <a:alpha val="28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1000900" y="4260105"/>
            <a:ext cx="1925448" cy="1073288"/>
          </a:xfrm>
          <a:prstGeom prst="rect">
            <a:avLst/>
          </a:prstGeom>
          <a:solidFill>
            <a:schemeClr val="accent6">
              <a:lumMod val="75000"/>
              <a:alpha val="28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976229"/>
      </p:ext>
    </p:extLst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Chamberlin-Courant</a:t>
            </a:r>
            <a:endParaRPr lang="he-IL" dirty="0"/>
          </a:p>
        </p:txBody>
      </p:sp>
      <p:sp>
        <p:nvSpPr>
          <p:cNvPr id="21" name="TextBox 20"/>
          <p:cNvSpPr txBox="1"/>
          <p:nvPr/>
        </p:nvSpPr>
        <p:spPr>
          <a:xfrm>
            <a:off x="487028" y="1190625"/>
            <a:ext cx="8415317" cy="46166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400" dirty="0"/>
              <a:t>Select k candidates which </a:t>
            </a:r>
            <a:r>
              <a:rPr lang="en-US" sz="2400" b="1" dirty="0"/>
              <a:t>together </a:t>
            </a:r>
            <a:r>
              <a:rPr lang="en-US" sz="2400" dirty="0"/>
              <a:t>maximize the total satisfaction</a:t>
            </a:r>
            <a:endParaRPr lang="he-IL" sz="2400" dirty="0"/>
          </a:p>
        </p:txBody>
      </p:sp>
      <p:sp>
        <p:nvSpPr>
          <p:cNvPr id="25" name="TextBox 24"/>
          <p:cNvSpPr txBox="1"/>
          <p:nvPr/>
        </p:nvSpPr>
        <p:spPr>
          <a:xfrm>
            <a:off x="3962007" y="3462658"/>
            <a:ext cx="395107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ym typeface="Wingdings" panose="05000000000000000000" pitchFamily="2" charset="2"/>
              </a:rPr>
              <a:t></a:t>
            </a:r>
            <a:r>
              <a:rPr lang="en-US" sz="4000" dirty="0"/>
              <a:t>({b, c}) = 16</a:t>
            </a:r>
          </a:p>
          <a:p>
            <a:r>
              <a:rPr lang="en-US" sz="4000" dirty="0">
                <a:sym typeface="Wingdings" panose="05000000000000000000" pitchFamily="2" charset="2"/>
              </a:rPr>
              <a:t></a:t>
            </a:r>
            <a:r>
              <a:rPr lang="en-US" sz="4000" dirty="0"/>
              <a:t>({a, e}) = 13</a:t>
            </a:r>
          </a:p>
          <a:p>
            <a:r>
              <a:rPr lang="en-US" sz="4000" dirty="0">
                <a:sym typeface="Wingdings" panose="05000000000000000000" pitchFamily="2" charset="2"/>
              </a:rPr>
              <a:t></a:t>
            </a:r>
            <a:r>
              <a:rPr lang="en-US" sz="4000" dirty="0"/>
              <a:t>({a, c}) = 17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962007" y="1791283"/>
            <a:ext cx="3599590" cy="954107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l" rtl="0"/>
            <a:r>
              <a:rPr lang="en-US" sz="2800" dirty="0"/>
              <a:t>“cover” as </a:t>
            </a:r>
            <a:r>
              <a:rPr lang="pl-PL" sz="2800" dirty="0"/>
              <a:t>many</a:t>
            </a:r>
            <a:r>
              <a:rPr lang="en-US" sz="2800" dirty="0"/>
              <a:t> voters</a:t>
            </a:r>
          </a:p>
          <a:p>
            <a:pPr algn="l" rtl="0"/>
            <a:r>
              <a:rPr lang="en-US" sz="2800" dirty="0"/>
              <a:t>as “high</a:t>
            </a:r>
            <a:r>
              <a:rPr lang="pl-PL" sz="2800" dirty="0"/>
              <a:t>ly</a:t>
            </a:r>
            <a:r>
              <a:rPr lang="en-US" sz="2800" dirty="0"/>
              <a:t>” as possible</a:t>
            </a:r>
          </a:p>
        </p:txBody>
      </p:sp>
      <p:sp>
        <p:nvSpPr>
          <p:cNvPr id="12" name="pole tekstowe 8"/>
          <p:cNvSpPr txBox="1"/>
          <p:nvPr/>
        </p:nvSpPr>
        <p:spPr>
          <a:xfrm>
            <a:off x="796726" y="2675716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1</a:t>
            </a:r>
            <a:r>
              <a:rPr lang="pl-PL" dirty="0"/>
              <a:t>:</a:t>
            </a:r>
          </a:p>
        </p:txBody>
      </p:sp>
      <p:sp>
        <p:nvSpPr>
          <p:cNvPr id="13" name="pole tekstowe 9"/>
          <p:cNvSpPr txBox="1"/>
          <p:nvPr/>
        </p:nvSpPr>
        <p:spPr>
          <a:xfrm>
            <a:off x="796915" y="4991825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5</a:t>
            </a:r>
            <a:r>
              <a:rPr lang="pl-PL" dirty="0"/>
              <a:t>:</a:t>
            </a:r>
          </a:p>
        </p:txBody>
      </p:sp>
      <p:sp>
        <p:nvSpPr>
          <p:cNvPr id="14" name="pole tekstowe 10"/>
          <p:cNvSpPr txBox="1"/>
          <p:nvPr/>
        </p:nvSpPr>
        <p:spPr>
          <a:xfrm>
            <a:off x="796726" y="3253212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2</a:t>
            </a:r>
            <a:r>
              <a:rPr lang="pl-PL" dirty="0"/>
              <a:t>:</a:t>
            </a:r>
          </a:p>
        </p:txBody>
      </p:sp>
      <p:sp>
        <p:nvSpPr>
          <p:cNvPr id="15" name="pole tekstowe 11"/>
          <p:cNvSpPr txBox="1"/>
          <p:nvPr/>
        </p:nvSpPr>
        <p:spPr>
          <a:xfrm>
            <a:off x="796726" y="3869334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3</a:t>
            </a:r>
            <a:r>
              <a:rPr lang="pl-PL" dirty="0"/>
              <a:t>:</a:t>
            </a:r>
          </a:p>
        </p:txBody>
      </p:sp>
      <p:sp>
        <p:nvSpPr>
          <p:cNvPr id="16" name="pole tekstowe 13"/>
          <p:cNvSpPr txBox="1"/>
          <p:nvPr/>
        </p:nvSpPr>
        <p:spPr>
          <a:xfrm>
            <a:off x="796915" y="4370753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4</a:t>
            </a:r>
            <a:r>
              <a:rPr lang="pl-PL" dirty="0"/>
              <a:t>:</a:t>
            </a:r>
          </a:p>
        </p:txBody>
      </p:sp>
      <p:pic>
        <p:nvPicPr>
          <p:cNvPr id="42" name="Picture 4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2075" y="2692221"/>
            <a:ext cx="293207" cy="466124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6331" y="3266992"/>
            <a:ext cx="293207" cy="466124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8204" y="3846669"/>
            <a:ext cx="293207" cy="466124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7274" y="4355741"/>
            <a:ext cx="293207" cy="466124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4533" y="4968111"/>
            <a:ext cx="293207" cy="466124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3008" y="2676282"/>
            <a:ext cx="240580" cy="481160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0594" y="3268579"/>
            <a:ext cx="240580" cy="481160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0847" y="3813420"/>
            <a:ext cx="240580" cy="481160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0196" y="4347166"/>
            <a:ext cx="240580" cy="481160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733" y="4953075"/>
            <a:ext cx="240580" cy="481160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0458" y="2624189"/>
            <a:ext cx="323279" cy="503714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7493" y="3202272"/>
            <a:ext cx="323279" cy="503714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9675" y="3820676"/>
            <a:ext cx="323279" cy="503714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5393" y="4340366"/>
            <a:ext cx="323279" cy="503714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4099" y="4945557"/>
            <a:ext cx="323279" cy="503714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7585" y="2665937"/>
            <a:ext cx="308243" cy="496196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3127" y="3238704"/>
            <a:ext cx="308243" cy="496196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777" y="3801676"/>
            <a:ext cx="308243" cy="496196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22" y="4362900"/>
            <a:ext cx="308243" cy="496196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6251" y="4953075"/>
            <a:ext cx="308243" cy="496196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2616" y="2675716"/>
            <a:ext cx="278171" cy="496196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8280" y="3266263"/>
            <a:ext cx="278171" cy="496196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5883" y="3805902"/>
            <a:ext cx="278171" cy="496196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3127" y="4347514"/>
            <a:ext cx="278171" cy="496196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7235" y="4965052"/>
            <a:ext cx="278171" cy="496196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786032" y="4803616"/>
            <a:ext cx="261615" cy="523230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792111" y="3580541"/>
            <a:ext cx="318844" cy="506879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38434" y="3589986"/>
            <a:ext cx="351546" cy="547757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62960" y="4190165"/>
            <a:ext cx="302493" cy="539582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04418" y="4814898"/>
            <a:ext cx="351546" cy="547757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760078" y="4240165"/>
            <a:ext cx="261615" cy="523230"/>
          </a:xfrm>
          <a:prstGeom prst="rect">
            <a:avLst/>
          </a:prstGeom>
        </p:spPr>
      </p:pic>
      <p:sp>
        <p:nvSpPr>
          <p:cNvPr id="70" name="TextBox 69"/>
          <p:cNvSpPr txBox="1"/>
          <p:nvPr/>
        </p:nvSpPr>
        <p:spPr>
          <a:xfrm>
            <a:off x="890952" y="1777211"/>
            <a:ext cx="2163064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el-GR" sz="3200" dirty="0"/>
              <a:t>β</a:t>
            </a:r>
            <a:r>
              <a:rPr lang="en-US" sz="3200" dirty="0"/>
              <a:t>-CC</a:t>
            </a:r>
            <a:endParaRPr lang="he-IL" sz="3200" dirty="0"/>
          </a:p>
        </p:txBody>
      </p:sp>
      <p:sp>
        <p:nvSpPr>
          <p:cNvPr id="74" name="TextBox 73"/>
          <p:cNvSpPr txBox="1"/>
          <p:nvPr/>
        </p:nvSpPr>
        <p:spPr>
          <a:xfrm>
            <a:off x="126000" y="6169357"/>
            <a:ext cx="8890781" cy="584775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1600" dirty="0"/>
              <a:t>[CC83] </a:t>
            </a:r>
            <a:r>
              <a:rPr lang="en-US" sz="1600" dirty="0"/>
              <a:t>JR. Chamberlin, PN. Courant, Representative deliberations and representative decisions: Proportional representation and the </a:t>
            </a:r>
            <a:r>
              <a:rPr lang="en-US" sz="1600" dirty="0" err="1"/>
              <a:t>Borda</a:t>
            </a:r>
            <a:r>
              <a:rPr lang="en-US" sz="1600" dirty="0"/>
              <a:t> rule,</a:t>
            </a:r>
            <a:r>
              <a:rPr lang="en-US" sz="1600" i="1" dirty="0"/>
              <a:t> </a:t>
            </a:r>
            <a:r>
              <a:rPr lang="en-US" sz="1600" dirty="0"/>
              <a:t>American Political Science Review, 1983</a:t>
            </a:r>
            <a:endParaRPr lang="pl-PL" sz="1600" dirty="0"/>
          </a:p>
        </p:txBody>
      </p:sp>
      <p:sp>
        <p:nvSpPr>
          <p:cNvPr id="4" name="TextBox 3"/>
          <p:cNvSpPr txBox="1"/>
          <p:nvPr/>
        </p:nvSpPr>
        <p:spPr>
          <a:xfrm>
            <a:off x="1509472" y="2740395"/>
            <a:ext cx="15456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&gt;      &gt;     &gt;     &gt;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1508400" y="3299398"/>
            <a:ext cx="15456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&gt;      &gt;     &gt;     &gt;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1508400" y="3908828"/>
            <a:ext cx="15456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&gt;      &gt;     &gt;     &gt;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1508400" y="4399887"/>
            <a:ext cx="15456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&gt;      &gt;     &gt;     &gt;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1508400" y="5024820"/>
            <a:ext cx="15456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&gt;      &gt;     &gt;     &gt;</a:t>
            </a:r>
          </a:p>
        </p:txBody>
      </p:sp>
      <p:sp>
        <p:nvSpPr>
          <p:cNvPr id="5" name="Rectangle 4"/>
          <p:cNvSpPr/>
          <p:nvPr/>
        </p:nvSpPr>
        <p:spPr>
          <a:xfrm>
            <a:off x="3689684" y="1652290"/>
            <a:ext cx="4042611" cy="673789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79" name="Rectangle 78"/>
          <p:cNvSpPr/>
          <p:nvPr/>
        </p:nvSpPr>
        <p:spPr>
          <a:xfrm>
            <a:off x="3698131" y="2315004"/>
            <a:ext cx="3871913" cy="577563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1257315" y="2312163"/>
            <a:ext cx="1933543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l" rtl="0"/>
            <a:r>
              <a:rPr lang="pl-PL" b="1" dirty="0"/>
              <a:t>4       </a:t>
            </a:r>
            <a:r>
              <a:rPr lang="en-US" b="1" dirty="0"/>
              <a:t>3     </a:t>
            </a:r>
            <a:r>
              <a:rPr lang="pl-PL" b="1" dirty="0"/>
              <a:t>2  </a:t>
            </a:r>
            <a:r>
              <a:rPr lang="en-US" b="1" dirty="0"/>
              <a:t>   1    </a:t>
            </a:r>
            <a:r>
              <a:rPr lang="pl-PL" b="1" dirty="0"/>
              <a:t> </a:t>
            </a:r>
            <a:r>
              <a:rPr lang="en-US" b="1" dirty="0"/>
              <a:t>0</a:t>
            </a:r>
            <a:endParaRPr lang="he-IL" b="1" dirty="0"/>
          </a:p>
        </p:txBody>
      </p:sp>
    </p:spTree>
    <p:extLst>
      <p:ext uri="{BB962C8B-B14F-4D97-AF65-F5344CB8AC3E}">
        <p14:creationId xmlns:p14="http://schemas.microsoft.com/office/powerpoint/2010/main" val="1899462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9" grpId="0" animBg="1"/>
      <p:bldP spid="80" grpId="0"/>
    </p:bld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Chamberlin-Courant</a:t>
            </a:r>
            <a:endParaRPr lang="he-IL" dirty="0"/>
          </a:p>
        </p:txBody>
      </p:sp>
      <p:sp>
        <p:nvSpPr>
          <p:cNvPr id="21" name="TextBox 20"/>
          <p:cNvSpPr txBox="1"/>
          <p:nvPr/>
        </p:nvSpPr>
        <p:spPr>
          <a:xfrm>
            <a:off x="487028" y="1190625"/>
            <a:ext cx="8415317" cy="46166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400" dirty="0"/>
              <a:t>Select k candidates which </a:t>
            </a:r>
            <a:r>
              <a:rPr lang="en-US" sz="2400" b="1" dirty="0"/>
              <a:t>together </a:t>
            </a:r>
            <a:r>
              <a:rPr lang="en-US" sz="2400" dirty="0"/>
              <a:t>maximize the total satisfaction</a:t>
            </a:r>
            <a:endParaRPr lang="he-IL" sz="2400" dirty="0"/>
          </a:p>
        </p:txBody>
      </p:sp>
      <p:sp>
        <p:nvSpPr>
          <p:cNvPr id="25" name="TextBox 24"/>
          <p:cNvSpPr txBox="1"/>
          <p:nvPr/>
        </p:nvSpPr>
        <p:spPr>
          <a:xfrm>
            <a:off x="3962007" y="3462658"/>
            <a:ext cx="395107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ym typeface="Wingdings" panose="05000000000000000000" pitchFamily="2" charset="2"/>
              </a:rPr>
              <a:t></a:t>
            </a:r>
            <a:r>
              <a:rPr lang="en-US" sz="4000" dirty="0"/>
              <a:t>({b, c}) = 16</a:t>
            </a:r>
          </a:p>
          <a:p>
            <a:r>
              <a:rPr lang="en-US" sz="4000" dirty="0">
                <a:sym typeface="Wingdings" panose="05000000000000000000" pitchFamily="2" charset="2"/>
              </a:rPr>
              <a:t></a:t>
            </a:r>
            <a:r>
              <a:rPr lang="en-US" sz="4000" dirty="0"/>
              <a:t>({a, e}) = 13</a:t>
            </a:r>
          </a:p>
          <a:p>
            <a:r>
              <a:rPr lang="en-US" sz="4000" dirty="0">
                <a:sym typeface="Wingdings" panose="05000000000000000000" pitchFamily="2" charset="2"/>
              </a:rPr>
              <a:t></a:t>
            </a:r>
            <a:r>
              <a:rPr lang="en-US" sz="4000" dirty="0"/>
              <a:t>({a, c}) = 17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962007" y="1791283"/>
            <a:ext cx="3599590" cy="954107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l" rtl="0"/>
            <a:r>
              <a:rPr lang="en-US" sz="2800" dirty="0"/>
              <a:t>“cover” as </a:t>
            </a:r>
            <a:r>
              <a:rPr lang="pl-PL" sz="2800" dirty="0"/>
              <a:t>many</a:t>
            </a:r>
            <a:r>
              <a:rPr lang="en-US" sz="2800" dirty="0"/>
              <a:t> voters</a:t>
            </a:r>
          </a:p>
          <a:p>
            <a:pPr algn="l" rtl="0"/>
            <a:r>
              <a:rPr lang="en-US" sz="2800" dirty="0"/>
              <a:t>as “high</a:t>
            </a:r>
            <a:r>
              <a:rPr lang="pl-PL" sz="2800" dirty="0"/>
              <a:t>ly</a:t>
            </a:r>
            <a:r>
              <a:rPr lang="en-US" sz="2800" dirty="0"/>
              <a:t>” as possible</a:t>
            </a:r>
          </a:p>
        </p:txBody>
      </p:sp>
      <p:sp>
        <p:nvSpPr>
          <p:cNvPr id="12" name="pole tekstowe 8"/>
          <p:cNvSpPr txBox="1"/>
          <p:nvPr/>
        </p:nvSpPr>
        <p:spPr>
          <a:xfrm>
            <a:off x="796726" y="2675716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1</a:t>
            </a:r>
            <a:r>
              <a:rPr lang="pl-PL" dirty="0"/>
              <a:t>:</a:t>
            </a:r>
          </a:p>
        </p:txBody>
      </p:sp>
      <p:sp>
        <p:nvSpPr>
          <p:cNvPr id="13" name="pole tekstowe 9"/>
          <p:cNvSpPr txBox="1"/>
          <p:nvPr/>
        </p:nvSpPr>
        <p:spPr>
          <a:xfrm>
            <a:off x="796915" y="4991825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5</a:t>
            </a:r>
            <a:r>
              <a:rPr lang="pl-PL" dirty="0"/>
              <a:t>:</a:t>
            </a:r>
          </a:p>
        </p:txBody>
      </p:sp>
      <p:sp>
        <p:nvSpPr>
          <p:cNvPr id="14" name="pole tekstowe 10"/>
          <p:cNvSpPr txBox="1"/>
          <p:nvPr/>
        </p:nvSpPr>
        <p:spPr>
          <a:xfrm>
            <a:off x="796726" y="3253212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2</a:t>
            </a:r>
            <a:r>
              <a:rPr lang="pl-PL" dirty="0"/>
              <a:t>:</a:t>
            </a:r>
          </a:p>
        </p:txBody>
      </p:sp>
      <p:sp>
        <p:nvSpPr>
          <p:cNvPr id="15" name="pole tekstowe 11"/>
          <p:cNvSpPr txBox="1"/>
          <p:nvPr/>
        </p:nvSpPr>
        <p:spPr>
          <a:xfrm>
            <a:off x="796726" y="3869334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3</a:t>
            </a:r>
            <a:r>
              <a:rPr lang="pl-PL" dirty="0"/>
              <a:t>:</a:t>
            </a:r>
          </a:p>
        </p:txBody>
      </p:sp>
      <p:sp>
        <p:nvSpPr>
          <p:cNvPr id="16" name="pole tekstowe 13"/>
          <p:cNvSpPr txBox="1"/>
          <p:nvPr/>
        </p:nvSpPr>
        <p:spPr>
          <a:xfrm>
            <a:off x="796915" y="4370753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4</a:t>
            </a:r>
            <a:r>
              <a:rPr lang="pl-PL" dirty="0"/>
              <a:t>:</a:t>
            </a:r>
          </a:p>
        </p:txBody>
      </p:sp>
      <p:pic>
        <p:nvPicPr>
          <p:cNvPr id="42" name="Picture 4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2075" y="2692221"/>
            <a:ext cx="293207" cy="466124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6331" y="3266992"/>
            <a:ext cx="293207" cy="466124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8204" y="3846669"/>
            <a:ext cx="293207" cy="466124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7274" y="4355741"/>
            <a:ext cx="293207" cy="466124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4533" y="4968111"/>
            <a:ext cx="293207" cy="466124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3008" y="2676282"/>
            <a:ext cx="240580" cy="481160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0594" y="3268579"/>
            <a:ext cx="240580" cy="481160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0847" y="3813420"/>
            <a:ext cx="240580" cy="481160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0196" y="4347166"/>
            <a:ext cx="240580" cy="481160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733" y="4953075"/>
            <a:ext cx="240580" cy="481160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0458" y="2624189"/>
            <a:ext cx="323279" cy="503714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7493" y="3202272"/>
            <a:ext cx="323279" cy="503714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9675" y="3820676"/>
            <a:ext cx="323279" cy="503714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5393" y="4340366"/>
            <a:ext cx="323279" cy="503714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4099" y="4945557"/>
            <a:ext cx="323279" cy="503714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7585" y="2665937"/>
            <a:ext cx="308243" cy="496196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3127" y="3238704"/>
            <a:ext cx="308243" cy="496196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777" y="3801676"/>
            <a:ext cx="308243" cy="496196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22" y="4362900"/>
            <a:ext cx="308243" cy="496196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6251" y="4953075"/>
            <a:ext cx="308243" cy="496196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2616" y="2675716"/>
            <a:ext cx="278171" cy="496196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8280" y="3266263"/>
            <a:ext cx="278171" cy="496196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5883" y="3805902"/>
            <a:ext cx="278171" cy="496196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3127" y="4347514"/>
            <a:ext cx="278171" cy="496196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7235" y="4965052"/>
            <a:ext cx="278171" cy="496196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786032" y="4803616"/>
            <a:ext cx="261615" cy="523230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792111" y="3580541"/>
            <a:ext cx="318844" cy="506879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38434" y="3589986"/>
            <a:ext cx="351546" cy="547757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62960" y="4190165"/>
            <a:ext cx="302493" cy="539582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04418" y="4814898"/>
            <a:ext cx="351546" cy="547757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760078" y="4240165"/>
            <a:ext cx="261615" cy="523230"/>
          </a:xfrm>
          <a:prstGeom prst="rect">
            <a:avLst/>
          </a:prstGeom>
        </p:spPr>
      </p:pic>
      <p:sp>
        <p:nvSpPr>
          <p:cNvPr id="70" name="TextBox 69"/>
          <p:cNvSpPr txBox="1"/>
          <p:nvPr/>
        </p:nvSpPr>
        <p:spPr>
          <a:xfrm>
            <a:off x="890952" y="1777211"/>
            <a:ext cx="2163064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el-GR" sz="3200" dirty="0"/>
              <a:t>β</a:t>
            </a:r>
            <a:r>
              <a:rPr lang="en-US" sz="3200" dirty="0"/>
              <a:t>-CC</a:t>
            </a:r>
            <a:endParaRPr lang="he-IL" sz="3200" dirty="0"/>
          </a:p>
        </p:txBody>
      </p:sp>
      <p:sp>
        <p:nvSpPr>
          <p:cNvPr id="74" name="TextBox 73"/>
          <p:cNvSpPr txBox="1"/>
          <p:nvPr/>
        </p:nvSpPr>
        <p:spPr>
          <a:xfrm>
            <a:off x="126000" y="6169357"/>
            <a:ext cx="8890781" cy="584775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1600" dirty="0"/>
              <a:t>[CC83] </a:t>
            </a:r>
            <a:r>
              <a:rPr lang="en-US" sz="1600" dirty="0"/>
              <a:t>JR. Chamberlin, PN. Courant, Representative deliberations and representative decisions: Proportional representation and the </a:t>
            </a:r>
            <a:r>
              <a:rPr lang="en-US" sz="1600" dirty="0" err="1"/>
              <a:t>Borda</a:t>
            </a:r>
            <a:r>
              <a:rPr lang="en-US" sz="1600" dirty="0"/>
              <a:t> rule,</a:t>
            </a:r>
            <a:r>
              <a:rPr lang="en-US" sz="1600" i="1" dirty="0"/>
              <a:t> </a:t>
            </a:r>
            <a:r>
              <a:rPr lang="en-US" sz="1600" dirty="0"/>
              <a:t>American Political Science Review, 1983</a:t>
            </a:r>
            <a:endParaRPr lang="pl-PL" sz="1600" dirty="0"/>
          </a:p>
        </p:txBody>
      </p:sp>
      <p:sp>
        <p:nvSpPr>
          <p:cNvPr id="4" name="TextBox 3"/>
          <p:cNvSpPr txBox="1"/>
          <p:nvPr/>
        </p:nvSpPr>
        <p:spPr>
          <a:xfrm>
            <a:off x="1509472" y="2740395"/>
            <a:ext cx="15456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&gt;      &gt;     &gt;     &gt;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1508400" y="3299398"/>
            <a:ext cx="15456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&gt;      &gt;     &gt;     &gt;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1508400" y="3908828"/>
            <a:ext cx="15456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&gt;      &gt;     &gt;     &gt;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1508400" y="4399887"/>
            <a:ext cx="15456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&gt;      &gt;     &gt;     &gt;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1508400" y="5024820"/>
            <a:ext cx="15456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&gt;      &gt;     &gt;     &gt;</a:t>
            </a:r>
          </a:p>
        </p:txBody>
      </p:sp>
      <p:sp>
        <p:nvSpPr>
          <p:cNvPr id="79" name="Rectangle 78"/>
          <p:cNvSpPr/>
          <p:nvPr/>
        </p:nvSpPr>
        <p:spPr>
          <a:xfrm>
            <a:off x="3825845" y="4130981"/>
            <a:ext cx="3871913" cy="1625421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1257315" y="2312163"/>
            <a:ext cx="1933543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l" rtl="0"/>
            <a:r>
              <a:rPr lang="pl-PL" b="1" dirty="0"/>
              <a:t>4       </a:t>
            </a:r>
            <a:r>
              <a:rPr lang="en-US" b="1" dirty="0"/>
              <a:t>3     </a:t>
            </a:r>
            <a:r>
              <a:rPr lang="pl-PL" b="1" dirty="0"/>
              <a:t>2  </a:t>
            </a:r>
            <a:r>
              <a:rPr lang="en-US" b="1" dirty="0"/>
              <a:t>   1    </a:t>
            </a:r>
            <a:r>
              <a:rPr lang="pl-PL" b="1" dirty="0"/>
              <a:t> </a:t>
            </a:r>
            <a:r>
              <a:rPr lang="en-US" b="1" dirty="0"/>
              <a:t>0</a:t>
            </a:r>
            <a:endParaRPr lang="he-IL" b="1" dirty="0"/>
          </a:p>
        </p:txBody>
      </p:sp>
      <p:sp>
        <p:nvSpPr>
          <p:cNvPr id="81" name="Rectangle 80"/>
          <p:cNvSpPr/>
          <p:nvPr/>
        </p:nvSpPr>
        <p:spPr>
          <a:xfrm>
            <a:off x="1252075" y="2612335"/>
            <a:ext cx="1897620" cy="555304"/>
          </a:xfrm>
          <a:prstGeom prst="rect">
            <a:avLst/>
          </a:prstGeom>
          <a:solidFill>
            <a:schemeClr val="accent6">
              <a:lumMod val="75000"/>
              <a:alpha val="25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82" name="Rectangle 81"/>
          <p:cNvSpPr/>
          <p:nvPr/>
        </p:nvSpPr>
        <p:spPr>
          <a:xfrm>
            <a:off x="1292642" y="4320000"/>
            <a:ext cx="1855445" cy="1241174"/>
          </a:xfrm>
          <a:prstGeom prst="rect">
            <a:avLst/>
          </a:prstGeom>
          <a:solidFill>
            <a:srgbClr val="FF99FF">
              <a:alpha val="25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83" name="Rectangle 82"/>
          <p:cNvSpPr/>
          <p:nvPr/>
        </p:nvSpPr>
        <p:spPr>
          <a:xfrm>
            <a:off x="2100155" y="3168000"/>
            <a:ext cx="1046790" cy="1152000"/>
          </a:xfrm>
          <a:prstGeom prst="rect">
            <a:avLst/>
          </a:prstGeom>
          <a:solidFill>
            <a:schemeClr val="accent6">
              <a:lumMod val="75000"/>
              <a:alpha val="25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7899202"/>
      </p:ext>
    </p:extLst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Chamberlin-Courant</a:t>
            </a:r>
            <a:endParaRPr lang="he-IL" dirty="0"/>
          </a:p>
        </p:txBody>
      </p:sp>
      <p:sp>
        <p:nvSpPr>
          <p:cNvPr id="21" name="TextBox 20"/>
          <p:cNvSpPr txBox="1"/>
          <p:nvPr/>
        </p:nvSpPr>
        <p:spPr>
          <a:xfrm>
            <a:off x="487028" y="1190625"/>
            <a:ext cx="8415317" cy="46166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400" dirty="0"/>
              <a:t>Select k candidates which </a:t>
            </a:r>
            <a:r>
              <a:rPr lang="en-US" sz="2400" b="1" dirty="0"/>
              <a:t>together </a:t>
            </a:r>
            <a:r>
              <a:rPr lang="en-US" sz="2400" dirty="0"/>
              <a:t>maximize the total satisfaction</a:t>
            </a:r>
            <a:endParaRPr lang="he-IL" sz="2400" dirty="0"/>
          </a:p>
        </p:txBody>
      </p:sp>
      <p:sp>
        <p:nvSpPr>
          <p:cNvPr id="25" name="TextBox 24"/>
          <p:cNvSpPr txBox="1"/>
          <p:nvPr/>
        </p:nvSpPr>
        <p:spPr>
          <a:xfrm>
            <a:off x="3962007" y="3462658"/>
            <a:ext cx="395107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ym typeface="Wingdings" panose="05000000000000000000" pitchFamily="2" charset="2"/>
              </a:rPr>
              <a:t></a:t>
            </a:r>
            <a:r>
              <a:rPr lang="en-US" sz="4000" dirty="0"/>
              <a:t>({b, c}) = 16</a:t>
            </a:r>
          </a:p>
          <a:p>
            <a:r>
              <a:rPr lang="en-US" sz="4000" dirty="0">
                <a:sym typeface="Wingdings" panose="05000000000000000000" pitchFamily="2" charset="2"/>
              </a:rPr>
              <a:t></a:t>
            </a:r>
            <a:r>
              <a:rPr lang="en-US" sz="4000" dirty="0"/>
              <a:t>({a, e}) = 13</a:t>
            </a:r>
          </a:p>
          <a:p>
            <a:r>
              <a:rPr lang="en-US" sz="4000" dirty="0">
                <a:sym typeface="Wingdings" panose="05000000000000000000" pitchFamily="2" charset="2"/>
              </a:rPr>
              <a:t></a:t>
            </a:r>
            <a:r>
              <a:rPr lang="en-US" sz="4000" dirty="0"/>
              <a:t>({a, c}) = 17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962007" y="1791283"/>
            <a:ext cx="3599590" cy="954107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l" rtl="0"/>
            <a:r>
              <a:rPr lang="en-US" sz="2800" dirty="0"/>
              <a:t>“cover” as </a:t>
            </a:r>
            <a:r>
              <a:rPr lang="pl-PL" sz="2800" dirty="0"/>
              <a:t>many</a:t>
            </a:r>
            <a:r>
              <a:rPr lang="en-US" sz="2800" dirty="0"/>
              <a:t> voters</a:t>
            </a:r>
          </a:p>
          <a:p>
            <a:pPr algn="l" rtl="0"/>
            <a:r>
              <a:rPr lang="en-US" sz="2800" dirty="0"/>
              <a:t>as “high</a:t>
            </a:r>
            <a:r>
              <a:rPr lang="pl-PL" sz="2800" dirty="0"/>
              <a:t>ly</a:t>
            </a:r>
            <a:r>
              <a:rPr lang="en-US" sz="2800" dirty="0"/>
              <a:t>” as possible</a:t>
            </a:r>
          </a:p>
        </p:txBody>
      </p:sp>
      <p:sp>
        <p:nvSpPr>
          <p:cNvPr id="12" name="pole tekstowe 8"/>
          <p:cNvSpPr txBox="1"/>
          <p:nvPr/>
        </p:nvSpPr>
        <p:spPr>
          <a:xfrm>
            <a:off x="796726" y="2675716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1</a:t>
            </a:r>
            <a:r>
              <a:rPr lang="pl-PL" dirty="0"/>
              <a:t>:</a:t>
            </a:r>
          </a:p>
        </p:txBody>
      </p:sp>
      <p:sp>
        <p:nvSpPr>
          <p:cNvPr id="13" name="pole tekstowe 9"/>
          <p:cNvSpPr txBox="1"/>
          <p:nvPr/>
        </p:nvSpPr>
        <p:spPr>
          <a:xfrm>
            <a:off x="796915" y="4991825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5</a:t>
            </a:r>
            <a:r>
              <a:rPr lang="pl-PL" dirty="0"/>
              <a:t>:</a:t>
            </a:r>
          </a:p>
        </p:txBody>
      </p:sp>
      <p:sp>
        <p:nvSpPr>
          <p:cNvPr id="14" name="pole tekstowe 10"/>
          <p:cNvSpPr txBox="1"/>
          <p:nvPr/>
        </p:nvSpPr>
        <p:spPr>
          <a:xfrm>
            <a:off x="796726" y="3253212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2</a:t>
            </a:r>
            <a:r>
              <a:rPr lang="pl-PL" dirty="0"/>
              <a:t>:</a:t>
            </a:r>
          </a:p>
        </p:txBody>
      </p:sp>
      <p:sp>
        <p:nvSpPr>
          <p:cNvPr id="15" name="pole tekstowe 11"/>
          <p:cNvSpPr txBox="1"/>
          <p:nvPr/>
        </p:nvSpPr>
        <p:spPr>
          <a:xfrm>
            <a:off x="796726" y="3869334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3</a:t>
            </a:r>
            <a:r>
              <a:rPr lang="pl-PL" dirty="0"/>
              <a:t>:</a:t>
            </a:r>
          </a:p>
        </p:txBody>
      </p:sp>
      <p:sp>
        <p:nvSpPr>
          <p:cNvPr id="16" name="pole tekstowe 13"/>
          <p:cNvSpPr txBox="1"/>
          <p:nvPr/>
        </p:nvSpPr>
        <p:spPr>
          <a:xfrm>
            <a:off x="796915" y="4370753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4</a:t>
            </a:r>
            <a:r>
              <a:rPr lang="pl-PL" dirty="0"/>
              <a:t>:</a:t>
            </a:r>
          </a:p>
        </p:txBody>
      </p:sp>
      <p:pic>
        <p:nvPicPr>
          <p:cNvPr id="42" name="Picture 4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2075" y="2692221"/>
            <a:ext cx="293207" cy="466124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6331" y="3266992"/>
            <a:ext cx="293207" cy="466124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8204" y="3846669"/>
            <a:ext cx="293207" cy="466124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7274" y="4355741"/>
            <a:ext cx="293207" cy="466124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4533" y="4968111"/>
            <a:ext cx="293207" cy="466124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3008" y="2676282"/>
            <a:ext cx="240580" cy="481160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0594" y="3268579"/>
            <a:ext cx="240580" cy="481160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0847" y="3813420"/>
            <a:ext cx="240580" cy="481160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0196" y="4347166"/>
            <a:ext cx="240580" cy="481160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733" y="4953075"/>
            <a:ext cx="240580" cy="481160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0458" y="2624189"/>
            <a:ext cx="323279" cy="503714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7493" y="3202272"/>
            <a:ext cx="323279" cy="503714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9675" y="3820676"/>
            <a:ext cx="323279" cy="503714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5393" y="4340366"/>
            <a:ext cx="323279" cy="503714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4099" y="4945557"/>
            <a:ext cx="323279" cy="503714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7585" y="2665937"/>
            <a:ext cx="308243" cy="496196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3127" y="3238704"/>
            <a:ext cx="308243" cy="496196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777" y="3801676"/>
            <a:ext cx="308243" cy="496196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22" y="4362900"/>
            <a:ext cx="308243" cy="496196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6251" y="4953075"/>
            <a:ext cx="308243" cy="496196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2616" y="2675716"/>
            <a:ext cx="278171" cy="496196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8280" y="3266263"/>
            <a:ext cx="278171" cy="496196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5883" y="3805902"/>
            <a:ext cx="278171" cy="496196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3127" y="4347514"/>
            <a:ext cx="278171" cy="496196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7235" y="4965052"/>
            <a:ext cx="278171" cy="496196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786032" y="4803616"/>
            <a:ext cx="261615" cy="523230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792111" y="3580541"/>
            <a:ext cx="318844" cy="506879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38434" y="3589986"/>
            <a:ext cx="351546" cy="547757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62960" y="4190165"/>
            <a:ext cx="302493" cy="539582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04418" y="4814898"/>
            <a:ext cx="351546" cy="547757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760078" y="4240165"/>
            <a:ext cx="261615" cy="523230"/>
          </a:xfrm>
          <a:prstGeom prst="rect">
            <a:avLst/>
          </a:prstGeom>
        </p:spPr>
      </p:pic>
      <p:sp>
        <p:nvSpPr>
          <p:cNvPr id="70" name="TextBox 69"/>
          <p:cNvSpPr txBox="1"/>
          <p:nvPr/>
        </p:nvSpPr>
        <p:spPr>
          <a:xfrm>
            <a:off x="890952" y="1777211"/>
            <a:ext cx="2163064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el-GR" sz="3200" dirty="0"/>
              <a:t>β</a:t>
            </a:r>
            <a:r>
              <a:rPr lang="en-US" sz="3200" dirty="0"/>
              <a:t>-CC</a:t>
            </a:r>
            <a:endParaRPr lang="he-IL" sz="3200" dirty="0"/>
          </a:p>
        </p:txBody>
      </p:sp>
      <p:sp>
        <p:nvSpPr>
          <p:cNvPr id="74" name="TextBox 73"/>
          <p:cNvSpPr txBox="1"/>
          <p:nvPr/>
        </p:nvSpPr>
        <p:spPr>
          <a:xfrm>
            <a:off x="126000" y="6169357"/>
            <a:ext cx="8890781" cy="584775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1600" dirty="0"/>
              <a:t>[CC83] </a:t>
            </a:r>
            <a:r>
              <a:rPr lang="en-US" sz="1600" dirty="0"/>
              <a:t>JR. Chamberlin, PN. Courant, Representative deliberations and representative decisions: Proportional representation and the </a:t>
            </a:r>
            <a:r>
              <a:rPr lang="en-US" sz="1600" dirty="0" err="1"/>
              <a:t>Borda</a:t>
            </a:r>
            <a:r>
              <a:rPr lang="en-US" sz="1600" dirty="0"/>
              <a:t> rule,</a:t>
            </a:r>
            <a:r>
              <a:rPr lang="en-US" sz="1600" i="1" dirty="0"/>
              <a:t> </a:t>
            </a:r>
            <a:r>
              <a:rPr lang="en-US" sz="1600" dirty="0"/>
              <a:t>American Political Science Review, 1983</a:t>
            </a:r>
            <a:endParaRPr lang="pl-PL" sz="1600" dirty="0"/>
          </a:p>
        </p:txBody>
      </p:sp>
      <p:sp>
        <p:nvSpPr>
          <p:cNvPr id="4" name="TextBox 3"/>
          <p:cNvSpPr txBox="1"/>
          <p:nvPr/>
        </p:nvSpPr>
        <p:spPr>
          <a:xfrm>
            <a:off x="1509472" y="2740395"/>
            <a:ext cx="15456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&gt;      &gt;     &gt;     &gt;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1508400" y="3299398"/>
            <a:ext cx="15456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&gt;      &gt;     &gt;     &gt;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1508400" y="3908828"/>
            <a:ext cx="15456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&gt;      &gt;     &gt;     &gt;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1508400" y="4399887"/>
            <a:ext cx="15456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&gt;      &gt;     &gt;     &gt;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1508400" y="5024820"/>
            <a:ext cx="15456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&gt;      &gt;     &gt;     &gt;</a:t>
            </a:r>
          </a:p>
        </p:txBody>
      </p:sp>
      <p:sp>
        <p:nvSpPr>
          <p:cNvPr id="79" name="Rectangle 78"/>
          <p:cNvSpPr/>
          <p:nvPr/>
        </p:nvSpPr>
        <p:spPr>
          <a:xfrm>
            <a:off x="3825845" y="4803616"/>
            <a:ext cx="3871913" cy="952786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1257315" y="2312163"/>
            <a:ext cx="1933543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l" rtl="0"/>
            <a:r>
              <a:rPr lang="pl-PL" b="1" dirty="0"/>
              <a:t>4       </a:t>
            </a:r>
            <a:r>
              <a:rPr lang="en-US" b="1" dirty="0"/>
              <a:t>3     </a:t>
            </a:r>
            <a:r>
              <a:rPr lang="pl-PL" b="1" dirty="0"/>
              <a:t>2  </a:t>
            </a:r>
            <a:r>
              <a:rPr lang="en-US" b="1" dirty="0"/>
              <a:t>   1    </a:t>
            </a:r>
            <a:r>
              <a:rPr lang="pl-PL" b="1" dirty="0"/>
              <a:t> </a:t>
            </a:r>
            <a:r>
              <a:rPr lang="en-US" b="1" dirty="0"/>
              <a:t>0</a:t>
            </a:r>
            <a:endParaRPr lang="he-IL" b="1" dirty="0"/>
          </a:p>
        </p:txBody>
      </p:sp>
      <p:sp>
        <p:nvSpPr>
          <p:cNvPr id="81" name="Rectangle 80"/>
          <p:cNvSpPr/>
          <p:nvPr/>
        </p:nvSpPr>
        <p:spPr>
          <a:xfrm>
            <a:off x="1714533" y="2612335"/>
            <a:ext cx="1435162" cy="590976"/>
          </a:xfrm>
          <a:prstGeom prst="rect">
            <a:avLst/>
          </a:prstGeom>
          <a:solidFill>
            <a:srgbClr val="FF0000">
              <a:alpha val="25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82" name="Rectangle 81"/>
          <p:cNvSpPr/>
          <p:nvPr/>
        </p:nvSpPr>
        <p:spPr>
          <a:xfrm>
            <a:off x="2511205" y="4327200"/>
            <a:ext cx="638490" cy="542433"/>
          </a:xfrm>
          <a:prstGeom prst="rect">
            <a:avLst/>
          </a:prstGeom>
          <a:solidFill>
            <a:srgbClr val="00B050">
              <a:alpha val="25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83" name="Rectangle 82"/>
          <p:cNvSpPr/>
          <p:nvPr/>
        </p:nvSpPr>
        <p:spPr>
          <a:xfrm>
            <a:off x="792000" y="3204000"/>
            <a:ext cx="2357695" cy="565072"/>
          </a:xfrm>
          <a:prstGeom prst="rect">
            <a:avLst/>
          </a:prstGeom>
          <a:solidFill>
            <a:srgbClr val="00B050">
              <a:alpha val="25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84" name="Rectangle 83"/>
          <p:cNvSpPr/>
          <p:nvPr/>
        </p:nvSpPr>
        <p:spPr>
          <a:xfrm>
            <a:off x="1714533" y="3769200"/>
            <a:ext cx="1435162" cy="558000"/>
          </a:xfrm>
          <a:prstGeom prst="rect">
            <a:avLst/>
          </a:prstGeom>
          <a:solidFill>
            <a:srgbClr val="FF0000">
              <a:alpha val="25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85" name="Rectangle 84"/>
          <p:cNvSpPr/>
          <p:nvPr/>
        </p:nvSpPr>
        <p:spPr>
          <a:xfrm>
            <a:off x="2134895" y="4867200"/>
            <a:ext cx="1019722" cy="652842"/>
          </a:xfrm>
          <a:prstGeom prst="rect">
            <a:avLst/>
          </a:prstGeom>
          <a:solidFill>
            <a:srgbClr val="00B050">
              <a:alpha val="25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6130533"/>
      </p:ext>
    </p:extLst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Chamberlin-Courant</a:t>
            </a:r>
            <a:endParaRPr lang="he-IL" dirty="0"/>
          </a:p>
        </p:txBody>
      </p:sp>
      <p:sp>
        <p:nvSpPr>
          <p:cNvPr id="21" name="TextBox 20"/>
          <p:cNvSpPr txBox="1"/>
          <p:nvPr/>
        </p:nvSpPr>
        <p:spPr>
          <a:xfrm>
            <a:off x="487028" y="1190625"/>
            <a:ext cx="8415317" cy="46166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400" dirty="0"/>
              <a:t>Select k candidates which </a:t>
            </a:r>
            <a:r>
              <a:rPr lang="en-US" sz="2400" b="1" dirty="0"/>
              <a:t>together </a:t>
            </a:r>
            <a:r>
              <a:rPr lang="en-US" sz="2400" dirty="0"/>
              <a:t>maximize the total satisfaction</a:t>
            </a:r>
            <a:endParaRPr lang="he-IL" sz="2400" dirty="0"/>
          </a:p>
        </p:txBody>
      </p:sp>
      <p:sp>
        <p:nvSpPr>
          <p:cNvPr id="25" name="TextBox 24"/>
          <p:cNvSpPr txBox="1"/>
          <p:nvPr/>
        </p:nvSpPr>
        <p:spPr>
          <a:xfrm>
            <a:off x="3962007" y="3462658"/>
            <a:ext cx="395107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ym typeface="Wingdings" panose="05000000000000000000" pitchFamily="2" charset="2"/>
              </a:rPr>
              <a:t></a:t>
            </a:r>
            <a:r>
              <a:rPr lang="en-US" sz="4000" dirty="0"/>
              <a:t>({b, c}) = 16</a:t>
            </a:r>
          </a:p>
          <a:p>
            <a:r>
              <a:rPr lang="en-US" sz="4000" dirty="0">
                <a:sym typeface="Wingdings" panose="05000000000000000000" pitchFamily="2" charset="2"/>
              </a:rPr>
              <a:t></a:t>
            </a:r>
            <a:r>
              <a:rPr lang="en-US" sz="4000" dirty="0"/>
              <a:t>({a, e}) = 13</a:t>
            </a:r>
          </a:p>
          <a:p>
            <a:r>
              <a:rPr lang="en-US" sz="4000" dirty="0">
                <a:sym typeface="Wingdings" panose="05000000000000000000" pitchFamily="2" charset="2"/>
              </a:rPr>
              <a:t></a:t>
            </a:r>
            <a:r>
              <a:rPr lang="en-US" sz="4000" dirty="0"/>
              <a:t>({a, c}) = 17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962007" y="1791283"/>
            <a:ext cx="3599590" cy="954107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l" rtl="0"/>
            <a:r>
              <a:rPr lang="en-US" sz="2800" dirty="0"/>
              <a:t>“cover” as </a:t>
            </a:r>
            <a:r>
              <a:rPr lang="pl-PL" sz="2800" dirty="0"/>
              <a:t>many</a:t>
            </a:r>
            <a:r>
              <a:rPr lang="en-US" sz="2800" dirty="0"/>
              <a:t> voters</a:t>
            </a:r>
          </a:p>
          <a:p>
            <a:pPr algn="l" rtl="0"/>
            <a:r>
              <a:rPr lang="en-US" sz="2800" dirty="0"/>
              <a:t>as “high</a:t>
            </a:r>
            <a:r>
              <a:rPr lang="pl-PL" sz="2800" dirty="0"/>
              <a:t>ly</a:t>
            </a:r>
            <a:r>
              <a:rPr lang="en-US" sz="2800" dirty="0"/>
              <a:t>” as possible</a:t>
            </a:r>
          </a:p>
        </p:txBody>
      </p:sp>
      <p:sp>
        <p:nvSpPr>
          <p:cNvPr id="12" name="pole tekstowe 8"/>
          <p:cNvSpPr txBox="1"/>
          <p:nvPr/>
        </p:nvSpPr>
        <p:spPr>
          <a:xfrm>
            <a:off x="796726" y="2675716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1</a:t>
            </a:r>
            <a:r>
              <a:rPr lang="pl-PL" dirty="0"/>
              <a:t>:</a:t>
            </a:r>
          </a:p>
        </p:txBody>
      </p:sp>
      <p:sp>
        <p:nvSpPr>
          <p:cNvPr id="13" name="pole tekstowe 9"/>
          <p:cNvSpPr txBox="1"/>
          <p:nvPr/>
        </p:nvSpPr>
        <p:spPr>
          <a:xfrm>
            <a:off x="796915" y="4991825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5</a:t>
            </a:r>
            <a:r>
              <a:rPr lang="pl-PL" dirty="0"/>
              <a:t>:</a:t>
            </a:r>
          </a:p>
        </p:txBody>
      </p:sp>
      <p:sp>
        <p:nvSpPr>
          <p:cNvPr id="14" name="pole tekstowe 10"/>
          <p:cNvSpPr txBox="1"/>
          <p:nvPr/>
        </p:nvSpPr>
        <p:spPr>
          <a:xfrm>
            <a:off x="796726" y="3253212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2</a:t>
            </a:r>
            <a:r>
              <a:rPr lang="pl-PL" dirty="0"/>
              <a:t>:</a:t>
            </a:r>
          </a:p>
        </p:txBody>
      </p:sp>
      <p:sp>
        <p:nvSpPr>
          <p:cNvPr id="15" name="pole tekstowe 11"/>
          <p:cNvSpPr txBox="1"/>
          <p:nvPr/>
        </p:nvSpPr>
        <p:spPr>
          <a:xfrm>
            <a:off x="796726" y="3869334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3</a:t>
            </a:r>
            <a:r>
              <a:rPr lang="pl-PL" dirty="0"/>
              <a:t>:</a:t>
            </a:r>
          </a:p>
        </p:txBody>
      </p:sp>
      <p:sp>
        <p:nvSpPr>
          <p:cNvPr id="16" name="pole tekstowe 13"/>
          <p:cNvSpPr txBox="1"/>
          <p:nvPr/>
        </p:nvSpPr>
        <p:spPr>
          <a:xfrm>
            <a:off x="796915" y="4370753"/>
            <a:ext cx="457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pl-P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/>
              <a:t>V</a:t>
            </a:r>
            <a:r>
              <a:rPr lang="pl-PL" baseline="-25000" dirty="0"/>
              <a:t>4</a:t>
            </a:r>
            <a:r>
              <a:rPr lang="pl-PL" dirty="0"/>
              <a:t>:</a:t>
            </a:r>
          </a:p>
        </p:txBody>
      </p:sp>
      <p:pic>
        <p:nvPicPr>
          <p:cNvPr id="42" name="Picture 4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2075" y="2692221"/>
            <a:ext cx="293207" cy="466124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6331" y="3266992"/>
            <a:ext cx="293207" cy="466124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8204" y="3846669"/>
            <a:ext cx="293207" cy="466124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7274" y="4355741"/>
            <a:ext cx="293207" cy="466124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4533" y="4968111"/>
            <a:ext cx="293207" cy="466124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3008" y="2676282"/>
            <a:ext cx="240580" cy="481160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0594" y="3268579"/>
            <a:ext cx="240580" cy="481160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0847" y="3813420"/>
            <a:ext cx="240580" cy="481160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0196" y="4347166"/>
            <a:ext cx="240580" cy="481160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733" y="4953075"/>
            <a:ext cx="240580" cy="481160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0458" y="2624189"/>
            <a:ext cx="323279" cy="503714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7493" y="3202272"/>
            <a:ext cx="323279" cy="503714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9675" y="3820676"/>
            <a:ext cx="323279" cy="503714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5393" y="4340366"/>
            <a:ext cx="323279" cy="503714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4099" y="4945557"/>
            <a:ext cx="323279" cy="503714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7585" y="2665937"/>
            <a:ext cx="308243" cy="496196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3127" y="3238704"/>
            <a:ext cx="308243" cy="496196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777" y="3801676"/>
            <a:ext cx="308243" cy="496196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22" y="4362900"/>
            <a:ext cx="308243" cy="496196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6251" y="4953075"/>
            <a:ext cx="308243" cy="496196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2616" y="2675716"/>
            <a:ext cx="278171" cy="496196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8280" y="3266263"/>
            <a:ext cx="278171" cy="496196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5883" y="3805902"/>
            <a:ext cx="278171" cy="496196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3127" y="4347514"/>
            <a:ext cx="278171" cy="496196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7235" y="4965052"/>
            <a:ext cx="278171" cy="496196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786032" y="4803616"/>
            <a:ext cx="261615" cy="523230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792111" y="3580541"/>
            <a:ext cx="318844" cy="506879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38434" y="3589986"/>
            <a:ext cx="351546" cy="547757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62960" y="4190165"/>
            <a:ext cx="302493" cy="539582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04418" y="4814898"/>
            <a:ext cx="351546" cy="547757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760078" y="4240165"/>
            <a:ext cx="261615" cy="523230"/>
          </a:xfrm>
          <a:prstGeom prst="rect">
            <a:avLst/>
          </a:prstGeom>
        </p:spPr>
      </p:pic>
      <p:sp>
        <p:nvSpPr>
          <p:cNvPr id="70" name="TextBox 69"/>
          <p:cNvSpPr txBox="1"/>
          <p:nvPr/>
        </p:nvSpPr>
        <p:spPr>
          <a:xfrm>
            <a:off x="890952" y="1777211"/>
            <a:ext cx="2163064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el-GR" sz="3200" dirty="0"/>
              <a:t>β</a:t>
            </a:r>
            <a:r>
              <a:rPr lang="en-US" sz="3200" dirty="0"/>
              <a:t>-CC</a:t>
            </a:r>
            <a:endParaRPr lang="he-IL" sz="3200" dirty="0"/>
          </a:p>
        </p:txBody>
      </p:sp>
      <p:sp>
        <p:nvSpPr>
          <p:cNvPr id="74" name="TextBox 73"/>
          <p:cNvSpPr txBox="1"/>
          <p:nvPr/>
        </p:nvSpPr>
        <p:spPr>
          <a:xfrm>
            <a:off x="126000" y="6169357"/>
            <a:ext cx="8890781" cy="584775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1600" dirty="0"/>
              <a:t>[CC83] </a:t>
            </a:r>
            <a:r>
              <a:rPr lang="en-US" sz="1600" dirty="0"/>
              <a:t>JR. Chamberlin, PN. Courant, Representative deliberations and representative decisions: Proportional representation and the </a:t>
            </a:r>
            <a:r>
              <a:rPr lang="en-US" sz="1600" dirty="0" err="1"/>
              <a:t>Borda</a:t>
            </a:r>
            <a:r>
              <a:rPr lang="en-US" sz="1600" dirty="0"/>
              <a:t> rule,</a:t>
            </a:r>
            <a:r>
              <a:rPr lang="en-US" sz="1600" i="1" dirty="0"/>
              <a:t> </a:t>
            </a:r>
            <a:r>
              <a:rPr lang="en-US" sz="1600" dirty="0"/>
              <a:t>American Political Science Review, 1983</a:t>
            </a:r>
            <a:endParaRPr lang="pl-PL" sz="1600" dirty="0"/>
          </a:p>
        </p:txBody>
      </p:sp>
      <p:sp>
        <p:nvSpPr>
          <p:cNvPr id="4" name="TextBox 3"/>
          <p:cNvSpPr txBox="1"/>
          <p:nvPr/>
        </p:nvSpPr>
        <p:spPr>
          <a:xfrm>
            <a:off x="1509472" y="2740395"/>
            <a:ext cx="15456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&gt;      &gt;     &gt;     &gt;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1508400" y="3299398"/>
            <a:ext cx="15456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&gt;      &gt;     &gt;     &gt;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1508400" y="3908828"/>
            <a:ext cx="15456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&gt;      &gt;     &gt;     &gt;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1508400" y="4399887"/>
            <a:ext cx="15456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&gt;      &gt;     &gt;     &gt;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1508400" y="5024820"/>
            <a:ext cx="15456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&gt;      &gt;     &gt;     &gt;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1257315" y="2312163"/>
            <a:ext cx="1933543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l" rtl="0"/>
            <a:r>
              <a:rPr lang="pl-PL" b="1" dirty="0"/>
              <a:t>4       </a:t>
            </a:r>
            <a:r>
              <a:rPr lang="en-US" b="1" dirty="0"/>
              <a:t>3     </a:t>
            </a:r>
            <a:r>
              <a:rPr lang="pl-PL" b="1" dirty="0"/>
              <a:t>2  </a:t>
            </a:r>
            <a:r>
              <a:rPr lang="en-US" b="1" dirty="0"/>
              <a:t>   1    </a:t>
            </a:r>
            <a:r>
              <a:rPr lang="pl-PL" b="1" dirty="0"/>
              <a:t> </a:t>
            </a:r>
            <a:r>
              <a:rPr lang="en-US" b="1" dirty="0"/>
              <a:t>0</a:t>
            </a:r>
            <a:endParaRPr lang="he-IL" b="1" dirty="0"/>
          </a:p>
        </p:txBody>
      </p:sp>
      <p:sp>
        <p:nvSpPr>
          <p:cNvPr id="81" name="Rectangle 80"/>
          <p:cNvSpPr/>
          <p:nvPr/>
        </p:nvSpPr>
        <p:spPr>
          <a:xfrm>
            <a:off x="1714533" y="2612334"/>
            <a:ext cx="1435162" cy="1710483"/>
          </a:xfrm>
          <a:prstGeom prst="rect">
            <a:avLst/>
          </a:prstGeom>
          <a:solidFill>
            <a:srgbClr val="FF0000">
              <a:alpha val="25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86" name="Rectangle 85"/>
          <p:cNvSpPr/>
          <p:nvPr/>
        </p:nvSpPr>
        <p:spPr>
          <a:xfrm>
            <a:off x="1292642" y="4324390"/>
            <a:ext cx="1855445" cy="1236784"/>
          </a:xfrm>
          <a:prstGeom prst="rect">
            <a:avLst/>
          </a:prstGeom>
          <a:solidFill>
            <a:srgbClr val="FF99FF">
              <a:alpha val="25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8386330"/>
      </p:ext>
    </p:extLst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4438" y="0"/>
            <a:ext cx="8229600" cy="720080"/>
          </a:xfrm>
        </p:spPr>
        <p:txBody>
          <a:bodyPr/>
          <a:lstStyle/>
          <a:p>
            <a:pPr algn="ctr"/>
            <a:r>
              <a:rPr lang="en-US" dirty="0"/>
              <a:t>Diversity (Intuition)</a:t>
            </a:r>
            <a:endParaRPr lang="he-I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23434"/>
            <a:ext cx="9144000" cy="1128967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Excellency </a:t>
            </a:r>
            <a:r>
              <a:rPr lang="pl-PL" dirty="0"/>
              <a:t>	</a:t>
            </a:r>
            <a:r>
              <a:rPr lang="pl-PL" dirty="0">
                <a:sym typeface="Wingdings" panose="05000000000000000000" pitchFamily="2" charset="2"/>
              </a:rPr>
              <a:t></a:t>
            </a:r>
            <a:r>
              <a:rPr lang="en-US" dirty="0"/>
              <a:t> “best” candidates</a:t>
            </a:r>
            <a:r>
              <a:rPr lang="pl-PL" dirty="0"/>
              <a:t> | </a:t>
            </a:r>
            <a:r>
              <a:rPr lang="en-US" dirty="0"/>
              <a:t>CC </a:t>
            </a:r>
            <a:r>
              <a:rPr lang="pl-PL" dirty="0">
                <a:sym typeface="Wingdings" panose="05000000000000000000" pitchFamily="2" charset="2"/>
              </a:rPr>
              <a:t></a:t>
            </a:r>
            <a:r>
              <a:rPr lang="en-US" dirty="0"/>
              <a:t> </a:t>
            </a:r>
            <a:r>
              <a:rPr lang="pl-PL" dirty="0"/>
              <a:t> </a:t>
            </a:r>
            <a:r>
              <a:rPr lang="en-US" dirty="0"/>
              <a:t>diverse committees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181803" y="1387917"/>
            <a:ext cx="3801776" cy="40011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en-US" sz="2000" b="1" dirty="0"/>
              <a:t>Diversity can be seen as Coverage</a:t>
            </a:r>
            <a:endParaRPr lang="he-IL" sz="2000" b="1" dirty="0"/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166186" y="1587972"/>
            <a:ext cx="3200775" cy="127059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1800" dirty="0"/>
              <a:t>Candidates are in </a:t>
            </a:r>
            <a:r>
              <a:rPr lang="en-US" sz="1800" dirty="0">
                <a:solidFill>
                  <a:schemeClr val="bg1">
                    <a:lumMod val="65000"/>
                  </a:schemeClr>
                </a:solidFill>
              </a:rPr>
              <a:t>light gray</a:t>
            </a:r>
          </a:p>
          <a:p>
            <a:pPr marL="0" indent="0">
              <a:buFont typeface="Arial" pitchFamily="34" charset="0"/>
              <a:buNone/>
            </a:pPr>
            <a:r>
              <a:rPr lang="en-US" sz="1800" dirty="0"/>
              <a:t>Voters are in </a:t>
            </a:r>
            <a:r>
              <a:rPr lang="en-US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dark gray</a:t>
            </a:r>
          </a:p>
          <a:p>
            <a:pPr marL="0" indent="0">
              <a:buFont typeface="Arial" pitchFamily="34" charset="0"/>
              <a:buNone/>
            </a:pPr>
            <a:r>
              <a:rPr lang="en-US" sz="1800" dirty="0"/>
              <a:t>Committee members are in </a:t>
            </a:r>
            <a:r>
              <a:rPr lang="en-US" sz="1800" dirty="0">
                <a:solidFill>
                  <a:srgbClr val="FF0000"/>
                </a:solidFill>
              </a:rPr>
              <a:t>red</a:t>
            </a:r>
          </a:p>
          <a:p>
            <a:pPr marL="0" indent="0">
              <a:buFont typeface="Arial" pitchFamily="34" charset="0"/>
              <a:buNone/>
            </a:pPr>
            <a:endParaRPr lang="en-US" sz="1800" dirty="0"/>
          </a:p>
          <a:p>
            <a:pPr marL="0" indent="0">
              <a:buFont typeface="Arial" pitchFamily="34" charset="0"/>
              <a:buNone/>
            </a:pPr>
            <a:endParaRPr lang="en-US" sz="1800" dirty="0"/>
          </a:p>
        </p:txBody>
      </p:sp>
      <p:grpSp>
        <p:nvGrpSpPr>
          <p:cNvPr id="11" name="Group 10"/>
          <p:cNvGrpSpPr/>
          <p:nvPr/>
        </p:nvGrpSpPr>
        <p:grpSpPr>
          <a:xfrm>
            <a:off x="885676" y="3040677"/>
            <a:ext cx="7427124" cy="3357681"/>
            <a:chOff x="560820" y="2858562"/>
            <a:chExt cx="7427124" cy="3357681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0820" y="2858562"/>
              <a:ext cx="2978100" cy="2978100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09844" y="2858562"/>
              <a:ext cx="2978100" cy="2978100"/>
            </a:xfrm>
            <a:prstGeom prst="rect">
              <a:avLst/>
            </a:prstGeom>
          </p:spPr>
        </p:pic>
        <p:sp>
          <p:nvSpPr>
            <p:cNvPr id="9" name="TextBox 8"/>
            <p:cNvSpPr txBox="1"/>
            <p:nvPr/>
          </p:nvSpPr>
          <p:spPr>
            <a:xfrm>
              <a:off x="1592020" y="5846911"/>
              <a:ext cx="915700" cy="369332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r>
                <a:rPr lang="en-US" dirty="0"/>
                <a:t>k-</a:t>
              </a:r>
              <a:r>
                <a:rPr lang="en-US" dirty="0" err="1"/>
                <a:t>Borda</a:t>
              </a:r>
              <a:endParaRPr lang="he-IL" dirty="0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6041044" y="5836662"/>
              <a:ext cx="1058367" cy="369332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r>
                <a:rPr lang="en-US" dirty="0" err="1"/>
                <a:t>Borda</a:t>
              </a:r>
              <a:r>
                <a:rPr lang="en-US" dirty="0"/>
                <a:t>-CC</a:t>
              </a:r>
              <a:endParaRPr lang="he-IL" dirty="0"/>
            </a:p>
          </p:txBody>
        </p:sp>
      </p:grpSp>
    </p:spTree>
    <p:extLst>
      <p:ext uri="{BB962C8B-B14F-4D97-AF65-F5344CB8AC3E}">
        <p14:creationId xmlns:p14="http://schemas.microsoft.com/office/powerpoint/2010/main" val="2511452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4438" y="0"/>
            <a:ext cx="8229600" cy="720080"/>
          </a:xfrm>
        </p:spPr>
        <p:txBody>
          <a:bodyPr/>
          <a:lstStyle/>
          <a:p>
            <a:pPr algn="ctr"/>
            <a:r>
              <a:rPr lang="en-US" dirty="0"/>
              <a:t>Diversity (Intuition)</a:t>
            </a:r>
            <a:endParaRPr lang="he-I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23434"/>
            <a:ext cx="9144000" cy="1128967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Excellency </a:t>
            </a:r>
            <a:r>
              <a:rPr lang="pl-PL" dirty="0"/>
              <a:t>	</a:t>
            </a:r>
            <a:r>
              <a:rPr lang="pl-PL" dirty="0">
                <a:sym typeface="Wingdings" panose="05000000000000000000" pitchFamily="2" charset="2"/>
              </a:rPr>
              <a:t></a:t>
            </a:r>
            <a:r>
              <a:rPr lang="en-US" dirty="0"/>
              <a:t> “best” candidates</a:t>
            </a:r>
            <a:r>
              <a:rPr lang="pl-PL" dirty="0"/>
              <a:t> | </a:t>
            </a:r>
            <a:r>
              <a:rPr lang="en-US" dirty="0"/>
              <a:t>CC </a:t>
            </a:r>
            <a:r>
              <a:rPr lang="pl-PL" dirty="0">
                <a:sym typeface="Wingdings" panose="05000000000000000000" pitchFamily="2" charset="2"/>
              </a:rPr>
              <a:t></a:t>
            </a:r>
            <a:r>
              <a:rPr lang="en-US" dirty="0"/>
              <a:t> </a:t>
            </a:r>
            <a:r>
              <a:rPr lang="pl-PL" dirty="0"/>
              <a:t> </a:t>
            </a:r>
            <a:r>
              <a:rPr lang="en-US" dirty="0"/>
              <a:t>diverse committees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181803" y="1387917"/>
            <a:ext cx="3801776" cy="40011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en-US" sz="2000" b="1" dirty="0"/>
              <a:t>Diversity can be seen as Coverage</a:t>
            </a:r>
            <a:endParaRPr lang="he-IL" sz="2000" b="1" dirty="0"/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166186" y="1587972"/>
            <a:ext cx="3200775" cy="127059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1800" dirty="0"/>
              <a:t>Candidates are in </a:t>
            </a:r>
            <a:r>
              <a:rPr lang="en-US" sz="1800" dirty="0">
                <a:solidFill>
                  <a:schemeClr val="bg1">
                    <a:lumMod val="65000"/>
                  </a:schemeClr>
                </a:solidFill>
              </a:rPr>
              <a:t>light gray</a:t>
            </a:r>
          </a:p>
          <a:p>
            <a:pPr marL="0" indent="0">
              <a:buFont typeface="Arial" pitchFamily="34" charset="0"/>
              <a:buNone/>
            </a:pPr>
            <a:r>
              <a:rPr lang="en-US" sz="1800" dirty="0"/>
              <a:t>Voters are in </a:t>
            </a:r>
            <a:r>
              <a:rPr lang="en-US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dark gray</a:t>
            </a:r>
          </a:p>
          <a:p>
            <a:pPr marL="0" indent="0">
              <a:buFont typeface="Arial" pitchFamily="34" charset="0"/>
              <a:buNone/>
            </a:pPr>
            <a:r>
              <a:rPr lang="en-US" sz="1800" dirty="0"/>
              <a:t>Committee members are in </a:t>
            </a:r>
            <a:r>
              <a:rPr lang="en-US" sz="1800" dirty="0">
                <a:solidFill>
                  <a:srgbClr val="FF0000"/>
                </a:solidFill>
              </a:rPr>
              <a:t>red</a:t>
            </a:r>
          </a:p>
          <a:p>
            <a:pPr marL="0" indent="0">
              <a:buFont typeface="Arial" pitchFamily="34" charset="0"/>
              <a:buNone/>
            </a:pPr>
            <a:endParaRPr lang="en-US" sz="1800" dirty="0"/>
          </a:p>
          <a:p>
            <a:pPr marL="0" indent="0">
              <a:buFont typeface="Arial" pitchFamily="34" charset="0"/>
              <a:buNone/>
            </a:pPr>
            <a:endParaRPr lang="en-US" sz="18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700" y="3040677"/>
            <a:ext cx="2978100" cy="29781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6365900" y="6018777"/>
            <a:ext cx="1058367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dirty="0" err="1"/>
              <a:t>Borda</a:t>
            </a:r>
            <a:r>
              <a:rPr lang="en-US" dirty="0"/>
              <a:t>-CC</a:t>
            </a:r>
            <a:endParaRPr lang="he-IL" dirty="0"/>
          </a:p>
        </p:txBody>
      </p:sp>
      <p:sp>
        <p:nvSpPr>
          <p:cNvPr id="5" name="Rectangle 4"/>
          <p:cNvSpPr/>
          <p:nvPr/>
        </p:nvSpPr>
        <p:spPr>
          <a:xfrm>
            <a:off x="484438" y="3744897"/>
            <a:ext cx="4325603" cy="156966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sz="2400" dirty="0"/>
              <a:t>Alone, each committee member possibly do</a:t>
            </a:r>
            <a:r>
              <a:rPr lang="pl-PL" sz="2400" dirty="0"/>
              <a:t>es</a:t>
            </a:r>
            <a:r>
              <a:rPr lang="en-US" sz="2400" dirty="0"/>
              <a:t> not shine;</a:t>
            </a:r>
            <a:r>
              <a:rPr lang="pl-PL" sz="2400" dirty="0"/>
              <a:t> </a:t>
            </a:r>
            <a:r>
              <a:rPr lang="en-US" sz="2400" dirty="0"/>
              <a:t>Taken together, however, </a:t>
            </a:r>
            <a:r>
              <a:rPr lang="en-US" sz="2400" b="1" dirty="0"/>
              <a:t>(almost) all voters are (somewhat) satisfied</a:t>
            </a:r>
            <a:endParaRPr lang="he-IL" sz="2400" b="1" dirty="0"/>
          </a:p>
        </p:txBody>
      </p:sp>
    </p:spTree>
    <p:extLst>
      <p:ext uri="{BB962C8B-B14F-4D97-AF65-F5344CB8AC3E}">
        <p14:creationId xmlns:p14="http://schemas.microsoft.com/office/powerpoint/2010/main" val="451542600"/>
      </p:ext>
    </p:extLst>
  </p:cSld>
  <p:clrMapOvr>
    <a:masterClrMapping/>
  </p:clrMapOvr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0"/>
            <a:r>
              <a:rPr lang="en-US" dirty="0"/>
              <a:t>Various Rules in the 2D (Euclidean) Domain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7028" y="1885566"/>
            <a:ext cx="3200775" cy="127059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1800" dirty="0"/>
              <a:t>Candidates are in </a:t>
            </a:r>
            <a:r>
              <a:rPr lang="en-US" sz="1800" dirty="0">
                <a:solidFill>
                  <a:schemeClr val="bg1">
                    <a:lumMod val="65000"/>
                  </a:schemeClr>
                </a:solidFill>
              </a:rPr>
              <a:t>light gray</a:t>
            </a:r>
          </a:p>
          <a:p>
            <a:pPr marL="0" indent="0">
              <a:buNone/>
            </a:pPr>
            <a:r>
              <a:rPr lang="en-US" sz="1800" dirty="0"/>
              <a:t>Voters are in </a:t>
            </a:r>
            <a:r>
              <a:rPr lang="en-US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dark gray</a:t>
            </a:r>
          </a:p>
          <a:p>
            <a:pPr marL="0" indent="0">
              <a:buNone/>
            </a:pPr>
            <a:r>
              <a:rPr lang="en-US" sz="1800" dirty="0"/>
              <a:t>Committee members are in </a:t>
            </a:r>
            <a:r>
              <a:rPr lang="en-US" sz="1800" dirty="0">
                <a:solidFill>
                  <a:srgbClr val="FF0000"/>
                </a:solidFill>
              </a:rPr>
              <a:t>red</a:t>
            </a:r>
          </a:p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endParaRPr lang="en-US" sz="1800" dirty="0"/>
          </a:p>
        </p:txBody>
      </p:sp>
      <p:sp>
        <p:nvSpPr>
          <p:cNvPr id="5" name="TextBox 4"/>
          <p:cNvSpPr txBox="1"/>
          <p:nvPr/>
        </p:nvSpPr>
        <p:spPr>
          <a:xfrm>
            <a:off x="487028" y="1248481"/>
            <a:ext cx="5332747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 rtl="0"/>
            <a:r>
              <a:rPr lang="en-US" dirty="0"/>
              <a:t>200 candidates, 200 voters,  compute committee of 20</a:t>
            </a:r>
            <a:endParaRPr lang="he-IL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2732" y="1690036"/>
            <a:ext cx="1298192" cy="129819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900" y="3351071"/>
            <a:ext cx="2978100" cy="29781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0924" y="3351071"/>
            <a:ext cx="2978100" cy="29781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833100" y="6339420"/>
            <a:ext cx="915700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dirty="0"/>
              <a:t>k-</a:t>
            </a:r>
            <a:r>
              <a:rPr lang="en-US" dirty="0" err="1"/>
              <a:t>Borda</a:t>
            </a:r>
            <a:endParaRPr lang="he-IL" dirty="0"/>
          </a:p>
        </p:txBody>
      </p:sp>
      <p:sp>
        <p:nvSpPr>
          <p:cNvPr id="17" name="TextBox 16"/>
          <p:cNvSpPr txBox="1"/>
          <p:nvPr/>
        </p:nvSpPr>
        <p:spPr>
          <a:xfrm>
            <a:off x="6282124" y="6329171"/>
            <a:ext cx="1058367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dirty="0" err="1"/>
              <a:t>Borda</a:t>
            </a:r>
            <a:r>
              <a:rPr lang="en-US" dirty="0"/>
              <a:t>-CC</a:t>
            </a:r>
            <a:endParaRPr lang="he-IL" dirty="0"/>
          </a:p>
        </p:txBody>
      </p:sp>
      <p:sp>
        <p:nvSpPr>
          <p:cNvPr id="18" name="TextBox 17"/>
          <p:cNvSpPr txBox="1"/>
          <p:nvPr/>
        </p:nvSpPr>
        <p:spPr>
          <a:xfrm>
            <a:off x="5901039" y="2151529"/>
            <a:ext cx="2205989" cy="369332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1">
            <a:spAutoFit/>
          </a:bodyPr>
          <a:lstStyle/>
          <a:p>
            <a:r>
              <a:rPr lang="en-US" dirty="0"/>
              <a:t>Recall facility location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597141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0"/>
            <a:r>
              <a:rPr lang="en-US" dirty="0"/>
              <a:t>2D Histograms (Uniform Disc)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06383" y="4861002"/>
            <a:ext cx="7247946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l" rtl="0"/>
            <a:r>
              <a:rPr lang="en-US" dirty="0"/>
              <a:t>Results are aggregated to form histograms (averaging over 10000 elections)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9734" y="1932982"/>
            <a:ext cx="2430000" cy="24300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00" y="1932982"/>
            <a:ext cx="2430000" cy="2430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067" y="1932982"/>
            <a:ext cx="2430000" cy="2430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301931" y="4433788"/>
            <a:ext cx="1017907" cy="30008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l" rtl="0"/>
            <a:r>
              <a:rPr lang="en-US" sz="1350" dirty="0"/>
              <a:t>Distribution</a:t>
            </a:r>
            <a:endParaRPr lang="he-IL" sz="1350" dirty="0"/>
          </a:p>
        </p:txBody>
      </p:sp>
      <p:sp>
        <p:nvSpPr>
          <p:cNvPr id="15" name="TextBox 14"/>
          <p:cNvSpPr txBox="1"/>
          <p:nvPr/>
        </p:nvSpPr>
        <p:spPr>
          <a:xfrm>
            <a:off x="7143263" y="4433788"/>
            <a:ext cx="842731" cy="30008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l" rtl="0"/>
            <a:r>
              <a:rPr lang="en-US" sz="1350" dirty="0" err="1"/>
              <a:t>Borda</a:t>
            </a:r>
            <a:r>
              <a:rPr lang="en-US" sz="1350" dirty="0"/>
              <a:t>-CC</a:t>
            </a:r>
            <a:endParaRPr lang="he-IL" sz="1350" dirty="0"/>
          </a:p>
        </p:txBody>
      </p:sp>
      <p:sp>
        <p:nvSpPr>
          <p:cNvPr id="16" name="TextBox 15"/>
          <p:cNvSpPr txBox="1"/>
          <p:nvPr/>
        </p:nvSpPr>
        <p:spPr>
          <a:xfrm>
            <a:off x="4323738" y="4433788"/>
            <a:ext cx="735330" cy="30008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l" rtl="0"/>
            <a:r>
              <a:rPr lang="en-US" sz="1350" dirty="0"/>
              <a:t>k-</a:t>
            </a:r>
            <a:r>
              <a:rPr lang="en-US" sz="1350" dirty="0" err="1"/>
              <a:t>Borda</a:t>
            </a:r>
            <a:endParaRPr lang="he-IL" sz="1350" dirty="0"/>
          </a:p>
        </p:txBody>
      </p:sp>
      <p:sp>
        <p:nvSpPr>
          <p:cNvPr id="13" name="TextBox 12"/>
          <p:cNvSpPr txBox="1"/>
          <p:nvPr/>
        </p:nvSpPr>
        <p:spPr>
          <a:xfrm>
            <a:off x="858041" y="6033323"/>
            <a:ext cx="7487574" cy="738664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1400" dirty="0"/>
              <a:t>[EFL+17] </a:t>
            </a:r>
            <a:r>
              <a:rPr lang="en-US" sz="1400" dirty="0"/>
              <a:t>E. </a:t>
            </a:r>
            <a:r>
              <a:rPr lang="en-US" sz="1400" dirty="0" err="1"/>
              <a:t>Elkind</a:t>
            </a:r>
            <a:r>
              <a:rPr lang="en-US" sz="1400" dirty="0"/>
              <a:t>, P. </a:t>
            </a:r>
            <a:r>
              <a:rPr lang="en-US" sz="1400" dirty="0" err="1"/>
              <a:t>Faliszewski</a:t>
            </a:r>
            <a:r>
              <a:rPr lang="en-US" sz="1400" dirty="0"/>
              <a:t>, JR. </a:t>
            </a:r>
            <a:r>
              <a:rPr lang="en-US" sz="1400" dirty="0" err="1"/>
              <a:t>Laslier</a:t>
            </a:r>
            <a:r>
              <a:rPr lang="en-US" sz="1400" dirty="0"/>
              <a:t>, P. </a:t>
            </a:r>
            <a:r>
              <a:rPr lang="en-US" sz="1400" dirty="0" err="1"/>
              <a:t>Skowron</a:t>
            </a:r>
            <a:r>
              <a:rPr lang="en-US" sz="1400" dirty="0"/>
              <a:t>, A. </a:t>
            </a:r>
            <a:r>
              <a:rPr lang="en-US" sz="1400" dirty="0" err="1"/>
              <a:t>Slinko</a:t>
            </a:r>
            <a:r>
              <a:rPr lang="en-US" sz="1400" dirty="0"/>
              <a:t>, and N. </a:t>
            </a:r>
            <a:r>
              <a:rPr lang="en-US" sz="1400" dirty="0" err="1"/>
              <a:t>Talmon</a:t>
            </a:r>
            <a:r>
              <a:rPr lang="en-US" sz="1400" dirty="0"/>
              <a:t>: What Do </a:t>
            </a:r>
            <a:r>
              <a:rPr lang="en-US" sz="1400" dirty="0" err="1"/>
              <a:t>Multiwinner</a:t>
            </a:r>
            <a:r>
              <a:rPr lang="en-US" sz="1400" dirty="0"/>
              <a:t> Voting Rules Do? An Experiment Over the Two-Dimensional Euclidean Domain</a:t>
            </a:r>
            <a:r>
              <a:rPr lang="en-US" sz="1400" i="1" dirty="0"/>
              <a:t>, </a:t>
            </a:r>
            <a:r>
              <a:rPr lang="en-US" sz="1400" dirty="0"/>
              <a:t>AAAI 2017</a:t>
            </a:r>
            <a:endParaRPr lang="he-IL" sz="1400" dirty="0"/>
          </a:p>
        </p:txBody>
      </p:sp>
    </p:spTree>
    <p:extLst>
      <p:ext uri="{BB962C8B-B14F-4D97-AF65-F5344CB8AC3E}">
        <p14:creationId xmlns:p14="http://schemas.microsoft.com/office/powerpoint/2010/main" val="1163806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0"/>
            <a:r>
              <a:rPr lang="en-US" dirty="0"/>
              <a:t>Histograms (One Gaussian)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06383" y="4861002"/>
            <a:ext cx="7247946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l" rtl="0"/>
            <a:r>
              <a:rPr lang="en-US" dirty="0"/>
              <a:t>Results are aggregated to form histograms (averaging over 10000 elections)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9734" y="1932982"/>
            <a:ext cx="2430000" cy="2430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00" y="1932982"/>
            <a:ext cx="2430000" cy="243000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067" y="1932982"/>
            <a:ext cx="2430000" cy="24300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301931" y="4433788"/>
            <a:ext cx="1017907" cy="30008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l" rtl="0"/>
            <a:r>
              <a:rPr lang="en-US" sz="1350" dirty="0"/>
              <a:t>Distribution</a:t>
            </a:r>
            <a:endParaRPr lang="he-IL" sz="1350" dirty="0"/>
          </a:p>
        </p:txBody>
      </p:sp>
      <p:sp>
        <p:nvSpPr>
          <p:cNvPr id="16" name="TextBox 15"/>
          <p:cNvSpPr txBox="1"/>
          <p:nvPr/>
        </p:nvSpPr>
        <p:spPr>
          <a:xfrm>
            <a:off x="7143263" y="4433788"/>
            <a:ext cx="842731" cy="30008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l" rtl="0"/>
            <a:r>
              <a:rPr lang="en-US" sz="1350" dirty="0" err="1"/>
              <a:t>Borda</a:t>
            </a:r>
            <a:r>
              <a:rPr lang="en-US" sz="1350" dirty="0"/>
              <a:t>-CC</a:t>
            </a:r>
            <a:endParaRPr lang="he-IL" sz="1350" dirty="0"/>
          </a:p>
        </p:txBody>
      </p:sp>
      <p:sp>
        <p:nvSpPr>
          <p:cNvPr id="17" name="TextBox 16"/>
          <p:cNvSpPr txBox="1"/>
          <p:nvPr/>
        </p:nvSpPr>
        <p:spPr>
          <a:xfrm>
            <a:off x="4323738" y="4433788"/>
            <a:ext cx="735330" cy="30008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l" rtl="0"/>
            <a:r>
              <a:rPr lang="en-US" sz="1350" dirty="0"/>
              <a:t>k-</a:t>
            </a:r>
            <a:r>
              <a:rPr lang="en-US" sz="1350" dirty="0" err="1"/>
              <a:t>Borda</a:t>
            </a:r>
            <a:endParaRPr lang="he-IL" sz="1350" dirty="0"/>
          </a:p>
        </p:txBody>
      </p:sp>
      <p:sp>
        <p:nvSpPr>
          <p:cNvPr id="14" name="TextBox 13"/>
          <p:cNvSpPr txBox="1"/>
          <p:nvPr/>
        </p:nvSpPr>
        <p:spPr>
          <a:xfrm>
            <a:off x="858041" y="6033323"/>
            <a:ext cx="7487574" cy="738664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1400" dirty="0"/>
              <a:t>[EFL+17] </a:t>
            </a:r>
            <a:r>
              <a:rPr lang="en-US" sz="1400" dirty="0"/>
              <a:t>E. </a:t>
            </a:r>
            <a:r>
              <a:rPr lang="en-US" sz="1400" dirty="0" err="1"/>
              <a:t>Elkind</a:t>
            </a:r>
            <a:r>
              <a:rPr lang="en-US" sz="1400" dirty="0"/>
              <a:t>, P. </a:t>
            </a:r>
            <a:r>
              <a:rPr lang="en-US" sz="1400" dirty="0" err="1"/>
              <a:t>Faliszewski</a:t>
            </a:r>
            <a:r>
              <a:rPr lang="en-US" sz="1400" dirty="0"/>
              <a:t>, JR. </a:t>
            </a:r>
            <a:r>
              <a:rPr lang="en-US" sz="1400" dirty="0" err="1"/>
              <a:t>Laslier</a:t>
            </a:r>
            <a:r>
              <a:rPr lang="en-US" sz="1400" dirty="0"/>
              <a:t>, P. </a:t>
            </a:r>
            <a:r>
              <a:rPr lang="en-US" sz="1400" dirty="0" err="1"/>
              <a:t>Skowron</a:t>
            </a:r>
            <a:r>
              <a:rPr lang="en-US" sz="1400" dirty="0"/>
              <a:t>, A. </a:t>
            </a:r>
            <a:r>
              <a:rPr lang="en-US" sz="1400" dirty="0" err="1"/>
              <a:t>Slinko</a:t>
            </a:r>
            <a:r>
              <a:rPr lang="en-US" sz="1400" dirty="0"/>
              <a:t>, and N. </a:t>
            </a:r>
            <a:r>
              <a:rPr lang="en-US" sz="1400" dirty="0" err="1"/>
              <a:t>Talmon</a:t>
            </a:r>
            <a:r>
              <a:rPr lang="en-US" sz="1400" dirty="0"/>
              <a:t>: What Do </a:t>
            </a:r>
            <a:r>
              <a:rPr lang="en-US" sz="1400" dirty="0" err="1"/>
              <a:t>Multiwinner</a:t>
            </a:r>
            <a:r>
              <a:rPr lang="en-US" sz="1400" dirty="0"/>
              <a:t> Voting Rules Do? An Experiment Over the Two-Dimensional Euclidean Domain</a:t>
            </a:r>
            <a:r>
              <a:rPr lang="en-US" sz="1400" i="1" dirty="0"/>
              <a:t>, </a:t>
            </a:r>
            <a:r>
              <a:rPr lang="en-US" sz="1400" dirty="0"/>
              <a:t>AAAI 2017</a:t>
            </a:r>
            <a:endParaRPr lang="he-IL" sz="1400" dirty="0"/>
          </a:p>
        </p:txBody>
      </p:sp>
    </p:spTree>
    <p:extLst>
      <p:ext uri="{BB962C8B-B14F-4D97-AF65-F5344CB8AC3E}">
        <p14:creationId xmlns:p14="http://schemas.microsoft.com/office/powerpoint/2010/main" val="602527538"/>
      </p:ext>
    </p:extLst>
  </p:cSld>
  <p:clrMapOvr>
    <a:masterClrMapping/>
  </p:clrMapOvr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0"/>
            <a:r>
              <a:rPr lang="en-US" dirty="0"/>
              <a:t>Histograms (Four Gaussians)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06383" y="4861002"/>
            <a:ext cx="7247946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l" rtl="0"/>
            <a:r>
              <a:rPr lang="en-US" dirty="0"/>
              <a:t>Results are aggregated to form histograms (averaging over 10000 elections)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9734" y="1932982"/>
            <a:ext cx="2430000" cy="243000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00" y="1932982"/>
            <a:ext cx="2430000" cy="243000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067" y="1932982"/>
            <a:ext cx="2430000" cy="24300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301931" y="4433788"/>
            <a:ext cx="1017907" cy="30008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l" rtl="0"/>
            <a:r>
              <a:rPr lang="en-US" sz="1350" dirty="0"/>
              <a:t>Distribution</a:t>
            </a:r>
            <a:endParaRPr lang="he-IL" sz="1350" dirty="0"/>
          </a:p>
        </p:txBody>
      </p:sp>
      <p:sp>
        <p:nvSpPr>
          <p:cNvPr id="10" name="TextBox 9"/>
          <p:cNvSpPr txBox="1"/>
          <p:nvPr/>
        </p:nvSpPr>
        <p:spPr>
          <a:xfrm>
            <a:off x="4323738" y="4433788"/>
            <a:ext cx="735330" cy="30008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l" rtl="0"/>
            <a:r>
              <a:rPr lang="en-US" sz="1350" dirty="0"/>
              <a:t>k-</a:t>
            </a:r>
            <a:r>
              <a:rPr lang="en-US" sz="1350" dirty="0" err="1"/>
              <a:t>Borda</a:t>
            </a:r>
            <a:endParaRPr lang="he-IL" sz="1350" dirty="0"/>
          </a:p>
        </p:txBody>
      </p:sp>
      <p:sp>
        <p:nvSpPr>
          <p:cNvPr id="11" name="TextBox 10"/>
          <p:cNvSpPr txBox="1"/>
          <p:nvPr/>
        </p:nvSpPr>
        <p:spPr>
          <a:xfrm>
            <a:off x="7143263" y="4433788"/>
            <a:ext cx="842731" cy="30008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l" rtl="0"/>
            <a:r>
              <a:rPr lang="en-US" sz="1350" dirty="0" err="1"/>
              <a:t>Borda</a:t>
            </a:r>
            <a:r>
              <a:rPr lang="en-US" sz="1350" dirty="0"/>
              <a:t>-CC</a:t>
            </a:r>
            <a:endParaRPr lang="he-IL" sz="1350" dirty="0"/>
          </a:p>
        </p:txBody>
      </p:sp>
      <p:sp>
        <p:nvSpPr>
          <p:cNvPr id="13" name="TextBox 12"/>
          <p:cNvSpPr txBox="1"/>
          <p:nvPr/>
        </p:nvSpPr>
        <p:spPr>
          <a:xfrm>
            <a:off x="858041" y="6033323"/>
            <a:ext cx="7487574" cy="738664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1400" dirty="0"/>
              <a:t>[EFL+17] </a:t>
            </a:r>
            <a:r>
              <a:rPr lang="en-US" sz="1400" dirty="0"/>
              <a:t>E. </a:t>
            </a:r>
            <a:r>
              <a:rPr lang="en-US" sz="1400" dirty="0" err="1"/>
              <a:t>Elkind</a:t>
            </a:r>
            <a:r>
              <a:rPr lang="en-US" sz="1400" dirty="0"/>
              <a:t>, P. </a:t>
            </a:r>
            <a:r>
              <a:rPr lang="en-US" sz="1400" dirty="0" err="1"/>
              <a:t>Faliszewski</a:t>
            </a:r>
            <a:r>
              <a:rPr lang="en-US" sz="1400" dirty="0"/>
              <a:t>, JR. </a:t>
            </a:r>
            <a:r>
              <a:rPr lang="en-US" sz="1400" dirty="0" err="1"/>
              <a:t>Laslier</a:t>
            </a:r>
            <a:r>
              <a:rPr lang="en-US" sz="1400" dirty="0"/>
              <a:t>, P. </a:t>
            </a:r>
            <a:r>
              <a:rPr lang="en-US" sz="1400" dirty="0" err="1"/>
              <a:t>Skowron</a:t>
            </a:r>
            <a:r>
              <a:rPr lang="en-US" sz="1400" dirty="0"/>
              <a:t>, A. </a:t>
            </a:r>
            <a:r>
              <a:rPr lang="en-US" sz="1400" dirty="0" err="1"/>
              <a:t>Slinko</a:t>
            </a:r>
            <a:r>
              <a:rPr lang="en-US" sz="1400" dirty="0"/>
              <a:t>, and N. </a:t>
            </a:r>
            <a:r>
              <a:rPr lang="en-US" sz="1400" dirty="0" err="1"/>
              <a:t>Talmon</a:t>
            </a:r>
            <a:r>
              <a:rPr lang="en-US" sz="1400" dirty="0"/>
              <a:t>: What Do </a:t>
            </a:r>
            <a:r>
              <a:rPr lang="en-US" sz="1400" dirty="0" err="1"/>
              <a:t>Multiwinner</a:t>
            </a:r>
            <a:r>
              <a:rPr lang="en-US" sz="1400" dirty="0"/>
              <a:t> Voting Rules Do? An Experiment Over the Two-Dimensional Euclidean Domain</a:t>
            </a:r>
            <a:r>
              <a:rPr lang="en-US" sz="1400" i="1" dirty="0"/>
              <a:t>, </a:t>
            </a:r>
            <a:r>
              <a:rPr lang="en-US" sz="1400" dirty="0"/>
              <a:t>AAAI 2017</a:t>
            </a:r>
            <a:endParaRPr lang="he-IL" sz="1400" dirty="0"/>
          </a:p>
        </p:txBody>
      </p:sp>
    </p:spTree>
    <p:extLst>
      <p:ext uri="{BB962C8B-B14F-4D97-AF65-F5344CB8AC3E}">
        <p14:creationId xmlns:p14="http://schemas.microsoft.com/office/powerpoint/2010/main" val="2578736649"/>
      </p:ext>
    </p:extLst>
  </p:cSld>
  <p:clrMapOvr>
    <a:masterClrMapping/>
  </p:clrMapOvr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Applications requiring Diversity</a:t>
            </a:r>
            <a:endParaRPr lang="he-I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475" y="1340769"/>
            <a:ext cx="8629649" cy="1211932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Instead of finding the “best” candidates (recall Excellence)</a:t>
            </a:r>
          </a:p>
          <a:p>
            <a:pPr marL="0" indent="0">
              <a:buNone/>
            </a:pPr>
            <a:r>
              <a:rPr lang="en-US" dirty="0"/>
              <a:t>we aim at covering all views of the electorate</a:t>
            </a:r>
            <a:endParaRPr lang="he-IL" dirty="0"/>
          </a:p>
        </p:txBody>
      </p:sp>
      <p:sp>
        <p:nvSpPr>
          <p:cNvPr id="4" name="TextBox 3"/>
          <p:cNvSpPr txBox="1"/>
          <p:nvPr/>
        </p:nvSpPr>
        <p:spPr>
          <a:xfrm>
            <a:off x="371475" y="2819400"/>
            <a:ext cx="5142370" cy="830997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400" dirty="0"/>
              <a:t>One application is movies in an airplane</a:t>
            </a:r>
          </a:p>
          <a:p>
            <a:r>
              <a:rPr lang="en-US" sz="2400" dirty="0"/>
              <a:t>Other applications include:</a:t>
            </a:r>
            <a:endParaRPr lang="he-IL" sz="24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410" y="4012766"/>
            <a:ext cx="2381250" cy="20308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856685" y="6201671"/>
            <a:ext cx="1637949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dirty="0"/>
              <a:t>Facility location</a:t>
            </a:r>
            <a:endParaRPr lang="he-IL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7826" y="4239946"/>
            <a:ext cx="1600601" cy="159553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020958" y="6203755"/>
            <a:ext cx="2851999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dirty="0"/>
              <a:t>Which products to produce?</a:t>
            </a:r>
            <a:endParaRPr lang="he-IL" dirty="0"/>
          </a:p>
        </p:txBody>
      </p:sp>
      <p:sp>
        <p:nvSpPr>
          <p:cNvPr id="10" name="TextBox 9"/>
          <p:cNvSpPr txBox="1"/>
          <p:nvPr/>
        </p:nvSpPr>
        <p:spPr>
          <a:xfrm>
            <a:off x="5977860" y="6203755"/>
            <a:ext cx="3023264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dirty="0"/>
              <a:t>Which products to advertise?</a:t>
            </a:r>
            <a:endParaRPr lang="he-IL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0304" y="3909000"/>
            <a:ext cx="2238375" cy="2238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2180644"/>
      </p:ext>
    </p:extLst>
  </p:cSld>
  <p:clrMapOvr>
    <a:masterClrMapping/>
  </p:clrMapOvr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0"/>
            <a:r>
              <a:rPr lang="en-US" dirty="0"/>
              <a:t>Axioms for Diversity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665365324"/>
      </p:ext>
    </p:extLst>
  </p:cSld>
  <p:clrMapOvr>
    <a:masterClrMapping/>
  </p:clrMapOvr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0"/>
            <a:r>
              <a:rPr lang="en-US" dirty="0"/>
              <a:t>Axioms for Diversity</a:t>
            </a:r>
            <a:r>
              <a:rPr lang="pl-PL" dirty="0"/>
              <a:t>: Narrow Top</a:t>
            </a:r>
            <a:endParaRPr lang="he-IL" dirty="0"/>
          </a:p>
        </p:txBody>
      </p:sp>
      <p:sp>
        <p:nvSpPr>
          <p:cNvPr id="11" name="TextBox 10"/>
          <p:cNvSpPr txBox="1"/>
          <p:nvPr/>
        </p:nvSpPr>
        <p:spPr>
          <a:xfrm>
            <a:off x="4865202" y="1102254"/>
            <a:ext cx="4002519" cy="646331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l-GR" dirty="0"/>
              <a:t>β</a:t>
            </a:r>
            <a:r>
              <a:rPr lang="en-US" dirty="0"/>
              <a:t>-CC</a:t>
            </a:r>
            <a:r>
              <a:rPr lang="pl-PL" dirty="0"/>
              <a:t> </a:t>
            </a:r>
            <a:r>
              <a:rPr lang="en-US" dirty="0" err="1"/>
              <a:t>satis</a:t>
            </a:r>
            <a:r>
              <a:rPr lang="pl-PL" dirty="0"/>
              <a:t>fies</a:t>
            </a:r>
            <a:r>
              <a:rPr lang="en-US" dirty="0"/>
              <a:t> </a:t>
            </a:r>
            <a:r>
              <a:rPr lang="pl-PL" dirty="0"/>
              <a:t>narrow top</a:t>
            </a:r>
            <a:endParaRPr lang="en-US" dirty="0"/>
          </a:p>
          <a:p>
            <a:pPr algn="l" rtl="0"/>
            <a:r>
              <a:rPr lang="en-US" dirty="0"/>
              <a:t>k-</a:t>
            </a:r>
            <a:r>
              <a:rPr lang="en-US" dirty="0" err="1"/>
              <a:t>Borda</a:t>
            </a:r>
            <a:r>
              <a:rPr lang="en-US" dirty="0"/>
              <a:t> (e.g.,) does not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56437" y="6363825"/>
            <a:ext cx="8890781" cy="338554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1600" dirty="0"/>
              <a:t>E. Elkind, P. Faliszewski, P. Skowron, A. Slinko</a:t>
            </a:r>
            <a:r>
              <a:rPr lang="en-US" sz="1600" dirty="0"/>
              <a:t>: </a:t>
            </a:r>
            <a:r>
              <a:rPr lang="pl-PL" sz="1600" dirty="0"/>
              <a:t>Properties of Multiwinner Voting Rules, SC&amp;W, 2017</a:t>
            </a:r>
          </a:p>
        </p:txBody>
      </p:sp>
      <p:cxnSp>
        <p:nvCxnSpPr>
          <p:cNvPr id="5" name="Straight Connector 4"/>
          <p:cNvCxnSpPr>
            <a:cxnSpLocks/>
          </p:cNvCxnSpPr>
          <p:nvPr/>
        </p:nvCxnSpPr>
        <p:spPr>
          <a:xfrm>
            <a:off x="2655297" y="3063883"/>
            <a:ext cx="20843" cy="2805301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9" name="Picture 3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8689" y="4083370"/>
            <a:ext cx="361950" cy="657415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9666" y="4439105"/>
            <a:ext cx="447675" cy="581025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0004" y="4709838"/>
            <a:ext cx="361950" cy="657225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88618" y="3708465"/>
            <a:ext cx="371475" cy="647700"/>
          </a:xfrm>
          <a:prstGeom prst="rect">
            <a:avLst/>
          </a:prstGeom>
        </p:spPr>
      </p:pic>
      <p:sp>
        <p:nvSpPr>
          <p:cNvPr id="56" name="TextBox 55"/>
          <p:cNvSpPr txBox="1"/>
          <p:nvPr/>
        </p:nvSpPr>
        <p:spPr>
          <a:xfrm>
            <a:off x="734419" y="4021769"/>
            <a:ext cx="7761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rgbClr val="FF0000"/>
                </a:solidFill>
              </a:rPr>
              <a:t>:10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1836673" y="4373745"/>
            <a:ext cx="5421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chemeClr val="accent6">
                    <a:lumMod val="75000"/>
                  </a:schemeClr>
                </a:solidFill>
              </a:rPr>
              <a:t>:8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724811" y="4680703"/>
            <a:ext cx="7761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rgbClr val="EF1DFF"/>
                </a:solidFill>
              </a:rPr>
              <a:t>:10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1785492" y="3698604"/>
            <a:ext cx="5421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chemeClr val="accent1">
                    <a:lumMod val="50000"/>
                  </a:schemeClr>
                </a:solidFill>
              </a:rPr>
              <a:t>:8</a:t>
            </a:r>
          </a:p>
        </p:txBody>
      </p:sp>
      <p:sp>
        <p:nvSpPr>
          <p:cNvPr id="55" name="Prostokąt zaokrąglony 12"/>
          <p:cNvSpPr/>
          <p:nvPr/>
        </p:nvSpPr>
        <p:spPr>
          <a:xfrm>
            <a:off x="267286" y="1087732"/>
            <a:ext cx="4385738" cy="1495795"/>
          </a:xfrm>
          <a:prstGeom prst="roundRect">
            <a:avLst>
              <a:gd name="adj" fmla="val 3190"/>
            </a:avLst>
          </a:prstGeom>
          <a:solidFill>
            <a:srgbClr val="FAF4CE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pl-PL" b="1" u="sng" dirty="0">
                <a:solidFill>
                  <a:schemeClr val="tx1"/>
                </a:solidFill>
              </a:rPr>
              <a:t>Narrow Top</a:t>
            </a:r>
          </a:p>
          <a:p>
            <a:r>
              <a:rPr lang="en-US" dirty="0">
                <a:solidFill>
                  <a:schemeClr val="tx1"/>
                </a:solidFill>
              </a:rPr>
              <a:t>A rule satisfies the </a:t>
            </a:r>
            <a:r>
              <a:rPr lang="pl-PL" b="1" dirty="0">
                <a:solidFill>
                  <a:schemeClr val="tx1"/>
                </a:solidFill>
              </a:rPr>
              <a:t>narrow top</a:t>
            </a:r>
            <a:r>
              <a:rPr lang="en-US" dirty="0">
                <a:solidFill>
                  <a:schemeClr val="tx1"/>
                </a:solidFill>
              </a:rPr>
              <a:t> criterion if whenever there is a set </a:t>
            </a:r>
            <a:r>
              <a:rPr lang="en-US" i="1" dirty="0">
                <a:solidFill>
                  <a:schemeClr val="tx1"/>
                </a:solidFill>
              </a:rPr>
              <a:t>W</a:t>
            </a:r>
            <a:r>
              <a:rPr lang="en-US" dirty="0">
                <a:solidFill>
                  <a:schemeClr val="tx1"/>
                </a:solidFill>
              </a:rPr>
              <a:t> of </a:t>
            </a:r>
            <a:r>
              <a:rPr lang="en-US" i="1" dirty="0">
                <a:solidFill>
                  <a:schemeClr val="tx1"/>
                </a:solidFill>
              </a:rPr>
              <a:t>k</a:t>
            </a:r>
            <a:r>
              <a:rPr lang="en-US" dirty="0">
                <a:solidFill>
                  <a:schemeClr val="tx1"/>
                </a:solidFill>
              </a:rPr>
              <a:t> candidates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en-US" dirty="0">
                <a:solidFill>
                  <a:schemeClr val="tx1"/>
                </a:solidFill>
              </a:rPr>
              <a:t>such that each voter rank</a:t>
            </a:r>
            <a:r>
              <a:rPr lang="pl-PL" dirty="0">
                <a:solidFill>
                  <a:schemeClr val="tx1"/>
                </a:solidFill>
              </a:rPr>
              <a:t>s</a:t>
            </a:r>
            <a:r>
              <a:rPr lang="en-US" dirty="0">
                <a:solidFill>
                  <a:schemeClr val="tx1"/>
                </a:solidFill>
              </a:rPr>
              <a:t> first </a:t>
            </a:r>
            <a:r>
              <a:rPr lang="pl-PL" dirty="0">
                <a:solidFill>
                  <a:schemeClr val="tx1"/>
                </a:solidFill>
              </a:rPr>
              <a:t>a member of</a:t>
            </a:r>
            <a:r>
              <a:rPr lang="en-US" dirty="0">
                <a:solidFill>
                  <a:schemeClr val="tx1"/>
                </a:solidFill>
              </a:rPr>
              <a:t> W</a:t>
            </a:r>
            <a:r>
              <a:rPr lang="pl-PL" dirty="0">
                <a:solidFill>
                  <a:schemeClr val="tx1"/>
                </a:solidFill>
              </a:rPr>
              <a:t>,</a:t>
            </a:r>
            <a:r>
              <a:rPr lang="en-US" dirty="0">
                <a:solidFill>
                  <a:schemeClr val="tx1"/>
                </a:solidFill>
              </a:rPr>
              <a:t>  then W is a winning committee</a:t>
            </a:r>
          </a:p>
        </p:txBody>
      </p:sp>
      <p:grpSp>
        <p:nvGrpSpPr>
          <p:cNvPr id="24" name="Group 23"/>
          <p:cNvGrpSpPr/>
          <p:nvPr/>
        </p:nvGrpSpPr>
        <p:grpSpPr>
          <a:xfrm>
            <a:off x="6493364" y="2890278"/>
            <a:ext cx="2432142" cy="2640093"/>
            <a:chOff x="6180352" y="1927512"/>
            <a:chExt cx="2432142" cy="2640093"/>
          </a:xfrm>
        </p:grpSpPr>
        <p:pic>
          <p:nvPicPr>
            <p:cNvPr id="63" name="Picture 62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7859118" y="3938955"/>
              <a:ext cx="352425" cy="628650"/>
            </a:xfrm>
            <a:prstGeom prst="rect">
              <a:avLst/>
            </a:prstGeom>
          </p:spPr>
        </p:pic>
        <p:pic>
          <p:nvPicPr>
            <p:cNvPr id="64" name="Picture 63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7848872" y="3377128"/>
              <a:ext cx="352425" cy="628650"/>
            </a:xfrm>
            <a:prstGeom prst="rect">
              <a:avLst/>
            </a:prstGeom>
          </p:spPr>
        </p:pic>
        <p:pic>
          <p:nvPicPr>
            <p:cNvPr id="66" name="Picture 65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7844359" y="2798184"/>
              <a:ext cx="352425" cy="628650"/>
            </a:xfrm>
            <a:prstGeom prst="rect">
              <a:avLst/>
            </a:prstGeom>
          </p:spPr>
        </p:pic>
        <p:pic>
          <p:nvPicPr>
            <p:cNvPr id="67" name="Picture 66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7844359" y="2251854"/>
              <a:ext cx="352425" cy="628650"/>
            </a:xfrm>
            <a:prstGeom prst="rect">
              <a:avLst/>
            </a:prstGeom>
          </p:spPr>
        </p:pic>
        <p:sp>
          <p:nvSpPr>
            <p:cNvPr id="8" name="pole tekstowe 8"/>
            <p:cNvSpPr txBox="1"/>
            <p:nvPr/>
          </p:nvSpPr>
          <p:spPr>
            <a:xfrm>
              <a:off x="6180352" y="2298518"/>
              <a:ext cx="45717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pl-PL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pl-PL" dirty="0"/>
                <a:t>V</a:t>
              </a:r>
              <a:r>
                <a:rPr lang="pl-PL" baseline="-25000" dirty="0"/>
                <a:t>1</a:t>
              </a:r>
              <a:r>
                <a:rPr lang="pl-PL" dirty="0"/>
                <a:t>:</a:t>
              </a:r>
            </a:p>
          </p:txBody>
        </p:sp>
        <p:sp>
          <p:nvSpPr>
            <p:cNvPr id="9" name="pole tekstowe 9"/>
            <p:cNvSpPr txBox="1"/>
            <p:nvPr/>
          </p:nvSpPr>
          <p:spPr>
            <a:xfrm>
              <a:off x="6180352" y="4056023"/>
              <a:ext cx="45717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pl-PL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pl-PL" dirty="0"/>
                <a:t>V</a:t>
              </a:r>
              <a:r>
                <a:rPr lang="pl-PL" baseline="-25000" dirty="0"/>
                <a:t>4</a:t>
              </a:r>
              <a:r>
                <a:rPr lang="pl-PL" dirty="0"/>
                <a:t>:</a:t>
              </a:r>
            </a:p>
          </p:txBody>
        </p:sp>
        <p:sp>
          <p:nvSpPr>
            <p:cNvPr id="13" name="pole tekstowe 10"/>
            <p:cNvSpPr txBox="1"/>
            <p:nvPr/>
          </p:nvSpPr>
          <p:spPr>
            <a:xfrm>
              <a:off x="6180352" y="2876014"/>
              <a:ext cx="45717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pl-PL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pl-PL" dirty="0"/>
                <a:t>V</a:t>
              </a:r>
              <a:r>
                <a:rPr lang="pl-PL" baseline="-25000" dirty="0"/>
                <a:t>2</a:t>
              </a:r>
              <a:r>
                <a:rPr lang="pl-PL" dirty="0"/>
                <a:t>:</a:t>
              </a:r>
            </a:p>
          </p:txBody>
        </p:sp>
        <p:sp>
          <p:nvSpPr>
            <p:cNvPr id="15" name="pole tekstowe 13"/>
            <p:cNvSpPr txBox="1"/>
            <p:nvPr/>
          </p:nvSpPr>
          <p:spPr>
            <a:xfrm>
              <a:off x="6180352" y="3434951"/>
              <a:ext cx="45717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pl-PL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pl-PL" dirty="0"/>
                <a:t>V</a:t>
              </a:r>
              <a:r>
                <a:rPr lang="pl-PL" baseline="-25000" dirty="0"/>
                <a:t>3</a:t>
              </a:r>
              <a:r>
                <a:rPr lang="pl-PL" dirty="0"/>
                <a:t>:</a:t>
              </a:r>
            </a:p>
          </p:txBody>
        </p:sp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35701" y="2315023"/>
              <a:ext cx="293207" cy="466124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51502" y="2869750"/>
              <a:ext cx="293207" cy="466124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36634" y="2299084"/>
              <a:ext cx="240580" cy="481160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23502" y="2880502"/>
              <a:ext cx="240580" cy="481160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4084" y="2246991"/>
              <a:ext cx="323279" cy="503714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73335" y="2838439"/>
              <a:ext cx="323279" cy="503714"/>
            </a:xfrm>
            <a:prstGeom prst="rect">
              <a:avLst/>
            </a:prstGeom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39550" y="2315023"/>
              <a:ext cx="308243" cy="496196"/>
            </a:xfrm>
            <a:prstGeom prst="rect">
              <a:avLst/>
            </a:prstGeom>
          </p:spPr>
        </p:pic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75092" y="2887790"/>
              <a:ext cx="308243" cy="496196"/>
            </a:xfrm>
            <a:prstGeom prst="rect">
              <a:avLst/>
            </a:prstGeom>
          </p:spPr>
        </p:pic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49036" y="3434951"/>
              <a:ext cx="308243" cy="496196"/>
            </a:xfrm>
            <a:prstGeom prst="rect">
              <a:avLst/>
            </a:prstGeom>
          </p:spPr>
        </p:pic>
        <p:pic>
          <p:nvPicPr>
            <p:cNvPr id="46" name="Picture 45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53746" y="3459748"/>
              <a:ext cx="323279" cy="503714"/>
            </a:xfrm>
            <a:prstGeom prst="rect">
              <a:avLst/>
            </a:prstGeom>
          </p:spPr>
        </p:pic>
        <p:pic>
          <p:nvPicPr>
            <p:cNvPr id="47" name="Picture 46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25244" y="3446300"/>
              <a:ext cx="240580" cy="481160"/>
            </a:xfrm>
            <a:prstGeom prst="rect">
              <a:avLst/>
            </a:prstGeom>
          </p:spPr>
        </p:pic>
        <p:pic>
          <p:nvPicPr>
            <p:cNvPr id="48" name="Picture 47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77533" y="3471644"/>
              <a:ext cx="293207" cy="466124"/>
            </a:xfrm>
            <a:prstGeom prst="rect">
              <a:avLst/>
            </a:prstGeom>
          </p:spPr>
        </p:pic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70693" y="3995957"/>
              <a:ext cx="308243" cy="496196"/>
            </a:xfrm>
            <a:prstGeom prst="rect">
              <a:avLst/>
            </a:prstGeom>
          </p:spPr>
        </p:pic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75403" y="4020754"/>
              <a:ext cx="323279" cy="503714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46901" y="4007306"/>
              <a:ext cx="240580" cy="481160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99190" y="4032650"/>
              <a:ext cx="293207" cy="466124"/>
            </a:xfrm>
            <a:prstGeom prst="rect">
              <a:avLst/>
            </a:prstGeom>
          </p:spPr>
        </p:pic>
        <p:sp>
          <p:nvSpPr>
            <p:cNvPr id="33" name="TextBox 32"/>
            <p:cNvSpPr txBox="1"/>
            <p:nvPr/>
          </p:nvSpPr>
          <p:spPr>
            <a:xfrm>
              <a:off x="6887952" y="2400624"/>
              <a:ext cx="165141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l-PL" dirty="0"/>
                <a:t>&gt;      &gt;     &gt;     &gt;   </a:t>
              </a: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6887952" y="2954415"/>
              <a:ext cx="165141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l-PL" dirty="0"/>
                <a:t>&gt;      &gt;     &gt;     &gt;   </a:t>
              </a: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6881941" y="3534745"/>
              <a:ext cx="165141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l-PL" dirty="0"/>
                <a:t>&gt;      &gt;     &gt;     &gt;   </a:t>
              </a: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6881941" y="4032315"/>
              <a:ext cx="165141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l-PL" dirty="0"/>
                <a:t>&gt;      &gt;     &gt;     &gt;   </a:t>
              </a:r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6678951" y="1927512"/>
              <a:ext cx="1933543" cy="369332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pPr algn="l" rtl="0"/>
              <a:r>
                <a:rPr lang="pl-PL" b="1" dirty="0"/>
                <a:t>4      3     2</a:t>
              </a:r>
              <a:r>
                <a:rPr lang="en-US" b="1" dirty="0"/>
                <a:t> </a:t>
              </a:r>
              <a:r>
                <a:rPr lang="pl-PL" b="1" dirty="0"/>
                <a:t> </a:t>
              </a:r>
              <a:r>
                <a:rPr lang="en-US" b="1" dirty="0"/>
                <a:t>   1    </a:t>
              </a:r>
              <a:r>
                <a:rPr lang="pl-PL" b="1" dirty="0"/>
                <a:t> </a:t>
              </a:r>
              <a:r>
                <a:rPr lang="en-US" b="1" dirty="0"/>
                <a:t>0</a:t>
              </a:r>
              <a:endParaRPr lang="he-IL" b="1" dirty="0"/>
            </a:p>
          </p:txBody>
        </p:sp>
      </p:grpSp>
      <p:pic>
        <p:nvPicPr>
          <p:cNvPr id="61" name="Picture 6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90061" y="5080140"/>
            <a:ext cx="352425" cy="628650"/>
          </a:xfrm>
          <a:prstGeom prst="rect">
            <a:avLst/>
          </a:prstGeom>
        </p:spPr>
      </p:pic>
      <p:sp>
        <p:nvSpPr>
          <p:cNvPr id="62" name="TextBox 61"/>
          <p:cNvSpPr txBox="1"/>
          <p:nvPr/>
        </p:nvSpPr>
        <p:spPr>
          <a:xfrm>
            <a:off x="1766273" y="5108155"/>
            <a:ext cx="5421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rgbClr val="0A9417"/>
                </a:solidFill>
              </a:rPr>
              <a:t>:4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913120" y="2961840"/>
            <a:ext cx="13242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800" dirty="0"/>
              <a:t>k-Borda</a:t>
            </a:r>
          </a:p>
        </p:txBody>
      </p:sp>
      <p:sp>
        <p:nvSpPr>
          <p:cNvPr id="18" name="Rectangle 17"/>
          <p:cNvSpPr/>
          <p:nvPr/>
        </p:nvSpPr>
        <p:spPr>
          <a:xfrm>
            <a:off x="3081100" y="2964598"/>
            <a:ext cx="86754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l-GR" sz="2800" dirty="0"/>
              <a:t>β</a:t>
            </a:r>
            <a:r>
              <a:rPr lang="en-US" sz="2800" dirty="0"/>
              <a:t>-CC</a:t>
            </a:r>
            <a:endParaRPr lang="he-IL" sz="2800" dirty="0"/>
          </a:p>
        </p:txBody>
      </p:sp>
      <p:pic>
        <p:nvPicPr>
          <p:cNvPr id="69" name="Picture 6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1364" y="4344558"/>
            <a:ext cx="447675" cy="581025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00316" y="3613918"/>
            <a:ext cx="371475" cy="647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16736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7" grpId="0" animBg="1"/>
      <p:bldP spid="56" grpId="0"/>
      <p:bldP spid="57" grpId="0"/>
      <p:bldP spid="58" grpId="0"/>
      <p:bldP spid="59" grpId="0"/>
      <p:bldP spid="62" grpId="0"/>
      <p:bldP spid="12" grpId="0"/>
      <p:bldP spid="18" grpId="0"/>
    </p:bld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0"/>
            <a:r>
              <a:rPr lang="en-US" dirty="0"/>
              <a:t>Axioms for Diversity</a:t>
            </a:r>
            <a:r>
              <a:rPr lang="pl-PL" dirty="0"/>
              <a:t>: Narrow Top</a:t>
            </a:r>
            <a:endParaRPr lang="he-IL" dirty="0"/>
          </a:p>
        </p:txBody>
      </p:sp>
      <p:sp>
        <p:nvSpPr>
          <p:cNvPr id="11" name="TextBox 10"/>
          <p:cNvSpPr txBox="1"/>
          <p:nvPr/>
        </p:nvSpPr>
        <p:spPr>
          <a:xfrm>
            <a:off x="4865202" y="1102254"/>
            <a:ext cx="4002519" cy="646331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l-GR" dirty="0"/>
              <a:t>β</a:t>
            </a:r>
            <a:r>
              <a:rPr lang="en-US" dirty="0"/>
              <a:t>-CC</a:t>
            </a:r>
            <a:r>
              <a:rPr lang="pl-PL" dirty="0"/>
              <a:t> and SNTV</a:t>
            </a:r>
            <a:r>
              <a:rPr lang="en-US" dirty="0"/>
              <a:t> </a:t>
            </a:r>
            <a:r>
              <a:rPr lang="en-US" dirty="0" err="1"/>
              <a:t>satis</a:t>
            </a:r>
            <a:r>
              <a:rPr lang="pl-PL" dirty="0"/>
              <a:t>fy</a:t>
            </a:r>
            <a:r>
              <a:rPr lang="en-US" dirty="0"/>
              <a:t> </a:t>
            </a:r>
            <a:r>
              <a:rPr lang="pl-PL" dirty="0"/>
              <a:t>narrow top</a:t>
            </a:r>
            <a:endParaRPr lang="en-US" dirty="0"/>
          </a:p>
          <a:p>
            <a:pPr algn="l" rtl="0"/>
            <a:r>
              <a:rPr lang="en-US" dirty="0"/>
              <a:t>k-</a:t>
            </a:r>
            <a:r>
              <a:rPr lang="en-US" dirty="0" err="1"/>
              <a:t>Borda</a:t>
            </a:r>
            <a:r>
              <a:rPr lang="en-US" dirty="0"/>
              <a:t> (e.g.,) does not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56437" y="6363825"/>
            <a:ext cx="8890781" cy="338554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1600" dirty="0"/>
              <a:t>E. Elkind, P. Faliszewski, P. Skowron, A. Slinko</a:t>
            </a:r>
            <a:r>
              <a:rPr lang="en-US" sz="1600" dirty="0"/>
              <a:t>: </a:t>
            </a:r>
            <a:r>
              <a:rPr lang="pl-PL" sz="1600" dirty="0"/>
              <a:t>Properties of Multiwinner Voting Rules, SC&amp;W, 2017</a:t>
            </a:r>
          </a:p>
        </p:txBody>
      </p:sp>
      <p:cxnSp>
        <p:nvCxnSpPr>
          <p:cNvPr id="5" name="Straight Connector 4"/>
          <p:cNvCxnSpPr>
            <a:cxnSpLocks/>
          </p:cNvCxnSpPr>
          <p:nvPr/>
        </p:nvCxnSpPr>
        <p:spPr>
          <a:xfrm>
            <a:off x="2655297" y="3063883"/>
            <a:ext cx="20843" cy="2805301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9" name="Picture 3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8689" y="4083370"/>
            <a:ext cx="361950" cy="657415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9666" y="4439105"/>
            <a:ext cx="447675" cy="581025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0004" y="4709838"/>
            <a:ext cx="361950" cy="657225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88618" y="3708465"/>
            <a:ext cx="371475" cy="647700"/>
          </a:xfrm>
          <a:prstGeom prst="rect">
            <a:avLst/>
          </a:prstGeom>
        </p:spPr>
      </p:pic>
      <p:sp>
        <p:nvSpPr>
          <p:cNvPr id="56" name="TextBox 55"/>
          <p:cNvSpPr txBox="1"/>
          <p:nvPr/>
        </p:nvSpPr>
        <p:spPr>
          <a:xfrm>
            <a:off x="734419" y="4021769"/>
            <a:ext cx="7761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rgbClr val="FF0000"/>
                </a:solidFill>
              </a:rPr>
              <a:t>:10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1836673" y="4373745"/>
            <a:ext cx="5421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chemeClr val="accent6">
                    <a:lumMod val="75000"/>
                  </a:schemeClr>
                </a:solidFill>
              </a:rPr>
              <a:t>:8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724811" y="4680703"/>
            <a:ext cx="7761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rgbClr val="EF1DFF"/>
                </a:solidFill>
              </a:rPr>
              <a:t>:10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1785492" y="3698604"/>
            <a:ext cx="5421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chemeClr val="accent1">
                    <a:lumMod val="50000"/>
                  </a:schemeClr>
                </a:solidFill>
              </a:rPr>
              <a:t>:8</a:t>
            </a:r>
          </a:p>
        </p:txBody>
      </p:sp>
      <p:sp>
        <p:nvSpPr>
          <p:cNvPr id="55" name="Prostokąt zaokrąglony 12"/>
          <p:cNvSpPr/>
          <p:nvPr/>
        </p:nvSpPr>
        <p:spPr>
          <a:xfrm>
            <a:off x="267286" y="1087732"/>
            <a:ext cx="4385738" cy="1495795"/>
          </a:xfrm>
          <a:prstGeom prst="roundRect">
            <a:avLst>
              <a:gd name="adj" fmla="val 3190"/>
            </a:avLst>
          </a:prstGeom>
          <a:solidFill>
            <a:srgbClr val="FAF4CE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pl-PL" b="1" u="sng" dirty="0">
                <a:solidFill>
                  <a:schemeClr val="tx1"/>
                </a:solidFill>
              </a:rPr>
              <a:t>Narrow Top</a:t>
            </a:r>
          </a:p>
          <a:p>
            <a:r>
              <a:rPr lang="en-US" dirty="0">
                <a:solidFill>
                  <a:schemeClr val="tx1"/>
                </a:solidFill>
              </a:rPr>
              <a:t>A rule satisfies the </a:t>
            </a:r>
            <a:r>
              <a:rPr lang="pl-PL" b="1" dirty="0">
                <a:solidFill>
                  <a:schemeClr val="tx1"/>
                </a:solidFill>
              </a:rPr>
              <a:t>narrow top</a:t>
            </a:r>
            <a:r>
              <a:rPr lang="en-US" dirty="0">
                <a:solidFill>
                  <a:schemeClr val="tx1"/>
                </a:solidFill>
              </a:rPr>
              <a:t> criterion if whenever there is a set </a:t>
            </a:r>
            <a:r>
              <a:rPr lang="en-US" i="1" dirty="0">
                <a:solidFill>
                  <a:schemeClr val="tx1"/>
                </a:solidFill>
              </a:rPr>
              <a:t>W</a:t>
            </a:r>
            <a:r>
              <a:rPr lang="en-US" dirty="0">
                <a:solidFill>
                  <a:schemeClr val="tx1"/>
                </a:solidFill>
              </a:rPr>
              <a:t> of </a:t>
            </a:r>
            <a:r>
              <a:rPr lang="en-US" i="1" dirty="0">
                <a:solidFill>
                  <a:schemeClr val="tx1"/>
                </a:solidFill>
              </a:rPr>
              <a:t>k</a:t>
            </a:r>
            <a:r>
              <a:rPr lang="en-US" dirty="0">
                <a:solidFill>
                  <a:schemeClr val="tx1"/>
                </a:solidFill>
              </a:rPr>
              <a:t> candidates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en-US" dirty="0">
                <a:solidFill>
                  <a:schemeClr val="tx1"/>
                </a:solidFill>
              </a:rPr>
              <a:t>such that each voter rank</a:t>
            </a:r>
            <a:r>
              <a:rPr lang="pl-PL" dirty="0">
                <a:solidFill>
                  <a:schemeClr val="tx1"/>
                </a:solidFill>
              </a:rPr>
              <a:t>s</a:t>
            </a:r>
            <a:r>
              <a:rPr lang="en-US" dirty="0">
                <a:solidFill>
                  <a:schemeClr val="tx1"/>
                </a:solidFill>
              </a:rPr>
              <a:t> first </a:t>
            </a:r>
            <a:r>
              <a:rPr lang="pl-PL" dirty="0">
                <a:solidFill>
                  <a:schemeClr val="tx1"/>
                </a:solidFill>
              </a:rPr>
              <a:t>a member of</a:t>
            </a:r>
            <a:r>
              <a:rPr lang="en-US" dirty="0">
                <a:solidFill>
                  <a:schemeClr val="tx1"/>
                </a:solidFill>
              </a:rPr>
              <a:t> W</a:t>
            </a:r>
            <a:r>
              <a:rPr lang="pl-PL" dirty="0">
                <a:solidFill>
                  <a:schemeClr val="tx1"/>
                </a:solidFill>
              </a:rPr>
              <a:t>,</a:t>
            </a:r>
            <a:r>
              <a:rPr lang="en-US" dirty="0">
                <a:solidFill>
                  <a:schemeClr val="tx1"/>
                </a:solidFill>
              </a:rPr>
              <a:t>  then W is a winning committee</a:t>
            </a:r>
          </a:p>
        </p:txBody>
      </p:sp>
      <p:grpSp>
        <p:nvGrpSpPr>
          <p:cNvPr id="24" name="Group 23"/>
          <p:cNvGrpSpPr/>
          <p:nvPr/>
        </p:nvGrpSpPr>
        <p:grpSpPr>
          <a:xfrm>
            <a:off x="6493364" y="2890278"/>
            <a:ext cx="2412045" cy="2640093"/>
            <a:chOff x="6180352" y="1927512"/>
            <a:chExt cx="2412045" cy="2640093"/>
          </a:xfrm>
        </p:grpSpPr>
        <p:pic>
          <p:nvPicPr>
            <p:cNvPr id="63" name="Picture 62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7859118" y="3938955"/>
              <a:ext cx="352425" cy="628650"/>
            </a:xfrm>
            <a:prstGeom prst="rect">
              <a:avLst/>
            </a:prstGeom>
          </p:spPr>
        </p:pic>
        <p:pic>
          <p:nvPicPr>
            <p:cNvPr id="64" name="Picture 63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7848872" y="3377128"/>
              <a:ext cx="352425" cy="628650"/>
            </a:xfrm>
            <a:prstGeom prst="rect">
              <a:avLst/>
            </a:prstGeom>
          </p:spPr>
        </p:pic>
        <p:pic>
          <p:nvPicPr>
            <p:cNvPr id="66" name="Picture 65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7844359" y="2798184"/>
              <a:ext cx="352425" cy="628650"/>
            </a:xfrm>
            <a:prstGeom prst="rect">
              <a:avLst/>
            </a:prstGeom>
          </p:spPr>
        </p:pic>
        <p:pic>
          <p:nvPicPr>
            <p:cNvPr id="67" name="Picture 66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7844359" y="2251854"/>
              <a:ext cx="352425" cy="628650"/>
            </a:xfrm>
            <a:prstGeom prst="rect">
              <a:avLst/>
            </a:prstGeom>
          </p:spPr>
        </p:pic>
        <p:sp>
          <p:nvSpPr>
            <p:cNvPr id="8" name="pole tekstowe 8"/>
            <p:cNvSpPr txBox="1"/>
            <p:nvPr/>
          </p:nvSpPr>
          <p:spPr>
            <a:xfrm>
              <a:off x="6180352" y="2298518"/>
              <a:ext cx="45717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pl-PL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pl-PL" dirty="0"/>
                <a:t>V</a:t>
              </a:r>
              <a:r>
                <a:rPr lang="pl-PL" baseline="-25000" dirty="0"/>
                <a:t>1</a:t>
              </a:r>
              <a:r>
                <a:rPr lang="pl-PL" dirty="0"/>
                <a:t>:</a:t>
              </a:r>
            </a:p>
          </p:txBody>
        </p:sp>
        <p:sp>
          <p:nvSpPr>
            <p:cNvPr id="9" name="pole tekstowe 9"/>
            <p:cNvSpPr txBox="1"/>
            <p:nvPr/>
          </p:nvSpPr>
          <p:spPr>
            <a:xfrm>
              <a:off x="6180352" y="4056023"/>
              <a:ext cx="45717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pl-PL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pl-PL" dirty="0"/>
                <a:t>V</a:t>
              </a:r>
              <a:r>
                <a:rPr lang="pl-PL" baseline="-25000" dirty="0"/>
                <a:t>4</a:t>
              </a:r>
              <a:r>
                <a:rPr lang="pl-PL" dirty="0"/>
                <a:t>:</a:t>
              </a:r>
            </a:p>
          </p:txBody>
        </p:sp>
        <p:sp>
          <p:nvSpPr>
            <p:cNvPr id="13" name="pole tekstowe 10"/>
            <p:cNvSpPr txBox="1"/>
            <p:nvPr/>
          </p:nvSpPr>
          <p:spPr>
            <a:xfrm>
              <a:off x="6180352" y="2876014"/>
              <a:ext cx="45717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pl-PL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pl-PL" dirty="0"/>
                <a:t>V</a:t>
              </a:r>
              <a:r>
                <a:rPr lang="pl-PL" baseline="-25000" dirty="0"/>
                <a:t>2</a:t>
              </a:r>
              <a:r>
                <a:rPr lang="pl-PL" dirty="0"/>
                <a:t>:</a:t>
              </a:r>
            </a:p>
          </p:txBody>
        </p:sp>
        <p:sp>
          <p:nvSpPr>
            <p:cNvPr id="15" name="pole tekstowe 13"/>
            <p:cNvSpPr txBox="1"/>
            <p:nvPr/>
          </p:nvSpPr>
          <p:spPr>
            <a:xfrm>
              <a:off x="6180352" y="3434951"/>
              <a:ext cx="45717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pl-PL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pl-PL" dirty="0"/>
                <a:t>V</a:t>
              </a:r>
              <a:r>
                <a:rPr lang="pl-PL" baseline="-25000" dirty="0"/>
                <a:t>3</a:t>
              </a:r>
              <a:r>
                <a:rPr lang="pl-PL" dirty="0"/>
                <a:t>:</a:t>
              </a:r>
            </a:p>
          </p:txBody>
        </p:sp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35701" y="2315023"/>
              <a:ext cx="293207" cy="466124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51502" y="2869750"/>
              <a:ext cx="293207" cy="466124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36634" y="2299084"/>
              <a:ext cx="240580" cy="481160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23502" y="2880502"/>
              <a:ext cx="240580" cy="481160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4084" y="2246991"/>
              <a:ext cx="323279" cy="503714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73335" y="2838439"/>
              <a:ext cx="323279" cy="503714"/>
            </a:xfrm>
            <a:prstGeom prst="rect">
              <a:avLst/>
            </a:prstGeom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39550" y="2315023"/>
              <a:ext cx="308243" cy="496196"/>
            </a:xfrm>
            <a:prstGeom prst="rect">
              <a:avLst/>
            </a:prstGeom>
          </p:spPr>
        </p:pic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75092" y="2887790"/>
              <a:ext cx="308243" cy="496196"/>
            </a:xfrm>
            <a:prstGeom prst="rect">
              <a:avLst/>
            </a:prstGeom>
          </p:spPr>
        </p:pic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49036" y="3434951"/>
              <a:ext cx="308243" cy="496196"/>
            </a:xfrm>
            <a:prstGeom prst="rect">
              <a:avLst/>
            </a:prstGeom>
          </p:spPr>
        </p:pic>
        <p:pic>
          <p:nvPicPr>
            <p:cNvPr id="46" name="Picture 45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53746" y="3459748"/>
              <a:ext cx="323279" cy="503714"/>
            </a:xfrm>
            <a:prstGeom prst="rect">
              <a:avLst/>
            </a:prstGeom>
          </p:spPr>
        </p:pic>
        <p:pic>
          <p:nvPicPr>
            <p:cNvPr id="47" name="Picture 46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25244" y="3446300"/>
              <a:ext cx="240580" cy="481160"/>
            </a:xfrm>
            <a:prstGeom prst="rect">
              <a:avLst/>
            </a:prstGeom>
          </p:spPr>
        </p:pic>
        <p:pic>
          <p:nvPicPr>
            <p:cNvPr id="48" name="Picture 47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77533" y="3471644"/>
              <a:ext cx="293207" cy="466124"/>
            </a:xfrm>
            <a:prstGeom prst="rect">
              <a:avLst/>
            </a:prstGeom>
          </p:spPr>
        </p:pic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70693" y="3995957"/>
              <a:ext cx="308243" cy="496196"/>
            </a:xfrm>
            <a:prstGeom prst="rect">
              <a:avLst/>
            </a:prstGeom>
          </p:spPr>
        </p:pic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75403" y="4020754"/>
              <a:ext cx="323279" cy="503714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46901" y="4007306"/>
              <a:ext cx="240580" cy="481160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99190" y="4032650"/>
              <a:ext cx="293207" cy="466124"/>
            </a:xfrm>
            <a:prstGeom prst="rect">
              <a:avLst/>
            </a:prstGeom>
          </p:spPr>
        </p:pic>
        <p:sp>
          <p:nvSpPr>
            <p:cNvPr id="33" name="TextBox 32"/>
            <p:cNvSpPr txBox="1"/>
            <p:nvPr/>
          </p:nvSpPr>
          <p:spPr>
            <a:xfrm>
              <a:off x="6887952" y="2400624"/>
              <a:ext cx="165141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l-PL" dirty="0"/>
                <a:t>&gt;      &gt;     &gt;     &gt;   </a:t>
              </a: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6887952" y="2954415"/>
              <a:ext cx="165141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l-PL" dirty="0"/>
                <a:t>&gt;      &gt;     &gt;     &gt;   </a:t>
              </a: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6881941" y="3534745"/>
              <a:ext cx="165141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l-PL" dirty="0"/>
                <a:t>&gt;      &gt;     &gt;     &gt;   </a:t>
              </a: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6881941" y="4032315"/>
              <a:ext cx="165141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l-PL" dirty="0"/>
                <a:t>&gt;      &gt;     &gt;     &gt;   </a:t>
              </a:r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6678951" y="1927512"/>
              <a:ext cx="1880643" cy="369332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pPr algn="l" rtl="0"/>
              <a:r>
                <a:rPr lang="pl-PL" b="1" dirty="0"/>
                <a:t>1      0     0</a:t>
              </a:r>
              <a:r>
                <a:rPr lang="en-US" b="1" dirty="0"/>
                <a:t> </a:t>
              </a:r>
              <a:r>
                <a:rPr lang="pl-PL" b="1" dirty="0"/>
                <a:t> </a:t>
              </a:r>
              <a:r>
                <a:rPr lang="en-US" b="1" dirty="0"/>
                <a:t>   </a:t>
              </a:r>
              <a:r>
                <a:rPr lang="pl-PL" b="1" dirty="0"/>
                <a:t>0</a:t>
              </a:r>
              <a:r>
                <a:rPr lang="en-US" b="1" dirty="0"/>
                <a:t>    </a:t>
              </a:r>
              <a:r>
                <a:rPr lang="pl-PL" b="1" dirty="0"/>
                <a:t> </a:t>
              </a:r>
              <a:r>
                <a:rPr lang="en-US" b="1" dirty="0"/>
                <a:t>0</a:t>
              </a:r>
              <a:endParaRPr lang="he-IL" b="1" dirty="0"/>
            </a:p>
          </p:txBody>
        </p:sp>
      </p:grpSp>
      <p:pic>
        <p:nvPicPr>
          <p:cNvPr id="61" name="Picture 6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90061" y="5080140"/>
            <a:ext cx="352425" cy="628650"/>
          </a:xfrm>
          <a:prstGeom prst="rect">
            <a:avLst/>
          </a:prstGeom>
        </p:spPr>
      </p:pic>
      <p:sp>
        <p:nvSpPr>
          <p:cNvPr id="62" name="TextBox 61"/>
          <p:cNvSpPr txBox="1"/>
          <p:nvPr/>
        </p:nvSpPr>
        <p:spPr>
          <a:xfrm>
            <a:off x="1766273" y="5108155"/>
            <a:ext cx="5421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rgbClr val="0A9417"/>
                </a:solidFill>
              </a:rPr>
              <a:t>:4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913120" y="2961840"/>
            <a:ext cx="13242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800" dirty="0"/>
              <a:t>k-Borda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4789235" y="2935018"/>
            <a:ext cx="9605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800" dirty="0"/>
              <a:t>SNTV</a:t>
            </a:r>
          </a:p>
        </p:txBody>
      </p:sp>
      <p:sp>
        <p:nvSpPr>
          <p:cNvPr id="18" name="Rectangle 17"/>
          <p:cNvSpPr/>
          <p:nvPr/>
        </p:nvSpPr>
        <p:spPr>
          <a:xfrm>
            <a:off x="3081100" y="2964598"/>
            <a:ext cx="86754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l-GR" sz="2800" dirty="0"/>
              <a:t>β</a:t>
            </a:r>
            <a:r>
              <a:rPr lang="en-US" sz="2800" dirty="0"/>
              <a:t>-CC</a:t>
            </a:r>
            <a:endParaRPr lang="he-IL" sz="2800" dirty="0"/>
          </a:p>
        </p:txBody>
      </p:sp>
      <p:pic>
        <p:nvPicPr>
          <p:cNvPr id="69" name="Picture 6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1364" y="4344558"/>
            <a:ext cx="447675" cy="581025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00316" y="3613918"/>
            <a:ext cx="371475" cy="647700"/>
          </a:xfrm>
          <a:prstGeom prst="rect">
            <a:avLst/>
          </a:prstGeom>
        </p:spPr>
      </p:pic>
      <p:cxnSp>
        <p:nvCxnSpPr>
          <p:cNvPr id="81" name="Straight Connector 80"/>
          <p:cNvCxnSpPr>
            <a:cxnSpLocks/>
          </p:cNvCxnSpPr>
          <p:nvPr/>
        </p:nvCxnSpPr>
        <p:spPr>
          <a:xfrm>
            <a:off x="4312347" y="3060680"/>
            <a:ext cx="17591" cy="2367584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2" name="Picture 8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58190" y="4965427"/>
            <a:ext cx="270966" cy="492159"/>
          </a:xfrm>
          <a:prstGeom prst="rect">
            <a:avLst/>
          </a:prstGeom>
        </p:spPr>
      </p:pic>
      <p:pic>
        <p:nvPicPr>
          <p:cNvPr id="83" name="Picture 8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5202" y="4324363"/>
            <a:ext cx="447675" cy="581025"/>
          </a:xfrm>
          <a:prstGeom prst="rect">
            <a:avLst/>
          </a:prstGeom>
        </p:spPr>
      </p:pic>
      <p:pic>
        <p:nvPicPr>
          <p:cNvPr id="84" name="Picture 8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54032" y="4952599"/>
            <a:ext cx="270966" cy="492017"/>
          </a:xfrm>
          <a:prstGeom prst="rect">
            <a:avLst/>
          </a:prstGeom>
        </p:spPr>
      </p:pic>
      <p:pic>
        <p:nvPicPr>
          <p:cNvPr id="85" name="Picture 8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07086" y="3579159"/>
            <a:ext cx="371475" cy="647700"/>
          </a:xfrm>
          <a:prstGeom prst="rect">
            <a:avLst/>
          </a:prstGeom>
        </p:spPr>
      </p:pic>
      <p:sp>
        <p:nvSpPr>
          <p:cNvPr id="87" name="TextBox 86"/>
          <p:cNvSpPr txBox="1"/>
          <p:nvPr/>
        </p:nvSpPr>
        <p:spPr>
          <a:xfrm>
            <a:off x="5112209" y="4259003"/>
            <a:ext cx="5421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chemeClr val="accent6">
                    <a:lumMod val="75000"/>
                  </a:schemeClr>
                </a:solidFill>
              </a:rPr>
              <a:t>:2</a:t>
            </a:r>
          </a:p>
        </p:txBody>
      </p:sp>
      <p:sp>
        <p:nvSpPr>
          <p:cNvPr id="89" name="TextBox 88"/>
          <p:cNvSpPr txBox="1"/>
          <p:nvPr/>
        </p:nvSpPr>
        <p:spPr>
          <a:xfrm>
            <a:off x="5103960" y="3569298"/>
            <a:ext cx="5421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chemeClr val="accent1">
                    <a:lumMod val="50000"/>
                  </a:schemeClr>
                </a:solidFill>
              </a:rPr>
              <a:t>:2</a:t>
            </a:r>
          </a:p>
        </p:txBody>
      </p:sp>
      <p:pic>
        <p:nvPicPr>
          <p:cNvPr id="90" name="Picture 8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58051" y="4973991"/>
            <a:ext cx="263835" cy="470625"/>
          </a:xfrm>
          <a:prstGeom prst="rect">
            <a:avLst/>
          </a:prstGeom>
        </p:spPr>
      </p:pic>
      <p:sp>
        <p:nvSpPr>
          <p:cNvPr id="91" name="TextBox 90"/>
          <p:cNvSpPr txBox="1"/>
          <p:nvPr/>
        </p:nvSpPr>
        <p:spPr>
          <a:xfrm>
            <a:off x="5565469" y="4905044"/>
            <a:ext cx="4635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800" dirty="0">
                <a:solidFill>
                  <a:srgbClr val="0A9417"/>
                </a:solidFill>
              </a:rPr>
              <a:t>:0</a:t>
            </a:r>
          </a:p>
        </p:txBody>
      </p:sp>
    </p:spTree>
    <p:extLst>
      <p:ext uri="{BB962C8B-B14F-4D97-AF65-F5344CB8AC3E}">
        <p14:creationId xmlns:p14="http://schemas.microsoft.com/office/powerpoint/2010/main" val="1716489807"/>
      </p:ext>
    </p:extLst>
  </p:cSld>
  <p:clrMapOvr>
    <a:masterClrMapping/>
  </p:clrMapOvr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/>
          <p:cNvSpPr/>
          <p:nvPr/>
        </p:nvSpPr>
        <p:spPr>
          <a:xfrm>
            <a:off x="4966901" y="1443037"/>
            <a:ext cx="3991361" cy="5143501"/>
          </a:xfrm>
          <a:prstGeom prst="roundRect">
            <a:avLst>
              <a:gd name="adj" fmla="val 31819"/>
            </a:avLst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TextBox 6"/>
          <p:cNvSpPr txBox="1"/>
          <p:nvPr/>
        </p:nvSpPr>
        <p:spPr>
          <a:xfrm>
            <a:off x="5562694" y="1606525"/>
            <a:ext cx="27906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000" dirty="0"/>
              <a:t>Committee Scoring Rules</a:t>
            </a:r>
          </a:p>
        </p:txBody>
      </p:sp>
      <p:sp>
        <p:nvSpPr>
          <p:cNvPr id="15" name="Oval 14"/>
          <p:cNvSpPr/>
          <p:nvPr/>
        </p:nvSpPr>
        <p:spPr>
          <a:xfrm rot="19231506">
            <a:off x="5330718" y="3512088"/>
            <a:ext cx="2052083" cy="2571197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7" name="Oval 16"/>
          <p:cNvSpPr/>
          <p:nvPr/>
        </p:nvSpPr>
        <p:spPr>
          <a:xfrm rot="2253251">
            <a:off x="6498734" y="3540855"/>
            <a:ext cx="2052083" cy="2571197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8" name="Oval 17"/>
          <p:cNvSpPr/>
          <p:nvPr/>
        </p:nvSpPr>
        <p:spPr>
          <a:xfrm rot="5574115">
            <a:off x="5872547" y="2494936"/>
            <a:ext cx="2052083" cy="2571197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9" name="Oval 18"/>
          <p:cNvSpPr/>
          <p:nvPr/>
        </p:nvSpPr>
        <p:spPr>
          <a:xfrm>
            <a:off x="5072063" y="2035478"/>
            <a:ext cx="3749712" cy="4300210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0" name="TextBox 19"/>
          <p:cNvSpPr txBox="1"/>
          <p:nvPr/>
        </p:nvSpPr>
        <p:spPr>
          <a:xfrm>
            <a:off x="6112283" y="2801176"/>
            <a:ext cx="157261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dirty="0"/>
              <a:t>representation</a:t>
            </a:r>
            <a:br>
              <a:rPr lang="pl-PL" dirty="0"/>
            </a:br>
            <a:r>
              <a:rPr lang="pl-PL" dirty="0"/>
              <a:t>focused</a:t>
            </a:r>
          </a:p>
        </p:txBody>
      </p:sp>
      <p:sp>
        <p:nvSpPr>
          <p:cNvPr id="21" name="TextBox 20"/>
          <p:cNvSpPr txBox="1"/>
          <p:nvPr/>
        </p:nvSpPr>
        <p:spPr>
          <a:xfrm rot="3752856">
            <a:off x="5014841" y="4671084"/>
            <a:ext cx="13066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/>
              <a:t>weakly separable</a:t>
            </a:r>
          </a:p>
        </p:txBody>
      </p:sp>
      <p:sp>
        <p:nvSpPr>
          <p:cNvPr id="22" name="TextBox 21"/>
          <p:cNvSpPr txBox="1"/>
          <p:nvPr/>
        </p:nvSpPr>
        <p:spPr>
          <a:xfrm rot="18492732">
            <a:off x="7442034" y="4932044"/>
            <a:ext cx="1271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/>
              <a:t>top k counting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356759" y="2046297"/>
            <a:ext cx="12922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OWA-based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761695" y="3111547"/>
            <a:ext cx="77457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chemeClr val="bg1">
                    <a:lumMod val="75000"/>
                  </a:schemeClr>
                </a:solidFill>
              </a:rPr>
              <a:t>β</a:t>
            </a:r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-CC</a:t>
            </a:r>
          </a:p>
        </p:txBody>
      </p:sp>
      <p:sp>
        <p:nvSpPr>
          <p:cNvPr id="26" name="Rectangle 25"/>
          <p:cNvSpPr/>
          <p:nvPr/>
        </p:nvSpPr>
        <p:spPr>
          <a:xfrm rot="21188456">
            <a:off x="6542686" y="4991371"/>
            <a:ext cx="72648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Bloc</a:t>
            </a:r>
          </a:p>
        </p:txBody>
      </p:sp>
      <p:sp>
        <p:nvSpPr>
          <p:cNvPr id="27" name="Rectangle 26"/>
          <p:cNvSpPr/>
          <p:nvPr/>
        </p:nvSpPr>
        <p:spPr>
          <a:xfrm rot="1388678">
            <a:off x="5698936" y="3858874"/>
            <a:ext cx="86754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SNTV</a:t>
            </a:r>
          </a:p>
        </p:txBody>
      </p:sp>
      <p:sp>
        <p:nvSpPr>
          <p:cNvPr id="28" name="Rectangle 27"/>
          <p:cNvSpPr/>
          <p:nvPr/>
        </p:nvSpPr>
        <p:spPr>
          <a:xfrm rot="17062444">
            <a:off x="5538925" y="4999831"/>
            <a:ext cx="118756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k-Borda</a:t>
            </a:r>
          </a:p>
        </p:txBody>
      </p:sp>
      <p:sp>
        <p:nvSpPr>
          <p:cNvPr id="29" name="Rectangle 28"/>
          <p:cNvSpPr/>
          <p:nvPr/>
        </p:nvSpPr>
        <p:spPr>
          <a:xfrm rot="18769840">
            <a:off x="7473836" y="4433728"/>
            <a:ext cx="10536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chemeClr val="bg1">
                    <a:lumMod val="75000"/>
                  </a:schemeClr>
                </a:solidFill>
              </a:rPr>
              <a:t>α</a:t>
            </a:r>
            <a:r>
              <a:rPr lang="pl-PL" sz="2400" b="1" baseline="-25000" dirty="0">
                <a:solidFill>
                  <a:schemeClr val="bg1">
                    <a:lumMod val="75000"/>
                  </a:schemeClr>
                </a:solidFill>
              </a:rPr>
              <a:t>k</a:t>
            </a:r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-PAV</a:t>
            </a:r>
          </a:p>
        </p:txBody>
      </p:sp>
      <p:sp>
        <p:nvSpPr>
          <p:cNvPr id="25" name="Rectangle 24"/>
          <p:cNvSpPr/>
          <p:nvPr/>
        </p:nvSpPr>
        <p:spPr>
          <a:xfrm rot="19148727">
            <a:off x="7225095" y="3738069"/>
            <a:ext cx="8851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chemeClr val="bg1">
                    <a:lumMod val="75000"/>
                  </a:schemeClr>
                </a:solidFill>
              </a:rPr>
              <a:t>α</a:t>
            </a:r>
            <a:r>
              <a:rPr lang="pl-PL" sz="2400" b="1" baseline="-25000" dirty="0">
                <a:solidFill>
                  <a:schemeClr val="bg1">
                    <a:lumMod val="75000"/>
                  </a:schemeClr>
                </a:solidFill>
              </a:rPr>
              <a:t>k</a:t>
            </a:r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-CC</a:t>
            </a:r>
            <a:endParaRPr lang="pl-PL" sz="24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 rot="2275055">
            <a:off x="7455573" y="2540283"/>
            <a:ext cx="102643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chemeClr val="bg1">
                    <a:lumMod val="75000"/>
                  </a:schemeClr>
                </a:solidFill>
              </a:rPr>
              <a:t>α</a:t>
            </a:r>
            <a:r>
              <a:rPr lang="pl-PL" sz="2400" b="1" baseline="-25000" dirty="0">
                <a:solidFill>
                  <a:schemeClr val="bg1">
                    <a:lumMod val="75000"/>
                  </a:schemeClr>
                </a:solidFill>
              </a:rPr>
              <a:t>t</a:t>
            </a:r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-PAV</a:t>
            </a:r>
          </a:p>
        </p:txBody>
      </p:sp>
      <p:sp>
        <p:nvSpPr>
          <p:cNvPr id="32" name="Rectangle 31"/>
          <p:cNvSpPr/>
          <p:nvPr/>
        </p:nvSpPr>
        <p:spPr>
          <a:xfrm rot="19370268">
            <a:off x="5548485" y="2463692"/>
            <a:ext cx="9430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chemeClr val="bg1">
                    <a:lumMod val="75000"/>
                  </a:schemeClr>
                </a:solidFill>
              </a:rPr>
              <a:t>β</a:t>
            </a:r>
            <a:r>
              <a:rPr lang="pl-PL" sz="2400" b="1" dirty="0">
                <a:solidFill>
                  <a:schemeClr val="bg1">
                    <a:lumMod val="75000"/>
                  </a:schemeClr>
                </a:solidFill>
              </a:rPr>
              <a:t>-PAV</a:t>
            </a:r>
          </a:p>
        </p:txBody>
      </p:sp>
      <p:sp>
        <p:nvSpPr>
          <p:cNvPr id="30" name="Prostokąt zaokrąglony 12"/>
          <p:cNvSpPr/>
          <p:nvPr/>
        </p:nvSpPr>
        <p:spPr>
          <a:xfrm>
            <a:off x="267286" y="1087732"/>
            <a:ext cx="4385738" cy="1495795"/>
          </a:xfrm>
          <a:prstGeom prst="roundRect">
            <a:avLst>
              <a:gd name="adj" fmla="val 3190"/>
            </a:avLst>
          </a:prstGeom>
          <a:solidFill>
            <a:srgbClr val="FAF4CE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pl-PL" b="1" u="sng" dirty="0">
                <a:solidFill>
                  <a:schemeClr val="tx1"/>
                </a:solidFill>
              </a:rPr>
              <a:t>Narrow Top</a:t>
            </a:r>
          </a:p>
          <a:p>
            <a:r>
              <a:rPr lang="en-US" dirty="0">
                <a:solidFill>
                  <a:schemeClr val="tx1"/>
                </a:solidFill>
              </a:rPr>
              <a:t>A rule satisfies the </a:t>
            </a:r>
            <a:r>
              <a:rPr lang="pl-PL" b="1" dirty="0">
                <a:solidFill>
                  <a:schemeClr val="tx1"/>
                </a:solidFill>
              </a:rPr>
              <a:t>narrow top</a:t>
            </a:r>
            <a:r>
              <a:rPr lang="en-US" dirty="0">
                <a:solidFill>
                  <a:schemeClr val="tx1"/>
                </a:solidFill>
              </a:rPr>
              <a:t> criterion if whenever there is a set </a:t>
            </a:r>
            <a:r>
              <a:rPr lang="en-US" i="1" dirty="0">
                <a:solidFill>
                  <a:schemeClr val="tx1"/>
                </a:solidFill>
              </a:rPr>
              <a:t>W</a:t>
            </a:r>
            <a:r>
              <a:rPr lang="en-US" dirty="0">
                <a:solidFill>
                  <a:schemeClr val="tx1"/>
                </a:solidFill>
              </a:rPr>
              <a:t> of </a:t>
            </a:r>
            <a:r>
              <a:rPr lang="en-US" i="1" dirty="0">
                <a:solidFill>
                  <a:schemeClr val="tx1"/>
                </a:solidFill>
              </a:rPr>
              <a:t>k</a:t>
            </a:r>
            <a:r>
              <a:rPr lang="en-US" dirty="0">
                <a:solidFill>
                  <a:schemeClr val="tx1"/>
                </a:solidFill>
              </a:rPr>
              <a:t> candidates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en-US" dirty="0">
                <a:solidFill>
                  <a:schemeClr val="tx1"/>
                </a:solidFill>
              </a:rPr>
              <a:t>such that each voter rank</a:t>
            </a:r>
            <a:r>
              <a:rPr lang="pl-PL" dirty="0">
                <a:solidFill>
                  <a:schemeClr val="tx1"/>
                </a:solidFill>
              </a:rPr>
              <a:t>s</a:t>
            </a:r>
            <a:r>
              <a:rPr lang="en-US" dirty="0">
                <a:solidFill>
                  <a:schemeClr val="tx1"/>
                </a:solidFill>
              </a:rPr>
              <a:t> first </a:t>
            </a:r>
            <a:r>
              <a:rPr lang="pl-PL" dirty="0">
                <a:solidFill>
                  <a:schemeClr val="tx1"/>
                </a:solidFill>
              </a:rPr>
              <a:t>a member of</a:t>
            </a:r>
            <a:r>
              <a:rPr lang="en-US" dirty="0">
                <a:solidFill>
                  <a:schemeClr val="tx1"/>
                </a:solidFill>
              </a:rPr>
              <a:t> W</a:t>
            </a:r>
            <a:r>
              <a:rPr lang="pl-PL" dirty="0">
                <a:solidFill>
                  <a:schemeClr val="tx1"/>
                </a:solidFill>
              </a:rPr>
              <a:t>,</a:t>
            </a:r>
            <a:r>
              <a:rPr lang="en-US" dirty="0">
                <a:solidFill>
                  <a:schemeClr val="tx1"/>
                </a:solidFill>
              </a:rPr>
              <a:t>  then W is a winning committee</a:t>
            </a:r>
          </a:p>
        </p:txBody>
      </p:sp>
      <p:sp>
        <p:nvSpPr>
          <p:cNvPr id="33" name="Rectangle 32"/>
          <p:cNvSpPr/>
          <p:nvPr/>
        </p:nvSpPr>
        <p:spPr>
          <a:xfrm>
            <a:off x="277601" y="2737563"/>
            <a:ext cx="4395654" cy="1062083"/>
          </a:xfrm>
          <a:prstGeom prst="rect">
            <a:avLst/>
          </a:prstGeom>
          <a:solidFill>
            <a:srgbClr val="FEFAAC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b="1" dirty="0">
                <a:solidFill>
                  <a:schemeClr val="tx1"/>
                </a:solidFill>
              </a:rPr>
              <a:t>Theorem </a:t>
            </a:r>
            <a:r>
              <a:rPr lang="pl-PL" dirty="0">
                <a:solidFill>
                  <a:schemeClr val="tx1"/>
                </a:solidFill>
              </a:rPr>
              <a:t>A committee scoring rule is candidate monotone if and only if it is separable.</a:t>
            </a:r>
          </a:p>
        </p:txBody>
      </p:sp>
      <p:sp>
        <p:nvSpPr>
          <p:cNvPr id="34" name="Prostokąt zaokrąglony 12"/>
          <p:cNvSpPr/>
          <p:nvPr/>
        </p:nvSpPr>
        <p:spPr>
          <a:xfrm>
            <a:off x="268082" y="4030899"/>
            <a:ext cx="4382706" cy="1758492"/>
          </a:xfrm>
          <a:prstGeom prst="roundRect">
            <a:avLst>
              <a:gd name="adj" fmla="val 4528"/>
            </a:avLst>
          </a:prstGeom>
          <a:solidFill>
            <a:srgbClr val="DDDFFF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pl-PL" sz="2400" b="1" u="sng" dirty="0">
                <a:solidFill>
                  <a:schemeClr val="tx1"/>
                </a:solidFill>
              </a:rPr>
              <a:t>Representation-Focused Rules</a:t>
            </a:r>
            <a:endParaRPr lang="pl-PL" sz="1600" b="1" dirty="0">
              <a:solidFill>
                <a:schemeClr val="tx1"/>
              </a:solidFill>
            </a:endParaRPr>
          </a:p>
          <a:p>
            <a:r>
              <a:rPr lang="pl-PL" dirty="0">
                <a:solidFill>
                  <a:schemeClr val="tx1"/>
                </a:solidFill>
              </a:rPr>
              <a:t>SNTV: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  <a:p>
            <a:endParaRPr lang="pl-PL" sz="400" dirty="0">
              <a:solidFill>
                <a:schemeClr val="tx1"/>
              </a:solidFill>
            </a:endParaRPr>
          </a:p>
          <a:p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-CC:</a:t>
            </a:r>
          </a:p>
          <a:p>
            <a:r>
              <a:rPr lang="pl-PL" dirty="0">
                <a:solidFill>
                  <a:schemeClr val="tx1"/>
                </a:solidFill>
              </a:rPr>
              <a:t>f(i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, ..., i</a:t>
            </a:r>
            <a:r>
              <a:rPr lang="pl-PL" baseline="-25000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) =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pl-PL" dirty="0">
                <a:solidFill>
                  <a:schemeClr val="tx1"/>
                </a:solidFill>
              </a:rPr>
              <a:t>(i</a:t>
            </a:r>
            <a:r>
              <a:rPr lang="pl-PL" baseline="-25000" dirty="0">
                <a:solidFill>
                  <a:schemeClr val="tx1"/>
                </a:solidFill>
              </a:rPr>
              <a:t>1</a:t>
            </a:r>
            <a:r>
              <a:rPr lang="pl-PL" dirty="0">
                <a:solidFill>
                  <a:schemeClr val="tx1"/>
                </a:solidFill>
              </a:rPr>
              <a:t>)</a:t>
            </a:r>
          </a:p>
        </p:txBody>
      </p:sp>
      <p:sp>
        <p:nvSpPr>
          <p:cNvPr id="35" name="Rectangle: Rounded Corners 34"/>
          <p:cNvSpPr/>
          <p:nvPr/>
        </p:nvSpPr>
        <p:spPr>
          <a:xfrm>
            <a:off x="269875" y="5947392"/>
            <a:ext cx="4403380" cy="776591"/>
          </a:xfrm>
          <a:prstGeom prst="roundRect">
            <a:avLst>
              <a:gd name="adj" fmla="val 13197"/>
            </a:avLst>
          </a:prstGeom>
          <a:solidFill>
            <a:srgbClr val="FFFFCC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1600" dirty="0">
                <a:solidFill>
                  <a:schemeClr val="tx1"/>
                </a:solidFill>
              </a:rPr>
              <a:t>[FSST16] P. Faliszewski, P. Skowron, A. Slinko, N. Talmon, Committtee Scoring Rules: Axiomatic Classification and Hierarchy, AAAI-2016</a:t>
            </a:r>
          </a:p>
        </p:txBody>
      </p:sp>
      <p:sp>
        <p:nvSpPr>
          <p:cNvPr id="36" name="Oval 35"/>
          <p:cNvSpPr/>
          <p:nvPr/>
        </p:nvSpPr>
        <p:spPr>
          <a:xfrm rot="5574115">
            <a:off x="4846403" y="2322656"/>
            <a:ext cx="4023096" cy="3615016"/>
          </a:xfrm>
          <a:custGeom>
            <a:avLst/>
            <a:gdLst>
              <a:gd name="connsiteX0" fmla="*/ 0 w 2052083"/>
              <a:gd name="connsiteY0" fmla="*/ 1285599 h 2571197"/>
              <a:gd name="connsiteX1" fmla="*/ 1026042 w 2052083"/>
              <a:gd name="connsiteY1" fmla="*/ 0 h 2571197"/>
              <a:gd name="connsiteX2" fmla="*/ 2052084 w 2052083"/>
              <a:gd name="connsiteY2" fmla="*/ 1285599 h 2571197"/>
              <a:gd name="connsiteX3" fmla="*/ 1026042 w 2052083"/>
              <a:gd name="connsiteY3" fmla="*/ 2571198 h 2571197"/>
              <a:gd name="connsiteX4" fmla="*/ 0 w 2052083"/>
              <a:gd name="connsiteY4" fmla="*/ 1285599 h 2571197"/>
              <a:gd name="connsiteX0" fmla="*/ 620269 w 2672353"/>
              <a:gd name="connsiteY0" fmla="*/ 1285599 h 3098187"/>
              <a:gd name="connsiteX1" fmla="*/ 1646311 w 2672353"/>
              <a:gd name="connsiteY1" fmla="*/ 0 h 3098187"/>
              <a:gd name="connsiteX2" fmla="*/ 2672353 w 2672353"/>
              <a:gd name="connsiteY2" fmla="*/ 1285599 h 3098187"/>
              <a:gd name="connsiteX3" fmla="*/ 1646311 w 2672353"/>
              <a:gd name="connsiteY3" fmla="*/ 2571198 h 3098187"/>
              <a:gd name="connsiteX4" fmla="*/ 35543 w 2672353"/>
              <a:gd name="connsiteY4" fmla="*/ 3036262 h 3098187"/>
              <a:gd name="connsiteX5" fmla="*/ 620269 w 2672353"/>
              <a:gd name="connsiteY5" fmla="*/ 1285599 h 3098187"/>
              <a:gd name="connsiteX0" fmla="*/ 620269 w 2736291"/>
              <a:gd name="connsiteY0" fmla="*/ 1298808 h 3111396"/>
              <a:gd name="connsiteX1" fmla="*/ 1646311 w 2736291"/>
              <a:gd name="connsiteY1" fmla="*/ 13209 h 3111396"/>
              <a:gd name="connsiteX2" fmla="*/ 2520777 w 2736291"/>
              <a:gd name="connsiteY2" fmla="*/ 669770 h 3111396"/>
              <a:gd name="connsiteX3" fmla="*/ 2672353 w 2736291"/>
              <a:gd name="connsiteY3" fmla="*/ 1298808 h 3111396"/>
              <a:gd name="connsiteX4" fmla="*/ 1646311 w 2736291"/>
              <a:gd name="connsiteY4" fmla="*/ 2584407 h 3111396"/>
              <a:gd name="connsiteX5" fmla="*/ 35543 w 2736291"/>
              <a:gd name="connsiteY5" fmla="*/ 3049471 h 3111396"/>
              <a:gd name="connsiteX6" fmla="*/ 620269 w 2736291"/>
              <a:gd name="connsiteY6" fmla="*/ 1298808 h 3111396"/>
              <a:gd name="connsiteX0" fmla="*/ 620269 w 4034923"/>
              <a:gd name="connsiteY0" fmla="*/ 1798693 h 3611281"/>
              <a:gd name="connsiteX1" fmla="*/ 1646311 w 4034923"/>
              <a:gd name="connsiteY1" fmla="*/ 513094 h 3611281"/>
              <a:gd name="connsiteX2" fmla="*/ 4026162 w 4034923"/>
              <a:gd name="connsiteY2" fmla="*/ 22829 h 3611281"/>
              <a:gd name="connsiteX3" fmla="*/ 2520777 w 4034923"/>
              <a:gd name="connsiteY3" fmla="*/ 1169655 h 3611281"/>
              <a:gd name="connsiteX4" fmla="*/ 2672353 w 4034923"/>
              <a:gd name="connsiteY4" fmla="*/ 1798693 h 3611281"/>
              <a:gd name="connsiteX5" fmla="*/ 1646311 w 4034923"/>
              <a:gd name="connsiteY5" fmla="*/ 3084292 h 3611281"/>
              <a:gd name="connsiteX6" fmla="*/ 35543 w 4034923"/>
              <a:gd name="connsiteY6" fmla="*/ 3549356 h 3611281"/>
              <a:gd name="connsiteX7" fmla="*/ 620269 w 4034923"/>
              <a:gd name="connsiteY7" fmla="*/ 1798693 h 3611281"/>
              <a:gd name="connsiteX0" fmla="*/ 620269 w 4034923"/>
              <a:gd name="connsiteY0" fmla="*/ 1798693 h 3611281"/>
              <a:gd name="connsiteX1" fmla="*/ 1646311 w 4034923"/>
              <a:gd name="connsiteY1" fmla="*/ 513094 h 3611281"/>
              <a:gd name="connsiteX2" fmla="*/ 4026162 w 4034923"/>
              <a:gd name="connsiteY2" fmla="*/ 22829 h 3611281"/>
              <a:gd name="connsiteX3" fmla="*/ 2520777 w 4034923"/>
              <a:gd name="connsiteY3" fmla="*/ 1169655 h 3611281"/>
              <a:gd name="connsiteX4" fmla="*/ 2672353 w 4034923"/>
              <a:gd name="connsiteY4" fmla="*/ 1798693 h 3611281"/>
              <a:gd name="connsiteX5" fmla="*/ 1646311 w 4034923"/>
              <a:gd name="connsiteY5" fmla="*/ 3084292 h 3611281"/>
              <a:gd name="connsiteX6" fmla="*/ 35543 w 4034923"/>
              <a:gd name="connsiteY6" fmla="*/ 3549356 h 3611281"/>
              <a:gd name="connsiteX7" fmla="*/ 620269 w 4034923"/>
              <a:gd name="connsiteY7" fmla="*/ 1798693 h 3611281"/>
              <a:gd name="connsiteX0" fmla="*/ 620269 w 4034923"/>
              <a:gd name="connsiteY0" fmla="*/ 1798693 h 3611281"/>
              <a:gd name="connsiteX1" fmla="*/ 1646311 w 4034923"/>
              <a:gd name="connsiteY1" fmla="*/ 513094 h 3611281"/>
              <a:gd name="connsiteX2" fmla="*/ 4026162 w 4034923"/>
              <a:gd name="connsiteY2" fmla="*/ 22829 h 3611281"/>
              <a:gd name="connsiteX3" fmla="*/ 2520777 w 4034923"/>
              <a:gd name="connsiteY3" fmla="*/ 1169655 h 3611281"/>
              <a:gd name="connsiteX4" fmla="*/ 2672353 w 4034923"/>
              <a:gd name="connsiteY4" fmla="*/ 1798693 h 3611281"/>
              <a:gd name="connsiteX5" fmla="*/ 1646311 w 4034923"/>
              <a:gd name="connsiteY5" fmla="*/ 3084292 h 3611281"/>
              <a:gd name="connsiteX6" fmla="*/ 35543 w 4034923"/>
              <a:gd name="connsiteY6" fmla="*/ 3549356 h 3611281"/>
              <a:gd name="connsiteX7" fmla="*/ 620269 w 4034923"/>
              <a:gd name="connsiteY7" fmla="*/ 1798693 h 3611281"/>
              <a:gd name="connsiteX0" fmla="*/ 620269 w 4035186"/>
              <a:gd name="connsiteY0" fmla="*/ 1798693 h 3611281"/>
              <a:gd name="connsiteX1" fmla="*/ 1646311 w 4035186"/>
              <a:gd name="connsiteY1" fmla="*/ 513094 h 3611281"/>
              <a:gd name="connsiteX2" fmla="*/ 4026162 w 4035186"/>
              <a:gd name="connsiteY2" fmla="*/ 22829 h 3611281"/>
              <a:gd name="connsiteX3" fmla="*/ 2573660 w 4035186"/>
              <a:gd name="connsiteY3" fmla="*/ 1183038 h 3611281"/>
              <a:gd name="connsiteX4" fmla="*/ 2672353 w 4035186"/>
              <a:gd name="connsiteY4" fmla="*/ 1798693 h 3611281"/>
              <a:gd name="connsiteX5" fmla="*/ 1646311 w 4035186"/>
              <a:gd name="connsiteY5" fmla="*/ 3084292 h 3611281"/>
              <a:gd name="connsiteX6" fmla="*/ 35543 w 4035186"/>
              <a:gd name="connsiteY6" fmla="*/ 3549356 h 3611281"/>
              <a:gd name="connsiteX7" fmla="*/ 620269 w 4035186"/>
              <a:gd name="connsiteY7" fmla="*/ 1798693 h 3611281"/>
              <a:gd name="connsiteX0" fmla="*/ 620269 w 4035186"/>
              <a:gd name="connsiteY0" fmla="*/ 1798693 h 3611281"/>
              <a:gd name="connsiteX1" fmla="*/ 1646311 w 4035186"/>
              <a:gd name="connsiteY1" fmla="*/ 513094 h 3611281"/>
              <a:gd name="connsiteX2" fmla="*/ 4026162 w 4035186"/>
              <a:gd name="connsiteY2" fmla="*/ 22829 h 3611281"/>
              <a:gd name="connsiteX3" fmla="*/ 2573660 w 4035186"/>
              <a:gd name="connsiteY3" fmla="*/ 1183038 h 3611281"/>
              <a:gd name="connsiteX4" fmla="*/ 2672353 w 4035186"/>
              <a:gd name="connsiteY4" fmla="*/ 1798693 h 3611281"/>
              <a:gd name="connsiteX5" fmla="*/ 1646311 w 4035186"/>
              <a:gd name="connsiteY5" fmla="*/ 3084292 h 3611281"/>
              <a:gd name="connsiteX6" fmla="*/ 35543 w 4035186"/>
              <a:gd name="connsiteY6" fmla="*/ 3549356 h 3611281"/>
              <a:gd name="connsiteX7" fmla="*/ 620269 w 4035186"/>
              <a:gd name="connsiteY7" fmla="*/ 1798693 h 3611281"/>
              <a:gd name="connsiteX0" fmla="*/ 620269 w 4037506"/>
              <a:gd name="connsiteY0" fmla="*/ 1798693 h 3611281"/>
              <a:gd name="connsiteX1" fmla="*/ 1646311 w 4037506"/>
              <a:gd name="connsiteY1" fmla="*/ 513094 h 3611281"/>
              <a:gd name="connsiteX2" fmla="*/ 4026162 w 4037506"/>
              <a:gd name="connsiteY2" fmla="*/ 22829 h 3611281"/>
              <a:gd name="connsiteX3" fmla="*/ 2573660 w 4037506"/>
              <a:gd name="connsiteY3" fmla="*/ 1183038 h 3611281"/>
              <a:gd name="connsiteX4" fmla="*/ 2672353 w 4037506"/>
              <a:gd name="connsiteY4" fmla="*/ 1798693 h 3611281"/>
              <a:gd name="connsiteX5" fmla="*/ 1646311 w 4037506"/>
              <a:gd name="connsiteY5" fmla="*/ 3084292 h 3611281"/>
              <a:gd name="connsiteX6" fmla="*/ 35543 w 4037506"/>
              <a:gd name="connsiteY6" fmla="*/ 3549356 h 3611281"/>
              <a:gd name="connsiteX7" fmla="*/ 620269 w 4037506"/>
              <a:gd name="connsiteY7" fmla="*/ 1798693 h 3611281"/>
              <a:gd name="connsiteX0" fmla="*/ 620269 w 4037506"/>
              <a:gd name="connsiteY0" fmla="*/ 1798693 h 3605082"/>
              <a:gd name="connsiteX1" fmla="*/ 1646311 w 4037506"/>
              <a:gd name="connsiteY1" fmla="*/ 513094 h 3605082"/>
              <a:gd name="connsiteX2" fmla="*/ 4026162 w 4037506"/>
              <a:gd name="connsiteY2" fmla="*/ 22829 h 3605082"/>
              <a:gd name="connsiteX3" fmla="*/ 2573660 w 4037506"/>
              <a:gd name="connsiteY3" fmla="*/ 1183038 h 3605082"/>
              <a:gd name="connsiteX4" fmla="*/ 2672353 w 4037506"/>
              <a:gd name="connsiteY4" fmla="*/ 1798693 h 3605082"/>
              <a:gd name="connsiteX5" fmla="*/ 1646311 w 4037506"/>
              <a:gd name="connsiteY5" fmla="*/ 3084292 h 3605082"/>
              <a:gd name="connsiteX6" fmla="*/ 35543 w 4037506"/>
              <a:gd name="connsiteY6" fmla="*/ 3549356 h 3605082"/>
              <a:gd name="connsiteX7" fmla="*/ 620269 w 4037506"/>
              <a:gd name="connsiteY7" fmla="*/ 1798693 h 3605082"/>
              <a:gd name="connsiteX0" fmla="*/ 620269 w 4037506"/>
              <a:gd name="connsiteY0" fmla="*/ 1798693 h 3605082"/>
              <a:gd name="connsiteX1" fmla="*/ 1646311 w 4037506"/>
              <a:gd name="connsiteY1" fmla="*/ 513094 h 3605082"/>
              <a:gd name="connsiteX2" fmla="*/ 4026162 w 4037506"/>
              <a:gd name="connsiteY2" fmla="*/ 22829 h 3605082"/>
              <a:gd name="connsiteX3" fmla="*/ 2573660 w 4037506"/>
              <a:gd name="connsiteY3" fmla="*/ 1183038 h 3605082"/>
              <a:gd name="connsiteX4" fmla="*/ 2672353 w 4037506"/>
              <a:gd name="connsiteY4" fmla="*/ 1798693 h 3605082"/>
              <a:gd name="connsiteX5" fmla="*/ 1646311 w 4037506"/>
              <a:gd name="connsiteY5" fmla="*/ 3084292 h 3605082"/>
              <a:gd name="connsiteX6" fmla="*/ 35543 w 4037506"/>
              <a:gd name="connsiteY6" fmla="*/ 3549356 h 3605082"/>
              <a:gd name="connsiteX7" fmla="*/ 620269 w 4037506"/>
              <a:gd name="connsiteY7" fmla="*/ 1798693 h 3605082"/>
              <a:gd name="connsiteX0" fmla="*/ 620269 w 4037506"/>
              <a:gd name="connsiteY0" fmla="*/ 1798693 h 3622767"/>
              <a:gd name="connsiteX1" fmla="*/ 1646311 w 4037506"/>
              <a:gd name="connsiteY1" fmla="*/ 513094 h 3622767"/>
              <a:gd name="connsiteX2" fmla="*/ 4026162 w 4037506"/>
              <a:gd name="connsiteY2" fmla="*/ 22829 h 3622767"/>
              <a:gd name="connsiteX3" fmla="*/ 2573660 w 4037506"/>
              <a:gd name="connsiteY3" fmla="*/ 1183038 h 3622767"/>
              <a:gd name="connsiteX4" fmla="*/ 1646311 w 4037506"/>
              <a:gd name="connsiteY4" fmla="*/ 3084292 h 3622767"/>
              <a:gd name="connsiteX5" fmla="*/ 35543 w 4037506"/>
              <a:gd name="connsiteY5" fmla="*/ 3549356 h 3622767"/>
              <a:gd name="connsiteX6" fmla="*/ 620269 w 4037506"/>
              <a:gd name="connsiteY6" fmla="*/ 1798693 h 3622767"/>
              <a:gd name="connsiteX0" fmla="*/ 620269 w 4037506"/>
              <a:gd name="connsiteY0" fmla="*/ 1798693 h 3646347"/>
              <a:gd name="connsiteX1" fmla="*/ 1646311 w 4037506"/>
              <a:gd name="connsiteY1" fmla="*/ 513094 h 3646347"/>
              <a:gd name="connsiteX2" fmla="*/ 4026162 w 4037506"/>
              <a:gd name="connsiteY2" fmla="*/ 22829 h 3646347"/>
              <a:gd name="connsiteX3" fmla="*/ 2573660 w 4037506"/>
              <a:gd name="connsiteY3" fmla="*/ 1183038 h 3646347"/>
              <a:gd name="connsiteX4" fmla="*/ 1646311 w 4037506"/>
              <a:gd name="connsiteY4" fmla="*/ 3084292 h 3646347"/>
              <a:gd name="connsiteX5" fmla="*/ 35543 w 4037506"/>
              <a:gd name="connsiteY5" fmla="*/ 3549356 h 3646347"/>
              <a:gd name="connsiteX6" fmla="*/ 620269 w 4037506"/>
              <a:gd name="connsiteY6" fmla="*/ 1798693 h 3646347"/>
              <a:gd name="connsiteX0" fmla="*/ 620269 w 4037506"/>
              <a:gd name="connsiteY0" fmla="*/ 1798693 h 3646347"/>
              <a:gd name="connsiteX1" fmla="*/ 1646311 w 4037506"/>
              <a:gd name="connsiteY1" fmla="*/ 513094 h 3646347"/>
              <a:gd name="connsiteX2" fmla="*/ 4026162 w 4037506"/>
              <a:gd name="connsiteY2" fmla="*/ 22829 h 3646347"/>
              <a:gd name="connsiteX3" fmla="*/ 2573660 w 4037506"/>
              <a:gd name="connsiteY3" fmla="*/ 1183038 h 3646347"/>
              <a:gd name="connsiteX4" fmla="*/ 1646311 w 4037506"/>
              <a:gd name="connsiteY4" fmla="*/ 3084292 h 3646347"/>
              <a:gd name="connsiteX5" fmla="*/ 35543 w 4037506"/>
              <a:gd name="connsiteY5" fmla="*/ 3549356 h 3646347"/>
              <a:gd name="connsiteX6" fmla="*/ 620269 w 4037506"/>
              <a:gd name="connsiteY6" fmla="*/ 1798693 h 3646347"/>
              <a:gd name="connsiteX0" fmla="*/ 620269 w 4037506"/>
              <a:gd name="connsiteY0" fmla="*/ 1798693 h 3641993"/>
              <a:gd name="connsiteX1" fmla="*/ 1646311 w 4037506"/>
              <a:gd name="connsiteY1" fmla="*/ 513094 h 3641993"/>
              <a:gd name="connsiteX2" fmla="*/ 4026162 w 4037506"/>
              <a:gd name="connsiteY2" fmla="*/ 22829 h 3641993"/>
              <a:gd name="connsiteX3" fmla="*/ 2573660 w 4037506"/>
              <a:gd name="connsiteY3" fmla="*/ 1183038 h 3641993"/>
              <a:gd name="connsiteX4" fmla="*/ 1646311 w 4037506"/>
              <a:gd name="connsiteY4" fmla="*/ 3084292 h 3641993"/>
              <a:gd name="connsiteX5" fmla="*/ 35543 w 4037506"/>
              <a:gd name="connsiteY5" fmla="*/ 3549356 h 3641993"/>
              <a:gd name="connsiteX6" fmla="*/ 620269 w 4037506"/>
              <a:gd name="connsiteY6" fmla="*/ 1798693 h 3641993"/>
              <a:gd name="connsiteX0" fmla="*/ 620269 w 4037742"/>
              <a:gd name="connsiteY0" fmla="*/ 1798693 h 3596784"/>
              <a:gd name="connsiteX1" fmla="*/ 1646311 w 4037742"/>
              <a:gd name="connsiteY1" fmla="*/ 513094 h 3596784"/>
              <a:gd name="connsiteX2" fmla="*/ 4026162 w 4037742"/>
              <a:gd name="connsiteY2" fmla="*/ 22829 h 3596784"/>
              <a:gd name="connsiteX3" fmla="*/ 2573660 w 4037742"/>
              <a:gd name="connsiteY3" fmla="*/ 1183038 h 3596784"/>
              <a:gd name="connsiteX4" fmla="*/ 2171838 w 4037742"/>
              <a:gd name="connsiteY4" fmla="*/ 2924464 h 3596784"/>
              <a:gd name="connsiteX5" fmla="*/ 1646311 w 4037742"/>
              <a:gd name="connsiteY5" fmla="*/ 3084292 h 3596784"/>
              <a:gd name="connsiteX6" fmla="*/ 35543 w 4037742"/>
              <a:gd name="connsiteY6" fmla="*/ 3549356 h 3596784"/>
              <a:gd name="connsiteX7" fmla="*/ 620269 w 4037742"/>
              <a:gd name="connsiteY7" fmla="*/ 1798693 h 3596784"/>
              <a:gd name="connsiteX0" fmla="*/ 620269 w 4037742"/>
              <a:gd name="connsiteY0" fmla="*/ 1798693 h 3596784"/>
              <a:gd name="connsiteX1" fmla="*/ 1646311 w 4037742"/>
              <a:gd name="connsiteY1" fmla="*/ 513094 h 3596784"/>
              <a:gd name="connsiteX2" fmla="*/ 4026162 w 4037742"/>
              <a:gd name="connsiteY2" fmla="*/ 22829 h 3596784"/>
              <a:gd name="connsiteX3" fmla="*/ 2573660 w 4037742"/>
              <a:gd name="connsiteY3" fmla="*/ 1183038 h 3596784"/>
              <a:gd name="connsiteX4" fmla="*/ 2171838 w 4037742"/>
              <a:gd name="connsiteY4" fmla="*/ 2924464 h 3596784"/>
              <a:gd name="connsiteX5" fmla="*/ 1646311 w 4037742"/>
              <a:gd name="connsiteY5" fmla="*/ 3084292 h 3596784"/>
              <a:gd name="connsiteX6" fmla="*/ 35543 w 4037742"/>
              <a:gd name="connsiteY6" fmla="*/ 3549356 h 3596784"/>
              <a:gd name="connsiteX7" fmla="*/ 620269 w 4037742"/>
              <a:gd name="connsiteY7" fmla="*/ 1798693 h 3596784"/>
              <a:gd name="connsiteX0" fmla="*/ 620269 w 4037742"/>
              <a:gd name="connsiteY0" fmla="*/ 1798693 h 3596784"/>
              <a:gd name="connsiteX1" fmla="*/ 1646311 w 4037742"/>
              <a:gd name="connsiteY1" fmla="*/ 513094 h 3596784"/>
              <a:gd name="connsiteX2" fmla="*/ 4026162 w 4037742"/>
              <a:gd name="connsiteY2" fmla="*/ 22829 h 3596784"/>
              <a:gd name="connsiteX3" fmla="*/ 2573660 w 4037742"/>
              <a:gd name="connsiteY3" fmla="*/ 1183038 h 3596784"/>
              <a:gd name="connsiteX4" fmla="*/ 2171838 w 4037742"/>
              <a:gd name="connsiteY4" fmla="*/ 2924464 h 3596784"/>
              <a:gd name="connsiteX5" fmla="*/ 1646311 w 4037742"/>
              <a:gd name="connsiteY5" fmla="*/ 3084292 h 3596784"/>
              <a:gd name="connsiteX6" fmla="*/ 35543 w 4037742"/>
              <a:gd name="connsiteY6" fmla="*/ 3549356 h 3596784"/>
              <a:gd name="connsiteX7" fmla="*/ 620269 w 4037742"/>
              <a:gd name="connsiteY7" fmla="*/ 1798693 h 3596784"/>
              <a:gd name="connsiteX0" fmla="*/ 620269 w 4037742"/>
              <a:gd name="connsiteY0" fmla="*/ 1798693 h 3596784"/>
              <a:gd name="connsiteX1" fmla="*/ 1646311 w 4037742"/>
              <a:gd name="connsiteY1" fmla="*/ 513094 h 3596784"/>
              <a:gd name="connsiteX2" fmla="*/ 4026162 w 4037742"/>
              <a:gd name="connsiteY2" fmla="*/ 22829 h 3596784"/>
              <a:gd name="connsiteX3" fmla="*/ 2573660 w 4037742"/>
              <a:gd name="connsiteY3" fmla="*/ 1183038 h 3596784"/>
              <a:gd name="connsiteX4" fmla="*/ 2171838 w 4037742"/>
              <a:gd name="connsiteY4" fmla="*/ 2924464 h 3596784"/>
              <a:gd name="connsiteX5" fmla="*/ 1646311 w 4037742"/>
              <a:gd name="connsiteY5" fmla="*/ 3084292 h 3596784"/>
              <a:gd name="connsiteX6" fmla="*/ 35543 w 4037742"/>
              <a:gd name="connsiteY6" fmla="*/ 3549356 h 3596784"/>
              <a:gd name="connsiteX7" fmla="*/ 620269 w 4037742"/>
              <a:gd name="connsiteY7" fmla="*/ 1798693 h 3596784"/>
              <a:gd name="connsiteX0" fmla="*/ 620269 w 4037742"/>
              <a:gd name="connsiteY0" fmla="*/ 1798693 h 3594209"/>
              <a:gd name="connsiteX1" fmla="*/ 1646311 w 4037742"/>
              <a:gd name="connsiteY1" fmla="*/ 513094 h 3594209"/>
              <a:gd name="connsiteX2" fmla="*/ 4026162 w 4037742"/>
              <a:gd name="connsiteY2" fmla="*/ 22829 h 3594209"/>
              <a:gd name="connsiteX3" fmla="*/ 2573660 w 4037742"/>
              <a:gd name="connsiteY3" fmla="*/ 1183038 h 3594209"/>
              <a:gd name="connsiteX4" fmla="*/ 2171838 w 4037742"/>
              <a:gd name="connsiteY4" fmla="*/ 2924464 h 3594209"/>
              <a:gd name="connsiteX5" fmla="*/ 1646311 w 4037742"/>
              <a:gd name="connsiteY5" fmla="*/ 3084292 h 3594209"/>
              <a:gd name="connsiteX6" fmla="*/ 35543 w 4037742"/>
              <a:gd name="connsiteY6" fmla="*/ 3549356 h 3594209"/>
              <a:gd name="connsiteX7" fmla="*/ 620269 w 4037742"/>
              <a:gd name="connsiteY7" fmla="*/ 1798693 h 3594209"/>
              <a:gd name="connsiteX0" fmla="*/ 620269 w 4037742"/>
              <a:gd name="connsiteY0" fmla="*/ 1798693 h 3594209"/>
              <a:gd name="connsiteX1" fmla="*/ 1646311 w 4037742"/>
              <a:gd name="connsiteY1" fmla="*/ 513094 h 3594209"/>
              <a:gd name="connsiteX2" fmla="*/ 4026162 w 4037742"/>
              <a:gd name="connsiteY2" fmla="*/ 22829 h 3594209"/>
              <a:gd name="connsiteX3" fmla="*/ 2573660 w 4037742"/>
              <a:gd name="connsiteY3" fmla="*/ 1183038 h 3594209"/>
              <a:gd name="connsiteX4" fmla="*/ 2171838 w 4037742"/>
              <a:gd name="connsiteY4" fmla="*/ 2924464 h 3594209"/>
              <a:gd name="connsiteX5" fmla="*/ 1646311 w 4037742"/>
              <a:gd name="connsiteY5" fmla="*/ 3084292 h 3594209"/>
              <a:gd name="connsiteX6" fmla="*/ 35543 w 4037742"/>
              <a:gd name="connsiteY6" fmla="*/ 3549356 h 3594209"/>
              <a:gd name="connsiteX7" fmla="*/ 620269 w 4037742"/>
              <a:gd name="connsiteY7" fmla="*/ 1798693 h 3594209"/>
              <a:gd name="connsiteX0" fmla="*/ 620269 w 4037742"/>
              <a:gd name="connsiteY0" fmla="*/ 1798693 h 3615016"/>
              <a:gd name="connsiteX1" fmla="*/ 1646311 w 4037742"/>
              <a:gd name="connsiteY1" fmla="*/ 513094 h 3615016"/>
              <a:gd name="connsiteX2" fmla="*/ 4026162 w 4037742"/>
              <a:gd name="connsiteY2" fmla="*/ 22829 h 3615016"/>
              <a:gd name="connsiteX3" fmla="*/ 2573660 w 4037742"/>
              <a:gd name="connsiteY3" fmla="*/ 1183038 h 3615016"/>
              <a:gd name="connsiteX4" fmla="*/ 2171838 w 4037742"/>
              <a:gd name="connsiteY4" fmla="*/ 2924464 h 3615016"/>
              <a:gd name="connsiteX5" fmla="*/ 1646311 w 4037742"/>
              <a:gd name="connsiteY5" fmla="*/ 3084292 h 3615016"/>
              <a:gd name="connsiteX6" fmla="*/ 35543 w 4037742"/>
              <a:gd name="connsiteY6" fmla="*/ 3549356 h 3615016"/>
              <a:gd name="connsiteX7" fmla="*/ 620269 w 4037742"/>
              <a:gd name="connsiteY7" fmla="*/ 1798693 h 3615016"/>
              <a:gd name="connsiteX0" fmla="*/ 620269 w 4037742"/>
              <a:gd name="connsiteY0" fmla="*/ 1798693 h 3615016"/>
              <a:gd name="connsiteX1" fmla="*/ 1646311 w 4037742"/>
              <a:gd name="connsiteY1" fmla="*/ 513094 h 3615016"/>
              <a:gd name="connsiteX2" fmla="*/ 4026162 w 4037742"/>
              <a:gd name="connsiteY2" fmla="*/ 22829 h 3615016"/>
              <a:gd name="connsiteX3" fmla="*/ 2573660 w 4037742"/>
              <a:gd name="connsiteY3" fmla="*/ 1183038 h 3615016"/>
              <a:gd name="connsiteX4" fmla="*/ 2171838 w 4037742"/>
              <a:gd name="connsiteY4" fmla="*/ 2924464 h 3615016"/>
              <a:gd name="connsiteX5" fmla="*/ 1646311 w 4037742"/>
              <a:gd name="connsiteY5" fmla="*/ 3084292 h 3615016"/>
              <a:gd name="connsiteX6" fmla="*/ 35543 w 4037742"/>
              <a:gd name="connsiteY6" fmla="*/ 3549356 h 3615016"/>
              <a:gd name="connsiteX7" fmla="*/ 620269 w 4037742"/>
              <a:gd name="connsiteY7" fmla="*/ 1798693 h 3615016"/>
              <a:gd name="connsiteX0" fmla="*/ 605623 w 4023096"/>
              <a:gd name="connsiteY0" fmla="*/ 1798693 h 3615016"/>
              <a:gd name="connsiteX1" fmla="*/ 1631665 w 4023096"/>
              <a:gd name="connsiteY1" fmla="*/ 513094 h 3615016"/>
              <a:gd name="connsiteX2" fmla="*/ 4011516 w 4023096"/>
              <a:gd name="connsiteY2" fmla="*/ 22829 h 3615016"/>
              <a:gd name="connsiteX3" fmla="*/ 2559014 w 4023096"/>
              <a:gd name="connsiteY3" fmla="*/ 1183038 h 3615016"/>
              <a:gd name="connsiteX4" fmla="*/ 2157192 w 4023096"/>
              <a:gd name="connsiteY4" fmla="*/ 2924464 h 3615016"/>
              <a:gd name="connsiteX5" fmla="*/ 1631665 w 4023096"/>
              <a:gd name="connsiteY5" fmla="*/ 3084292 h 3615016"/>
              <a:gd name="connsiteX6" fmla="*/ 20897 w 4023096"/>
              <a:gd name="connsiteY6" fmla="*/ 3549356 h 3615016"/>
              <a:gd name="connsiteX7" fmla="*/ 605623 w 4023096"/>
              <a:gd name="connsiteY7" fmla="*/ 1798693 h 3615016"/>
              <a:gd name="connsiteX0" fmla="*/ 605623 w 4023096"/>
              <a:gd name="connsiteY0" fmla="*/ 1798693 h 3615016"/>
              <a:gd name="connsiteX1" fmla="*/ 1631665 w 4023096"/>
              <a:gd name="connsiteY1" fmla="*/ 513094 h 3615016"/>
              <a:gd name="connsiteX2" fmla="*/ 4011516 w 4023096"/>
              <a:gd name="connsiteY2" fmla="*/ 22829 h 3615016"/>
              <a:gd name="connsiteX3" fmla="*/ 2559014 w 4023096"/>
              <a:gd name="connsiteY3" fmla="*/ 1183038 h 3615016"/>
              <a:gd name="connsiteX4" fmla="*/ 2157192 w 4023096"/>
              <a:gd name="connsiteY4" fmla="*/ 2924464 h 3615016"/>
              <a:gd name="connsiteX5" fmla="*/ 1631665 w 4023096"/>
              <a:gd name="connsiteY5" fmla="*/ 3084292 h 3615016"/>
              <a:gd name="connsiteX6" fmla="*/ 20897 w 4023096"/>
              <a:gd name="connsiteY6" fmla="*/ 3549356 h 3615016"/>
              <a:gd name="connsiteX7" fmla="*/ 605623 w 4023096"/>
              <a:gd name="connsiteY7" fmla="*/ 1798693 h 3615016"/>
              <a:gd name="connsiteX0" fmla="*/ 605623 w 4023096"/>
              <a:gd name="connsiteY0" fmla="*/ 1798693 h 3615016"/>
              <a:gd name="connsiteX1" fmla="*/ 1631665 w 4023096"/>
              <a:gd name="connsiteY1" fmla="*/ 513094 h 3615016"/>
              <a:gd name="connsiteX2" fmla="*/ 4011516 w 4023096"/>
              <a:gd name="connsiteY2" fmla="*/ 22829 h 3615016"/>
              <a:gd name="connsiteX3" fmla="*/ 2559014 w 4023096"/>
              <a:gd name="connsiteY3" fmla="*/ 1183038 h 3615016"/>
              <a:gd name="connsiteX4" fmla="*/ 2157192 w 4023096"/>
              <a:gd name="connsiteY4" fmla="*/ 2924464 h 3615016"/>
              <a:gd name="connsiteX5" fmla="*/ 1631665 w 4023096"/>
              <a:gd name="connsiteY5" fmla="*/ 3084292 h 3615016"/>
              <a:gd name="connsiteX6" fmla="*/ 20897 w 4023096"/>
              <a:gd name="connsiteY6" fmla="*/ 3549356 h 3615016"/>
              <a:gd name="connsiteX7" fmla="*/ 605623 w 4023096"/>
              <a:gd name="connsiteY7" fmla="*/ 1798693 h 3615016"/>
              <a:gd name="connsiteX0" fmla="*/ 605623 w 4023096"/>
              <a:gd name="connsiteY0" fmla="*/ 1798693 h 3615016"/>
              <a:gd name="connsiteX1" fmla="*/ 1631665 w 4023096"/>
              <a:gd name="connsiteY1" fmla="*/ 513094 h 3615016"/>
              <a:gd name="connsiteX2" fmla="*/ 4011516 w 4023096"/>
              <a:gd name="connsiteY2" fmla="*/ 22829 h 3615016"/>
              <a:gd name="connsiteX3" fmla="*/ 2559014 w 4023096"/>
              <a:gd name="connsiteY3" fmla="*/ 1183038 h 3615016"/>
              <a:gd name="connsiteX4" fmla="*/ 2157192 w 4023096"/>
              <a:gd name="connsiteY4" fmla="*/ 2924464 h 3615016"/>
              <a:gd name="connsiteX5" fmla="*/ 1631665 w 4023096"/>
              <a:gd name="connsiteY5" fmla="*/ 3084292 h 3615016"/>
              <a:gd name="connsiteX6" fmla="*/ 20897 w 4023096"/>
              <a:gd name="connsiteY6" fmla="*/ 3549356 h 3615016"/>
              <a:gd name="connsiteX7" fmla="*/ 605623 w 4023096"/>
              <a:gd name="connsiteY7" fmla="*/ 1798693 h 36150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023096" h="3615016">
                <a:moveTo>
                  <a:pt x="605623" y="1798693"/>
                </a:moveTo>
                <a:cubicBezTo>
                  <a:pt x="757821" y="785419"/>
                  <a:pt x="1270807" y="521904"/>
                  <a:pt x="1631665" y="513094"/>
                </a:cubicBezTo>
                <a:cubicBezTo>
                  <a:pt x="2199314" y="217117"/>
                  <a:pt x="3865772" y="-86598"/>
                  <a:pt x="4011516" y="22829"/>
                </a:cubicBezTo>
                <a:cubicBezTo>
                  <a:pt x="4157260" y="132256"/>
                  <a:pt x="2885298" y="709267"/>
                  <a:pt x="2559014" y="1183038"/>
                </a:cubicBezTo>
                <a:cubicBezTo>
                  <a:pt x="2722900" y="1503460"/>
                  <a:pt x="2807347" y="2482074"/>
                  <a:pt x="2157192" y="2924464"/>
                </a:cubicBezTo>
                <a:cubicBezTo>
                  <a:pt x="1889966" y="3078393"/>
                  <a:pt x="1821316" y="3024718"/>
                  <a:pt x="1631665" y="3084292"/>
                </a:cubicBezTo>
                <a:cubicBezTo>
                  <a:pt x="1764844" y="3412614"/>
                  <a:pt x="191904" y="3763622"/>
                  <a:pt x="20897" y="3549356"/>
                </a:cubicBezTo>
                <a:cubicBezTo>
                  <a:pt x="-150110" y="3335090"/>
                  <a:pt x="790098" y="2407542"/>
                  <a:pt x="605623" y="1798693"/>
                </a:cubicBezTo>
                <a:close/>
              </a:path>
            </a:pathLst>
          </a:custGeom>
          <a:noFill/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7" name="Title 1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720080"/>
          </a:xfrm>
        </p:spPr>
        <p:txBody>
          <a:bodyPr/>
          <a:lstStyle/>
          <a:p>
            <a:pPr algn="ctr" rtl="0"/>
            <a:r>
              <a:rPr lang="en-US" dirty="0"/>
              <a:t>Axioms for Diversity</a:t>
            </a:r>
            <a:r>
              <a:rPr lang="pl-PL" dirty="0"/>
              <a:t>: Narrow Top</a:t>
            </a:r>
            <a:endParaRPr lang="he-IL" dirty="0"/>
          </a:p>
        </p:txBody>
      </p:sp>
      <p:sp>
        <p:nvSpPr>
          <p:cNvPr id="38" name="TextBox 37"/>
          <p:cNvSpPr txBox="1"/>
          <p:nvPr/>
        </p:nvSpPr>
        <p:spPr>
          <a:xfrm>
            <a:off x="6055115" y="3439463"/>
            <a:ext cx="1748178" cy="830997"/>
          </a:xfrm>
          <a:custGeom>
            <a:avLst/>
            <a:gdLst>
              <a:gd name="connsiteX0" fmla="*/ 0 w 1733188"/>
              <a:gd name="connsiteY0" fmla="*/ 0 h 830997"/>
              <a:gd name="connsiteX1" fmla="*/ 1733188 w 1733188"/>
              <a:gd name="connsiteY1" fmla="*/ 0 h 830997"/>
              <a:gd name="connsiteX2" fmla="*/ 1733188 w 1733188"/>
              <a:gd name="connsiteY2" fmla="*/ 830997 h 830997"/>
              <a:gd name="connsiteX3" fmla="*/ 0 w 1733188"/>
              <a:gd name="connsiteY3" fmla="*/ 830997 h 830997"/>
              <a:gd name="connsiteX4" fmla="*/ 0 w 1733188"/>
              <a:gd name="connsiteY4" fmla="*/ 0 h 830997"/>
              <a:gd name="connsiteX0" fmla="*/ 0 w 1733188"/>
              <a:gd name="connsiteY0" fmla="*/ 0 h 830997"/>
              <a:gd name="connsiteX1" fmla="*/ 1733188 w 1733188"/>
              <a:gd name="connsiteY1" fmla="*/ 0 h 830997"/>
              <a:gd name="connsiteX2" fmla="*/ 1733188 w 1733188"/>
              <a:gd name="connsiteY2" fmla="*/ 830997 h 830997"/>
              <a:gd name="connsiteX3" fmla="*/ 119922 w 1733188"/>
              <a:gd name="connsiteY3" fmla="*/ 756046 h 830997"/>
              <a:gd name="connsiteX4" fmla="*/ 0 w 1733188"/>
              <a:gd name="connsiteY4" fmla="*/ 0 h 830997"/>
              <a:gd name="connsiteX0" fmla="*/ 0 w 1673228"/>
              <a:gd name="connsiteY0" fmla="*/ 119921 h 830997"/>
              <a:gd name="connsiteX1" fmla="*/ 1673228 w 1673228"/>
              <a:gd name="connsiteY1" fmla="*/ 0 h 830997"/>
              <a:gd name="connsiteX2" fmla="*/ 1673228 w 1673228"/>
              <a:gd name="connsiteY2" fmla="*/ 830997 h 830997"/>
              <a:gd name="connsiteX3" fmla="*/ 59962 w 1673228"/>
              <a:gd name="connsiteY3" fmla="*/ 756046 h 830997"/>
              <a:gd name="connsiteX4" fmla="*/ 0 w 1673228"/>
              <a:gd name="connsiteY4" fmla="*/ 119921 h 830997"/>
              <a:gd name="connsiteX0" fmla="*/ 0 w 1733188"/>
              <a:gd name="connsiteY0" fmla="*/ 29980 h 830997"/>
              <a:gd name="connsiteX1" fmla="*/ 1733188 w 1733188"/>
              <a:gd name="connsiteY1" fmla="*/ 0 h 830997"/>
              <a:gd name="connsiteX2" fmla="*/ 1733188 w 1733188"/>
              <a:gd name="connsiteY2" fmla="*/ 830997 h 830997"/>
              <a:gd name="connsiteX3" fmla="*/ 119922 w 1733188"/>
              <a:gd name="connsiteY3" fmla="*/ 756046 h 830997"/>
              <a:gd name="connsiteX4" fmla="*/ 0 w 1733188"/>
              <a:gd name="connsiteY4" fmla="*/ 29980 h 830997"/>
              <a:gd name="connsiteX0" fmla="*/ 0 w 1733188"/>
              <a:gd name="connsiteY0" fmla="*/ 29980 h 830997"/>
              <a:gd name="connsiteX1" fmla="*/ 1523325 w 1733188"/>
              <a:gd name="connsiteY1" fmla="*/ 0 h 830997"/>
              <a:gd name="connsiteX2" fmla="*/ 1733188 w 1733188"/>
              <a:gd name="connsiteY2" fmla="*/ 830997 h 830997"/>
              <a:gd name="connsiteX3" fmla="*/ 119922 w 1733188"/>
              <a:gd name="connsiteY3" fmla="*/ 756046 h 830997"/>
              <a:gd name="connsiteX4" fmla="*/ 0 w 1733188"/>
              <a:gd name="connsiteY4" fmla="*/ 29980 h 830997"/>
              <a:gd name="connsiteX0" fmla="*/ 0 w 1733188"/>
              <a:gd name="connsiteY0" fmla="*/ 29980 h 830997"/>
              <a:gd name="connsiteX1" fmla="*/ 1523325 w 1733188"/>
              <a:gd name="connsiteY1" fmla="*/ 0 h 830997"/>
              <a:gd name="connsiteX2" fmla="*/ 1733188 w 1733188"/>
              <a:gd name="connsiteY2" fmla="*/ 830997 h 830997"/>
              <a:gd name="connsiteX3" fmla="*/ 119922 w 1733188"/>
              <a:gd name="connsiteY3" fmla="*/ 756046 h 830997"/>
              <a:gd name="connsiteX4" fmla="*/ 0 w 1733188"/>
              <a:gd name="connsiteY4" fmla="*/ 29980 h 830997"/>
              <a:gd name="connsiteX0" fmla="*/ 0 w 1673227"/>
              <a:gd name="connsiteY0" fmla="*/ 29980 h 756046"/>
              <a:gd name="connsiteX1" fmla="*/ 1523325 w 1673227"/>
              <a:gd name="connsiteY1" fmla="*/ 0 h 756046"/>
              <a:gd name="connsiteX2" fmla="*/ 1673227 w 1673227"/>
              <a:gd name="connsiteY2" fmla="*/ 756046 h 756046"/>
              <a:gd name="connsiteX3" fmla="*/ 119922 w 1673227"/>
              <a:gd name="connsiteY3" fmla="*/ 756046 h 756046"/>
              <a:gd name="connsiteX4" fmla="*/ 0 w 1673227"/>
              <a:gd name="connsiteY4" fmla="*/ 29980 h 756046"/>
              <a:gd name="connsiteX0" fmla="*/ 0 w 1673227"/>
              <a:gd name="connsiteY0" fmla="*/ 29980 h 801017"/>
              <a:gd name="connsiteX1" fmla="*/ 1523325 w 1673227"/>
              <a:gd name="connsiteY1" fmla="*/ 0 h 801017"/>
              <a:gd name="connsiteX2" fmla="*/ 1673227 w 1673227"/>
              <a:gd name="connsiteY2" fmla="*/ 801017 h 801017"/>
              <a:gd name="connsiteX3" fmla="*/ 119922 w 1673227"/>
              <a:gd name="connsiteY3" fmla="*/ 756046 h 801017"/>
              <a:gd name="connsiteX4" fmla="*/ 0 w 1673227"/>
              <a:gd name="connsiteY4" fmla="*/ 29980 h 801017"/>
              <a:gd name="connsiteX0" fmla="*/ 0 w 1748178"/>
              <a:gd name="connsiteY0" fmla="*/ 29980 h 801017"/>
              <a:gd name="connsiteX1" fmla="*/ 1523325 w 1748178"/>
              <a:gd name="connsiteY1" fmla="*/ 0 h 801017"/>
              <a:gd name="connsiteX2" fmla="*/ 1748178 w 1748178"/>
              <a:gd name="connsiteY2" fmla="*/ 801017 h 801017"/>
              <a:gd name="connsiteX3" fmla="*/ 119922 w 1748178"/>
              <a:gd name="connsiteY3" fmla="*/ 756046 h 801017"/>
              <a:gd name="connsiteX4" fmla="*/ 0 w 1748178"/>
              <a:gd name="connsiteY4" fmla="*/ 29980 h 8010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48178" h="801017">
                <a:moveTo>
                  <a:pt x="0" y="29980"/>
                </a:moveTo>
                <a:lnTo>
                  <a:pt x="1523325" y="0"/>
                </a:lnTo>
                <a:cubicBezTo>
                  <a:pt x="1668229" y="262009"/>
                  <a:pt x="1678224" y="524018"/>
                  <a:pt x="1748178" y="801017"/>
                </a:cubicBezTo>
                <a:lnTo>
                  <a:pt x="119922" y="756046"/>
                </a:lnTo>
                <a:lnTo>
                  <a:pt x="0" y="29980"/>
                </a:lnTo>
                <a:close/>
              </a:path>
            </a:pathLst>
          </a:custGeom>
          <a:solidFill>
            <a:schemeClr val="bg1">
              <a:alpha val="83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pl-PL" sz="2400" b="1" dirty="0">
                <a:solidFill>
                  <a:srgbClr val="FF0000"/>
                </a:solidFill>
              </a:rPr>
              <a:t>narrow top consistent</a:t>
            </a:r>
          </a:p>
        </p:txBody>
      </p:sp>
    </p:spTree>
    <p:extLst>
      <p:ext uri="{BB962C8B-B14F-4D97-AF65-F5344CB8AC3E}">
        <p14:creationId xmlns:p14="http://schemas.microsoft.com/office/powerpoint/2010/main" val="230722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/>
      <p:bldP spid="15" grpId="0" animBg="1"/>
      <p:bldP spid="17" grpId="0" animBg="1"/>
      <p:bldP spid="18" grpId="0" animBg="1"/>
      <p:bldP spid="19" grpId="0" animBg="1"/>
      <p:bldP spid="20" grpId="0"/>
      <p:bldP spid="21" grpId="0"/>
      <p:bldP spid="22" grpId="0"/>
      <p:bldP spid="23" grpId="0"/>
      <p:bldP spid="16" grpId="0"/>
      <p:bldP spid="26" grpId="0"/>
      <p:bldP spid="27" grpId="0"/>
      <p:bldP spid="28" grpId="0"/>
      <p:bldP spid="29" grpId="0"/>
      <p:bldP spid="25" grpId="0"/>
      <p:bldP spid="31" grpId="0"/>
      <p:bldP spid="32" grpId="0"/>
      <p:bldP spid="33" grpId="0" animBg="1"/>
      <p:bldP spid="34" grpId="0" animBg="1"/>
      <p:bldP spid="35" grpId="0" animBg="1"/>
      <p:bldP spid="36" grpId="0" animBg="1"/>
      <p:bldP spid="38" grpId="0" animBg="1"/>
    </p:bld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3511" y="4225972"/>
            <a:ext cx="402254" cy="820283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990754" y="4334534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/>
              <a:t>&gt;      &gt;     &gt;       &gt;</a:t>
            </a:r>
            <a:endParaRPr lang="pl-PL" sz="12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/>
              <a:t>Axiom: </a:t>
            </a:r>
            <a:r>
              <a:rPr lang="en-US" dirty="0" err="1"/>
              <a:t>Noncrossing</a:t>
            </a:r>
            <a:r>
              <a:rPr lang="en-US" dirty="0"/>
              <a:t> monotonicity</a:t>
            </a:r>
            <a:endParaRPr lang="he-IL" dirty="0"/>
          </a:p>
        </p:txBody>
      </p:sp>
      <p:sp>
        <p:nvSpPr>
          <p:cNvPr id="5" name="TextBox 4"/>
          <p:cNvSpPr txBox="1"/>
          <p:nvPr/>
        </p:nvSpPr>
        <p:spPr>
          <a:xfrm>
            <a:off x="954870" y="2760384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>
                <a:solidFill>
                  <a:schemeClr val="bg1">
                    <a:lumMod val="85000"/>
                  </a:schemeClr>
                </a:solidFill>
              </a:rPr>
              <a:t>&gt;      &gt;     &gt;       &gt;</a:t>
            </a:r>
            <a:endParaRPr lang="pl-PL" sz="12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54870" y="3493920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>
                <a:solidFill>
                  <a:schemeClr val="bg1">
                    <a:lumMod val="85000"/>
                  </a:schemeClr>
                </a:solidFill>
              </a:rPr>
              <a:t>&gt;      &gt;     &gt;       &gt;</a:t>
            </a:r>
            <a:endParaRPr lang="pl-PL" sz="1200" dirty="0">
              <a:solidFill>
                <a:schemeClr val="bg1">
                  <a:lumMod val="85000"/>
                </a:scheme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816679" y="2699730"/>
            <a:ext cx="402254" cy="82028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55864" y="2750315"/>
            <a:ext cx="418029" cy="70986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285900" y="2685305"/>
            <a:ext cx="418029" cy="79662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540556" y="2716448"/>
            <a:ext cx="481127" cy="74929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039178" y="2685958"/>
            <a:ext cx="378592" cy="73352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00812" y="3404966"/>
            <a:ext cx="402254" cy="82028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550737" y="3460176"/>
            <a:ext cx="418029" cy="70986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794181" y="3446345"/>
            <a:ext cx="418029" cy="79662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321772" y="3475953"/>
            <a:ext cx="481127" cy="74929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039178" y="3438669"/>
            <a:ext cx="378592" cy="733522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121639" y="1254060"/>
            <a:ext cx="4357396" cy="1161570"/>
          </a:xfrm>
          <a:prstGeom prst="rect">
            <a:avLst/>
          </a:prstGeom>
          <a:solidFill>
            <a:srgbClr val="FEDFCE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b="1" dirty="0">
                <a:solidFill>
                  <a:schemeClr val="tx1"/>
                </a:solidFill>
              </a:rPr>
              <a:t>Noncrossing Monotonicity: </a:t>
            </a:r>
            <a:r>
              <a:rPr lang="pl-PL" dirty="0">
                <a:solidFill>
                  <a:schemeClr val="tx1"/>
                </a:solidFill>
              </a:rPr>
              <a:t>If a member of the winning committee is moved forward (without passing another committee member), the committee is still winning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6247" y="4308145"/>
            <a:ext cx="418029" cy="709861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18599" y="4239847"/>
            <a:ext cx="418029" cy="79662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21907" y="4298855"/>
            <a:ext cx="481127" cy="749296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67358" y="4271712"/>
            <a:ext cx="378592" cy="733522"/>
          </a:xfrm>
          <a:prstGeom prst="rect">
            <a:avLst/>
          </a:prstGeom>
        </p:spPr>
      </p:pic>
      <p:sp>
        <p:nvSpPr>
          <p:cNvPr id="47" name="TextBox 46"/>
          <p:cNvSpPr txBox="1"/>
          <p:nvPr/>
        </p:nvSpPr>
        <p:spPr>
          <a:xfrm>
            <a:off x="977368" y="5167636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>
                <a:solidFill>
                  <a:schemeClr val="bg1">
                    <a:lumMod val="85000"/>
                  </a:schemeClr>
                </a:solidFill>
              </a:rPr>
              <a:t>&gt;      &gt;     &gt;       &gt;</a:t>
            </a:r>
            <a:endParaRPr lang="pl-PL" sz="12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977368" y="5901172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>
                <a:solidFill>
                  <a:schemeClr val="bg1">
                    <a:lumMod val="85000"/>
                  </a:schemeClr>
                </a:solidFill>
              </a:rPr>
              <a:t>&gt;      &gt;     &gt;       &gt;</a:t>
            </a:r>
            <a:endParaRPr lang="pl-PL" sz="1200" dirty="0">
              <a:solidFill>
                <a:schemeClr val="bg1">
                  <a:lumMod val="85000"/>
                </a:schemeClr>
              </a:solidFill>
            </a:endParaRPr>
          </a:p>
        </p:txBody>
      </p:sp>
      <p:pic>
        <p:nvPicPr>
          <p:cNvPr id="49" name="Picture 48"/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105191" y="5136594"/>
            <a:ext cx="402254" cy="820283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590268" y="5066225"/>
            <a:ext cx="418029" cy="709861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308398" y="5092557"/>
            <a:ext cx="418029" cy="796621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754697" y="5129258"/>
            <a:ext cx="481127" cy="749296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6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19651" y="5098827"/>
            <a:ext cx="378592" cy="733522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334409" y="5832349"/>
            <a:ext cx="402254" cy="820283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573235" y="5867428"/>
            <a:ext cx="418029" cy="709861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068467" y="5858390"/>
            <a:ext cx="418029" cy="796621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85090" y="5893003"/>
            <a:ext cx="481127" cy="749296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6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813899" y="5917688"/>
            <a:ext cx="378592" cy="73352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55864" y="2685305"/>
            <a:ext cx="3572791" cy="761040"/>
          </a:xfrm>
          <a:prstGeom prst="rect">
            <a:avLst/>
          </a:prstGeom>
          <a:solidFill>
            <a:schemeClr val="bg1">
              <a:alpha val="4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59" name="Rectangle 58"/>
          <p:cNvSpPr/>
          <p:nvPr/>
        </p:nvSpPr>
        <p:spPr>
          <a:xfrm>
            <a:off x="547335" y="5887131"/>
            <a:ext cx="3572791" cy="761040"/>
          </a:xfrm>
          <a:prstGeom prst="rect">
            <a:avLst/>
          </a:prstGeom>
          <a:solidFill>
            <a:schemeClr val="bg1">
              <a:alpha val="4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4714109" y="1254060"/>
            <a:ext cx="4002519" cy="369332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l-GR" dirty="0"/>
              <a:t>β</a:t>
            </a:r>
            <a:r>
              <a:rPr lang="en-US" dirty="0"/>
              <a:t>-CC</a:t>
            </a:r>
            <a:r>
              <a:rPr lang="pl-PL" dirty="0"/>
              <a:t> fails noncrossing monotonicity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5959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5" grpId="0"/>
      <p:bldP spid="6" grpId="0"/>
      <p:bldP spid="47" grpId="0"/>
      <p:bldP spid="48" grpId="0"/>
      <p:bldP spid="3" grpId="0" animBg="1"/>
      <p:bldP spid="59" grpId="0" animBg="1"/>
      <p:bldP spid="60" grpId="0" animBg="1"/>
    </p:bldLst>
  </p:timing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3511" y="4225972"/>
            <a:ext cx="402254" cy="82028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/>
              <a:t>Axiom: </a:t>
            </a:r>
            <a:r>
              <a:rPr lang="en-US" dirty="0" err="1"/>
              <a:t>Noncrossing</a:t>
            </a:r>
            <a:r>
              <a:rPr lang="en-US" dirty="0"/>
              <a:t> monotonicity</a:t>
            </a:r>
            <a:endParaRPr lang="he-IL" dirty="0"/>
          </a:p>
        </p:txBody>
      </p:sp>
      <p:sp>
        <p:nvSpPr>
          <p:cNvPr id="5" name="TextBox 4"/>
          <p:cNvSpPr txBox="1"/>
          <p:nvPr/>
        </p:nvSpPr>
        <p:spPr>
          <a:xfrm>
            <a:off x="954870" y="2760384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>
                <a:solidFill>
                  <a:schemeClr val="bg1">
                    <a:lumMod val="85000"/>
                  </a:schemeClr>
                </a:solidFill>
              </a:rPr>
              <a:t>&gt;      &gt;     &gt;       &gt;</a:t>
            </a:r>
            <a:endParaRPr lang="pl-PL" sz="12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54870" y="3493920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>
                <a:solidFill>
                  <a:schemeClr val="bg1">
                    <a:lumMod val="85000"/>
                  </a:schemeClr>
                </a:solidFill>
              </a:rPr>
              <a:t>&gt;      &gt;     &gt;       &gt;</a:t>
            </a:r>
            <a:endParaRPr lang="pl-PL" sz="1200" dirty="0">
              <a:solidFill>
                <a:schemeClr val="bg1">
                  <a:lumMod val="85000"/>
                </a:scheme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816679" y="2699730"/>
            <a:ext cx="402254" cy="82028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55864" y="2750315"/>
            <a:ext cx="418029" cy="70986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285900" y="2685305"/>
            <a:ext cx="418029" cy="79662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540556" y="2716448"/>
            <a:ext cx="481127" cy="74929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039178" y="2685958"/>
            <a:ext cx="378592" cy="73352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00812" y="3404966"/>
            <a:ext cx="402254" cy="82028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550737" y="3460176"/>
            <a:ext cx="418029" cy="70986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794181" y="3446345"/>
            <a:ext cx="418029" cy="79662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321772" y="3475953"/>
            <a:ext cx="481127" cy="74929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039178" y="3438669"/>
            <a:ext cx="378592" cy="733522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121639" y="1254060"/>
            <a:ext cx="4357396" cy="1161570"/>
          </a:xfrm>
          <a:prstGeom prst="rect">
            <a:avLst/>
          </a:prstGeom>
          <a:solidFill>
            <a:srgbClr val="FEDFCE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b="1" dirty="0">
                <a:solidFill>
                  <a:schemeClr val="tx1"/>
                </a:solidFill>
              </a:rPr>
              <a:t>Noncrossing Monotonicity: </a:t>
            </a:r>
            <a:r>
              <a:rPr lang="pl-PL" dirty="0">
                <a:solidFill>
                  <a:schemeClr val="tx1"/>
                </a:solidFill>
              </a:rPr>
              <a:t>If a member of the winning committee is moved forward (without passing another committee member), the committee is still winning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6247" y="4308145"/>
            <a:ext cx="418029" cy="709861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18599" y="4239847"/>
            <a:ext cx="418029" cy="79662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21907" y="4298855"/>
            <a:ext cx="481127" cy="749296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67358" y="4271712"/>
            <a:ext cx="378592" cy="733522"/>
          </a:xfrm>
          <a:prstGeom prst="rect">
            <a:avLst/>
          </a:prstGeom>
        </p:spPr>
      </p:pic>
      <p:sp>
        <p:nvSpPr>
          <p:cNvPr id="23" name="Elipsa 4"/>
          <p:cNvSpPr/>
          <p:nvPr/>
        </p:nvSpPr>
        <p:spPr>
          <a:xfrm>
            <a:off x="2728082" y="4240120"/>
            <a:ext cx="566107" cy="813917"/>
          </a:xfrm>
          <a:prstGeom prst="ellipse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4" name="Elipsa 6"/>
          <p:cNvSpPr/>
          <p:nvPr/>
        </p:nvSpPr>
        <p:spPr>
          <a:xfrm>
            <a:off x="1235228" y="4169123"/>
            <a:ext cx="595292" cy="876381"/>
          </a:xfrm>
          <a:prstGeom prst="ellipse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47" name="TextBox 46"/>
          <p:cNvSpPr txBox="1"/>
          <p:nvPr/>
        </p:nvSpPr>
        <p:spPr>
          <a:xfrm>
            <a:off x="977368" y="5167636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>
                <a:solidFill>
                  <a:schemeClr val="bg1">
                    <a:lumMod val="85000"/>
                  </a:schemeClr>
                </a:solidFill>
              </a:rPr>
              <a:t>&gt;      &gt;     &gt;       &gt;</a:t>
            </a:r>
            <a:endParaRPr lang="pl-PL" sz="12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977368" y="5901172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>
                <a:solidFill>
                  <a:schemeClr val="bg1">
                    <a:lumMod val="85000"/>
                  </a:schemeClr>
                </a:solidFill>
              </a:rPr>
              <a:t>&gt;      &gt;     &gt;       &gt;</a:t>
            </a:r>
            <a:endParaRPr lang="pl-PL" sz="1200" dirty="0">
              <a:solidFill>
                <a:schemeClr val="bg1">
                  <a:lumMod val="85000"/>
                </a:schemeClr>
              </a:solidFill>
            </a:endParaRPr>
          </a:p>
        </p:txBody>
      </p:sp>
      <p:pic>
        <p:nvPicPr>
          <p:cNvPr id="49" name="Picture 48"/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105191" y="5136594"/>
            <a:ext cx="402254" cy="820283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590268" y="5066225"/>
            <a:ext cx="418029" cy="709861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308398" y="5092557"/>
            <a:ext cx="418029" cy="796621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754697" y="5129258"/>
            <a:ext cx="481127" cy="749296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6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19651" y="5098827"/>
            <a:ext cx="378592" cy="733522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334409" y="5832349"/>
            <a:ext cx="402254" cy="820283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573235" y="5867428"/>
            <a:ext cx="418029" cy="709861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068467" y="5858390"/>
            <a:ext cx="418029" cy="796621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85090" y="5893003"/>
            <a:ext cx="481127" cy="749296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6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813899" y="5917688"/>
            <a:ext cx="378592" cy="73352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55864" y="2685305"/>
            <a:ext cx="3572791" cy="761040"/>
          </a:xfrm>
          <a:prstGeom prst="rect">
            <a:avLst/>
          </a:prstGeom>
          <a:solidFill>
            <a:schemeClr val="bg1">
              <a:alpha val="4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59" name="Rectangle 58"/>
          <p:cNvSpPr/>
          <p:nvPr/>
        </p:nvSpPr>
        <p:spPr>
          <a:xfrm>
            <a:off x="547335" y="5887131"/>
            <a:ext cx="3572791" cy="761040"/>
          </a:xfrm>
          <a:prstGeom prst="rect">
            <a:avLst/>
          </a:prstGeom>
          <a:solidFill>
            <a:schemeClr val="bg1">
              <a:alpha val="4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4714109" y="1254060"/>
            <a:ext cx="4002519" cy="369332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l-GR" dirty="0"/>
              <a:t>β</a:t>
            </a:r>
            <a:r>
              <a:rPr lang="en-US" dirty="0"/>
              <a:t>-CC</a:t>
            </a:r>
            <a:r>
              <a:rPr lang="pl-PL" dirty="0"/>
              <a:t> fails noncrossing monotonicity</a:t>
            </a:r>
            <a:endParaRPr lang="en-US" dirty="0"/>
          </a:p>
        </p:txBody>
      </p:sp>
      <p:pic>
        <p:nvPicPr>
          <p:cNvPr id="63" name="Picture 6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4877" y="2825102"/>
            <a:ext cx="402254" cy="820283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13904" y="2846601"/>
            <a:ext cx="418029" cy="709861"/>
          </a:xfrm>
          <a:prstGeom prst="rect">
            <a:avLst/>
          </a:prstGeom>
        </p:spPr>
      </p:pic>
      <p:sp>
        <p:nvSpPr>
          <p:cNvPr id="65" name="Elipsa 4"/>
          <p:cNvSpPr/>
          <p:nvPr/>
        </p:nvSpPr>
        <p:spPr>
          <a:xfrm>
            <a:off x="3461621" y="4143844"/>
            <a:ext cx="723898" cy="1038462"/>
          </a:xfrm>
          <a:prstGeom prst="ellipse">
            <a:avLst/>
          </a:prstGeom>
          <a:noFill/>
          <a:ln w="508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6" name="Elipsa 4"/>
          <p:cNvSpPr/>
          <p:nvPr/>
        </p:nvSpPr>
        <p:spPr>
          <a:xfrm>
            <a:off x="2658469" y="4129174"/>
            <a:ext cx="723898" cy="1038462"/>
          </a:xfrm>
          <a:prstGeom prst="ellipse">
            <a:avLst/>
          </a:prstGeom>
          <a:noFill/>
          <a:ln w="508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67" name="Picture 6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97339" y="3818713"/>
            <a:ext cx="418029" cy="709861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81369" y="3762413"/>
            <a:ext cx="378592" cy="733522"/>
          </a:xfrm>
          <a:prstGeom prst="rect">
            <a:avLst/>
          </a:prstGeom>
        </p:spPr>
      </p:pic>
      <p:sp>
        <p:nvSpPr>
          <p:cNvPr id="62" name="TextBox 61"/>
          <p:cNvSpPr txBox="1"/>
          <p:nvPr/>
        </p:nvSpPr>
        <p:spPr>
          <a:xfrm>
            <a:off x="5161941" y="3876736"/>
            <a:ext cx="299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b="1" dirty="0">
                <a:solidFill>
                  <a:srgbClr val="00B050"/>
                </a:solidFill>
              </a:rPr>
              <a:t>score(     ,    )  = X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5161941" y="2909145"/>
            <a:ext cx="299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b="1" dirty="0">
                <a:solidFill>
                  <a:srgbClr val="FF0000"/>
                </a:solidFill>
              </a:rPr>
              <a:t>score(     ,    )  = X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990754" y="4334534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/>
              <a:t>&gt;      &gt;     &gt;       &gt;</a:t>
            </a:r>
            <a:endParaRPr lang="pl-PL" sz="1200" dirty="0"/>
          </a:p>
        </p:txBody>
      </p:sp>
    </p:spTree>
    <p:extLst>
      <p:ext uri="{BB962C8B-B14F-4D97-AF65-F5344CB8AC3E}">
        <p14:creationId xmlns:p14="http://schemas.microsoft.com/office/powerpoint/2010/main" val="2085089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 animBg="1"/>
      <p:bldP spid="66" grpId="0" animBg="1"/>
      <p:bldP spid="62" grpId="0"/>
    </p:bldLst>
  </p:timing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3511" y="4225972"/>
            <a:ext cx="402254" cy="82028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/>
              <a:t>Axiom: </a:t>
            </a:r>
            <a:r>
              <a:rPr lang="en-US" dirty="0" err="1"/>
              <a:t>Noncrossing</a:t>
            </a:r>
            <a:r>
              <a:rPr lang="en-US" dirty="0"/>
              <a:t> monotonicity</a:t>
            </a:r>
            <a:endParaRPr lang="he-IL" dirty="0"/>
          </a:p>
        </p:txBody>
      </p:sp>
      <p:sp>
        <p:nvSpPr>
          <p:cNvPr id="5" name="TextBox 4"/>
          <p:cNvSpPr txBox="1"/>
          <p:nvPr/>
        </p:nvSpPr>
        <p:spPr>
          <a:xfrm>
            <a:off x="954870" y="2760384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>
                <a:solidFill>
                  <a:schemeClr val="bg1">
                    <a:lumMod val="85000"/>
                  </a:schemeClr>
                </a:solidFill>
              </a:rPr>
              <a:t>&gt;      &gt;     &gt;       &gt;</a:t>
            </a:r>
            <a:endParaRPr lang="pl-PL" sz="12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54870" y="3493920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>
                <a:solidFill>
                  <a:schemeClr val="bg1">
                    <a:lumMod val="85000"/>
                  </a:schemeClr>
                </a:solidFill>
              </a:rPr>
              <a:t>&gt;      &gt;     &gt;       &gt;</a:t>
            </a:r>
            <a:endParaRPr lang="pl-PL" sz="1200" dirty="0">
              <a:solidFill>
                <a:schemeClr val="bg1">
                  <a:lumMod val="85000"/>
                </a:scheme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816679" y="2699730"/>
            <a:ext cx="402254" cy="82028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55864" y="2750315"/>
            <a:ext cx="418029" cy="70986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285900" y="2685305"/>
            <a:ext cx="418029" cy="79662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540556" y="2716448"/>
            <a:ext cx="481127" cy="74929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039178" y="2685958"/>
            <a:ext cx="378592" cy="73352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00812" y="3404966"/>
            <a:ext cx="402254" cy="82028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550737" y="3460176"/>
            <a:ext cx="418029" cy="70986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794181" y="3446345"/>
            <a:ext cx="418029" cy="79662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321772" y="3475953"/>
            <a:ext cx="481127" cy="74929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039178" y="3438669"/>
            <a:ext cx="378592" cy="733522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121639" y="1254060"/>
            <a:ext cx="4357396" cy="1161570"/>
          </a:xfrm>
          <a:prstGeom prst="rect">
            <a:avLst/>
          </a:prstGeom>
          <a:solidFill>
            <a:srgbClr val="FEDFCE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just"/>
            <a:r>
              <a:rPr lang="pl-PL" b="1" dirty="0">
                <a:solidFill>
                  <a:schemeClr val="tx1"/>
                </a:solidFill>
              </a:rPr>
              <a:t>Noncrossing Monotonicity: </a:t>
            </a:r>
            <a:r>
              <a:rPr lang="pl-PL" dirty="0">
                <a:solidFill>
                  <a:schemeClr val="tx1"/>
                </a:solidFill>
              </a:rPr>
              <a:t>If a member of the winning committee is moved forward (without passing another committee member), the committee is still winning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6247" y="4308145"/>
            <a:ext cx="418029" cy="709861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18599" y="4239847"/>
            <a:ext cx="418029" cy="79662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21907" y="4298855"/>
            <a:ext cx="481127" cy="749296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67358" y="4271712"/>
            <a:ext cx="378592" cy="733522"/>
          </a:xfrm>
          <a:prstGeom prst="rect">
            <a:avLst/>
          </a:prstGeom>
        </p:spPr>
      </p:pic>
      <p:sp>
        <p:nvSpPr>
          <p:cNvPr id="23" name="Elipsa 4"/>
          <p:cNvSpPr/>
          <p:nvPr/>
        </p:nvSpPr>
        <p:spPr>
          <a:xfrm>
            <a:off x="2728082" y="4240120"/>
            <a:ext cx="566107" cy="813917"/>
          </a:xfrm>
          <a:prstGeom prst="ellipse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4" name="Elipsa 6"/>
          <p:cNvSpPr/>
          <p:nvPr/>
        </p:nvSpPr>
        <p:spPr>
          <a:xfrm>
            <a:off x="1235228" y="4169123"/>
            <a:ext cx="595292" cy="876381"/>
          </a:xfrm>
          <a:prstGeom prst="ellipse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47" name="TextBox 46"/>
          <p:cNvSpPr txBox="1"/>
          <p:nvPr/>
        </p:nvSpPr>
        <p:spPr>
          <a:xfrm>
            <a:off x="977368" y="5167636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>
                <a:solidFill>
                  <a:schemeClr val="bg1">
                    <a:lumMod val="85000"/>
                  </a:schemeClr>
                </a:solidFill>
              </a:rPr>
              <a:t>&gt;      &gt;     &gt;       &gt;</a:t>
            </a:r>
            <a:endParaRPr lang="pl-PL" sz="12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977368" y="5901172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>
                <a:solidFill>
                  <a:schemeClr val="bg1">
                    <a:lumMod val="85000"/>
                  </a:schemeClr>
                </a:solidFill>
              </a:rPr>
              <a:t>&gt;      &gt;     &gt;       &gt;</a:t>
            </a:r>
            <a:endParaRPr lang="pl-PL" sz="1200" dirty="0">
              <a:solidFill>
                <a:schemeClr val="bg1">
                  <a:lumMod val="85000"/>
                </a:schemeClr>
              </a:solidFill>
            </a:endParaRPr>
          </a:p>
        </p:txBody>
      </p:sp>
      <p:pic>
        <p:nvPicPr>
          <p:cNvPr id="49" name="Picture 48"/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105191" y="5136594"/>
            <a:ext cx="402254" cy="820283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590268" y="5066225"/>
            <a:ext cx="418029" cy="709861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308398" y="5092557"/>
            <a:ext cx="418029" cy="796621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754697" y="5129258"/>
            <a:ext cx="481127" cy="749296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6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19651" y="5098827"/>
            <a:ext cx="378592" cy="733522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334409" y="5832349"/>
            <a:ext cx="402254" cy="820283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573235" y="5867428"/>
            <a:ext cx="418029" cy="709861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068467" y="5858390"/>
            <a:ext cx="418029" cy="796621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85090" y="5893003"/>
            <a:ext cx="481127" cy="749296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6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813899" y="5917688"/>
            <a:ext cx="378592" cy="73352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55864" y="2685305"/>
            <a:ext cx="3572791" cy="761040"/>
          </a:xfrm>
          <a:prstGeom prst="rect">
            <a:avLst/>
          </a:prstGeom>
          <a:solidFill>
            <a:schemeClr val="bg1">
              <a:alpha val="4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59" name="Rectangle 58"/>
          <p:cNvSpPr/>
          <p:nvPr/>
        </p:nvSpPr>
        <p:spPr>
          <a:xfrm>
            <a:off x="547335" y="5887131"/>
            <a:ext cx="3572791" cy="761040"/>
          </a:xfrm>
          <a:prstGeom prst="rect">
            <a:avLst/>
          </a:prstGeom>
          <a:solidFill>
            <a:schemeClr val="bg1">
              <a:alpha val="4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4714109" y="1254060"/>
            <a:ext cx="4002519" cy="369332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l-GR" dirty="0"/>
              <a:t>β</a:t>
            </a:r>
            <a:r>
              <a:rPr lang="en-US" dirty="0"/>
              <a:t>-CC</a:t>
            </a:r>
            <a:r>
              <a:rPr lang="pl-PL" dirty="0"/>
              <a:t> fails noncrossing monotonicity</a:t>
            </a:r>
            <a:endParaRPr lang="en-US" dirty="0"/>
          </a:p>
        </p:txBody>
      </p:sp>
      <p:pic>
        <p:nvPicPr>
          <p:cNvPr id="63" name="Picture 6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4877" y="2825102"/>
            <a:ext cx="402254" cy="820283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13904" y="2846601"/>
            <a:ext cx="418029" cy="709861"/>
          </a:xfrm>
          <a:prstGeom prst="rect">
            <a:avLst/>
          </a:prstGeom>
        </p:spPr>
      </p:pic>
      <p:sp>
        <p:nvSpPr>
          <p:cNvPr id="65" name="Elipsa 4"/>
          <p:cNvSpPr/>
          <p:nvPr/>
        </p:nvSpPr>
        <p:spPr>
          <a:xfrm>
            <a:off x="3461621" y="4143844"/>
            <a:ext cx="723898" cy="1038462"/>
          </a:xfrm>
          <a:prstGeom prst="ellipse">
            <a:avLst/>
          </a:prstGeom>
          <a:noFill/>
          <a:ln w="508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6" name="Elipsa 4"/>
          <p:cNvSpPr/>
          <p:nvPr/>
        </p:nvSpPr>
        <p:spPr>
          <a:xfrm>
            <a:off x="2658469" y="4129174"/>
            <a:ext cx="723898" cy="1038462"/>
          </a:xfrm>
          <a:prstGeom prst="ellipse">
            <a:avLst/>
          </a:prstGeom>
          <a:noFill/>
          <a:ln w="508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67" name="Picture 6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97339" y="3818713"/>
            <a:ext cx="418029" cy="709861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81369" y="3762413"/>
            <a:ext cx="378592" cy="733522"/>
          </a:xfrm>
          <a:prstGeom prst="rect">
            <a:avLst/>
          </a:prstGeom>
        </p:spPr>
      </p:pic>
      <p:sp>
        <p:nvSpPr>
          <p:cNvPr id="62" name="TextBox 61"/>
          <p:cNvSpPr txBox="1"/>
          <p:nvPr/>
        </p:nvSpPr>
        <p:spPr>
          <a:xfrm>
            <a:off x="5161941" y="3876736"/>
            <a:ext cx="299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b="1" dirty="0">
                <a:solidFill>
                  <a:srgbClr val="00B050"/>
                </a:solidFill>
              </a:rPr>
              <a:t>score(     ,    )  = X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5161941" y="2909145"/>
            <a:ext cx="299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b="1" dirty="0">
                <a:solidFill>
                  <a:srgbClr val="FF0000"/>
                </a:solidFill>
              </a:rPr>
              <a:t>score(     ,    )  = X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8002923" y="3876735"/>
            <a:ext cx="5982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b="1" dirty="0">
                <a:solidFill>
                  <a:srgbClr val="00B050"/>
                </a:solidFill>
              </a:rPr>
              <a:t>+1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990754" y="4334534"/>
            <a:ext cx="3030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/>
              <a:t>&gt;      &gt;     &gt;       &gt;</a:t>
            </a:r>
            <a:endParaRPr lang="pl-PL" sz="1200" dirty="0"/>
          </a:p>
        </p:txBody>
      </p:sp>
    </p:spTree>
    <p:extLst>
      <p:ext uri="{BB962C8B-B14F-4D97-AF65-F5344CB8AC3E}">
        <p14:creationId xmlns:p14="http://schemas.microsoft.com/office/powerpoint/2010/main" val="34770060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1.11111E-6 L -0.02378 -0.07546 C -0.02865 -0.09236 -0.03611 -0.10139 -0.04375 -0.10139 C -0.0526 -0.10139 -0.05972 -0.09236 -0.06458 -0.07546 L -0.08819 -1.11111E-6 " pathEditMode="relative" rAng="0" ptsTypes="AAAAA">
                                      <p:cBhvr>
                                        <p:cTn id="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410" y="-506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7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3.7037E-6 L -0.02379 -0.07547 C -0.02865 -0.09236 -0.03611 -0.10139 -0.04375 -0.10139 C -0.05261 -0.10139 -0.05973 -0.09236 -0.06459 -0.07547 L -0.0882 3.7037E-6 " pathEditMode="relative" rAng="0" ptsTypes="AAAAA">
                                      <p:cBhvr>
                                        <p:cTn id="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410" y="-5069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37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2.22222E-6 L -0.02378 -0.07547 C -0.02864 -0.09236 -0.03611 -0.10139 -0.04375 -0.10139 C -0.0526 -0.10139 -0.05972 -0.09236 -0.06458 -0.07547 L -0.08819 2.22222E-6 " pathEditMode="relative" rAng="0" ptsTypes="AAAAA">
                                      <p:cBhvr>
                                        <p:cTn id="10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410" y="-5069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816 -0.00162 L 0.01319 0.05949 C 0.0177 0.07315 0.0243 0.08079 0.03142 0.08079 C 0.03941 0.08079 0.04566 0.07315 0.05017 0.05949 L 0.0717 -0.00162 " pathEditMode="relative" rAng="0" ptsTypes="AAAAA">
                                      <p:cBhvr>
                                        <p:cTn id="1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93" y="412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66" grpId="0" animBg="1"/>
      <p:bldP spid="69" grpId="0"/>
    </p:bldLst>
  </p:timing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Axiom: Top monotonicity</a:t>
            </a:r>
            <a:endParaRPr lang="he-IL" dirty="0"/>
          </a:p>
        </p:txBody>
      </p:sp>
      <p:sp>
        <p:nvSpPr>
          <p:cNvPr id="4" name="Right Arrow 3"/>
          <p:cNvSpPr/>
          <p:nvPr/>
        </p:nvSpPr>
        <p:spPr>
          <a:xfrm>
            <a:off x="1726168" y="4233670"/>
            <a:ext cx="5751319" cy="1478422"/>
          </a:xfrm>
          <a:prstGeom prst="rightArrow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>
                <a:solidFill>
                  <a:srgbClr val="FF0000"/>
                </a:solidFill>
              </a:rPr>
              <a:t>Todo</a:t>
            </a:r>
            <a:r>
              <a:rPr lang="en-US" dirty="0">
                <a:solidFill>
                  <a:srgbClr val="FF0000"/>
                </a:solidFill>
              </a:rPr>
              <a:t>: explain</a:t>
            </a:r>
            <a:endParaRPr lang="he-IL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0052844"/>
      </p:ext>
    </p:extLst>
  </p:cSld>
  <p:clrMapOvr>
    <a:masterClrMapping/>
  </p:clrMapOvr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CC Characterization </a:t>
            </a:r>
            <a:endParaRPr lang="he-IL" dirty="0"/>
          </a:p>
        </p:txBody>
      </p:sp>
      <p:sp>
        <p:nvSpPr>
          <p:cNvPr id="4" name="Right Arrow 3"/>
          <p:cNvSpPr/>
          <p:nvPr/>
        </p:nvSpPr>
        <p:spPr>
          <a:xfrm>
            <a:off x="1726168" y="4233670"/>
            <a:ext cx="5751319" cy="1478422"/>
          </a:xfrm>
          <a:prstGeom prst="rightArrow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>
                <a:solidFill>
                  <a:srgbClr val="FF0000"/>
                </a:solidFill>
              </a:rPr>
              <a:t>Todo</a:t>
            </a:r>
            <a:r>
              <a:rPr lang="en-US" dirty="0">
                <a:solidFill>
                  <a:srgbClr val="FF0000"/>
                </a:solidFill>
              </a:rPr>
              <a:t>: explain</a:t>
            </a:r>
            <a:endParaRPr lang="he-IL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4408941"/>
      </p:ext>
    </p:extLst>
  </p:cSld>
  <p:clrMapOvr>
    <a:masterClrMapping/>
  </p:clrMapOvr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0"/>
            <a:r>
              <a:rPr lang="en-US" dirty="0"/>
              <a:t>Computing Approval-CC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28650" y="1297868"/>
            <a:ext cx="7781361" cy="86562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l" rtl="0"/>
            <a:r>
              <a:rPr lang="en-US" sz="2100" dirty="0"/>
              <a:t>Theorem: Finding a winning committee under Approval-CC is NP-hard</a:t>
            </a:r>
          </a:p>
          <a:p>
            <a:pPr algn="l" rtl="0"/>
            <a:endParaRPr lang="en-US" sz="825" dirty="0"/>
          </a:p>
          <a:p>
            <a:pPr algn="l" rtl="0"/>
            <a:r>
              <a:rPr lang="en-US" sz="2100" dirty="0"/>
              <a:t>Proof: For Approval-CC, follows by equivalence to Max-Cover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657817" y="2513335"/>
            <a:ext cx="7886700" cy="214019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1800" b="1" dirty="0"/>
              <a:t>Max-Cover:</a:t>
            </a:r>
          </a:p>
          <a:p>
            <a:pPr marL="0" indent="0">
              <a:buNone/>
            </a:pPr>
            <a:endParaRPr lang="en-US" sz="375" dirty="0"/>
          </a:p>
          <a:p>
            <a:pPr marL="0" indent="0">
              <a:buNone/>
            </a:pPr>
            <a:r>
              <a:rPr lang="en-US" sz="1800" dirty="0"/>
              <a:t>Given are (1) elements x</a:t>
            </a:r>
            <a:r>
              <a:rPr lang="en-US" sz="1800" baseline="-25000" dirty="0"/>
              <a:t>1</a:t>
            </a:r>
            <a:r>
              <a:rPr lang="en-US" sz="1800" dirty="0"/>
              <a:t>, …, </a:t>
            </a:r>
            <a:r>
              <a:rPr lang="en-US" sz="1800" dirty="0" err="1"/>
              <a:t>x</a:t>
            </a:r>
            <a:r>
              <a:rPr lang="en-US" sz="1800" baseline="-25000" dirty="0" err="1"/>
              <a:t>n</a:t>
            </a:r>
            <a:r>
              <a:rPr lang="en-US" sz="1800" dirty="0"/>
              <a:t>;</a:t>
            </a:r>
          </a:p>
          <a:p>
            <a:pPr marL="0" indent="0">
              <a:buNone/>
            </a:pPr>
            <a:r>
              <a:rPr lang="en-US" sz="1800" dirty="0"/>
              <a:t>                  (2) sets S</a:t>
            </a:r>
            <a:r>
              <a:rPr lang="en-US" sz="1800" baseline="-25000" dirty="0"/>
              <a:t>1</a:t>
            </a:r>
            <a:r>
              <a:rPr lang="en-US" sz="1800" dirty="0"/>
              <a:t>, …, S</a:t>
            </a:r>
            <a:r>
              <a:rPr lang="en-US" sz="1800" baseline="-25000" dirty="0"/>
              <a:t>m</a:t>
            </a:r>
            <a:r>
              <a:rPr lang="en-US" sz="1800" dirty="0"/>
              <a:t> over the elements;</a:t>
            </a:r>
          </a:p>
          <a:p>
            <a:pPr marL="0" indent="0">
              <a:buNone/>
            </a:pPr>
            <a:r>
              <a:rPr lang="en-US" sz="1800" dirty="0"/>
              <a:t>          and (3) a budget k</a:t>
            </a:r>
          </a:p>
          <a:p>
            <a:pPr marL="0" indent="0">
              <a:buNone/>
            </a:pPr>
            <a:endParaRPr lang="en-US" sz="225" dirty="0"/>
          </a:p>
          <a:p>
            <a:pPr marL="0" indent="0">
              <a:buNone/>
            </a:pPr>
            <a:r>
              <a:rPr lang="en-US" sz="1800" dirty="0"/>
              <a:t>The task is to select k sets such as to</a:t>
            </a:r>
          </a:p>
          <a:p>
            <a:pPr marL="0" indent="0">
              <a:buNone/>
            </a:pPr>
            <a:r>
              <a:rPr lang="en-US" sz="1800" dirty="0"/>
              <a:t>maximize the number of covered elements</a:t>
            </a:r>
          </a:p>
        </p:txBody>
      </p:sp>
      <p:graphicFrame>
        <p:nvGraphicFramePr>
          <p:cNvPr id="9" name="Content Placeholder 3"/>
          <p:cNvGraphicFramePr>
            <a:graphicFrameLocks/>
          </p:cNvGraphicFramePr>
          <p:nvPr>
            <p:extLst/>
          </p:nvPr>
        </p:nvGraphicFramePr>
        <p:xfrm>
          <a:off x="5560820" y="2530772"/>
          <a:ext cx="2708127" cy="20221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86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994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04436">
                <a:tc>
                  <a:txBody>
                    <a:bodyPr/>
                    <a:lstStyle/>
                    <a:p>
                      <a:pPr algn="l" rtl="0"/>
                      <a:r>
                        <a:rPr lang="en-US" sz="1800" dirty="0"/>
                        <a:t>Set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l" rtl="0"/>
                      <a:r>
                        <a:rPr lang="en-US" sz="1800" baseline="0" dirty="0"/>
                        <a:t>Elements in set</a:t>
                      </a:r>
                      <a:endParaRPr lang="en-US" sz="18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4436">
                <a:tc>
                  <a:txBody>
                    <a:bodyPr/>
                    <a:lstStyle/>
                    <a:p>
                      <a:pPr algn="l" rtl="0"/>
                      <a:r>
                        <a:rPr lang="en-US" sz="1800" dirty="0"/>
                        <a:t>S</a:t>
                      </a:r>
                      <a:r>
                        <a:rPr lang="en-US" sz="1800" baseline="-25000" dirty="0"/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l" rtl="0"/>
                      <a:r>
                        <a:rPr lang="en-US" sz="1800" dirty="0"/>
                        <a:t>x</a:t>
                      </a:r>
                      <a:r>
                        <a:rPr lang="en-US" sz="1800" baseline="-25000" dirty="0"/>
                        <a:t>1</a:t>
                      </a:r>
                      <a:r>
                        <a:rPr lang="en-US" sz="1800" baseline="0" dirty="0"/>
                        <a:t> x</a:t>
                      </a:r>
                      <a:r>
                        <a:rPr lang="en-US" sz="1800" baseline="-25000" dirty="0"/>
                        <a:t>2</a:t>
                      </a:r>
                      <a:r>
                        <a:rPr lang="en-US" sz="1800" baseline="0" dirty="0"/>
                        <a:t> x</a:t>
                      </a:r>
                      <a:r>
                        <a:rPr lang="en-US" sz="1800" baseline="-25000" dirty="0"/>
                        <a:t>3</a:t>
                      </a:r>
                      <a:endParaRPr lang="en-US" sz="18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4436">
                <a:tc>
                  <a:txBody>
                    <a:bodyPr/>
                    <a:lstStyle/>
                    <a:p>
                      <a:pPr algn="l" rtl="0"/>
                      <a:r>
                        <a:rPr lang="en-US" sz="1800" dirty="0"/>
                        <a:t>S</a:t>
                      </a:r>
                      <a:r>
                        <a:rPr lang="en-US" sz="1800" baseline="-25000" dirty="0"/>
                        <a:t>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l" rtl="0"/>
                      <a:r>
                        <a:rPr lang="en-US" sz="1800" dirty="0"/>
                        <a:t>x</a:t>
                      </a:r>
                      <a:r>
                        <a:rPr lang="en-US" sz="1800" baseline="-25000" dirty="0"/>
                        <a:t>4 </a:t>
                      </a:r>
                      <a:r>
                        <a:rPr lang="en-US" sz="1800" baseline="0" dirty="0"/>
                        <a:t>x</a:t>
                      </a:r>
                      <a:r>
                        <a:rPr lang="en-US" sz="1800" baseline="-25000" dirty="0"/>
                        <a:t>5</a:t>
                      </a:r>
                      <a:endParaRPr lang="en-US" sz="18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4436">
                <a:tc>
                  <a:txBody>
                    <a:bodyPr/>
                    <a:lstStyle/>
                    <a:p>
                      <a:pPr algn="l" rtl="0"/>
                      <a:r>
                        <a:rPr lang="en-US" sz="1800" dirty="0"/>
                        <a:t>S</a:t>
                      </a:r>
                      <a:r>
                        <a:rPr lang="en-US" sz="1800" baseline="-25000" dirty="0"/>
                        <a:t>3</a:t>
                      </a:r>
                      <a:endParaRPr lang="en-US" sz="18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l" rtl="0"/>
                      <a:r>
                        <a:rPr lang="en-US" sz="1800" dirty="0"/>
                        <a:t>x</a:t>
                      </a:r>
                      <a:r>
                        <a:rPr lang="en-US" sz="1800" baseline="-25000" dirty="0"/>
                        <a:t>2</a:t>
                      </a:r>
                      <a:r>
                        <a:rPr lang="en-US" sz="1800" baseline="0" dirty="0"/>
                        <a:t> x</a:t>
                      </a:r>
                      <a:r>
                        <a:rPr lang="en-US" sz="1800" baseline="-25000" dirty="0"/>
                        <a:t>6</a:t>
                      </a:r>
                      <a:endParaRPr lang="en-US" sz="18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4436">
                <a:tc>
                  <a:txBody>
                    <a:bodyPr/>
                    <a:lstStyle/>
                    <a:p>
                      <a:pPr algn="l" rtl="0"/>
                      <a:r>
                        <a:rPr lang="en-US" sz="1800" dirty="0"/>
                        <a:t>S</a:t>
                      </a:r>
                      <a:r>
                        <a:rPr lang="en-US" sz="1800" baseline="-25000" dirty="0"/>
                        <a:t>4</a:t>
                      </a:r>
                      <a:endParaRPr lang="en-US" sz="18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l" rtl="0"/>
                      <a:r>
                        <a:rPr lang="en-US" sz="1800" dirty="0"/>
                        <a:t>x</a:t>
                      </a:r>
                      <a:r>
                        <a:rPr lang="en-US" sz="1800" baseline="-25000" dirty="0"/>
                        <a:t>3</a:t>
                      </a:r>
                      <a:endParaRPr lang="en-US" sz="18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487028" y="5094891"/>
            <a:ext cx="4784002" cy="461665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1">
            <a:spAutoFit/>
          </a:bodyPr>
          <a:lstStyle/>
          <a:p>
            <a:r>
              <a:rPr lang="en-US" sz="2400" dirty="0"/>
              <a:t>Similar reduction works for </a:t>
            </a:r>
            <a:r>
              <a:rPr lang="en-US" sz="2400" dirty="0" err="1"/>
              <a:t>Borda</a:t>
            </a:r>
            <a:r>
              <a:rPr lang="en-US" sz="2400" dirty="0"/>
              <a:t>-CC</a:t>
            </a:r>
            <a:endParaRPr lang="he-IL" sz="2400" dirty="0"/>
          </a:p>
        </p:txBody>
      </p:sp>
      <p:sp>
        <p:nvSpPr>
          <p:cNvPr id="10" name="TextBox 9"/>
          <p:cNvSpPr txBox="1"/>
          <p:nvPr/>
        </p:nvSpPr>
        <p:spPr>
          <a:xfrm>
            <a:off x="331118" y="5997915"/>
            <a:ext cx="8385510" cy="584775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1600" dirty="0"/>
              <a:t>A. Procaccia, J. Rosenschein, A. Zohar, </a:t>
            </a:r>
            <a:r>
              <a:rPr lang="en-US" sz="1600" dirty="0"/>
              <a:t>On the complexity of achieving proportional representation</a:t>
            </a:r>
            <a:r>
              <a:rPr lang="pl-PL" sz="1600" dirty="0"/>
              <a:t>,</a:t>
            </a:r>
            <a:r>
              <a:rPr lang="en-US" sz="1600" dirty="0"/>
              <a:t> Social Choice and Welfare</a:t>
            </a:r>
            <a:r>
              <a:rPr lang="pl-PL" sz="1600" dirty="0"/>
              <a:t>, 2008</a:t>
            </a:r>
            <a:endParaRPr lang="he-IL" sz="1600" dirty="0"/>
          </a:p>
        </p:txBody>
      </p:sp>
    </p:spTree>
    <p:extLst>
      <p:ext uri="{BB962C8B-B14F-4D97-AF65-F5344CB8AC3E}">
        <p14:creationId xmlns:p14="http://schemas.microsoft.com/office/powerpoint/2010/main" val="9885717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0"/>
            <a:r>
              <a:rPr lang="en-US" dirty="0"/>
              <a:t>Computing CC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2226469"/>
            <a:ext cx="3186529" cy="3479006"/>
          </a:xfrm>
        </p:spPr>
        <p:txBody>
          <a:bodyPr>
            <a:normAutofit fontScale="92500"/>
          </a:bodyPr>
          <a:lstStyle/>
          <a:p>
            <a:r>
              <a:rPr lang="en-US" dirty="0"/>
              <a:t>General solvers</a:t>
            </a:r>
          </a:p>
          <a:p>
            <a:pPr algn="l" rtl="0"/>
            <a:r>
              <a:rPr lang="en-US" dirty="0"/>
              <a:t>Parameterized algorithms</a:t>
            </a:r>
          </a:p>
          <a:p>
            <a:r>
              <a:rPr lang="en-US" dirty="0"/>
              <a:t>Domain restrictions</a:t>
            </a:r>
          </a:p>
          <a:p>
            <a:pPr algn="l" rtl="0"/>
            <a:r>
              <a:rPr lang="en-US" dirty="0"/>
              <a:t>Approximation algorithms</a:t>
            </a:r>
          </a:p>
          <a:p>
            <a:pPr algn="l" rtl="0"/>
            <a:r>
              <a:rPr lang="en-US" dirty="0"/>
              <a:t>Heuristics</a:t>
            </a:r>
          </a:p>
        </p:txBody>
      </p:sp>
      <p:sp>
        <p:nvSpPr>
          <p:cNvPr id="5" name="Rectangle 4"/>
          <p:cNvSpPr/>
          <p:nvPr/>
        </p:nvSpPr>
        <p:spPr>
          <a:xfrm>
            <a:off x="4574819" y="2270442"/>
            <a:ext cx="3957776" cy="120032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l" rtl="0"/>
            <a:r>
              <a:rPr lang="en-US" dirty="0"/>
              <a:t>Can </a:t>
            </a:r>
            <a:r>
              <a:rPr lang="en-US" dirty="0" err="1"/>
              <a:t>Borda</a:t>
            </a:r>
            <a:r>
              <a:rPr lang="en-US" dirty="0"/>
              <a:t>-CC be computed efficiently for these cases?</a:t>
            </a:r>
          </a:p>
          <a:p>
            <a:pPr marL="214313" indent="-214313">
              <a:buFont typeface="Arial" panose="020B0604020202020204" pitchFamily="34" charset="0"/>
              <a:buChar char="•"/>
            </a:pPr>
            <a:r>
              <a:rPr lang="en-US" dirty="0"/>
              <a:t>Elections with few voters</a:t>
            </a:r>
          </a:p>
          <a:p>
            <a:pPr marL="214313" indent="-214313">
              <a:buFont typeface="Arial" panose="020B0604020202020204" pitchFamily="34" charset="0"/>
              <a:buChar char="•"/>
            </a:pPr>
            <a:r>
              <a:rPr lang="en-US" dirty="0"/>
              <a:t>Elections with few candidates</a:t>
            </a:r>
          </a:p>
        </p:txBody>
      </p:sp>
      <p:sp>
        <p:nvSpPr>
          <p:cNvPr id="7" name="Rectangle 6"/>
          <p:cNvSpPr/>
          <p:nvPr/>
        </p:nvSpPr>
        <p:spPr>
          <a:xfrm>
            <a:off x="5381114" y="5271433"/>
            <a:ext cx="3151481" cy="92333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l" rtl="0"/>
            <a:r>
              <a:rPr lang="en-US" dirty="0"/>
              <a:t>Can we efficiently find a committee with</a:t>
            </a:r>
          </a:p>
          <a:p>
            <a:pPr algn="l" rtl="0"/>
            <a:r>
              <a:rPr lang="en-US" dirty="0"/>
              <a:t>80% of the total satisfaction?</a:t>
            </a:r>
          </a:p>
        </p:txBody>
      </p:sp>
      <p:sp>
        <p:nvSpPr>
          <p:cNvPr id="8" name="Rectangle 7"/>
          <p:cNvSpPr/>
          <p:nvPr/>
        </p:nvSpPr>
        <p:spPr>
          <a:xfrm>
            <a:off x="5381114" y="3770937"/>
            <a:ext cx="2733491" cy="120032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l" rtl="0"/>
            <a:r>
              <a:rPr lang="en-US" dirty="0"/>
              <a:t>Can we efficiently compute </a:t>
            </a:r>
            <a:r>
              <a:rPr lang="en-US" dirty="0" err="1"/>
              <a:t>Borda</a:t>
            </a:r>
            <a:r>
              <a:rPr lang="en-US" dirty="0"/>
              <a:t>-CC</a:t>
            </a:r>
          </a:p>
          <a:p>
            <a:pPr algn="l" rtl="0"/>
            <a:r>
              <a:rPr lang="en-US" dirty="0"/>
              <a:t>when assuming some structure?</a:t>
            </a:r>
          </a:p>
        </p:txBody>
      </p:sp>
      <p:sp>
        <p:nvSpPr>
          <p:cNvPr id="9" name="Rectangle 8"/>
          <p:cNvSpPr/>
          <p:nvPr/>
        </p:nvSpPr>
        <p:spPr>
          <a:xfrm>
            <a:off x="4216442" y="1373964"/>
            <a:ext cx="2733491" cy="64633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l" rtl="0"/>
            <a:r>
              <a:rPr lang="en-US" dirty="0"/>
              <a:t>Can we use general purpose solvers?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079508" y="5882705"/>
            <a:ext cx="2027856" cy="64633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l" rtl="0"/>
            <a:r>
              <a:rPr lang="en-US" dirty="0"/>
              <a:t>Can we solve it in practice?</a:t>
            </a:r>
          </a:p>
        </p:txBody>
      </p:sp>
      <p:cxnSp>
        <p:nvCxnSpPr>
          <p:cNvPr id="12" name="Straight Arrow Connector 11"/>
          <p:cNvCxnSpPr/>
          <p:nvPr/>
        </p:nvCxnSpPr>
        <p:spPr>
          <a:xfrm flipV="1">
            <a:off x="2809048" y="2939727"/>
            <a:ext cx="1574945" cy="27499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V="1">
            <a:off x="3254870" y="1724202"/>
            <a:ext cx="838566" cy="78243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>
            <a:off x="3826694" y="3910174"/>
            <a:ext cx="1412622" cy="40358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>
            <a:off x="3193568" y="4343262"/>
            <a:ext cx="2045748" cy="106057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>
            <a:off x="2449129" y="5166823"/>
            <a:ext cx="1507848" cy="62722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Rectangle 3"/>
          <p:cNvSpPr/>
          <p:nvPr/>
        </p:nvSpPr>
        <p:spPr>
          <a:xfrm>
            <a:off x="537242" y="1113070"/>
            <a:ext cx="2803653" cy="40011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en-US" sz="2000" dirty="0"/>
              <a:t>Coping with NP-hardness</a:t>
            </a:r>
            <a:endParaRPr lang="he-IL" sz="2000" dirty="0"/>
          </a:p>
        </p:txBody>
      </p:sp>
    </p:spTree>
    <p:extLst>
      <p:ext uri="{BB962C8B-B14F-4D97-AF65-F5344CB8AC3E}">
        <p14:creationId xmlns:p14="http://schemas.microsoft.com/office/powerpoint/2010/main" val="33784483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 animBg="1"/>
      <p:bldP spid="11" grpId="0" animBg="1"/>
    </p:bldLst>
  </p:timing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0"/>
            <a:r>
              <a:rPr lang="en-US" dirty="0"/>
              <a:t>Using General Solvers</a:t>
            </a:r>
            <a:endParaRPr lang="he-I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8478" y="1437244"/>
            <a:ext cx="7886700" cy="425026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dirty="0"/>
              <a:t>Luckily, we can formulate Approval-CC  as Integer Linear Programs</a:t>
            </a:r>
            <a:endParaRPr lang="he-IL" dirty="0"/>
          </a:p>
        </p:txBody>
      </p:sp>
      <p:sp>
        <p:nvSpPr>
          <p:cNvPr id="4" name="Rectangle 3"/>
          <p:cNvSpPr/>
          <p:nvPr/>
        </p:nvSpPr>
        <p:spPr>
          <a:xfrm>
            <a:off x="2435986" y="2783246"/>
            <a:ext cx="10814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 rtl="0"/>
            <a:r>
              <a:rPr lang="en-US" dirty="0"/>
              <a:t>Maximize</a:t>
            </a:r>
          </a:p>
        </p:txBody>
      </p:sp>
      <p:sp>
        <p:nvSpPr>
          <p:cNvPr id="5" name="Rectangle 4"/>
          <p:cNvSpPr/>
          <p:nvPr/>
        </p:nvSpPr>
        <p:spPr>
          <a:xfrm>
            <a:off x="2314386" y="3708522"/>
            <a:ext cx="11281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 rtl="0"/>
            <a:r>
              <a:rPr lang="en-US" dirty="0"/>
              <a:t>Subject to</a:t>
            </a:r>
          </a:p>
        </p:txBody>
      </p:sp>
      <p:sp>
        <p:nvSpPr>
          <p:cNvPr id="9" name="Rectangle 8"/>
          <p:cNvSpPr/>
          <p:nvPr/>
        </p:nvSpPr>
        <p:spPr>
          <a:xfrm>
            <a:off x="1878718" y="4626033"/>
            <a:ext cx="16387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 rtl="0"/>
            <a:r>
              <a:rPr lang="en-US" dirty="0"/>
              <a:t>(for each voter)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2580" y="2638849"/>
            <a:ext cx="1489007" cy="2553236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 flipV="1">
            <a:off x="4647310" y="2946955"/>
            <a:ext cx="1298022" cy="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V="1">
            <a:off x="4931587" y="3847824"/>
            <a:ext cx="1013745" cy="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>
            <a:off x="4931587" y="4825720"/>
            <a:ext cx="1013745" cy="732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5999362" y="2755005"/>
            <a:ext cx="1752403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l" rtl="0"/>
            <a:r>
              <a:rPr lang="en-US" dirty="0"/>
              <a:t>Total satisfaction</a:t>
            </a:r>
            <a:endParaRPr lang="he-IL" dirty="0"/>
          </a:p>
        </p:txBody>
      </p:sp>
      <p:sp>
        <p:nvSpPr>
          <p:cNvPr id="22" name="TextBox 21"/>
          <p:cNvSpPr txBox="1"/>
          <p:nvPr/>
        </p:nvSpPr>
        <p:spPr>
          <a:xfrm>
            <a:off x="5999361" y="3670698"/>
            <a:ext cx="1627625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l" rtl="0"/>
            <a:r>
              <a:rPr lang="en-US" dirty="0"/>
              <a:t>Committee size</a:t>
            </a:r>
            <a:endParaRPr lang="he-IL" dirty="0"/>
          </a:p>
        </p:txBody>
      </p:sp>
      <p:sp>
        <p:nvSpPr>
          <p:cNvPr id="23" name="TextBox 22"/>
          <p:cNvSpPr txBox="1"/>
          <p:nvPr/>
        </p:nvSpPr>
        <p:spPr>
          <a:xfrm>
            <a:off x="5999361" y="4643269"/>
            <a:ext cx="1616468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l" rtl="0"/>
            <a:r>
              <a:rPr lang="en-US" dirty="0"/>
              <a:t>Representation</a:t>
            </a:r>
            <a:endParaRPr lang="he-IL" dirty="0"/>
          </a:p>
        </p:txBody>
      </p:sp>
      <p:sp>
        <p:nvSpPr>
          <p:cNvPr id="15" name="TextBox 14"/>
          <p:cNvSpPr txBox="1"/>
          <p:nvPr/>
        </p:nvSpPr>
        <p:spPr>
          <a:xfrm>
            <a:off x="331118" y="6142903"/>
            <a:ext cx="8385510" cy="338554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1600" dirty="0"/>
              <a:t>Lu and </a:t>
            </a:r>
            <a:r>
              <a:rPr lang="en-US" sz="1600" dirty="0" err="1"/>
              <a:t>Butilier</a:t>
            </a:r>
            <a:r>
              <a:rPr lang="en-US" sz="1600" dirty="0"/>
              <a:t>: </a:t>
            </a:r>
            <a:r>
              <a:rPr lang="en-US" sz="1600" i="1" dirty="0"/>
              <a:t>Budgeted Social Choice: From Consensus to Personalized Decision Making</a:t>
            </a:r>
            <a:r>
              <a:rPr lang="en-US" sz="1600" dirty="0"/>
              <a:t> (AAAI ’11)</a:t>
            </a:r>
          </a:p>
        </p:txBody>
      </p:sp>
    </p:spTree>
    <p:extLst>
      <p:ext uri="{BB962C8B-B14F-4D97-AF65-F5344CB8AC3E}">
        <p14:creationId xmlns:p14="http://schemas.microsoft.com/office/powerpoint/2010/main" val="3668631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0"/>
            <a:r>
              <a:rPr lang="en-US" dirty="0"/>
              <a:t>Considering Parameters</a:t>
            </a:r>
            <a:endParaRPr lang="he-IL" dirty="0"/>
          </a:p>
        </p:txBody>
      </p:sp>
      <p:sp>
        <p:nvSpPr>
          <p:cNvPr id="7" name="TextBox 6"/>
          <p:cNvSpPr txBox="1"/>
          <p:nvPr/>
        </p:nvSpPr>
        <p:spPr>
          <a:xfrm>
            <a:off x="4623834" y="2095397"/>
            <a:ext cx="3416641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 rtl="0"/>
            <a:r>
              <a:rPr lang="en-US" sz="2100" dirty="0"/>
              <a:t>Elections with </a:t>
            </a:r>
            <a:r>
              <a:rPr lang="en-US" sz="2100" dirty="0">
                <a:solidFill>
                  <a:srgbClr val="FF0000"/>
                </a:solidFill>
              </a:rPr>
              <a:t>few candidates</a:t>
            </a:r>
          </a:p>
          <a:p>
            <a:pPr marL="214313" indent="-214313">
              <a:buFont typeface="Arial" panose="020B0604020202020204" pitchFamily="34" charset="0"/>
              <a:buChar char="•"/>
            </a:pPr>
            <a:r>
              <a:rPr lang="en-US" sz="2100" dirty="0"/>
              <a:t>Electing a president</a:t>
            </a:r>
          </a:p>
          <a:p>
            <a:pPr marL="214313" indent="-214313">
              <a:buFont typeface="Arial" panose="020B0604020202020204" pitchFamily="34" charset="0"/>
              <a:buChar char="•"/>
            </a:pPr>
            <a:r>
              <a:rPr lang="en-US" sz="2100" dirty="0"/>
              <a:t>Deciding on a plan</a:t>
            </a:r>
          </a:p>
          <a:p>
            <a:pPr marL="214313" indent="-214313">
              <a:buFont typeface="Arial" panose="020B0604020202020204" pitchFamily="34" charset="0"/>
              <a:buChar char="•"/>
            </a:pPr>
            <a:endParaRPr lang="en-US" sz="2100" dirty="0"/>
          </a:p>
        </p:txBody>
      </p:sp>
      <p:sp>
        <p:nvSpPr>
          <p:cNvPr id="9" name="TextBox 8"/>
          <p:cNvSpPr txBox="1"/>
          <p:nvPr/>
        </p:nvSpPr>
        <p:spPr>
          <a:xfrm>
            <a:off x="4623834" y="3848903"/>
            <a:ext cx="3163815" cy="807913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algn="l" rtl="0"/>
            <a:r>
              <a:rPr lang="en-US" dirty="0"/>
              <a:t>Theorem: </a:t>
            </a:r>
            <a:r>
              <a:rPr lang="en-US" dirty="0" err="1"/>
              <a:t>Borda</a:t>
            </a:r>
            <a:r>
              <a:rPr lang="en-US" dirty="0"/>
              <a:t>-CC is FPT for m</a:t>
            </a:r>
          </a:p>
          <a:p>
            <a:pPr algn="l" rtl="0"/>
            <a:endParaRPr lang="en-US" sz="1050" dirty="0"/>
          </a:p>
          <a:p>
            <a:pPr algn="l" rtl="0"/>
            <a:r>
              <a:rPr lang="en-US" dirty="0"/>
              <a:t>Proof: Check all committees</a:t>
            </a:r>
          </a:p>
        </p:txBody>
      </p:sp>
      <p:cxnSp>
        <p:nvCxnSpPr>
          <p:cNvPr id="10" name="Straight Arrow Connector 9"/>
          <p:cNvCxnSpPr/>
          <p:nvPr/>
        </p:nvCxnSpPr>
        <p:spPr>
          <a:xfrm flipV="1">
            <a:off x="6904841" y="3631739"/>
            <a:ext cx="2612" cy="26561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6503769" y="3331656"/>
            <a:ext cx="894797" cy="32316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l" rtl="0"/>
            <a:r>
              <a:rPr lang="en-US" sz="1500" dirty="0"/>
              <a:t>f(m)·poly</a:t>
            </a:r>
            <a:endParaRPr lang="he-IL" sz="1500" dirty="0"/>
          </a:p>
        </p:txBody>
      </p:sp>
      <p:cxnSp>
        <p:nvCxnSpPr>
          <p:cNvPr id="12" name="Straight Arrow Connector 11"/>
          <p:cNvCxnSpPr/>
          <p:nvPr/>
        </p:nvCxnSpPr>
        <p:spPr>
          <a:xfrm>
            <a:off x="7517215" y="4201409"/>
            <a:ext cx="49451" cy="67498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6796978" y="4876389"/>
            <a:ext cx="1894429" cy="32316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l" rtl="0"/>
            <a:r>
              <a:rPr lang="en-US" sz="1500" dirty="0"/>
              <a:t>number of candidates</a:t>
            </a:r>
            <a:endParaRPr lang="he-IL" sz="1500" dirty="0"/>
          </a:p>
        </p:txBody>
      </p:sp>
      <p:sp>
        <p:nvSpPr>
          <p:cNvPr id="14" name="TextBox 13"/>
          <p:cNvSpPr txBox="1"/>
          <p:nvPr/>
        </p:nvSpPr>
        <p:spPr>
          <a:xfrm>
            <a:off x="706267" y="2095397"/>
            <a:ext cx="3272371" cy="10618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 rtl="0"/>
            <a:r>
              <a:rPr lang="en-US" sz="2100" dirty="0"/>
              <a:t>Elections with </a:t>
            </a:r>
            <a:r>
              <a:rPr lang="en-US" sz="2100" dirty="0">
                <a:solidFill>
                  <a:srgbClr val="FF0000"/>
                </a:solidFill>
              </a:rPr>
              <a:t>few voters</a:t>
            </a:r>
          </a:p>
          <a:p>
            <a:pPr marL="214313" indent="-214313">
              <a:buFont typeface="Arial" panose="020B0604020202020204" pitchFamily="34" charset="0"/>
              <a:buChar char="•"/>
            </a:pPr>
            <a:r>
              <a:rPr lang="en-US" sz="2100" dirty="0"/>
              <a:t>Choosing a restaurant</a:t>
            </a:r>
          </a:p>
          <a:p>
            <a:pPr marL="214313" indent="-214313">
              <a:buFont typeface="Arial" panose="020B0604020202020204" pitchFamily="34" charset="0"/>
              <a:buChar char="•"/>
            </a:pPr>
            <a:r>
              <a:rPr lang="en-US" sz="2100" dirty="0"/>
              <a:t>Aggregating search results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10414" y="3847699"/>
            <a:ext cx="3086655" cy="807913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l" rtl="0"/>
            <a:r>
              <a:rPr lang="en-US" dirty="0"/>
              <a:t>Theorem: </a:t>
            </a:r>
            <a:r>
              <a:rPr lang="en-US" dirty="0" err="1"/>
              <a:t>Borda</a:t>
            </a:r>
            <a:r>
              <a:rPr lang="en-US" dirty="0"/>
              <a:t>-CC is FPT for n</a:t>
            </a:r>
          </a:p>
          <a:p>
            <a:pPr algn="l" rtl="0"/>
            <a:endParaRPr lang="en-US" sz="1050" dirty="0"/>
          </a:p>
          <a:p>
            <a:pPr algn="l" rtl="0"/>
            <a:r>
              <a:rPr lang="en-US" dirty="0"/>
              <a:t>Proof: Check all partitions</a:t>
            </a:r>
          </a:p>
        </p:txBody>
      </p:sp>
      <p:cxnSp>
        <p:nvCxnSpPr>
          <p:cNvPr id="21" name="Straight Arrow Connector 20"/>
          <p:cNvCxnSpPr/>
          <p:nvPr/>
        </p:nvCxnSpPr>
        <p:spPr>
          <a:xfrm flipV="1">
            <a:off x="2991421" y="3630535"/>
            <a:ext cx="2612" cy="26561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2590349" y="3330452"/>
            <a:ext cx="841897" cy="32316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l" rtl="0"/>
            <a:r>
              <a:rPr lang="en-US" sz="1500" dirty="0"/>
              <a:t>f(n)·poly</a:t>
            </a:r>
            <a:endParaRPr lang="he-IL" sz="1500" dirty="0"/>
          </a:p>
        </p:txBody>
      </p:sp>
      <p:cxnSp>
        <p:nvCxnSpPr>
          <p:cNvPr id="23" name="Straight Arrow Connector 22"/>
          <p:cNvCxnSpPr/>
          <p:nvPr/>
        </p:nvCxnSpPr>
        <p:spPr>
          <a:xfrm>
            <a:off x="3603795" y="4200205"/>
            <a:ext cx="49451" cy="67498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2883558" y="4875185"/>
            <a:ext cx="1535292" cy="32316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l" rtl="0"/>
            <a:r>
              <a:rPr lang="en-US" sz="1500" dirty="0"/>
              <a:t>number of voters</a:t>
            </a:r>
            <a:endParaRPr lang="he-IL" sz="1500" dirty="0"/>
          </a:p>
        </p:txBody>
      </p:sp>
      <p:sp>
        <p:nvSpPr>
          <p:cNvPr id="18" name="TextBox 17"/>
          <p:cNvSpPr txBox="1"/>
          <p:nvPr/>
        </p:nvSpPr>
        <p:spPr>
          <a:xfrm>
            <a:off x="305897" y="6008369"/>
            <a:ext cx="8385510" cy="584775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1600" dirty="0"/>
              <a:t>R. Downey and MR. Fellows: </a:t>
            </a:r>
            <a:r>
              <a:rPr lang="en-US" sz="1600" i="1" dirty="0"/>
              <a:t>Parameterized Complexity</a:t>
            </a:r>
            <a:r>
              <a:rPr lang="en-US" sz="1600" dirty="0"/>
              <a:t> (Springer ‘99, ‘13)</a:t>
            </a:r>
          </a:p>
          <a:p>
            <a:r>
              <a:rPr lang="en-US" sz="1600" dirty="0"/>
              <a:t>N. </a:t>
            </a:r>
            <a:r>
              <a:rPr lang="en-US" sz="1600" dirty="0" err="1"/>
              <a:t>Betzler</a:t>
            </a:r>
            <a:r>
              <a:rPr lang="en-US" sz="1600" dirty="0"/>
              <a:t>, A. </a:t>
            </a:r>
            <a:r>
              <a:rPr lang="en-US" sz="1600" dirty="0" err="1"/>
              <a:t>Slinko</a:t>
            </a:r>
            <a:r>
              <a:rPr lang="en-US" sz="1600" dirty="0"/>
              <a:t>, J. </a:t>
            </a:r>
            <a:r>
              <a:rPr lang="en-US" sz="1600" dirty="0" err="1"/>
              <a:t>Uhlmann</a:t>
            </a:r>
            <a:r>
              <a:rPr lang="en-US" sz="1600" dirty="0"/>
              <a:t>: </a:t>
            </a:r>
            <a:r>
              <a:rPr lang="en-US" sz="1600" i="1" dirty="0"/>
              <a:t>On the Computation of Fully Proportional Representation</a:t>
            </a:r>
            <a:r>
              <a:rPr lang="en-US" sz="1600" dirty="0"/>
              <a:t> (JAIR ’13)</a:t>
            </a:r>
          </a:p>
        </p:txBody>
      </p:sp>
    </p:spTree>
    <p:extLst>
      <p:ext uri="{BB962C8B-B14F-4D97-AF65-F5344CB8AC3E}">
        <p14:creationId xmlns:p14="http://schemas.microsoft.com/office/powerpoint/2010/main" val="4024493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8" grpId="0" animBg="1"/>
    </p:bldLst>
  </p:timing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rtl="0"/>
            <a:r>
              <a:rPr lang="en-US" dirty="0"/>
              <a:t>Restricted Domains</a:t>
            </a:r>
            <a:endParaRPr lang="he-I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166" y="1293620"/>
            <a:ext cx="4491546" cy="1191512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US" dirty="0">
                <a:solidFill>
                  <a:srgbClr val="FF0000"/>
                </a:solidFill>
              </a:rPr>
              <a:t>Preferences might not be arbitrary</a:t>
            </a:r>
          </a:p>
          <a:p>
            <a:pPr marL="0" indent="0">
              <a:buNone/>
            </a:pPr>
            <a:endParaRPr lang="en-US" sz="225" b="1" dirty="0"/>
          </a:p>
          <a:p>
            <a:pPr marL="0" indent="0">
              <a:buNone/>
            </a:pPr>
            <a:r>
              <a:rPr lang="en-US" dirty="0"/>
              <a:t>for example,</a:t>
            </a:r>
          </a:p>
          <a:p>
            <a:pPr marL="0" indent="0">
              <a:buNone/>
            </a:pPr>
            <a:r>
              <a:rPr lang="en-US" dirty="0"/>
              <a:t>   political left and right (single-peaked)</a:t>
            </a:r>
          </a:p>
          <a:p>
            <a:pPr marL="0" indent="0">
              <a:buNone/>
            </a:pPr>
            <a:endParaRPr lang="he-IL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4564" y="563307"/>
            <a:ext cx="3178212" cy="1921825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406459" y="2824249"/>
            <a:ext cx="7910693" cy="92333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l" rtl="0"/>
            <a:r>
              <a:rPr lang="en-US" sz="2100" dirty="0"/>
              <a:t>Theorem: </a:t>
            </a:r>
            <a:r>
              <a:rPr lang="en-US" sz="2100" dirty="0" err="1"/>
              <a:t>Borda</a:t>
            </a:r>
            <a:r>
              <a:rPr lang="en-US" sz="2100" dirty="0"/>
              <a:t>-CC is poly-time computable in single-peaked elections</a:t>
            </a:r>
          </a:p>
          <a:p>
            <a:pPr algn="l" rtl="0"/>
            <a:endParaRPr lang="en-US" sz="1200" dirty="0"/>
          </a:p>
          <a:p>
            <a:pPr algn="l" rtl="0"/>
            <a:r>
              <a:rPr lang="en-US" sz="2100" dirty="0"/>
              <a:t>Proof idea: Dynamic programming after ordering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10803" y="6198183"/>
            <a:ext cx="8782050" cy="523220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1400" dirty="0" err="1"/>
              <a:t>Skowron</a:t>
            </a:r>
            <a:r>
              <a:rPr lang="en-US" sz="1400" dirty="0"/>
              <a:t>, Yu, </a:t>
            </a:r>
            <a:r>
              <a:rPr lang="en-US" sz="1400" dirty="0" err="1"/>
              <a:t>Faliszewski</a:t>
            </a:r>
            <a:r>
              <a:rPr lang="en-US" sz="1400" dirty="0"/>
              <a:t>, and </a:t>
            </a:r>
            <a:r>
              <a:rPr lang="en-US" sz="1400" dirty="0" err="1"/>
              <a:t>Elkind</a:t>
            </a:r>
            <a:r>
              <a:rPr lang="en-US" sz="1400" dirty="0"/>
              <a:t>: </a:t>
            </a:r>
            <a:r>
              <a:rPr lang="en-US" sz="1400" i="1" dirty="0"/>
              <a:t>The Complexity of Fully Proportional Representation for SC Electorates </a:t>
            </a:r>
            <a:r>
              <a:rPr lang="en-US" sz="1400" dirty="0"/>
              <a:t>(SAGT ‘13)</a:t>
            </a:r>
            <a:endParaRPr lang="he-IL" sz="1400" i="1" dirty="0"/>
          </a:p>
          <a:p>
            <a:r>
              <a:rPr lang="en-US" sz="1400" dirty="0" err="1"/>
              <a:t>Elkind</a:t>
            </a:r>
            <a:r>
              <a:rPr lang="en-US" sz="1400" dirty="0"/>
              <a:t>, </a:t>
            </a:r>
            <a:r>
              <a:rPr lang="en-US" sz="1400" dirty="0" err="1"/>
              <a:t>Lackner</a:t>
            </a:r>
            <a:r>
              <a:rPr lang="en-US" sz="1400" dirty="0"/>
              <a:t>, and Peters: </a:t>
            </a:r>
            <a:r>
              <a:rPr lang="en-US" sz="1400" i="1" dirty="0"/>
              <a:t>Preference Restrictions in Computational Social Choice: Recent Progress </a:t>
            </a:r>
            <a:r>
              <a:rPr lang="en-US" sz="1400" dirty="0"/>
              <a:t>(IJCAI ’16)</a:t>
            </a:r>
            <a:endParaRPr lang="en-US" sz="1400" i="1" dirty="0"/>
          </a:p>
        </p:txBody>
      </p:sp>
      <p:sp>
        <p:nvSpPr>
          <p:cNvPr id="6" name="Right Arrow 5"/>
          <p:cNvSpPr/>
          <p:nvPr/>
        </p:nvSpPr>
        <p:spPr>
          <a:xfrm>
            <a:off x="1726168" y="4233670"/>
            <a:ext cx="5751319" cy="1478422"/>
          </a:xfrm>
          <a:prstGeom prst="rightArrow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>
                <a:solidFill>
                  <a:srgbClr val="FF0000"/>
                </a:solidFill>
              </a:rPr>
              <a:t>Todo</a:t>
            </a:r>
            <a:r>
              <a:rPr lang="en-US" dirty="0">
                <a:solidFill>
                  <a:srgbClr val="FF0000"/>
                </a:solidFill>
              </a:rPr>
              <a:t>: show how this dynamic programming works</a:t>
            </a:r>
            <a:endParaRPr lang="he-IL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041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7" grpId="0" animBg="1"/>
    </p:bldLst>
  </p:timing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rtl="0"/>
            <a:r>
              <a:rPr lang="en-US" dirty="0"/>
              <a:t>Restricted Domains</a:t>
            </a:r>
            <a:endParaRPr lang="he-I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3982" y="1549143"/>
            <a:ext cx="4491546" cy="1191512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dirty="0">
                <a:solidFill>
                  <a:srgbClr val="FF0000"/>
                </a:solidFill>
              </a:rPr>
              <a:t>Preferences might not be arbitrary</a:t>
            </a:r>
          </a:p>
          <a:p>
            <a:pPr marL="0" indent="0">
              <a:buNone/>
            </a:pPr>
            <a:endParaRPr lang="en-US" sz="225" b="1" dirty="0"/>
          </a:p>
          <a:p>
            <a:pPr marL="0" indent="0">
              <a:buNone/>
            </a:pPr>
            <a:r>
              <a:rPr lang="en-US" dirty="0"/>
              <a:t>for example,</a:t>
            </a:r>
          </a:p>
          <a:p>
            <a:pPr marL="0" indent="0">
              <a:buNone/>
            </a:pPr>
            <a:r>
              <a:rPr lang="en-US" dirty="0"/>
              <a:t>   taxation issues (single-crossing)</a:t>
            </a:r>
          </a:p>
          <a:p>
            <a:pPr marL="0" indent="0">
              <a:buNone/>
            </a:pPr>
            <a:endParaRPr lang="he-IL" dirty="0"/>
          </a:p>
        </p:txBody>
      </p:sp>
      <p:sp>
        <p:nvSpPr>
          <p:cNvPr id="16" name="TextBox 15"/>
          <p:cNvSpPr txBox="1"/>
          <p:nvPr/>
        </p:nvSpPr>
        <p:spPr>
          <a:xfrm>
            <a:off x="483333" y="3253316"/>
            <a:ext cx="8042375" cy="92333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l" rtl="0"/>
            <a:r>
              <a:rPr lang="en-US" sz="2100" dirty="0"/>
              <a:t>Theorem: </a:t>
            </a:r>
            <a:r>
              <a:rPr lang="en-US" sz="2100" dirty="0" err="1"/>
              <a:t>Borda</a:t>
            </a:r>
            <a:r>
              <a:rPr lang="en-US" sz="2100" dirty="0"/>
              <a:t>-CC is poly-time computable in single-crossing elections</a:t>
            </a:r>
          </a:p>
          <a:p>
            <a:pPr algn="l" rtl="0"/>
            <a:endParaRPr lang="en-US" sz="1200" dirty="0"/>
          </a:p>
          <a:p>
            <a:pPr algn="l" rtl="0"/>
            <a:r>
              <a:rPr lang="en-US" sz="2100" dirty="0"/>
              <a:t>Proof idea: Dynamic programming after ordering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7116" y="1107546"/>
            <a:ext cx="2733675" cy="1868011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3496" y="5936573"/>
            <a:ext cx="8782050" cy="523220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1400" dirty="0" err="1"/>
              <a:t>Skowron</a:t>
            </a:r>
            <a:r>
              <a:rPr lang="en-US" sz="1400" dirty="0"/>
              <a:t>, Yu, </a:t>
            </a:r>
            <a:r>
              <a:rPr lang="en-US" sz="1400" dirty="0" err="1"/>
              <a:t>Faliszewski</a:t>
            </a:r>
            <a:r>
              <a:rPr lang="en-US" sz="1400" dirty="0"/>
              <a:t>, and </a:t>
            </a:r>
            <a:r>
              <a:rPr lang="en-US" sz="1400" dirty="0" err="1"/>
              <a:t>Elkind</a:t>
            </a:r>
            <a:r>
              <a:rPr lang="en-US" sz="1400" dirty="0"/>
              <a:t>: </a:t>
            </a:r>
            <a:r>
              <a:rPr lang="en-US" sz="1400" i="1" dirty="0"/>
              <a:t>The Complexity of Fully Proportional Representation for SC Electorates </a:t>
            </a:r>
            <a:r>
              <a:rPr lang="en-US" sz="1400" dirty="0"/>
              <a:t>(SAGT ‘13)</a:t>
            </a:r>
            <a:endParaRPr lang="he-IL" sz="1400" i="1" dirty="0"/>
          </a:p>
          <a:p>
            <a:r>
              <a:rPr lang="en-US" sz="1400" dirty="0" err="1"/>
              <a:t>Elkind</a:t>
            </a:r>
            <a:r>
              <a:rPr lang="en-US" sz="1400" dirty="0"/>
              <a:t>, </a:t>
            </a:r>
            <a:r>
              <a:rPr lang="en-US" sz="1400" dirty="0" err="1"/>
              <a:t>Lackner</a:t>
            </a:r>
            <a:r>
              <a:rPr lang="en-US" sz="1400" dirty="0"/>
              <a:t>, and Peters: </a:t>
            </a:r>
            <a:r>
              <a:rPr lang="en-US" sz="1400" i="1" dirty="0"/>
              <a:t>Preference Restrictions in Computational Social Choice: Recent Progress </a:t>
            </a:r>
            <a:r>
              <a:rPr lang="en-US" sz="1400" dirty="0"/>
              <a:t>(IJCAI ’16)</a:t>
            </a:r>
            <a:endParaRPr lang="en-US" sz="1400" i="1" dirty="0"/>
          </a:p>
        </p:txBody>
      </p:sp>
      <p:sp>
        <p:nvSpPr>
          <p:cNvPr id="9" name="Right Arrow 8"/>
          <p:cNvSpPr/>
          <p:nvPr/>
        </p:nvSpPr>
        <p:spPr>
          <a:xfrm>
            <a:off x="1726168" y="4317398"/>
            <a:ext cx="5751319" cy="1478422"/>
          </a:xfrm>
          <a:prstGeom prst="rightArrow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>
                <a:solidFill>
                  <a:srgbClr val="FF0000"/>
                </a:solidFill>
              </a:rPr>
              <a:t>Todo</a:t>
            </a:r>
            <a:r>
              <a:rPr lang="en-US" dirty="0">
                <a:solidFill>
                  <a:srgbClr val="FF0000"/>
                </a:solidFill>
              </a:rPr>
              <a:t>: show how this dynamic programming works</a:t>
            </a:r>
            <a:endParaRPr lang="he-IL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16002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8" grpId="0" animBg="1"/>
    </p:bldLst>
  </p:timing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Trees and Cycles</a:t>
            </a:r>
            <a:endParaRPr lang="he-IL" dirty="0"/>
          </a:p>
        </p:txBody>
      </p:sp>
      <p:sp>
        <p:nvSpPr>
          <p:cNvPr id="3" name="Right Arrow 2"/>
          <p:cNvSpPr/>
          <p:nvPr/>
        </p:nvSpPr>
        <p:spPr>
          <a:xfrm>
            <a:off x="1726168" y="4233670"/>
            <a:ext cx="5751319" cy="1478422"/>
          </a:xfrm>
          <a:prstGeom prst="rightArrow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>
                <a:solidFill>
                  <a:srgbClr val="FF0000"/>
                </a:solidFill>
              </a:rPr>
              <a:t>Todo</a:t>
            </a:r>
            <a:r>
              <a:rPr lang="en-US" dirty="0">
                <a:solidFill>
                  <a:srgbClr val="FF0000"/>
                </a:solidFill>
              </a:rPr>
              <a:t>: explain</a:t>
            </a:r>
            <a:endParaRPr lang="he-IL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1559621"/>
      </p:ext>
    </p:extLst>
  </p:cSld>
  <p:clrMapOvr>
    <a:masterClrMapping/>
  </p:clrMapOvr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0"/>
            <a:r>
              <a:rPr lang="en-US" dirty="0"/>
              <a:t>Approximating </a:t>
            </a:r>
            <a:r>
              <a:rPr lang="en-US" dirty="0" err="1"/>
              <a:t>Borda</a:t>
            </a:r>
            <a:r>
              <a:rPr lang="en-US" dirty="0"/>
              <a:t>-CC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8104" y="1434065"/>
            <a:ext cx="6402129" cy="446230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dirty="0"/>
              <a:t>1) A greedy algorithm (guarantees </a:t>
            </a:r>
            <a:r>
              <a:rPr lang="en-US" b="1" dirty="0"/>
              <a:t>1 – 1/e</a:t>
            </a:r>
            <a:r>
              <a:rPr lang="en-US" dirty="0"/>
              <a:t> satisfaction)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5536" y="2589249"/>
            <a:ext cx="1892360" cy="141927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018053" y="2987899"/>
            <a:ext cx="235641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4000" dirty="0"/>
              <a:t>Greedy CC</a:t>
            </a:r>
            <a:endParaRPr lang="he-IL" sz="4000" dirty="0"/>
          </a:p>
        </p:txBody>
      </p:sp>
      <p:sp>
        <p:nvSpPr>
          <p:cNvPr id="7" name="TextBox 6"/>
          <p:cNvSpPr txBox="1"/>
          <p:nvPr/>
        </p:nvSpPr>
        <p:spPr>
          <a:xfrm>
            <a:off x="210803" y="5768632"/>
            <a:ext cx="8782050" cy="523220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1400" dirty="0"/>
              <a:t>Lu and </a:t>
            </a:r>
            <a:r>
              <a:rPr lang="en-US" sz="1400" dirty="0" err="1"/>
              <a:t>Butilier</a:t>
            </a:r>
            <a:r>
              <a:rPr lang="en-US" sz="1400" dirty="0"/>
              <a:t>: </a:t>
            </a:r>
            <a:r>
              <a:rPr lang="en-US" sz="1400" i="1" dirty="0"/>
              <a:t>Budgeted Social Choice: From Consensus to Personalized Decision Making</a:t>
            </a:r>
            <a:r>
              <a:rPr lang="en-US" sz="1400" dirty="0"/>
              <a:t> (AAAI ’11)</a:t>
            </a:r>
          </a:p>
          <a:p>
            <a:r>
              <a:rPr lang="en-US" sz="1400" dirty="0" err="1"/>
              <a:t>Faliszewski</a:t>
            </a:r>
            <a:r>
              <a:rPr lang="en-US" sz="1400" dirty="0"/>
              <a:t>, </a:t>
            </a:r>
            <a:r>
              <a:rPr lang="en-US" sz="1400" dirty="0" err="1"/>
              <a:t>Skowron</a:t>
            </a:r>
            <a:r>
              <a:rPr lang="en-US" sz="1400" dirty="0"/>
              <a:t>, </a:t>
            </a:r>
            <a:r>
              <a:rPr lang="en-US" sz="1400" dirty="0" err="1"/>
              <a:t>Slinko</a:t>
            </a:r>
            <a:r>
              <a:rPr lang="en-US" sz="1400" dirty="0"/>
              <a:t>: </a:t>
            </a:r>
            <a:r>
              <a:rPr lang="en-US" sz="1400" i="1" dirty="0"/>
              <a:t>Achieving Fully Proportional Representation: </a:t>
            </a:r>
            <a:r>
              <a:rPr lang="en-US" sz="1400" i="1" dirty="0" err="1"/>
              <a:t>Approximability</a:t>
            </a:r>
            <a:r>
              <a:rPr lang="en-US" sz="1400" i="1" dirty="0"/>
              <a:t> Results</a:t>
            </a:r>
            <a:r>
              <a:rPr lang="en-US" sz="1400" dirty="0"/>
              <a:t> (AI ‘15)</a:t>
            </a:r>
          </a:p>
        </p:txBody>
      </p:sp>
    </p:spTree>
    <p:extLst>
      <p:ext uri="{BB962C8B-B14F-4D97-AF65-F5344CB8AC3E}">
        <p14:creationId xmlns:p14="http://schemas.microsoft.com/office/powerpoint/2010/main" val="7338361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err="1"/>
              <a:t>Greedy</a:t>
            </a:r>
            <a:r>
              <a:rPr lang="pl-PL" dirty="0"/>
              <a:t> CC</a:t>
            </a:r>
          </a:p>
        </p:txBody>
      </p:sp>
      <p:sp>
        <p:nvSpPr>
          <p:cNvPr id="4" name="pole tekstowe 3"/>
          <p:cNvSpPr txBox="1"/>
          <p:nvPr/>
        </p:nvSpPr>
        <p:spPr>
          <a:xfrm>
            <a:off x="4714301" y="1426646"/>
            <a:ext cx="66717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>
                <a:solidFill>
                  <a:prstClr val="black"/>
                </a:solidFill>
              </a:rPr>
              <a:t>V</a:t>
            </a:r>
            <a:r>
              <a:rPr lang="pl-PL" sz="3200" baseline="-25000" dirty="0">
                <a:solidFill>
                  <a:prstClr val="black"/>
                </a:solidFill>
              </a:rPr>
              <a:t>1</a:t>
            </a:r>
            <a:r>
              <a:rPr lang="pl-PL" sz="3200" dirty="0">
                <a:solidFill>
                  <a:prstClr val="black"/>
                </a:solidFill>
              </a:rPr>
              <a:t>:</a:t>
            </a:r>
          </a:p>
        </p:txBody>
      </p:sp>
      <p:sp>
        <p:nvSpPr>
          <p:cNvPr id="5" name="pole tekstowe 4"/>
          <p:cNvSpPr txBox="1"/>
          <p:nvPr/>
        </p:nvSpPr>
        <p:spPr>
          <a:xfrm>
            <a:off x="4714301" y="4350437"/>
            <a:ext cx="66717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>
                <a:solidFill>
                  <a:prstClr val="black"/>
                </a:solidFill>
              </a:rPr>
              <a:t>V</a:t>
            </a:r>
            <a:r>
              <a:rPr lang="pl-PL" sz="3200" baseline="-25000" dirty="0">
                <a:solidFill>
                  <a:prstClr val="black"/>
                </a:solidFill>
              </a:rPr>
              <a:t>5</a:t>
            </a:r>
            <a:r>
              <a:rPr lang="pl-PL" sz="3200" dirty="0">
                <a:solidFill>
                  <a:prstClr val="black"/>
                </a:solidFill>
              </a:rPr>
              <a:t>:</a:t>
            </a:r>
          </a:p>
        </p:txBody>
      </p:sp>
      <p:sp>
        <p:nvSpPr>
          <p:cNvPr id="6" name="pole tekstowe 5"/>
          <p:cNvSpPr txBox="1"/>
          <p:nvPr/>
        </p:nvSpPr>
        <p:spPr>
          <a:xfrm>
            <a:off x="4714301" y="2147478"/>
            <a:ext cx="66717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>
                <a:solidFill>
                  <a:prstClr val="black"/>
                </a:solidFill>
              </a:rPr>
              <a:t>V</a:t>
            </a:r>
            <a:r>
              <a:rPr lang="pl-PL" sz="3200" baseline="-25000" dirty="0">
                <a:solidFill>
                  <a:prstClr val="black"/>
                </a:solidFill>
              </a:rPr>
              <a:t>2</a:t>
            </a:r>
            <a:r>
              <a:rPr lang="pl-PL" sz="3200" dirty="0">
                <a:solidFill>
                  <a:prstClr val="black"/>
                </a:solidFill>
              </a:rPr>
              <a:t>:</a:t>
            </a:r>
          </a:p>
        </p:txBody>
      </p:sp>
      <p:sp>
        <p:nvSpPr>
          <p:cNvPr id="7" name="pole tekstowe 6"/>
          <p:cNvSpPr txBox="1"/>
          <p:nvPr/>
        </p:nvSpPr>
        <p:spPr>
          <a:xfrm>
            <a:off x="4714301" y="2889646"/>
            <a:ext cx="66717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>
                <a:solidFill>
                  <a:prstClr val="black"/>
                </a:solidFill>
              </a:rPr>
              <a:t>V</a:t>
            </a:r>
            <a:r>
              <a:rPr lang="pl-PL" sz="3200" baseline="-25000" dirty="0">
                <a:solidFill>
                  <a:prstClr val="black"/>
                </a:solidFill>
              </a:rPr>
              <a:t>3</a:t>
            </a:r>
            <a:r>
              <a:rPr lang="pl-PL" sz="3200" dirty="0">
                <a:solidFill>
                  <a:prstClr val="black"/>
                </a:solidFill>
              </a:rPr>
              <a:t>:</a:t>
            </a:r>
          </a:p>
        </p:txBody>
      </p:sp>
      <p:sp>
        <p:nvSpPr>
          <p:cNvPr id="8" name="pole tekstowe 7"/>
          <p:cNvSpPr txBox="1"/>
          <p:nvPr/>
        </p:nvSpPr>
        <p:spPr>
          <a:xfrm>
            <a:off x="4714301" y="4971509"/>
            <a:ext cx="66717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>
                <a:solidFill>
                  <a:prstClr val="black"/>
                </a:solidFill>
              </a:rPr>
              <a:t>V</a:t>
            </a:r>
            <a:r>
              <a:rPr lang="pl-PL" sz="3200" baseline="-25000" dirty="0">
                <a:solidFill>
                  <a:prstClr val="black"/>
                </a:solidFill>
              </a:rPr>
              <a:t>6</a:t>
            </a:r>
            <a:r>
              <a:rPr lang="pl-PL" sz="3200" dirty="0">
                <a:solidFill>
                  <a:prstClr val="black"/>
                </a:solidFill>
              </a:rPr>
              <a:t>:</a:t>
            </a:r>
          </a:p>
        </p:txBody>
      </p:sp>
      <p:sp>
        <p:nvSpPr>
          <p:cNvPr id="9" name="pole tekstowe 8"/>
          <p:cNvSpPr txBox="1"/>
          <p:nvPr/>
        </p:nvSpPr>
        <p:spPr>
          <a:xfrm>
            <a:off x="4714301" y="3658089"/>
            <a:ext cx="66717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>
                <a:solidFill>
                  <a:prstClr val="black"/>
                </a:solidFill>
              </a:rPr>
              <a:t>V</a:t>
            </a:r>
            <a:r>
              <a:rPr lang="pl-PL" sz="3200" baseline="-25000" dirty="0">
                <a:solidFill>
                  <a:prstClr val="black"/>
                </a:solidFill>
              </a:rPr>
              <a:t>4</a:t>
            </a:r>
            <a:r>
              <a:rPr lang="pl-PL" sz="3200" dirty="0">
                <a:solidFill>
                  <a:prstClr val="black"/>
                </a:solidFill>
              </a:rPr>
              <a:t>:</a:t>
            </a:r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1472" y="1414854"/>
            <a:ext cx="3293269" cy="4348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pole tekstowe 22"/>
          <p:cNvSpPr txBox="1"/>
          <p:nvPr/>
        </p:nvSpPr>
        <p:spPr>
          <a:xfrm>
            <a:off x="5465629" y="1055026"/>
            <a:ext cx="29386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>
                <a:solidFill>
                  <a:srgbClr val="FF0000"/>
                </a:solidFill>
              </a:rPr>
              <a:t>4           3           2          1         0</a:t>
            </a:r>
          </a:p>
        </p:txBody>
      </p:sp>
      <p:sp>
        <p:nvSpPr>
          <p:cNvPr id="25" name="Symbol zastępczy zawartości 2"/>
          <p:cNvSpPr>
            <a:spLocks noGrp="1"/>
          </p:cNvSpPr>
          <p:nvPr>
            <p:ph idx="1"/>
          </p:nvPr>
        </p:nvSpPr>
        <p:spPr>
          <a:xfrm>
            <a:off x="272954" y="1204291"/>
            <a:ext cx="4817661" cy="531933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sz="1800" b="1" dirty="0"/>
              <a:t>Input:</a:t>
            </a:r>
            <a:br>
              <a:rPr lang="pl-PL" sz="1800" b="1" dirty="0"/>
            </a:br>
            <a:r>
              <a:rPr lang="pl-PL" sz="1800" dirty="0"/>
              <a:t>    E = (C,V)  — </a:t>
            </a:r>
            <a:r>
              <a:rPr lang="pl-PL" sz="1800" dirty="0" err="1"/>
              <a:t>an</a:t>
            </a:r>
            <a:r>
              <a:rPr lang="pl-PL" sz="1800" dirty="0"/>
              <a:t> </a:t>
            </a:r>
            <a:r>
              <a:rPr lang="pl-PL" sz="1800" dirty="0" err="1"/>
              <a:t>election</a:t>
            </a:r>
            <a:endParaRPr lang="pl-PL" sz="1800" dirty="0"/>
          </a:p>
          <a:p>
            <a:pPr marL="0" indent="0">
              <a:buNone/>
            </a:pPr>
            <a:r>
              <a:rPr lang="pl-PL" sz="1800" dirty="0"/>
              <a:t>    k               — </a:t>
            </a:r>
            <a:r>
              <a:rPr lang="pl-PL" sz="1800" dirty="0" err="1"/>
              <a:t>size</a:t>
            </a:r>
            <a:r>
              <a:rPr lang="pl-PL" sz="1800" dirty="0"/>
              <a:t> of the </a:t>
            </a:r>
            <a:r>
              <a:rPr lang="pl-PL" sz="1800" dirty="0" err="1"/>
              <a:t>parliament</a:t>
            </a:r>
            <a:endParaRPr lang="pl-PL" sz="1800" dirty="0"/>
          </a:p>
          <a:p>
            <a:pPr marL="0" indent="0">
              <a:buNone/>
            </a:pPr>
            <a:endParaRPr lang="pl-PL" sz="800" dirty="0"/>
          </a:p>
          <a:p>
            <a:pPr marL="0" indent="0">
              <a:buNone/>
            </a:pPr>
            <a:r>
              <a:rPr lang="pl-PL" sz="1800" b="1" dirty="0" err="1"/>
              <a:t>Algorithm</a:t>
            </a:r>
            <a:r>
              <a:rPr lang="pl-PL" sz="1800" b="1" dirty="0"/>
              <a:t>:</a:t>
            </a:r>
          </a:p>
          <a:p>
            <a:pPr marL="0" indent="0">
              <a:buNone/>
            </a:pPr>
            <a:endParaRPr lang="pl-PL" sz="1800" b="1" dirty="0"/>
          </a:p>
          <a:p>
            <a:pPr marL="0" indent="0">
              <a:buNone/>
            </a:pPr>
            <a:r>
              <a:rPr lang="pl-PL" sz="1800" b="1" dirty="0"/>
              <a:t>for</a:t>
            </a:r>
            <a:r>
              <a:rPr lang="pl-PL" sz="1800" dirty="0"/>
              <a:t> </a:t>
            </a:r>
            <a:r>
              <a:rPr lang="pl-PL" sz="1800" i="1" dirty="0"/>
              <a:t>i</a:t>
            </a:r>
            <a:r>
              <a:rPr lang="pl-PL" sz="1800" dirty="0"/>
              <a:t> = 1 </a:t>
            </a:r>
            <a:r>
              <a:rPr lang="pl-PL" sz="1800" b="1" dirty="0"/>
              <a:t>to</a:t>
            </a:r>
            <a:r>
              <a:rPr lang="pl-PL" sz="1800" dirty="0"/>
              <a:t> </a:t>
            </a:r>
            <a:r>
              <a:rPr lang="pl-PL" sz="1800" i="1" dirty="0"/>
              <a:t>k</a:t>
            </a:r>
            <a:r>
              <a:rPr lang="pl-PL" sz="1800" dirty="0"/>
              <a:t> </a:t>
            </a:r>
            <a:r>
              <a:rPr lang="pl-PL" sz="1800" b="1" dirty="0"/>
              <a:t>do</a:t>
            </a:r>
            <a:r>
              <a:rPr lang="pl-PL" sz="1800" dirty="0"/>
              <a:t>:</a:t>
            </a:r>
          </a:p>
          <a:p>
            <a:pPr marL="0" indent="0">
              <a:buNone/>
            </a:pPr>
            <a:r>
              <a:rPr lang="pl-PL" sz="1800" dirty="0"/>
              <a:t>    </a:t>
            </a:r>
            <a:r>
              <a:rPr lang="pl-PL" sz="1800" dirty="0" err="1"/>
              <a:t>pick</a:t>
            </a:r>
            <a:r>
              <a:rPr lang="pl-PL" sz="1800" dirty="0"/>
              <a:t> a </a:t>
            </a:r>
            <a:r>
              <a:rPr lang="pl-PL" sz="1800" dirty="0" err="1"/>
              <a:t>candidate</a:t>
            </a:r>
            <a:r>
              <a:rPr lang="pl-PL" sz="1800" dirty="0"/>
              <a:t> c </a:t>
            </a:r>
            <a:r>
              <a:rPr lang="pl-PL" sz="1800" dirty="0" err="1"/>
              <a:t>that</a:t>
            </a:r>
            <a:r>
              <a:rPr lang="pl-PL" sz="1800" dirty="0"/>
              <a:t> </a:t>
            </a:r>
            <a:r>
              <a:rPr lang="pl-PL" sz="1800" dirty="0" err="1"/>
              <a:t>increases</a:t>
            </a:r>
            <a:br>
              <a:rPr lang="pl-PL" sz="1800" dirty="0"/>
            </a:br>
            <a:r>
              <a:rPr lang="pl-PL" sz="1800" dirty="0"/>
              <a:t>    the </a:t>
            </a:r>
            <a:r>
              <a:rPr lang="pl-PL" sz="1800" dirty="0" err="1"/>
              <a:t>score</a:t>
            </a:r>
            <a:r>
              <a:rPr lang="pl-PL" sz="1800" dirty="0"/>
              <a:t> of the </a:t>
            </a:r>
            <a:r>
              <a:rPr lang="pl-PL" sz="1800" dirty="0" err="1"/>
              <a:t>assignment</a:t>
            </a:r>
            <a:r>
              <a:rPr lang="pl-PL" sz="1800" dirty="0"/>
              <a:t> most</a:t>
            </a:r>
            <a:br>
              <a:rPr lang="pl-PL" sz="1800" dirty="0"/>
            </a:br>
            <a:br>
              <a:rPr lang="pl-PL" sz="800" dirty="0">
                <a:sym typeface="Wingdings" panose="05000000000000000000" pitchFamily="2" charset="2"/>
              </a:rPr>
            </a:br>
            <a:r>
              <a:rPr lang="pl-PL" sz="1800" b="1" dirty="0">
                <a:sym typeface="Wingdings" panose="05000000000000000000" pitchFamily="2" charset="2"/>
              </a:rPr>
              <a:t>return</a:t>
            </a:r>
            <a:r>
              <a:rPr lang="pl-PL" sz="1800" dirty="0">
                <a:sym typeface="Wingdings" panose="05000000000000000000" pitchFamily="2" charset="2"/>
              </a:rPr>
              <a:t> the </a:t>
            </a:r>
            <a:r>
              <a:rPr lang="pl-PL" sz="1800" dirty="0" err="1">
                <a:sym typeface="Wingdings" panose="05000000000000000000" pitchFamily="2" charset="2"/>
              </a:rPr>
              <a:t>computed</a:t>
            </a:r>
            <a:r>
              <a:rPr lang="pl-PL" sz="1800" dirty="0">
                <a:sym typeface="Wingdings" panose="05000000000000000000" pitchFamily="2" charset="2"/>
              </a:rPr>
              <a:t> </a:t>
            </a:r>
            <a:r>
              <a:rPr lang="pl-PL" sz="1800" dirty="0" err="1">
                <a:sym typeface="Wingdings" panose="05000000000000000000" pitchFamily="2" charset="2"/>
              </a:rPr>
              <a:t>assignment</a:t>
            </a:r>
            <a:endParaRPr lang="pl-PL" sz="1800" dirty="0"/>
          </a:p>
        </p:txBody>
      </p:sp>
      <p:sp>
        <p:nvSpPr>
          <p:cNvPr id="29" name="Dowolny kształt 28"/>
          <p:cNvSpPr/>
          <p:nvPr/>
        </p:nvSpPr>
        <p:spPr>
          <a:xfrm>
            <a:off x="5289281" y="1088587"/>
            <a:ext cx="3313772" cy="4914950"/>
          </a:xfrm>
          <a:custGeom>
            <a:avLst/>
            <a:gdLst>
              <a:gd name="connsiteX0" fmla="*/ 54270 w 4819317"/>
              <a:gd name="connsiteY0" fmla="*/ 481607 h 5506747"/>
              <a:gd name="connsiteX1" fmla="*/ 125522 w 4819317"/>
              <a:gd name="connsiteY1" fmla="*/ 1265378 h 5506747"/>
              <a:gd name="connsiteX2" fmla="*/ 909294 w 4819317"/>
              <a:gd name="connsiteY2" fmla="*/ 1348505 h 5506747"/>
              <a:gd name="connsiteX3" fmla="*/ 1384307 w 4819317"/>
              <a:gd name="connsiteY3" fmla="*/ 1538511 h 5506747"/>
              <a:gd name="connsiteX4" fmla="*/ 1503060 w 4819317"/>
              <a:gd name="connsiteY4" fmla="*/ 2512287 h 5506747"/>
              <a:gd name="connsiteX5" fmla="*/ 1586187 w 4819317"/>
              <a:gd name="connsiteY5" fmla="*/ 2797295 h 5506747"/>
              <a:gd name="connsiteX6" fmla="*/ 2049325 w 4819317"/>
              <a:gd name="connsiteY6" fmla="*/ 2987300 h 5506747"/>
              <a:gd name="connsiteX7" fmla="*/ 2144327 w 4819317"/>
              <a:gd name="connsiteY7" fmla="*/ 3438563 h 5506747"/>
              <a:gd name="connsiteX8" fmla="*/ 1609938 w 4819317"/>
              <a:gd name="connsiteY8" fmla="*/ 3652318 h 5506747"/>
              <a:gd name="connsiteX9" fmla="*/ 1396182 w 4819317"/>
              <a:gd name="connsiteY9" fmla="*/ 4210459 h 5506747"/>
              <a:gd name="connsiteX10" fmla="*/ 268026 w 4819317"/>
              <a:gd name="connsiteY10" fmla="*/ 4293586 h 5506747"/>
              <a:gd name="connsiteX11" fmla="*/ 78021 w 4819317"/>
              <a:gd name="connsiteY11" fmla="*/ 5089233 h 5506747"/>
              <a:gd name="connsiteX12" fmla="*/ 434281 w 4819317"/>
              <a:gd name="connsiteY12" fmla="*/ 5243612 h 5506747"/>
              <a:gd name="connsiteX13" fmla="*/ 4341263 w 4819317"/>
              <a:gd name="connsiteY13" fmla="*/ 5112983 h 5506747"/>
              <a:gd name="connsiteX14" fmla="*/ 4329387 w 4819317"/>
              <a:gd name="connsiteY14" fmla="*/ 445981 h 5506747"/>
              <a:gd name="connsiteX15" fmla="*/ 493657 w 4819317"/>
              <a:gd name="connsiteY15" fmla="*/ 196599 h 5506747"/>
              <a:gd name="connsiteX16" fmla="*/ 54270 w 4819317"/>
              <a:gd name="connsiteY16" fmla="*/ 481607 h 5506747"/>
              <a:gd name="connsiteX0" fmla="*/ 42599 w 4781704"/>
              <a:gd name="connsiteY0" fmla="*/ 481607 h 5511408"/>
              <a:gd name="connsiteX1" fmla="*/ 113851 w 4781704"/>
              <a:gd name="connsiteY1" fmla="*/ 1265378 h 5511408"/>
              <a:gd name="connsiteX2" fmla="*/ 897623 w 4781704"/>
              <a:gd name="connsiteY2" fmla="*/ 1348505 h 5511408"/>
              <a:gd name="connsiteX3" fmla="*/ 1372636 w 4781704"/>
              <a:gd name="connsiteY3" fmla="*/ 1538511 h 5511408"/>
              <a:gd name="connsiteX4" fmla="*/ 1491389 w 4781704"/>
              <a:gd name="connsiteY4" fmla="*/ 2512287 h 5511408"/>
              <a:gd name="connsiteX5" fmla="*/ 1574516 w 4781704"/>
              <a:gd name="connsiteY5" fmla="*/ 2797295 h 5511408"/>
              <a:gd name="connsiteX6" fmla="*/ 2037654 w 4781704"/>
              <a:gd name="connsiteY6" fmla="*/ 2987300 h 5511408"/>
              <a:gd name="connsiteX7" fmla="*/ 2132656 w 4781704"/>
              <a:gd name="connsiteY7" fmla="*/ 3438563 h 5511408"/>
              <a:gd name="connsiteX8" fmla="*/ 1598267 w 4781704"/>
              <a:gd name="connsiteY8" fmla="*/ 3652318 h 5511408"/>
              <a:gd name="connsiteX9" fmla="*/ 1384511 w 4781704"/>
              <a:gd name="connsiteY9" fmla="*/ 4210459 h 5511408"/>
              <a:gd name="connsiteX10" fmla="*/ 256355 w 4781704"/>
              <a:gd name="connsiteY10" fmla="*/ 4293586 h 5511408"/>
              <a:gd name="connsiteX11" fmla="*/ 66350 w 4781704"/>
              <a:gd name="connsiteY11" fmla="*/ 5089233 h 5511408"/>
              <a:gd name="connsiteX12" fmla="*/ 838247 w 4781704"/>
              <a:gd name="connsiteY12" fmla="*/ 5255487 h 5511408"/>
              <a:gd name="connsiteX13" fmla="*/ 4329592 w 4781704"/>
              <a:gd name="connsiteY13" fmla="*/ 5112983 h 5511408"/>
              <a:gd name="connsiteX14" fmla="*/ 4317716 w 4781704"/>
              <a:gd name="connsiteY14" fmla="*/ 445981 h 5511408"/>
              <a:gd name="connsiteX15" fmla="*/ 481986 w 4781704"/>
              <a:gd name="connsiteY15" fmla="*/ 196599 h 5511408"/>
              <a:gd name="connsiteX16" fmla="*/ 42599 w 4781704"/>
              <a:gd name="connsiteY16" fmla="*/ 481607 h 5511408"/>
              <a:gd name="connsiteX0" fmla="*/ 42599 w 4681219"/>
              <a:gd name="connsiteY0" fmla="*/ 325342 h 5190225"/>
              <a:gd name="connsiteX1" fmla="*/ 113851 w 4681219"/>
              <a:gd name="connsiteY1" fmla="*/ 1109113 h 5190225"/>
              <a:gd name="connsiteX2" fmla="*/ 897623 w 4681219"/>
              <a:gd name="connsiteY2" fmla="*/ 1192240 h 5190225"/>
              <a:gd name="connsiteX3" fmla="*/ 1372636 w 4681219"/>
              <a:gd name="connsiteY3" fmla="*/ 1382246 h 5190225"/>
              <a:gd name="connsiteX4" fmla="*/ 1491389 w 4681219"/>
              <a:gd name="connsiteY4" fmla="*/ 2356022 h 5190225"/>
              <a:gd name="connsiteX5" fmla="*/ 1574516 w 4681219"/>
              <a:gd name="connsiteY5" fmla="*/ 2641030 h 5190225"/>
              <a:gd name="connsiteX6" fmla="*/ 2037654 w 4681219"/>
              <a:gd name="connsiteY6" fmla="*/ 2831035 h 5190225"/>
              <a:gd name="connsiteX7" fmla="*/ 2132656 w 4681219"/>
              <a:gd name="connsiteY7" fmla="*/ 3282298 h 5190225"/>
              <a:gd name="connsiteX8" fmla="*/ 1598267 w 4681219"/>
              <a:gd name="connsiteY8" fmla="*/ 3496053 h 5190225"/>
              <a:gd name="connsiteX9" fmla="*/ 1384511 w 4681219"/>
              <a:gd name="connsiteY9" fmla="*/ 4054194 h 5190225"/>
              <a:gd name="connsiteX10" fmla="*/ 256355 w 4681219"/>
              <a:gd name="connsiteY10" fmla="*/ 4137321 h 5190225"/>
              <a:gd name="connsiteX11" fmla="*/ 66350 w 4681219"/>
              <a:gd name="connsiteY11" fmla="*/ 4932968 h 5190225"/>
              <a:gd name="connsiteX12" fmla="*/ 838247 w 4681219"/>
              <a:gd name="connsiteY12" fmla="*/ 5099222 h 5190225"/>
              <a:gd name="connsiteX13" fmla="*/ 4329592 w 4681219"/>
              <a:gd name="connsiteY13" fmla="*/ 4956718 h 5190225"/>
              <a:gd name="connsiteX14" fmla="*/ 4472094 w 4681219"/>
              <a:gd name="connsiteY14" fmla="*/ 2581652 h 5190225"/>
              <a:gd name="connsiteX15" fmla="*/ 4317716 w 4681219"/>
              <a:gd name="connsiteY15" fmla="*/ 289716 h 5190225"/>
              <a:gd name="connsiteX16" fmla="*/ 481986 w 4681219"/>
              <a:gd name="connsiteY16" fmla="*/ 40334 h 5190225"/>
              <a:gd name="connsiteX17" fmla="*/ 42599 w 4681219"/>
              <a:gd name="connsiteY17" fmla="*/ 325342 h 5190225"/>
              <a:gd name="connsiteX0" fmla="*/ 42599 w 4641981"/>
              <a:gd name="connsiteY0" fmla="*/ 384053 h 5248936"/>
              <a:gd name="connsiteX1" fmla="*/ 113851 w 4641981"/>
              <a:gd name="connsiteY1" fmla="*/ 1167824 h 5248936"/>
              <a:gd name="connsiteX2" fmla="*/ 897623 w 4641981"/>
              <a:gd name="connsiteY2" fmla="*/ 1250951 h 5248936"/>
              <a:gd name="connsiteX3" fmla="*/ 1372636 w 4641981"/>
              <a:gd name="connsiteY3" fmla="*/ 1440957 h 5248936"/>
              <a:gd name="connsiteX4" fmla="*/ 1491389 w 4641981"/>
              <a:gd name="connsiteY4" fmla="*/ 2414733 h 5248936"/>
              <a:gd name="connsiteX5" fmla="*/ 1574516 w 4641981"/>
              <a:gd name="connsiteY5" fmla="*/ 2699741 h 5248936"/>
              <a:gd name="connsiteX6" fmla="*/ 2037654 w 4641981"/>
              <a:gd name="connsiteY6" fmla="*/ 2889746 h 5248936"/>
              <a:gd name="connsiteX7" fmla="*/ 2132656 w 4641981"/>
              <a:gd name="connsiteY7" fmla="*/ 3341009 h 5248936"/>
              <a:gd name="connsiteX8" fmla="*/ 1598267 w 4641981"/>
              <a:gd name="connsiteY8" fmla="*/ 3554764 h 5248936"/>
              <a:gd name="connsiteX9" fmla="*/ 1384511 w 4641981"/>
              <a:gd name="connsiteY9" fmla="*/ 4112905 h 5248936"/>
              <a:gd name="connsiteX10" fmla="*/ 256355 w 4641981"/>
              <a:gd name="connsiteY10" fmla="*/ 4196032 h 5248936"/>
              <a:gd name="connsiteX11" fmla="*/ 66350 w 4641981"/>
              <a:gd name="connsiteY11" fmla="*/ 4991679 h 5248936"/>
              <a:gd name="connsiteX12" fmla="*/ 838247 w 4641981"/>
              <a:gd name="connsiteY12" fmla="*/ 5157933 h 5248936"/>
              <a:gd name="connsiteX13" fmla="*/ 4329592 w 4641981"/>
              <a:gd name="connsiteY13" fmla="*/ 5015429 h 5248936"/>
              <a:gd name="connsiteX14" fmla="*/ 4472094 w 4641981"/>
              <a:gd name="connsiteY14" fmla="*/ 2640363 h 5248936"/>
              <a:gd name="connsiteX15" fmla="*/ 3961456 w 4641981"/>
              <a:gd name="connsiteY15" fmla="*/ 241549 h 5248936"/>
              <a:gd name="connsiteX16" fmla="*/ 481986 w 4641981"/>
              <a:gd name="connsiteY16" fmla="*/ 99045 h 5248936"/>
              <a:gd name="connsiteX17" fmla="*/ 42599 w 4641981"/>
              <a:gd name="connsiteY17" fmla="*/ 384053 h 5248936"/>
              <a:gd name="connsiteX0" fmla="*/ 42599 w 4498630"/>
              <a:gd name="connsiteY0" fmla="*/ 384053 h 5215513"/>
              <a:gd name="connsiteX1" fmla="*/ 113851 w 4498630"/>
              <a:gd name="connsiteY1" fmla="*/ 1167824 h 5215513"/>
              <a:gd name="connsiteX2" fmla="*/ 897623 w 4498630"/>
              <a:gd name="connsiteY2" fmla="*/ 1250951 h 5215513"/>
              <a:gd name="connsiteX3" fmla="*/ 1372636 w 4498630"/>
              <a:gd name="connsiteY3" fmla="*/ 1440957 h 5215513"/>
              <a:gd name="connsiteX4" fmla="*/ 1491389 w 4498630"/>
              <a:gd name="connsiteY4" fmla="*/ 2414733 h 5215513"/>
              <a:gd name="connsiteX5" fmla="*/ 1574516 w 4498630"/>
              <a:gd name="connsiteY5" fmla="*/ 2699741 h 5215513"/>
              <a:gd name="connsiteX6" fmla="*/ 2037654 w 4498630"/>
              <a:gd name="connsiteY6" fmla="*/ 2889746 h 5215513"/>
              <a:gd name="connsiteX7" fmla="*/ 2132656 w 4498630"/>
              <a:gd name="connsiteY7" fmla="*/ 3341009 h 5215513"/>
              <a:gd name="connsiteX8" fmla="*/ 1598267 w 4498630"/>
              <a:gd name="connsiteY8" fmla="*/ 3554764 h 5215513"/>
              <a:gd name="connsiteX9" fmla="*/ 1384511 w 4498630"/>
              <a:gd name="connsiteY9" fmla="*/ 4112905 h 5215513"/>
              <a:gd name="connsiteX10" fmla="*/ 256355 w 4498630"/>
              <a:gd name="connsiteY10" fmla="*/ 4196032 h 5215513"/>
              <a:gd name="connsiteX11" fmla="*/ 66350 w 4498630"/>
              <a:gd name="connsiteY11" fmla="*/ 4991679 h 5215513"/>
              <a:gd name="connsiteX12" fmla="*/ 838247 w 4498630"/>
              <a:gd name="connsiteY12" fmla="*/ 5157933 h 5215513"/>
              <a:gd name="connsiteX13" fmla="*/ 4032708 w 4498630"/>
              <a:gd name="connsiteY13" fmla="*/ 5098556 h 5215513"/>
              <a:gd name="connsiteX14" fmla="*/ 4329592 w 4498630"/>
              <a:gd name="connsiteY14" fmla="*/ 5015429 h 5215513"/>
              <a:gd name="connsiteX15" fmla="*/ 4472094 w 4498630"/>
              <a:gd name="connsiteY15" fmla="*/ 2640363 h 5215513"/>
              <a:gd name="connsiteX16" fmla="*/ 3961456 w 4498630"/>
              <a:gd name="connsiteY16" fmla="*/ 241549 h 5215513"/>
              <a:gd name="connsiteX17" fmla="*/ 481986 w 4498630"/>
              <a:gd name="connsiteY17" fmla="*/ 99045 h 5215513"/>
              <a:gd name="connsiteX18" fmla="*/ 42599 w 4498630"/>
              <a:gd name="connsiteY18" fmla="*/ 384053 h 5215513"/>
              <a:gd name="connsiteX0" fmla="*/ 42599 w 4498630"/>
              <a:gd name="connsiteY0" fmla="*/ 384053 h 5210914"/>
              <a:gd name="connsiteX1" fmla="*/ 113851 w 4498630"/>
              <a:gd name="connsiteY1" fmla="*/ 1167824 h 5210914"/>
              <a:gd name="connsiteX2" fmla="*/ 897623 w 4498630"/>
              <a:gd name="connsiteY2" fmla="*/ 1250951 h 5210914"/>
              <a:gd name="connsiteX3" fmla="*/ 1372636 w 4498630"/>
              <a:gd name="connsiteY3" fmla="*/ 1440957 h 5210914"/>
              <a:gd name="connsiteX4" fmla="*/ 1491389 w 4498630"/>
              <a:gd name="connsiteY4" fmla="*/ 2414733 h 5210914"/>
              <a:gd name="connsiteX5" fmla="*/ 1574516 w 4498630"/>
              <a:gd name="connsiteY5" fmla="*/ 2699741 h 5210914"/>
              <a:gd name="connsiteX6" fmla="*/ 2037654 w 4498630"/>
              <a:gd name="connsiteY6" fmla="*/ 2889746 h 5210914"/>
              <a:gd name="connsiteX7" fmla="*/ 2132656 w 4498630"/>
              <a:gd name="connsiteY7" fmla="*/ 3341009 h 5210914"/>
              <a:gd name="connsiteX8" fmla="*/ 1598267 w 4498630"/>
              <a:gd name="connsiteY8" fmla="*/ 3554764 h 5210914"/>
              <a:gd name="connsiteX9" fmla="*/ 1384511 w 4498630"/>
              <a:gd name="connsiteY9" fmla="*/ 4112905 h 5210914"/>
              <a:gd name="connsiteX10" fmla="*/ 256355 w 4498630"/>
              <a:gd name="connsiteY10" fmla="*/ 4196032 h 5210914"/>
              <a:gd name="connsiteX11" fmla="*/ 66350 w 4498630"/>
              <a:gd name="connsiteY11" fmla="*/ 4991679 h 5210914"/>
              <a:gd name="connsiteX12" fmla="*/ 838247 w 4498630"/>
              <a:gd name="connsiteY12" fmla="*/ 5157933 h 5210914"/>
              <a:gd name="connsiteX13" fmla="*/ 4032708 w 4498630"/>
              <a:gd name="connsiteY13" fmla="*/ 5098556 h 5210914"/>
              <a:gd name="connsiteX14" fmla="*/ 4329592 w 4498630"/>
              <a:gd name="connsiteY14" fmla="*/ 5015429 h 5210914"/>
              <a:gd name="connsiteX15" fmla="*/ 4472094 w 4498630"/>
              <a:gd name="connsiteY15" fmla="*/ 2640363 h 5210914"/>
              <a:gd name="connsiteX16" fmla="*/ 3961456 w 4498630"/>
              <a:gd name="connsiteY16" fmla="*/ 241549 h 5210914"/>
              <a:gd name="connsiteX17" fmla="*/ 481986 w 4498630"/>
              <a:gd name="connsiteY17" fmla="*/ 99045 h 5210914"/>
              <a:gd name="connsiteX18" fmla="*/ 42599 w 4498630"/>
              <a:gd name="connsiteY18" fmla="*/ 384053 h 5210914"/>
              <a:gd name="connsiteX0" fmla="*/ 42599 w 4498630"/>
              <a:gd name="connsiteY0" fmla="*/ 384053 h 5157933"/>
              <a:gd name="connsiteX1" fmla="*/ 113851 w 4498630"/>
              <a:gd name="connsiteY1" fmla="*/ 1167824 h 5157933"/>
              <a:gd name="connsiteX2" fmla="*/ 897623 w 4498630"/>
              <a:gd name="connsiteY2" fmla="*/ 1250951 h 5157933"/>
              <a:gd name="connsiteX3" fmla="*/ 1372636 w 4498630"/>
              <a:gd name="connsiteY3" fmla="*/ 1440957 h 5157933"/>
              <a:gd name="connsiteX4" fmla="*/ 1491389 w 4498630"/>
              <a:gd name="connsiteY4" fmla="*/ 2414733 h 5157933"/>
              <a:gd name="connsiteX5" fmla="*/ 1574516 w 4498630"/>
              <a:gd name="connsiteY5" fmla="*/ 2699741 h 5157933"/>
              <a:gd name="connsiteX6" fmla="*/ 2037654 w 4498630"/>
              <a:gd name="connsiteY6" fmla="*/ 2889746 h 5157933"/>
              <a:gd name="connsiteX7" fmla="*/ 2132656 w 4498630"/>
              <a:gd name="connsiteY7" fmla="*/ 3341009 h 5157933"/>
              <a:gd name="connsiteX8" fmla="*/ 1598267 w 4498630"/>
              <a:gd name="connsiteY8" fmla="*/ 3554764 h 5157933"/>
              <a:gd name="connsiteX9" fmla="*/ 1384511 w 4498630"/>
              <a:gd name="connsiteY9" fmla="*/ 4112905 h 5157933"/>
              <a:gd name="connsiteX10" fmla="*/ 256355 w 4498630"/>
              <a:gd name="connsiteY10" fmla="*/ 4196032 h 5157933"/>
              <a:gd name="connsiteX11" fmla="*/ 66350 w 4498630"/>
              <a:gd name="connsiteY11" fmla="*/ 4991679 h 5157933"/>
              <a:gd name="connsiteX12" fmla="*/ 838247 w 4498630"/>
              <a:gd name="connsiteY12" fmla="*/ 5157933 h 5157933"/>
              <a:gd name="connsiteX13" fmla="*/ 4032708 w 4498630"/>
              <a:gd name="connsiteY13" fmla="*/ 5098556 h 5157933"/>
              <a:gd name="connsiteX14" fmla="*/ 4424594 w 4498630"/>
              <a:gd name="connsiteY14" fmla="*/ 4255408 h 5157933"/>
              <a:gd name="connsiteX15" fmla="*/ 4472094 w 4498630"/>
              <a:gd name="connsiteY15" fmla="*/ 2640363 h 5157933"/>
              <a:gd name="connsiteX16" fmla="*/ 3961456 w 4498630"/>
              <a:gd name="connsiteY16" fmla="*/ 241549 h 5157933"/>
              <a:gd name="connsiteX17" fmla="*/ 481986 w 4498630"/>
              <a:gd name="connsiteY17" fmla="*/ 99045 h 5157933"/>
              <a:gd name="connsiteX18" fmla="*/ 42599 w 4498630"/>
              <a:gd name="connsiteY18" fmla="*/ 384053 h 5157933"/>
              <a:gd name="connsiteX0" fmla="*/ 42599 w 4498630"/>
              <a:gd name="connsiteY0" fmla="*/ 384053 h 5157933"/>
              <a:gd name="connsiteX1" fmla="*/ 113851 w 4498630"/>
              <a:gd name="connsiteY1" fmla="*/ 1167824 h 5157933"/>
              <a:gd name="connsiteX2" fmla="*/ 897623 w 4498630"/>
              <a:gd name="connsiteY2" fmla="*/ 1250951 h 5157933"/>
              <a:gd name="connsiteX3" fmla="*/ 1372636 w 4498630"/>
              <a:gd name="connsiteY3" fmla="*/ 1440957 h 5157933"/>
              <a:gd name="connsiteX4" fmla="*/ 1491389 w 4498630"/>
              <a:gd name="connsiteY4" fmla="*/ 2414733 h 5157933"/>
              <a:gd name="connsiteX5" fmla="*/ 1574516 w 4498630"/>
              <a:gd name="connsiteY5" fmla="*/ 2699741 h 5157933"/>
              <a:gd name="connsiteX6" fmla="*/ 2037654 w 4498630"/>
              <a:gd name="connsiteY6" fmla="*/ 2889746 h 5157933"/>
              <a:gd name="connsiteX7" fmla="*/ 2132656 w 4498630"/>
              <a:gd name="connsiteY7" fmla="*/ 3341009 h 5157933"/>
              <a:gd name="connsiteX8" fmla="*/ 1598267 w 4498630"/>
              <a:gd name="connsiteY8" fmla="*/ 3554764 h 5157933"/>
              <a:gd name="connsiteX9" fmla="*/ 1384511 w 4498630"/>
              <a:gd name="connsiteY9" fmla="*/ 4112905 h 5157933"/>
              <a:gd name="connsiteX10" fmla="*/ 256355 w 4498630"/>
              <a:gd name="connsiteY10" fmla="*/ 4196032 h 5157933"/>
              <a:gd name="connsiteX11" fmla="*/ 66350 w 4498630"/>
              <a:gd name="connsiteY11" fmla="*/ 4991679 h 5157933"/>
              <a:gd name="connsiteX12" fmla="*/ 838247 w 4498630"/>
              <a:gd name="connsiteY12" fmla="*/ 5157933 h 5157933"/>
              <a:gd name="connsiteX13" fmla="*/ 4032708 w 4498630"/>
              <a:gd name="connsiteY13" fmla="*/ 5098556 h 5157933"/>
              <a:gd name="connsiteX14" fmla="*/ 4424594 w 4498630"/>
              <a:gd name="connsiteY14" fmla="*/ 4255408 h 5157933"/>
              <a:gd name="connsiteX15" fmla="*/ 4472094 w 4498630"/>
              <a:gd name="connsiteY15" fmla="*/ 2640363 h 5157933"/>
              <a:gd name="connsiteX16" fmla="*/ 3961456 w 4498630"/>
              <a:gd name="connsiteY16" fmla="*/ 241549 h 5157933"/>
              <a:gd name="connsiteX17" fmla="*/ 481986 w 4498630"/>
              <a:gd name="connsiteY17" fmla="*/ 99045 h 5157933"/>
              <a:gd name="connsiteX18" fmla="*/ 42599 w 4498630"/>
              <a:gd name="connsiteY18" fmla="*/ 384053 h 5157933"/>
              <a:gd name="connsiteX0" fmla="*/ 298488 w 4754519"/>
              <a:gd name="connsiteY0" fmla="*/ 307247 h 5081127"/>
              <a:gd name="connsiteX1" fmla="*/ 369740 w 4754519"/>
              <a:gd name="connsiteY1" fmla="*/ 1091018 h 5081127"/>
              <a:gd name="connsiteX2" fmla="*/ 1153512 w 4754519"/>
              <a:gd name="connsiteY2" fmla="*/ 1174145 h 5081127"/>
              <a:gd name="connsiteX3" fmla="*/ 1628525 w 4754519"/>
              <a:gd name="connsiteY3" fmla="*/ 1364151 h 5081127"/>
              <a:gd name="connsiteX4" fmla="*/ 1747278 w 4754519"/>
              <a:gd name="connsiteY4" fmla="*/ 2337927 h 5081127"/>
              <a:gd name="connsiteX5" fmla="*/ 1830405 w 4754519"/>
              <a:gd name="connsiteY5" fmla="*/ 2622935 h 5081127"/>
              <a:gd name="connsiteX6" fmla="*/ 2293543 w 4754519"/>
              <a:gd name="connsiteY6" fmla="*/ 2812940 h 5081127"/>
              <a:gd name="connsiteX7" fmla="*/ 2388545 w 4754519"/>
              <a:gd name="connsiteY7" fmla="*/ 3264203 h 5081127"/>
              <a:gd name="connsiteX8" fmla="*/ 1854156 w 4754519"/>
              <a:gd name="connsiteY8" fmla="*/ 3477958 h 5081127"/>
              <a:gd name="connsiteX9" fmla="*/ 1640400 w 4754519"/>
              <a:gd name="connsiteY9" fmla="*/ 4036099 h 5081127"/>
              <a:gd name="connsiteX10" fmla="*/ 512244 w 4754519"/>
              <a:gd name="connsiteY10" fmla="*/ 4119226 h 5081127"/>
              <a:gd name="connsiteX11" fmla="*/ 322239 w 4754519"/>
              <a:gd name="connsiteY11" fmla="*/ 4914873 h 5081127"/>
              <a:gd name="connsiteX12" fmla="*/ 1094136 w 4754519"/>
              <a:gd name="connsiteY12" fmla="*/ 5081127 h 5081127"/>
              <a:gd name="connsiteX13" fmla="*/ 4288597 w 4754519"/>
              <a:gd name="connsiteY13" fmla="*/ 5021750 h 5081127"/>
              <a:gd name="connsiteX14" fmla="*/ 4680483 w 4754519"/>
              <a:gd name="connsiteY14" fmla="*/ 4178602 h 5081127"/>
              <a:gd name="connsiteX15" fmla="*/ 4727983 w 4754519"/>
              <a:gd name="connsiteY15" fmla="*/ 2563557 h 5081127"/>
              <a:gd name="connsiteX16" fmla="*/ 4217345 w 4754519"/>
              <a:gd name="connsiteY16" fmla="*/ 164743 h 5081127"/>
              <a:gd name="connsiteX17" fmla="*/ 298488 w 4754519"/>
              <a:gd name="connsiteY17" fmla="*/ 307247 h 5081127"/>
              <a:gd name="connsiteX0" fmla="*/ 19501 w 4475532"/>
              <a:gd name="connsiteY0" fmla="*/ 307247 h 5081127"/>
              <a:gd name="connsiteX1" fmla="*/ 90753 w 4475532"/>
              <a:gd name="connsiteY1" fmla="*/ 1091018 h 5081127"/>
              <a:gd name="connsiteX2" fmla="*/ 874525 w 4475532"/>
              <a:gd name="connsiteY2" fmla="*/ 1174145 h 5081127"/>
              <a:gd name="connsiteX3" fmla="*/ 1349538 w 4475532"/>
              <a:gd name="connsiteY3" fmla="*/ 1364151 h 5081127"/>
              <a:gd name="connsiteX4" fmla="*/ 1468291 w 4475532"/>
              <a:gd name="connsiteY4" fmla="*/ 2337927 h 5081127"/>
              <a:gd name="connsiteX5" fmla="*/ 1551418 w 4475532"/>
              <a:gd name="connsiteY5" fmla="*/ 2622935 h 5081127"/>
              <a:gd name="connsiteX6" fmla="*/ 2014556 w 4475532"/>
              <a:gd name="connsiteY6" fmla="*/ 2812940 h 5081127"/>
              <a:gd name="connsiteX7" fmla="*/ 2109558 w 4475532"/>
              <a:gd name="connsiteY7" fmla="*/ 3264203 h 5081127"/>
              <a:gd name="connsiteX8" fmla="*/ 1575169 w 4475532"/>
              <a:gd name="connsiteY8" fmla="*/ 3477958 h 5081127"/>
              <a:gd name="connsiteX9" fmla="*/ 1361413 w 4475532"/>
              <a:gd name="connsiteY9" fmla="*/ 4036099 h 5081127"/>
              <a:gd name="connsiteX10" fmla="*/ 233257 w 4475532"/>
              <a:gd name="connsiteY10" fmla="*/ 4119226 h 5081127"/>
              <a:gd name="connsiteX11" fmla="*/ 43252 w 4475532"/>
              <a:gd name="connsiteY11" fmla="*/ 4914873 h 5081127"/>
              <a:gd name="connsiteX12" fmla="*/ 815149 w 4475532"/>
              <a:gd name="connsiteY12" fmla="*/ 5081127 h 5081127"/>
              <a:gd name="connsiteX13" fmla="*/ 4009610 w 4475532"/>
              <a:gd name="connsiteY13" fmla="*/ 5021750 h 5081127"/>
              <a:gd name="connsiteX14" fmla="*/ 4401496 w 4475532"/>
              <a:gd name="connsiteY14" fmla="*/ 4178602 h 5081127"/>
              <a:gd name="connsiteX15" fmla="*/ 4448996 w 4475532"/>
              <a:gd name="connsiteY15" fmla="*/ 2563557 h 5081127"/>
              <a:gd name="connsiteX16" fmla="*/ 3938358 w 4475532"/>
              <a:gd name="connsiteY16" fmla="*/ 164743 h 5081127"/>
              <a:gd name="connsiteX17" fmla="*/ 19501 w 4475532"/>
              <a:gd name="connsiteY17" fmla="*/ 307247 h 5081127"/>
              <a:gd name="connsiteX0" fmla="*/ 19501 w 4475532"/>
              <a:gd name="connsiteY0" fmla="*/ 278785 h 5052665"/>
              <a:gd name="connsiteX1" fmla="*/ 90753 w 4475532"/>
              <a:gd name="connsiteY1" fmla="*/ 1062556 h 5052665"/>
              <a:gd name="connsiteX2" fmla="*/ 874525 w 4475532"/>
              <a:gd name="connsiteY2" fmla="*/ 1145683 h 5052665"/>
              <a:gd name="connsiteX3" fmla="*/ 1349538 w 4475532"/>
              <a:gd name="connsiteY3" fmla="*/ 1335689 h 5052665"/>
              <a:gd name="connsiteX4" fmla="*/ 1468291 w 4475532"/>
              <a:gd name="connsiteY4" fmla="*/ 2309465 h 5052665"/>
              <a:gd name="connsiteX5" fmla="*/ 1551418 w 4475532"/>
              <a:gd name="connsiteY5" fmla="*/ 2594473 h 5052665"/>
              <a:gd name="connsiteX6" fmla="*/ 2014556 w 4475532"/>
              <a:gd name="connsiteY6" fmla="*/ 2784478 h 5052665"/>
              <a:gd name="connsiteX7" fmla="*/ 2109558 w 4475532"/>
              <a:gd name="connsiteY7" fmla="*/ 3235741 h 5052665"/>
              <a:gd name="connsiteX8" fmla="*/ 1575169 w 4475532"/>
              <a:gd name="connsiteY8" fmla="*/ 3449496 h 5052665"/>
              <a:gd name="connsiteX9" fmla="*/ 1361413 w 4475532"/>
              <a:gd name="connsiteY9" fmla="*/ 4007637 h 5052665"/>
              <a:gd name="connsiteX10" fmla="*/ 233257 w 4475532"/>
              <a:gd name="connsiteY10" fmla="*/ 4090764 h 5052665"/>
              <a:gd name="connsiteX11" fmla="*/ 43252 w 4475532"/>
              <a:gd name="connsiteY11" fmla="*/ 4886411 h 5052665"/>
              <a:gd name="connsiteX12" fmla="*/ 815149 w 4475532"/>
              <a:gd name="connsiteY12" fmla="*/ 5052665 h 5052665"/>
              <a:gd name="connsiteX13" fmla="*/ 4009610 w 4475532"/>
              <a:gd name="connsiteY13" fmla="*/ 4993288 h 5052665"/>
              <a:gd name="connsiteX14" fmla="*/ 4401496 w 4475532"/>
              <a:gd name="connsiteY14" fmla="*/ 4150140 h 5052665"/>
              <a:gd name="connsiteX15" fmla="*/ 4448996 w 4475532"/>
              <a:gd name="connsiteY15" fmla="*/ 2535095 h 5052665"/>
              <a:gd name="connsiteX16" fmla="*/ 3938358 w 4475532"/>
              <a:gd name="connsiteY16" fmla="*/ 136281 h 5052665"/>
              <a:gd name="connsiteX17" fmla="*/ 19501 w 4475532"/>
              <a:gd name="connsiteY17" fmla="*/ 278785 h 5052665"/>
              <a:gd name="connsiteX0" fmla="*/ 19501 w 4475532"/>
              <a:gd name="connsiteY0" fmla="*/ 190666 h 5074905"/>
              <a:gd name="connsiteX1" fmla="*/ 90753 w 4475532"/>
              <a:gd name="connsiteY1" fmla="*/ 1084796 h 5074905"/>
              <a:gd name="connsiteX2" fmla="*/ 874525 w 4475532"/>
              <a:gd name="connsiteY2" fmla="*/ 1167923 h 5074905"/>
              <a:gd name="connsiteX3" fmla="*/ 1349538 w 4475532"/>
              <a:gd name="connsiteY3" fmla="*/ 1357929 h 5074905"/>
              <a:gd name="connsiteX4" fmla="*/ 1468291 w 4475532"/>
              <a:gd name="connsiteY4" fmla="*/ 2331705 h 5074905"/>
              <a:gd name="connsiteX5" fmla="*/ 1551418 w 4475532"/>
              <a:gd name="connsiteY5" fmla="*/ 2616713 h 5074905"/>
              <a:gd name="connsiteX6" fmla="*/ 2014556 w 4475532"/>
              <a:gd name="connsiteY6" fmla="*/ 2806718 h 5074905"/>
              <a:gd name="connsiteX7" fmla="*/ 2109558 w 4475532"/>
              <a:gd name="connsiteY7" fmla="*/ 3257981 h 5074905"/>
              <a:gd name="connsiteX8" fmla="*/ 1575169 w 4475532"/>
              <a:gd name="connsiteY8" fmla="*/ 3471736 h 5074905"/>
              <a:gd name="connsiteX9" fmla="*/ 1361413 w 4475532"/>
              <a:gd name="connsiteY9" fmla="*/ 4029877 h 5074905"/>
              <a:gd name="connsiteX10" fmla="*/ 233257 w 4475532"/>
              <a:gd name="connsiteY10" fmla="*/ 4113004 h 5074905"/>
              <a:gd name="connsiteX11" fmla="*/ 43252 w 4475532"/>
              <a:gd name="connsiteY11" fmla="*/ 4908651 h 5074905"/>
              <a:gd name="connsiteX12" fmla="*/ 815149 w 4475532"/>
              <a:gd name="connsiteY12" fmla="*/ 5074905 h 5074905"/>
              <a:gd name="connsiteX13" fmla="*/ 4009610 w 4475532"/>
              <a:gd name="connsiteY13" fmla="*/ 5015528 h 5074905"/>
              <a:gd name="connsiteX14" fmla="*/ 4401496 w 4475532"/>
              <a:gd name="connsiteY14" fmla="*/ 4172380 h 5074905"/>
              <a:gd name="connsiteX15" fmla="*/ 4448996 w 4475532"/>
              <a:gd name="connsiteY15" fmla="*/ 2557335 h 5074905"/>
              <a:gd name="connsiteX16" fmla="*/ 3938358 w 4475532"/>
              <a:gd name="connsiteY16" fmla="*/ 158521 h 5074905"/>
              <a:gd name="connsiteX17" fmla="*/ 19501 w 4475532"/>
              <a:gd name="connsiteY17" fmla="*/ 190666 h 5074905"/>
              <a:gd name="connsiteX0" fmla="*/ 19501 w 4475532"/>
              <a:gd name="connsiteY0" fmla="*/ 190666 h 5074905"/>
              <a:gd name="connsiteX1" fmla="*/ 90753 w 4475532"/>
              <a:gd name="connsiteY1" fmla="*/ 1084796 h 5074905"/>
              <a:gd name="connsiteX2" fmla="*/ 874525 w 4475532"/>
              <a:gd name="connsiteY2" fmla="*/ 1167923 h 5074905"/>
              <a:gd name="connsiteX3" fmla="*/ 1349538 w 4475532"/>
              <a:gd name="connsiteY3" fmla="*/ 1357929 h 5074905"/>
              <a:gd name="connsiteX4" fmla="*/ 1468291 w 4475532"/>
              <a:gd name="connsiteY4" fmla="*/ 2331705 h 5074905"/>
              <a:gd name="connsiteX5" fmla="*/ 1551418 w 4475532"/>
              <a:gd name="connsiteY5" fmla="*/ 2616713 h 5074905"/>
              <a:gd name="connsiteX6" fmla="*/ 2014556 w 4475532"/>
              <a:gd name="connsiteY6" fmla="*/ 2806718 h 5074905"/>
              <a:gd name="connsiteX7" fmla="*/ 2109558 w 4475532"/>
              <a:gd name="connsiteY7" fmla="*/ 3257981 h 5074905"/>
              <a:gd name="connsiteX8" fmla="*/ 1575169 w 4475532"/>
              <a:gd name="connsiteY8" fmla="*/ 3471736 h 5074905"/>
              <a:gd name="connsiteX9" fmla="*/ 1361413 w 4475532"/>
              <a:gd name="connsiteY9" fmla="*/ 4029877 h 5074905"/>
              <a:gd name="connsiteX10" fmla="*/ 233257 w 4475532"/>
              <a:gd name="connsiteY10" fmla="*/ 4113004 h 5074905"/>
              <a:gd name="connsiteX11" fmla="*/ 43252 w 4475532"/>
              <a:gd name="connsiteY11" fmla="*/ 4908651 h 5074905"/>
              <a:gd name="connsiteX12" fmla="*/ 815149 w 4475532"/>
              <a:gd name="connsiteY12" fmla="*/ 5074905 h 5074905"/>
              <a:gd name="connsiteX13" fmla="*/ 4009610 w 4475532"/>
              <a:gd name="connsiteY13" fmla="*/ 5015528 h 5074905"/>
              <a:gd name="connsiteX14" fmla="*/ 4401496 w 4475532"/>
              <a:gd name="connsiteY14" fmla="*/ 4172380 h 5074905"/>
              <a:gd name="connsiteX15" fmla="*/ 4448996 w 4475532"/>
              <a:gd name="connsiteY15" fmla="*/ 2557335 h 5074905"/>
              <a:gd name="connsiteX16" fmla="*/ 3938358 w 4475532"/>
              <a:gd name="connsiteY16" fmla="*/ 158521 h 5074905"/>
              <a:gd name="connsiteX17" fmla="*/ 19501 w 4475532"/>
              <a:gd name="connsiteY17" fmla="*/ 190666 h 5074905"/>
              <a:gd name="connsiteX0" fmla="*/ 19501 w 4475532"/>
              <a:gd name="connsiteY0" fmla="*/ 190666 h 5074905"/>
              <a:gd name="connsiteX1" fmla="*/ 90753 w 4475532"/>
              <a:gd name="connsiteY1" fmla="*/ 1084796 h 5074905"/>
              <a:gd name="connsiteX2" fmla="*/ 874525 w 4475532"/>
              <a:gd name="connsiteY2" fmla="*/ 1167923 h 5074905"/>
              <a:gd name="connsiteX3" fmla="*/ 1349538 w 4475532"/>
              <a:gd name="connsiteY3" fmla="*/ 1357929 h 5074905"/>
              <a:gd name="connsiteX4" fmla="*/ 1468291 w 4475532"/>
              <a:gd name="connsiteY4" fmla="*/ 2331705 h 5074905"/>
              <a:gd name="connsiteX5" fmla="*/ 1551418 w 4475532"/>
              <a:gd name="connsiteY5" fmla="*/ 2616713 h 5074905"/>
              <a:gd name="connsiteX6" fmla="*/ 2014556 w 4475532"/>
              <a:gd name="connsiteY6" fmla="*/ 2806718 h 5074905"/>
              <a:gd name="connsiteX7" fmla="*/ 2109558 w 4475532"/>
              <a:gd name="connsiteY7" fmla="*/ 3257981 h 5074905"/>
              <a:gd name="connsiteX8" fmla="*/ 1575169 w 4475532"/>
              <a:gd name="connsiteY8" fmla="*/ 3471736 h 5074905"/>
              <a:gd name="connsiteX9" fmla="*/ 1361413 w 4475532"/>
              <a:gd name="connsiteY9" fmla="*/ 4029877 h 5074905"/>
              <a:gd name="connsiteX10" fmla="*/ 233257 w 4475532"/>
              <a:gd name="connsiteY10" fmla="*/ 4113004 h 5074905"/>
              <a:gd name="connsiteX11" fmla="*/ 43252 w 4475532"/>
              <a:gd name="connsiteY11" fmla="*/ 4908651 h 5074905"/>
              <a:gd name="connsiteX12" fmla="*/ 815149 w 4475532"/>
              <a:gd name="connsiteY12" fmla="*/ 5074905 h 5074905"/>
              <a:gd name="connsiteX13" fmla="*/ 4009610 w 4475532"/>
              <a:gd name="connsiteY13" fmla="*/ 5015528 h 5074905"/>
              <a:gd name="connsiteX14" fmla="*/ 4401496 w 4475532"/>
              <a:gd name="connsiteY14" fmla="*/ 4172380 h 5074905"/>
              <a:gd name="connsiteX15" fmla="*/ 4448996 w 4475532"/>
              <a:gd name="connsiteY15" fmla="*/ 2557335 h 5074905"/>
              <a:gd name="connsiteX16" fmla="*/ 3938358 w 4475532"/>
              <a:gd name="connsiteY16" fmla="*/ 158521 h 5074905"/>
              <a:gd name="connsiteX17" fmla="*/ 19501 w 4475532"/>
              <a:gd name="connsiteY17" fmla="*/ 190666 h 5074905"/>
              <a:gd name="connsiteX0" fmla="*/ 71134 w 4527165"/>
              <a:gd name="connsiteY0" fmla="*/ 190666 h 5074905"/>
              <a:gd name="connsiteX1" fmla="*/ 142386 w 4527165"/>
              <a:gd name="connsiteY1" fmla="*/ 1084796 h 5074905"/>
              <a:gd name="connsiteX2" fmla="*/ 926158 w 4527165"/>
              <a:gd name="connsiteY2" fmla="*/ 1167923 h 5074905"/>
              <a:gd name="connsiteX3" fmla="*/ 1401171 w 4527165"/>
              <a:gd name="connsiteY3" fmla="*/ 1357929 h 5074905"/>
              <a:gd name="connsiteX4" fmla="*/ 1519924 w 4527165"/>
              <a:gd name="connsiteY4" fmla="*/ 2331705 h 5074905"/>
              <a:gd name="connsiteX5" fmla="*/ 1603051 w 4527165"/>
              <a:gd name="connsiteY5" fmla="*/ 2616713 h 5074905"/>
              <a:gd name="connsiteX6" fmla="*/ 2066189 w 4527165"/>
              <a:gd name="connsiteY6" fmla="*/ 2806718 h 5074905"/>
              <a:gd name="connsiteX7" fmla="*/ 2161191 w 4527165"/>
              <a:gd name="connsiteY7" fmla="*/ 3257981 h 5074905"/>
              <a:gd name="connsiteX8" fmla="*/ 1626802 w 4527165"/>
              <a:gd name="connsiteY8" fmla="*/ 3471736 h 5074905"/>
              <a:gd name="connsiteX9" fmla="*/ 1413046 w 4527165"/>
              <a:gd name="connsiteY9" fmla="*/ 4029877 h 5074905"/>
              <a:gd name="connsiteX10" fmla="*/ 158766 w 4527165"/>
              <a:gd name="connsiteY10" fmla="*/ 4128769 h 5074905"/>
              <a:gd name="connsiteX11" fmla="*/ 94885 w 4527165"/>
              <a:gd name="connsiteY11" fmla="*/ 4908651 h 5074905"/>
              <a:gd name="connsiteX12" fmla="*/ 866782 w 4527165"/>
              <a:gd name="connsiteY12" fmla="*/ 5074905 h 5074905"/>
              <a:gd name="connsiteX13" fmla="*/ 4061243 w 4527165"/>
              <a:gd name="connsiteY13" fmla="*/ 5015528 h 5074905"/>
              <a:gd name="connsiteX14" fmla="*/ 4453129 w 4527165"/>
              <a:gd name="connsiteY14" fmla="*/ 4172380 h 5074905"/>
              <a:gd name="connsiteX15" fmla="*/ 4500629 w 4527165"/>
              <a:gd name="connsiteY15" fmla="*/ 2557335 h 5074905"/>
              <a:gd name="connsiteX16" fmla="*/ 3989991 w 4527165"/>
              <a:gd name="connsiteY16" fmla="*/ 158521 h 5074905"/>
              <a:gd name="connsiteX17" fmla="*/ 71134 w 4527165"/>
              <a:gd name="connsiteY17" fmla="*/ 190666 h 5074905"/>
              <a:gd name="connsiteX0" fmla="*/ 13891 w 4469922"/>
              <a:gd name="connsiteY0" fmla="*/ 190666 h 5074905"/>
              <a:gd name="connsiteX1" fmla="*/ 85143 w 4469922"/>
              <a:gd name="connsiteY1" fmla="*/ 1084796 h 5074905"/>
              <a:gd name="connsiteX2" fmla="*/ 868915 w 4469922"/>
              <a:gd name="connsiteY2" fmla="*/ 1167923 h 5074905"/>
              <a:gd name="connsiteX3" fmla="*/ 1343928 w 4469922"/>
              <a:gd name="connsiteY3" fmla="*/ 1357929 h 5074905"/>
              <a:gd name="connsiteX4" fmla="*/ 1462681 w 4469922"/>
              <a:gd name="connsiteY4" fmla="*/ 2331705 h 5074905"/>
              <a:gd name="connsiteX5" fmla="*/ 1545808 w 4469922"/>
              <a:gd name="connsiteY5" fmla="*/ 2616713 h 5074905"/>
              <a:gd name="connsiteX6" fmla="*/ 2008946 w 4469922"/>
              <a:gd name="connsiteY6" fmla="*/ 2806718 h 5074905"/>
              <a:gd name="connsiteX7" fmla="*/ 2103948 w 4469922"/>
              <a:gd name="connsiteY7" fmla="*/ 3257981 h 5074905"/>
              <a:gd name="connsiteX8" fmla="*/ 1569559 w 4469922"/>
              <a:gd name="connsiteY8" fmla="*/ 3471736 h 5074905"/>
              <a:gd name="connsiteX9" fmla="*/ 1355803 w 4469922"/>
              <a:gd name="connsiteY9" fmla="*/ 4029877 h 5074905"/>
              <a:gd name="connsiteX10" fmla="*/ 101523 w 4469922"/>
              <a:gd name="connsiteY10" fmla="*/ 4128769 h 5074905"/>
              <a:gd name="connsiteX11" fmla="*/ 37642 w 4469922"/>
              <a:gd name="connsiteY11" fmla="*/ 4908651 h 5074905"/>
              <a:gd name="connsiteX12" fmla="*/ 809539 w 4469922"/>
              <a:gd name="connsiteY12" fmla="*/ 5074905 h 5074905"/>
              <a:gd name="connsiteX13" fmla="*/ 4004000 w 4469922"/>
              <a:gd name="connsiteY13" fmla="*/ 5015528 h 5074905"/>
              <a:gd name="connsiteX14" fmla="*/ 4395886 w 4469922"/>
              <a:gd name="connsiteY14" fmla="*/ 4172380 h 5074905"/>
              <a:gd name="connsiteX15" fmla="*/ 4443386 w 4469922"/>
              <a:gd name="connsiteY15" fmla="*/ 2557335 h 5074905"/>
              <a:gd name="connsiteX16" fmla="*/ 3932748 w 4469922"/>
              <a:gd name="connsiteY16" fmla="*/ 158521 h 5074905"/>
              <a:gd name="connsiteX17" fmla="*/ 13891 w 4469922"/>
              <a:gd name="connsiteY17" fmla="*/ 190666 h 5074905"/>
              <a:gd name="connsiteX0" fmla="*/ 10295 w 4466326"/>
              <a:gd name="connsiteY0" fmla="*/ 190666 h 5097596"/>
              <a:gd name="connsiteX1" fmla="*/ 81547 w 4466326"/>
              <a:gd name="connsiteY1" fmla="*/ 1084796 h 5097596"/>
              <a:gd name="connsiteX2" fmla="*/ 865319 w 4466326"/>
              <a:gd name="connsiteY2" fmla="*/ 1167923 h 5097596"/>
              <a:gd name="connsiteX3" fmla="*/ 1340332 w 4466326"/>
              <a:gd name="connsiteY3" fmla="*/ 1357929 h 5097596"/>
              <a:gd name="connsiteX4" fmla="*/ 1459085 w 4466326"/>
              <a:gd name="connsiteY4" fmla="*/ 2331705 h 5097596"/>
              <a:gd name="connsiteX5" fmla="*/ 1542212 w 4466326"/>
              <a:gd name="connsiteY5" fmla="*/ 2616713 h 5097596"/>
              <a:gd name="connsiteX6" fmla="*/ 2005350 w 4466326"/>
              <a:gd name="connsiteY6" fmla="*/ 2806718 h 5097596"/>
              <a:gd name="connsiteX7" fmla="*/ 2100352 w 4466326"/>
              <a:gd name="connsiteY7" fmla="*/ 3257981 h 5097596"/>
              <a:gd name="connsiteX8" fmla="*/ 1565963 w 4466326"/>
              <a:gd name="connsiteY8" fmla="*/ 3471736 h 5097596"/>
              <a:gd name="connsiteX9" fmla="*/ 1352207 w 4466326"/>
              <a:gd name="connsiteY9" fmla="*/ 4029877 h 5097596"/>
              <a:gd name="connsiteX10" fmla="*/ 97927 w 4466326"/>
              <a:gd name="connsiteY10" fmla="*/ 4128769 h 5097596"/>
              <a:gd name="connsiteX11" fmla="*/ 112874 w 4466326"/>
              <a:gd name="connsiteY11" fmla="*/ 5003244 h 5097596"/>
              <a:gd name="connsiteX12" fmla="*/ 805943 w 4466326"/>
              <a:gd name="connsiteY12" fmla="*/ 5074905 h 5097596"/>
              <a:gd name="connsiteX13" fmla="*/ 4000404 w 4466326"/>
              <a:gd name="connsiteY13" fmla="*/ 5015528 h 5097596"/>
              <a:gd name="connsiteX14" fmla="*/ 4392290 w 4466326"/>
              <a:gd name="connsiteY14" fmla="*/ 4172380 h 5097596"/>
              <a:gd name="connsiteX15" fmla="*/ 4439790 w 4466326"/>
              <a:gd name="connsiteY15" fmla="*/ 2557335 h 5097596"/>
              <a:gd name="connsiteX16" fmla="*/ 3929152 w 4466326"/>
              <a:gd name="connsiteY16" fmla="*/ 158521 h 5097596"/>
              <a:gd name="connsiteX17" fmla="*/ 10295 w 4466326"/>
              <a:gd name="connsiteY17" fmla="*/ 190666 h 5097596"/>
              <a:gd name="connsiteX0" fmla="*/ 10295 w 4466326"/>
              <a:gd name="connsiteY0" fmla="*/ 190666 h 5097596"/>
              <a:gd name="connsiteX1" fmla="*/ 81547 w 4466326"/>
              <a:gd name="connsiteY1" fmla="*/ 1084796 h 5097596"/>
              <a:gd name="connsiteX2" fmla="*/ 865319 w 4466326"/>
              <a:gd name="connsiteY2" fmla="*/ 1167923 h 5097596"/>
              <a:gd name="connsiteX3" fmla="*/ 1340332 w 4466326"/>
              <a:gd name="connsiteY3" fmla="*/ 1357929 h 5097596"/>
              <a:gd name="connsiteX4" fmla="*/ 1459085 w 4466326"/>
              <a:gd name="connsiteY4" fmla="*/ 2331705 h 5097596"/>
              <a:gd name="connsiteX5" fmla="*/ 1542212 w 4466326"/>
              <a:gd name="connsiteY5" fmla="*/ 2616713 h 5097596"/>
              <a:gd name="connsiteX6" fmla="*/ 2005350 w 4466326"/>
              <a:gd name="connsiteY6" fmla="*/ 2806718 h 5097596"/>
              <a:gd name="connsiteX7" fmla="*/ 2100352 w 4466326"/>
              <a:gd name="connsiteY7" fmla="*/ 3257981 h 5097596"/>
              <a:gd name="connsiteX8" fmla="*/ 1565963 w 4466326"/>
              <a:gd name="connsiteY8" fmla="*/ 3471736 h 5097596"/>
              <a:gd name="connsiteX9" fmla="*/ 1352207 w 4466326"/>
              <a:gd name="connsiteY9" fmla="*/ 4029877 h 5097596"/>
              <a:gd name="connsiteX10" fmla="*/ 97927 w 4466326"/>
              <a:gd name="connsiteY10" fmla="*/ 4128769 h 5097596"/>
              <a:gd name="connsiteX11" fmla="*/ 112874 w 4466326"/>
              <a:gd name="connsiteY11" fmla="*/ 5003244 h 5097596"/>
              <a:gd name="connsiteX12" fmla="*/ 805943 w 4466326"/>
              <a:gd name="connsiteY12" fmla="*/ 5074905 h 5097596"/>
              <a:gd name="connsiteX13" fmla="*/ 4000404 w 4466326"/>
              <a:gd name="connsiteY13" fmla="*/ 5015528 h 5097596"/>
              <a:gd name="connsiteX14" fmla="*/ 4392290 w 4466326"/>
              <a:gd name="connsiteY14" fmla="*/ 4172380 h 5097596"/>
              <a:gd name="connsiteX15" fmla="*/ 4439790 w 4466326"/>
              <a:gd name="connsiteY15" fmla="*/ 2557335 h 5097596"/>
              <a:gd name="connsiteX16" fmla="*/ 3929152 w 4466326"/>
              <a:gd name="connsiteY16" fmla="*/ 158521 h 5097596"/>
              <a:gd name="connsiteX17" fmla="*/ 10295 w 4466326"/>
              <a:gd name="connsiteY17" fmla="*/ 190666 h 5097596"/>
              <a:gd name="connsiteX0" fmla="*/ 10295 w 4466326"/>
              <a:gd name="connsiteY0" fmla="*/ 190666 h 5074977"/>
              <a:gd name="connsiteX1" fmla="*/ 81547 w 4466326"/>
              <a:gd name="connsiteY1" fmla="*/ 1084796 h 5074977"/>
              <a:gd name="connsiteX2" fmla="*/ 865319 w 4466326"/>
              <a:gd name="connsiteY2" fmla="*/ 1167923 h 5074977"/>
              <a:gd name="connsiteX3" fmla="*/ 1340332 w 4466326"/>
              <a:gd name="connsiteY3" fmla="*/ 1357929 h 5074977"/>
              <a:gd name="connsiteX4" fmla="*/ 1459085 w 4466326"/>
              <a:gd name="connsiteY4" fmla="*/ 2331705 h 5074977"/>
              <a:gd name="connsiteX5" fmla="*/ 1542212 w 4466326"/>
              <a:gd name="connsiteY5" fmla="*/ 2616713 h 5074977"/>
              <a:gd name="connsiteX6" fmla="*/ 2005350 w 4466326"/>
              <a:gd name="connsiteY6" fmla="*/ 2806718 h 5074977"/>
              <a:gd name="connsiteX7" fmla="*/ 2100352 w 4466326"/>
              <a:gd name="connsiteY7" fmla="*/ 3257981 h 5074977"/>
              <a:gd name="connsiteX8" fmla="*/ 1565963 w 4466326"/>
              <a:gd name="connsiteY8" fmla="*/ 3471736 h 5074977"/>
              <a:gd name="connsiteX9" fmla="*/ 1352207 w 4466326"/>
              <a:gd name="connsiteY9" fmla="*/ 4029877 h 5074977"/>
              <a:gd name="connsiteX10" fmla="*/ 97927 w 4466326"/>
              <a:gd name="connsiteY10" fmla="*/ 4128769 h 5074977"/>
              <a:gd name="connsiteX11" fmla="*/ 112874 w 4466326"/>
              <a:gd name="connsiteY11" fmla="*/ 5003244 h 5074977"/>
              <a:gd name="connsiteX12" fmla="*/ 805943 w 4466326"/>
              <a:gd name="connsiteY12" fmla="*/ 5074905 h 5074977"/>
              <a:gd name="connsiteX13" fmla="*/ 4000404 w 4466326"/>
              <a:gd name="connsiteY13" fmla="*/ 5015528 h 5074977"/>
              <a:gd name="connsiteX14" fmla="*/ 4392290 w 4466326"/>
              <a:gd name="connsiteY14" fmla="*/ 4172380 h 5074977"/>
              <a:gd name="connsiteX15" fmla="*/ 4439790 w 4466326"/>
              <a:gd name="connsiteY15" fmla="*/ 2557335 h 5074977"/>
              <a:gd name="connsiteX16" fmla="*/ 3929152 w 4466326"/>
              <a:gd name="connsiteY16" fmla="*/ 158521 h 5074977"/>
              <a:gd name="connsiteX17" fmla="*/ 10295 w 4466326"/>
              <a:gd name="connsiteY17" fmla="*/ 190666 h 5074977"/>
              <a:gd name="connsiteX0" fmla="*/ 10295 w 4466326"/>
              <a:gd name="connsiteY0" fmla="*/ 190666 h 5074977"/>
              <a:gd name="connsiteX1" fmla="*/ 81547 w 4466326"/>
              <a:gd name="connsiteY1" fmla="*/ 1084796 h 5074977"/>
              <a:gd name="connsiteX2" fmla="*/ 865319 w 4466326"/>
              <a:gd name="connsiteY2" fmla="*/ 1167923 h 5074977"/>
              <a:gd name="connsiteX3" fmla="*/ 1340332 w 4466326"/>
              <a:gd name="connsiteY3" fmla="*/ 1357929 h 5074977"/>
              <a:gd name="connsiteX4" fmla="*/ 1459085 w 4466326"/>
              <a:gd name="connsiteY4" fmla="*/ 2331705 h 5074977"/>
              <a:gd name="connsiteX5" fmla="*/ 1542212 w 4466326"/>
              <a:gd name="connsiteY5" fmla="*/ 2616713 h 5074977"/>
              <a:gd name="connsiteX6" fmla="*/ 2005350 w 4466326"/>
              <a:gd name="connsiteY6" fmla="*/ 2806718 h 5074977"/>
              <a:gd name="connsiteX7" fmla="*/ 2100352 w 4466326"/>
              <a:gd name="connsiteY7" fmla="*/ 3257981 h 5074977"/>
              <a:gd name="connsiteX8" fmla="*/ 1565963 w 4466326"/>
              <a:gd name="connsiteY8" fmla="*/ 3471736 h 5074977"/>
              <a:gd name="connsiteX9" fmla="*/ 1352207 w 4466326"/>
              <a:gd name="connsiteY9" fmla="*/ 4029877 h 5074977"/>
              <a:gd name="connsiteX10" fmla="*/ 97927 w 4466326"/>
              <a:gd name="connsiteY10" fmla="*/ 4128769 h 5074977"/>
              <a:gd name="connsiteX11" fmla="*/ 112874 w 4466326"/>
              <a:gd name="connsiteY11" fmla="*/ 5003244 h 5074977"/>
              <a:gd name="connsiteX12" fmla="*/ 805943 w 4466326"/>
              <a:gd name="connsiteY12" fmla="*/ 5074905 h 5074977"/>
              <a:gd name="connsiteX13" fmla="*/ 4000404 w 4466326"/>
              <a:gd name="connsiteY13" fmla="*/ 5015528 h 5074977"/>
              <a:gd name="connsiteX14" fmla="*/ 4392290 w 4466326"/>
              <a:gd name="connsiteY14" fmla="*/ 4172380 h 5074977"/>
              <a:gd name="connsiteX15" fmla="*/ 4439790 w 4466326"/>
              <a:gd name="connsiteY15" fmla="*/ 2557335 h 5074977"/>
              <a:gd name="connsiteX16" fmla="*/ 3929152 w 4466326"/>
              <a:gd name="connsiteY16" fmla="*/ 158521 h 5074977"/>
              <a:gd name="connsiteX17" fmla="*/ 10295 w 4466326"/>
              <a:gd name="connsiteY17" fmla="*/ 190666 h 5074977"/>
              <a:gd name="connsiteX0" fmla="*/ 10295 w 4466326"/>
              <a:gd name="connsiteY0" fmla="*/ 190666 h 5116813"/>
              <a:gd name="connsiteX1" fmla="*/ 81547 w 4466326"/>
              <a:gd name="connsiteY1" fmla="*/ 1084796 h 5116813"/>
              <a:gd name="connsiteX2" fmla="*/ 865319 w 4466326"/>
              <a:gd name="connsiteY2" fmla="*/ 1167923 h 5116813"/>
              <a:gd name="connsiteX3" fmla="*/ 1340332 w 4466326"/>
              <a:gd name="connsiteY3" fmla="*/ 1357929 h 5116813"/>
              <a:gd name="connsiteX4" fmla="*/ 1459085 w 4466326"/>
              <a:gd name="connsiteY4" fmla="*/ 2331705 h 5116813"/>
              <a:gd name="connsiteX5" fmla="*/ 1542212 w 4466326"/>
              <a:gd name="connsiteY5" fmla="*/ 2616713 h 5116813"/>
              <a:gd name="connsiteX6" fmla="*/ 2005350 w 4466326"/>
              <a:gd name="connsiteY6" fmla="*/ 2806718 h 5116813"/>
              <a:gd name="connsiteX7" fmla="*/ 2100352 w 4466326"/>
              <a:gd name="connsiteY7" fmla="*/ 3257981 h 5116813"/>
              <a:gd name="connsiteX8" fmla="*/ 1565963 w 4466326"/>
              <a:gd name="connsiteY8" fmla="*/ 3471736 h 5116813"/>
              <a:gd name="connsiteX9" fmla="*/ 1352207 w 4466326"/>
              <a:gd name="connsiteY9" fmla="*/ 4029877 h 5116813"/>
              <a:gd name="connsiteX10" fmla="*/ 97927 w 4466326"/>
              <a:gd name="connsiteY10" fmla="*/ 4128769 h 5116813"/>
              <a:gd name="connsiteX11" fmla="*/ 112874 w 4466326"/>
              <a:gd name="connsiteY11" fmla="*/ 5003244 h 5116813"/>
              <a:gd name="connsiteX12" fmla="*/ 4000404 w 4466326"/>
              <a:gd name="connsiteY12" fmla="*/ 5015528 h 5116813"/>
              <a:gd name="connsiteX13" fmla="*/ 4392290 w 4466326"/>
              <a:gd name="connsiteY13" fmla="*/ 4172380 h 5116813"/>
              <a:gd name="connsiteX14" fmla="*/ 4439790 w 4466326"/>
              <a:gd name="connsiteY14" fmla="*/ 2557335 h 5116813"/>
              <a:gd name="connsiteX15" fmla="*/ 3929152 w 4466326"/>
              <a:gd name="connsiteY15" fmla="*/ 158521 h 5116813"/>
              <a:gd name="connsiteX16" fmla="*/ 10295 w 4466326"/>
              <a:gd name="connsiteY16" fmla="*/ 190666 h 5116813"/>
              <a:gd name="connsiteX0" fmla="*/ 10295 w 4498942"/>
              <a:gd name="connsiteY0" fmla="*/ 190666 h 5229991"/>
              <a:gd name="connsiteX1" fmla="*/ 81547 w 4498942"/>
              <a:gd name="connsiteY1" fmla="*/ 1084796 h 5229991"/>
              <a:gd name="connsiteX2" fmla="*/ 865319 w 4498942"/>
              <a:gd name="connsiteY2" fmla="*/ 1167923 h 5229991"/>
              <a:gd name="connsiteX3" fmla="*/ 1340332 w 4498942"/>
              <a:gd name="connsiteY3" fmla="*/ 1357929 h 5229991"/>
              <a:gd name="connsiteX4" fmla="*/ 1459085 w 4498942"/>
              <a:gd name="connsiteY4" fmla="*/ 2331705 h 5229991"/>
              <a:gd name="connsiteX5" fmla="*/ 1542212 w 4498942"/>
              <a:gd name="connsiteY5" fmla="*/ 2616713 h 5229991"/>
              <a:gd name="connsiteX6" fmla="*/ 2005350 w 4498942"/>
              <a:gd name="connsiteY6" fmla="*/ 2806718 h 5229991"/>
              <a:gd name="connsiteX7" fmla="*/ 2100352 w 4498942"/>
              <a:gd name="connsiteY7" fmla="*/ 3257981 h 5229991"/>
              <a:gd name="connsiteX8" fmla="*/ 1565963 w 4498942"/>
              <a:gd name="connsiteY8" fmla="*/ 3471736 h 5229991"/>
              <a:gd name="connsiteX9" fmla="*/ 1352207 w 4498942"/>
              <a:gd name="connsiteY9" fmla="*/ 4029877 h 5229991"/>
              <a:gd name="connsiteX10" fmla="*/ 97927 w 4498942"/>
              <a:gd name="connsiteY10" fmla="*/ 4128769 h 5229991"/>
              <a:gd name="connsiteX11" fmla="*/ 112874 w 4498942"/>
              <a:gd name="connsiteY11" fmla="*/ 5003244 h 5229991"/>
              <a:gd name="connsiteX12" fmla="*/ 4000404 w 4498942"/>
              <a:gd name="connsiteY12" fmla="*/ 5015528 h 5229991"/>
              <a:gd name="connsiteX13" fmla="*/ 4439790 w 4498942"/>
              <a:gd name="connsiteY13" fmla="*/ 2557335 h 5229991"/>
              <a:gd name="connsiteX14" fmla="*/ 3929152 w 4498942"/>
              <a:gd name="connsiteY14" fmla="*/ 158521 h 5229991"/>
              <a:gd name="connsiteX15" fmla="*/ 10295 w 4498942"/>
              <a:gd name="connsiteY15" fmla="*/ 190666 h 5229991"/>
              <a:gd name="connsiteX0" fmla="*/ 10295 w 4498942"/>
              <a:gd name="connsiteY0" fmla="*/ 190666 h 5229991"/>
              <a:gd name="connsiteX1" fmla="*/ 81547 w 4498942"/>
              <a:gd name="connsiteY1" fmla="*/ 1084796 h 5229991"/>
              <a:gd name="connsiteX2" fmla="*/ 865319 w 4498942"/>
              <a:gd name="connsiteY2" fmla="*/ 1167923 h 5229991"/>
              <a:gd name="connsiteX3" fmla="*/ 1340332 w 4498942"/>
              <a:gd name="connsiteY3" fmla="*/ 1357929 h 5229991"/>
              <a:gd name="connsiteX4" fmla="*/ 1459085 w 4498942"/>
              <a:gd name="connsiteY4" fmla="*/ 2331705 h 5229991"/>
              <a:gd name="connsiteX5" fmla="*/ 1542212 w 4498942"/>
              <a:gd name="connsiteY5" fmla="*/ 2616713 h 5229991"/>
              <a:gd name="connsiteX6" fmla="*/ 2005350 w 4498942"/>
              <a:gd name="connsiteY6" fmla="*/ 2806718 h 5229991"/>
              <a:gd name="connsiteX7" fmla="*/ 2100352 w 4498942"/>
              <a:gd name="connsiteY7" fmla="*/ 3257981 h 5229991"/>
              <a:gd name="connsiteX8" fmla="*/ 1565963 w 4498942"/>
              <a:gd name="connsiteY8" fmla="*/ 3471736 h 5229991"/>
              <a:gd name="connsiteX9" fmla="*/ 1352207 w 4498942"/>
              <a:gd name="connsiteY9" fmla="*/ 4029877 h 5229991"/>
              <a:gd name="connsiteX10" fmla="*/ 97927 w 4498942"/>
              <a:gd name="connsiteY10" fmla="*/ 4128769 h 5229991"/>
              <a:gd name="connsiteX11" fmla="*/ 112874 w 4498942"/>
              <a:gd name="connsiteY11" fmla="*/ 5003244 h 5229991"/>
              <a:gd name="connsiteX12" fmla="*/ 4000404 w 4498942"/>
              <a:gd name="connsiteY12" fmla="*/ 5015528 h 5229991"/>
              <a:gd name="connsiteX13" fmla="*/ 4439790 w 4498942"/>
              <a:gd name="connsiteY13" fmla="*/ 2557335 h 5229991"/>
              <a:gd name="connsiteX14" fmla="*/ 3929152 w 4498942"/>
              <a:gd name="connsiteY14" fmla="*/ 158521 h 5229991"/>
              <a:gd name="connsiteX15" fmla="*/ 10295 w 4498942"/>
              <a:gd name="connsiteY15" fmla="*/ 190666 h 5229991"/>
              <a:gd name="connsiteX0" fmla="*/ 10295 w 4498942"/>
              <a:gd name="connsiteY0" fmla="*/ 190666 h 5089274"/>
              <a:gd name="connsiteX1" fmla="*/ 81547 w 4498942"/>
              <a:gd name="connsiteY1" fmla="*/ 1084796 h 5089274"/>
              <a:gd name="connsiteX2" fmla="*/ 865319 w 4498942"/>
              <a:gd name="connsiteY2" fmla="*/ 1167923 h 5089274"/>
              <a:gd name="connsiteX3" fmla="*/ 1340332 w 4498942"/>
              <a:gd name="connsiteY3" fmla="*/ 1357929 h 5089274"/>
              <a:gd name="connsiteX4" fmla="*/ 1459085 w 4498942"/>
              <a:gd name="connsiteY4" fmla="*/ 2331705 h 5089274"/>
              <a:gd name="connsiteX5" fmla="*/ 1542212 w 4498942"/>
              <a:gd name="connsiteY5" fmla="*/ 2616713 h 5089274"/>
              <a:gd name="connsiteX6" fmla="*/ 2005350 w 4498942"/>
              <a:gd name="connsiteY6" fmla="*/ 2806718 h 5089274"/>
              <a:gd name="connsiteX7" fmla="*/ 2100352 w 4498942"/>
              <a:gd name="connsiteY7" fmla="*/ 3257981 h 5089274"/>
              <a:gd name="connsiteX8" fmla="*/ 1565963 w 4498942"/>
              <a:gd name="connsiteY8" fmla="*/ 3471736 h 5089274"/>
              <a:gd name="connsiteX9" fmla="*/ 1352207 w 4498942"/>
              <a:gd name="connsiteY9" fmla="*/ 4029877 h 5089274"/>
              <a:gd name="connsiteX10" fmla="*/ 97927 w 4498942"/>
              <a:gd name="connsiteY10" fmla="*/ 4128769 h 5089274"/>
              <a:gd name="connsiteX11" fmla="*/ 112874 w 4498942"/>
              <a:gd name="connsiteY11" fmla="*/ 5003244 h 5089274"/>
              <a:gd name="connsiteX12" fmla="*/ 4000404 w 4498942"/>
              <a:gd name="connsiteY12" fmla="*/ 5015528 h 5089274"/>
              <a:gd name="connsiteX13" fmla="*/ 4439790 w 4498942"/>
              <a:gd name="connsiteY13" fmla="*/ 2557335 h 5089274"/>
              <a:gd name="connsiteX14" fmla="*/ 3929152 w 4498942"/>
              <a:gd name="connsiteY14" fmla="*/ 158521 h 5089274"/>
              <a:gd name="connsiteX15" fmla="*/ 10295 w 4498942"/>
              <a:gd name="connsiteY15" fmla="*/ 190666 h 5089274"/>
              <a:gd name="connsiteX0" fmla="*/ 10295 w 4550489"/>
              <a:gd name="connsiteY0" fmla="*/ 190666 h 5073471"/>
              <a:gd name="connsiteX1" fmla="*/ 81547 w 4550489"/>
              <a:gd name="connsiteY1" fmla="*/ 1084796 h 5073471"/>
              <a:gd name="connsiteX2" fmla="*/ 865319 w 4550489"/>
              <a:gd name="connsiteY2" fmla="*/ 1167923 h 5073471"/>
              <a:gd name="connsiteX3" fmla="*/ 1340332 w 4550489"/>
              <a:gd name="connsiteY3" fmla="*/ 1357929 h 5073471"/>
              <a:gd name="connsiteX4" fmla="*/ 1459085 w 4550489"/>
              <a:gd name="connsiteY4" fmla="*/ 2331705 h 5073471"/>
              <a:gd name="connsiteX5" fmla="*/ 1542212 w 4550489"/>
              <a:gd name="connsiteY5" fmla="*/ 2616713 h 5073471"/>
              <a:gd name="connsiteX6" fmla="*/ 2005350 w 4550489"/>
              <a:gd name="connsiteY6" fmla="*/ 2806718 h 5073471"/>
              <a:gd name="connsiteX7" fmla="*/ 2100352 w 4550489"/>
              <a:gd name="connsiteY7" fmla="*/ 3257981 h 5073471"/>
              <a:gd name="connsiteX8" fmla="*/ 1565963 w 4550489"/>
              <a:gd name="connsiteY8" fmla="*/ 3471736 h 5073471"/>
              <a:gd name="connsiteX9" fmla="*/ 1352207 w 4550489"/>
              <a:gd name="connsiteY9" fmla="*/ 4029877 h 5073471"/>
              <a:gd name="connsiteX10" fmla="*/ 97927 w 4550489"/>
              <a:gd name="connsiteY10" fmla="*/ 4128769 h 5073471"/>
              <a:gd name="connsiteX11" fmla="*/ 112874 w 4550489"/>
              <a:gd name="connsiteY11" fmla="*/ 5003244 h 5073471"/>
              <a:gd name="connsiteX12" fmla="*/ 4110763 w 4550489"/>
              <a:gd name="connsiteY12" fmla="*/ 4968231 h 5073471"/>
              <a:gd name="connsiteX13" fmla="*/ 4439790 w 4550489"/>
              <a:gd name="connsiteY13" fmla="*/ 2557335 h 5073471"/>
              <a:gd name="connsiteX14" fmla="*/ 3929152 w 4550489"/>
              <a:gd name="connsiteY14" fmla="*/ 158521 h 5073471"/>
              <a:gd name="connsiteX15" fmla="*/ 10295 w 4550489"/>
              <a:gd name="connsiteY15" fmla="*/ 190666 h 5073471"/>
              <a:gd name="connsiteX0" fmla="*/ 10295 w 4466326"/>
              <a:gd name="connsiteY0" fmla="*/ 190666 h 5073471"/>
              <a:gd name="connsiteX1" fmla="*/ 81547 w 4466326"/>
              <a:gd name="connsiteY1" fmla="*/ 1084796 h 5073471"/>
              <a:gd name="connsiteX2" fmla="*/ 865319 w 4466326"/>
              <a:gd name="connsiteY2" fmla="*/ 1167923 h 5073471"/>
              <a:gd name="connsiteX3" fmla="*/ 1340332 w 4466326"/>
              <a:gd name="connsiteY3" fmla="*/ 1357929 h 5073471"/>
              <a:gd name="connsiteX4" fmla="*/ 1459085 w 4466326"/>
              <a:gd name="connsiteY4" fmla="*/ 2331705 h 5073471"/>
              <a:gd name="connsiteX5" fmla="*/ 1542212 w 4466326"/>
              <a:gd name="connsiteY5" fmla="*/ 2616713 h 5073471"/>
              <a:gd name="connsiteX6" fmla="*/ 2005350 w 4466326"/>
              <a:gd name="connsiteY6" fmla="*/ 2806718 h 5073471"/>
              <a:gd name="connsiteX7" fmla="*/ 2100352 w 4466326"/>
              <a:gd name="connsiteY7" fmla="*/ 3257981 h 5073471"/>
              <a:gd name="connsiteX8" fmla="*/ 1565963 w 4466326"/>
              <a:gd name="connsiteY8" fmla="*/ 3471736 h 5073471"/>
              <a:gd name="connsiteX9" fmla="*/ 1352207 w 4466326"/>
              <a:gd name="connsiteY9" fmla="*/ 4029877 h 5073471"/>
              <a:gd name="connsiteX10" fmla="*/ 97927 w 4466326"/>
              <a:gd name="connsiteY10" fmla="*/ 4128769 h 5073471"/>
              <a:gd name="connsiteX11" fmla="*/ 112874 w 4466326"/>
              <a:gd name="connsiteY11" fmla="*/ 5003244 h 5073471"/>
              <a:gd name="connsiteX12" fmla="*/ 4110763 w 4466326"/>
              <a:gd name="connsiteY12" fmla="*/ 4968231 h 5073471"/>
              <a:gd name="connsiteX13" fmla="*/ 4439790 w 4466326"/>
              <a:gd name="connsiteY13" fmla="*/ 2557335 h 5073471"/>
              <a:gd name="connsiteX14" fmla="*/ 3929152 w 4466326"/>
              <a:gd name="connsiteY14" fmla="*/ 158521 h 5073471"/>
              <a:gd name="connsiteX15" fmla="*/ 10295 w 4466326"/>
              <a:gd name="connsiteY15" fmla="*/ 190666 h 5073471"/>
              <a:gd name="connsiteX0" fmla="*/ 10295 w 4466326"/>
              <a:gd name="connsiteY0" fmla="*/ 190666 h 5073471"/>
              <a:gd name="connsiteX1" fmla="*/ 81547 w 4466326"/>
              <a:gd name="connsiteY1" fmla="*/ 1084796 h 5073471"/>
              <a:gd name="connsiteX2" fmla="*/ 865319 w 4466326"/>
              <a:gd name="connsiteY2" fmla="*/ 1167923 h 5073471"/>
              <a:gd name="connsiteX3" fmla="*/ 1340332 w 4466326"/>
              <a:gd name="connsiteY3" fmla="*/ 1357929 h 5073471"/>
              <a:gd name="connsiteX4" fmla="*/ 1459085 w 4466326"/>
              <a:gd name="connsiteY4" fmla="*/ 2331705 h 5073471"/>
              <a:gd name="connsiteX5" fmla="*/ 1542212 w 4466326"/>
              <a:gd name="connsiteY5" fmla="*/ 2616713 h 5073471"/>
              <a:gd name="connsiteX6" fmla="*/ 2005350 w 4466326"/>
              <a:gd name="connsiteY6" fmla="*/ 2806718 h 5073471"/>
              <a:gd name="connsiteX7" fmla="*/ 2100352 w 4466326"/>
              <a:gd name="connsiteY7" fmla="*/ 3257981 h 5073471"/>
              <a:gd name="connsiteX8" fmla="*/ 1565963 w 4466326"/>
              <a:gd name="connsiteY8" fmla="*/ 3471736 h 5073471"/>
              <a:gd name="connsiteX9" fmla="*/ 1352207 w 4466326"/>
              <a:gd name="connsiteY9" fmla="*/ 4029877 h 5073471"/>
              <a:gd name="connsiteX10" fmla="*/ 97927 w 4466326"/>
              <a:gd name="connsiteY10" fmla="*/ 4128769 h 5073471"/>
              <a:gd name="connsiteX11" fmla="*/ 112874 w 4466326"/>
              <a:gd name="connsiteY11" fmla="*/ 5003244 h 5073471"/>
              <a:gd name="connsiteX12" fmla="*/ 4110763 w 4466326"/>
              <a:gd name="connsiteY12" fmla="*/ 4968231 h 5073471"/>
              <a:gd name="connsiteX13" fmla="*/ 4439790 w 4466326"/>
              <a:gd name="connsiteY13" fmla="*/ 2557335 h 5073471"/>
              <a:gd name="connsiteX14" fmla="*/ 3929152 w 4466326"/>
              <a:gd name="connsiteY14" fmla="*/ 158521 h 5073471"/>
              <a:gd name="connsiteX15" fmla="*/ 10295 w 4466326"/>
              <a:gd name="connsiteY15" fmla="*/ 190666 h 5073471"/>
              <a:gd name="connsiteX0" fmla="*/ 10295 w 4453663"/>
              <a:gd name="connsiteY0" fmla="*/ 190666 h 5073471"/>
              <a:gd name="connsiteX1" fmla="*/ 81547 w 4453663"/>
              <a:gd name="connsiteY1" fmla="*/ 1084796 h 5073471"/>
              <a:gd name="connsiteX2" fmla="*/ 865319 w 4453663"/>
              <a:gd name="connsiteY2" fmla="*/ 1167923 h 5073471"/>
              <a:gd name="connsiteX3" fmla="*/ 1340332 w 4453663"/>
              <a:gd name="connsiteY3" fmla="*/ 1357929 h 5073471"/>
              <a:gd name="connsiteX4" fmla="*/ 1459085 w 4453663"/>
              <a:gd name="connsiteY4" fmla="*/ 2331705 h 5073471"/>
              <a:gd name="connsiteX5" fmla="*/ 1542212 w 4453663"/>
              <a:gd name="connsiteY5" fmla="*/ 2616713 h 5073471"/>
              <a:gd name="connsiteX6" fmla="*/ 2005350 w 4453663"/>
              <a:gd name="connsiteY6" fmla="*/ 2806718 h 5073471"/>
              <a:gd name="connsiteX7" fmla="*/ 2100352 w 4453663"/>
              <a:gd name="connsiteY7" fmla="*/ 3257981 h 5073471"/>
              <a:gd name="connsiteX8" fmla="*/ 1565963 w 4453663"/>
              <a:gd name="connsiteY8" fmla="*/ 3471736 h 5073471"/>
              <a:gd name="connsiteX9" fmla="*/ 1352207 w 4453663"/>
              <a:gd name="connsiteY9" fmla="*/ 4029877 h 5073471"/>
              <a:gd name="connsiteX10" fmla="*/ 97927 w 4453663"/>
              <a:gd name="connsiteY10" fmla="*/ 4128769 h 5073471"/>
              <a:gd name="connsiteX11" fmla="*/ 112874 w 4453663"/>
              <a:gd name="connsiteY11" fmla="*/ 5003244 h 5073471"/>
              <a:gd name="connsiteX12" fmla="*/ 4110763 w 4453663"/>
              <a:gd name="connsiteY12" fmla="*/ 4968231 h 5073471"/>
              <a:gd name="connsiteX13" fmla="*/ 4439790 w 4453663"/>
              <a:gd name="connsiteY13" fmla="*/ 2557335 h 5073471"/>
              <a:gd name="connsiteX14" fmla="*/ 3929152 w 4453663"/>
              <a:gd name="connsiteY14" fmla="*/ 158521 h 5073471"/>
              <a:gd name="connsiteX15" fmla="*/ 10295 w 4453663"/>
              <a:gd name="connsiteY15" fmla="*/ 190666 h 5073471"/>
              <a:gd name="connsiteX0" fmla="*/ 10295 w 4453663"/>
              <a:gd name="connsiteY0" fmla="*/ 32145 h 4914950"/>
              <a:gd name="connsiteX1" fmla="*/ 81547 w 4453663"/>
              <a:gd name="connsiteY1" fmla="*/ 926275 h 4914950"/>
              <a:gd name="connsiteX2" fmla="*/ 865319 w 4453663"/>
              <a:gd name="connsiteY2" fmla="*/ 1009402 h 4914950"/>
              <a:gd name="connsiteX3" fmla="*/ 1340332 w 4453663"/>
              <a:gd name="connsiteY3" fmla="*/ 1199408 h 4914950"/>
              <a:gd name="connsiteX4" fmla="*/ 1459085 w 4453663"/>
              <a:gd name="connsiteY4" fmla="*/ 2173184 h 4914950"/>
              <a:gd name="connsiteX5" fmla="*/ 1542212 w 4453663"/>
              <a:gd name="connsiteY5" fmla="*/ 2458192 h 4914950"/>
              <a:gd name="connsiteX6" fmla="*/ 2005350 w 4453663"/>
              <a:gd name="connsiteY6" fmla="*/ 2648197 h 4914950"/>
              <a:gd name="connsiteX7" fmla="*/ 2100352 w 4453663"/>
              <a:gd name="connsiteY7" fmla="*/ 3099460 h 4914950"/>
              <a:gd name="connsiteX8" fmla="*/ 1565963 w 4453663"/>
              <a:gd name="connsiteY8" fmla="*/ 3313215 h 4914950"/>
              <a:gd name="connsiteX9" fmla="*/ 1352207 w 4453663"/>
              <a:gd name="connsiteY9" fmla="*/ 3871356 h 4914950"/>
              <a:gd name="connsiteX10" fmla="*/ 97927 w 4453663"/>
              <a:gd name="connsiteY10" fmla="*/ 3970248 h 4914950"/>
              <a:gd name="connsiteX11" fmla="*/ 112874 w 4453663"/>
              <a:gd name="connsiteY11" fmla="*/ 4844723 h 4914950"/>
              <a:gd name="connsiteX12" fmla="*/ 4110763 w 4453663"/>
              <a:gd name="connsiteY12" fmla="*/ 4809710 h 4914950"/>
              <a:gd name="connsiteX13" fmla="*/ 4439790 w 4453663"/>
              <a:gd name="connsiteY13" fmla="*/ 2398814 h 4914950"/>
              <a:gd name="connsiteX14" fmla="*/ 3929152 w 4453663"/>
              <a:gd name="connsiteY14" fmla="*/ 0 h 4914950"/>
              <a:gd name="connsiteX15" fmla="*/ 10295 w 4453663"/>
              <a:gd name="connsiteY15" fmla="*/ 32145 h 4914950"/>
              <a:gd name="connsiteX0" fmla="*/ 10295 w 4439933"/>
              <a:gd name="connsiteY0" fmla="*/ 32145 h 4914950"/>
              <a:gd name="connsiteX1" fmla="*/ 81547 w 4439933"/>
              <a:gd name="connsiteY1" fmla="*/ 926275 h 4914950"/>
              <a:gd name="connsiteX2" fmla="*/ 865319 w 4439933"/>
              <a:gd name="connsiteY2" fmla="*/ 1009402 h 4914950"/>
              <a:gd name="connsiteX3" fmla="*/ 1340332 w 4439933"/>
              <a:gd name="connsiteY3" fmla="*/ 1199408 h 4914950"/>
              <a:gd name="connsiteX4" fmla="*/ 1459085 w 4439933"/>
              <a:gd name="connsiteY4" fmla="*/ 2173184 h 4914950"/>
              <a:gd name="connsiteX5" fmla="*/ 1542212 w 4439933"/>
              <a:gd name="connsiteY5" fmla="*/ 2458192 h 4914950"/>
              <a:gd name="connsiteX6" fmla="*/ 2005350 w 4439933"/>
              <a:gd name="connsiteY6" fmla="*/ 2648197 h 4914950"/>
              <a:gd name="connsiteX7" fmla="*/ 2100352 w 4439933"/>
              <a:gd name="connsiteY7" fmla="*/ 3099460 h 4914950"/>
              <a:gd name="connsiteX8" fmla="*/ 1565963 w 4439933"/>
              <a:gd name="connsiteY8" fmla="*/ 3313215 h 4914950"/>
              <a:gd name="connsiteX9" fmla="*/ 1352207 w 4439933"/>
              <a:gd name="connsiteY9" fmla="*/ 3871356 h 4914950"/>
              <a:gd name="connsiteX10" fmla="*/ 97927 w 4439933"/>
              <a:gd name="connsiteY10" fmla="*/ 3970248 h 4914950"/>
              <a:gd name="connsiteX11" fmla="*/ 112874 w 4439933"/>
              <a:gd name="connsiteY11" fmla="*/ 4844723 h 4914950"/>
              <a:gd name="connsiteX12" fmla="*/ 3303939 w 4439933"/>
              <a:gd name="connsiteY12" fmla="*/ 4809710 h 4914950"/>
              <a:gd name="connsiteX13" fmla="*/ 4439790 w 4439933"/>
              <a:gd name="connsiteY13" fmla="*/ 2398814 h 4914950"/>
              <a:gd name="connsiteX14" fmla="*/ 3929152 w 4439933"/>
              <a:gd name="connsiteY14" fmla="*/ 0 h 4914950"/>
              <a:gd name="connsiteX15" fmla="*/ 10295 w 4439933"/>
              <a:gd name="connsiteY15" fmla="*/ 32145 h 4914950"/>
              <a:gd name="connsiteX0" fmla="*/ 10295 w 4439933"/>
              <a:gd name="connsiteY0" fmla="*/ 32145 h 4914950"/>
              <a:gd name="connsiteX1" fmla="*/ 81547 w 4439933"/>
              <a:gd name="connsiteY1" fmla="*/ 926275 h 4914950"/>
              <a:gd name="connsiteX2" fmla="*/ 865319 w 4439933"/>
              <a:gd name="connsiteY2" fmla="*/ 1009402 h 4914950"/>
              <a:gd name="connsiteX3" fmla="*/ 1340332 w 4439933"/>
              <a:gd name="connsiteY3" fmla="*/ 1199408 h 4914950"/>
              <a:gd name="connsiteX4" fmla="*/ 1459085 w 4439933"/>
              <a:gd name="connsiteY4" fmla="*/ 2173184 h 4914950"/>
              <a:gd name="connsiteX5" fmla="*/ 1542212 w 4439933"/>
              <a:gd name="connsiteY5" fmla="*/ 2458192 h 4914950"/>
              <a:gd name="connsiteX6" fmla="*/ 2005350 w 4439933"/>
              <a:gd name="connsiteY6" fmla="*/ 2648197 h 4914950"/>
              <a:gd name="connsiteX7" fmla="*/ 2100352 w 4439933"/>
              <a:gd name="connsiteY7" fmla="*/ 3099460 h 4914950"/>
              <a:gd name="connsiteX8" fmla="*/ 1565963 w 4439933"/>
              <a:gd name="connsiteY8" fmla="*/ 3313215 h 4914950"/>
              <a:gd name="connsiteX9" fmla="*/ 1352207 w 4439933"/>
              <a:gd name="connsiteY9" fmla="*/ 3871356 h 4914950"/>
              <a:gd name="connsiteX10" fmla="*/ 97927 w 4439933"/>
              <a:gd name="connsiteY10" fmla="*/ 3970248 h 4914950"/>
              <a:gd name="connsiteX11" fmla="*/ 112874 w 4439933"/>
              <a:gd name="connsiteY11" fmla="*/ 4844723 h 4914950"/>
              <a:gd name="connsiteX12" fmla="*/ 3303939 w 4439933"/>
              <a:gd name="connsiteY12" fmla="*/ 4809710 h 4914950"/>
              <a:gd name="connsiteX13" fmla="*/ 4439790 w 4439933"/>
              <a:gd name="connsiteY13" fmla="*/ 2398814 h 4914950"/>
              <a:gd name="connsiteX14" fmla="*/ 3108881 w 4439933"/>
              <a:gd name="connsiteY14" fmla="*/ 0 h 4914950"/>
              <a:gd name="connsiteX15" fmla="*/ 10295 w 4439933"/>
              <a:gd name="connsiteY15" fmla="*/ 32145 h 4914950"/>
              <a:gd name="connsiteX0" fmla="*/ 10295 w 3617691"/>
              <a:gd name="connsiteY0" fmla="*/ 32145 h 4914950"/>
              <a:gd name="connsiteX1" fmla="*/ 81547 w 3617691"/>
              <a:gd name="connsiteY1" fmla="*/ 926275 h 4914950"/>
              <a:gd name="connsiteX2" fmla="*/ 865319 w 3617691"/>
              <a:gd name="connsiteY2" fmla="*/ 1009402 h 4914950"/>
              <a:gd name="connsiteX3" fmla="*/ 1340332 w 3617691"/>
              <a:gd name="connsiteY3" fmla="*/ 1199408 h 4914950"/>
              <a:gd name="connsiteX4" fmla="*/ 1459085 w 3617691"/>
              <a:gd name="connsiteY4" fmla="*/ 2173184 h 4914950"/>
              <a:gd name="connsiteX5" fmla="*/ 1542212 w 3617691"/>
              <a:gd name="connsiteY5" fmla="*/ 2458192 h 4914950"/>
              <a:gd name="connsiteX6" fmla="*/ 2005350 w 3617691"/>
              <a:gd name="connsiteY6" fmla="*/ 2648197 h 4914950"/>
              <a:gd name="connsiteX7" fmla="*/ 2100352 w 3617691"/>
              <a:gd name="connsiteY7" fmla="*/ 3099460 h 4914950"/>
              <a:gd name="connsiteX8" fmla="*/ 1565963 w 3617691"/>
              <a:gd name="connsiteY8" fmla="*/ 3313215 h 4914950"/>
              <a:gd name="connsiteX9" fmla="*/ 1352207 w 3617691"/>
              <a:gd name="connsiteY9" fmla="*/ 3871356 h 4914950"/>
              <a:gd name="connsiteX10" fmla="*/ 97927 w 3617691"/>
              <a:gd name="connsiteY10" fmla="*/ 3970248 h 4914950"/>
              <a:gd name="connsiteX11" fmla="*/ 112874 w 3617691"/>
              <a:gd name="connsiteY11" fmla="*/ 4844723 h 4914950"/>
              <a:gd name="connsiteX12" fmla="*/ 3303939 w 3617691"/>
              <a:gd name="connsiteY12" fmla="*/ 4809710 h 4914950"/>
              <a:gd name="connsiteX13" fmla="*/ 3592626 w 3617691"/>
              <a:gd name="connsiteY13" fmla="*/ 2439155 h 4914950"/>
              <a:gd name="connsiteX14" fmla="*/ 3108881 w 3617691"/>
              <a:gd name="connsiteY14" fmla="*/ 0 h 4914950"/>
              <a:gd name="connsiteX15" fmla="*/ 10295 w 3617691"/>
              <a:gd name="connsiteY15" fmla="*/ 32145 h 4914950"/>
              <a:gd name="connsiteX0" fmla="*/ 10295 w 3617691"/>
              <a:gd name="connsiteY0" fmla="*/ 32145 h 4914950"/>
              <a:gd name="connsiteX1" fmla="*/ 81547 w 3617691"/>
              <a:gd name="connsiteY1" fmla="*/ 926275 h 4914950"/>
              <a:gd name="connsiteX2" fmla="*/ 865319 w 3617691"/>
              <a:gd name="connsiteY2" fmla="*/ 1009402 h 4914950"/>
              <a:gd name="connsiteX3" fmla="*/ 1340332 w 3617691"/>
              <a:gd name="connsiteY3" fmla="*/ 1199408 h 4914950"/>
              <a:gd name="connsiteX4" fmla="*/ 1459085 w 3617691"/>
              <a:gd name="connsiteY4" fmla="*/ 2173184 h 4914950"/>
              <a:gd name="connsiteX5" fmla="*/ 1542212 w 3617691"/>
              <a:gd name="connsiteY5" fmla="*/ 2458192 h 4914950"/>
              <a:gd name="connsiteX6" fmla="*/ 2005350 w 3617691"/>
              <a:gd name="connsiteY6" fmla="*/ 2648197 h 4914950"/>
              <a:gd name="connsiteX7" fmla="*/ 2100352 w 3617691"/>
              <a:gd name="connsiteY7" fmla="*/ 3099460 h 4914950"/>
              <a:gd name="connsiteX8" fmla="*/ 1565963 w 3617691"/>
              <a:gd name="connsiteY8" fmla="*/ 3313215 h 4914950"/>
              <a:gd name="connsiteX9" fmla="*/ 1352207 w 3617691"/>
              <a:gd name="connsiteY9" fmla="*/ 3871356 h 4914950"/>
              <a:gd name="connsiteX10" fmla="*/ 97927 w 3617691"/>
              <a:gd name="connsiteY10" fmla="*/ 3970248 h 4914950"/>
              <a:gd name="connsiteX11" fmla="*/ 112874 w 3617691"/>
              <a:gd name="connsiteY11" fmla="*/ 4844723 h 4914950"/>
              <a:gd name="connsiteX12" fmla="*/ 3303939 w 3617691"/>
              <a:gd name="connsiteY12" fmla="*/ 4809710 h 4914950"/>
              <a:gd name="connsiteX13" fmla="*/ 3592626 w 3617691"/>
              <a:gd name="connsiteY13" fmla="*/ 2439155 h 4914950"/>
              <a:gd name="connsiteX14" fmla="*/ 3108881 w 3617691"/>
              <a:gd name="connsiteY14" fmla="*/ 0 h 4914950"/>
              <a:gd name="connsiteX15" fmla="*/ 10295 w 3617691"/>
              <a:gd name="connsiteY15" fmla="*/ 32145 h 4914950"/>
              <a:gd name="connsiteX0" fmla="*/ 10295 w 3593007"/>
              <a:gd name="connsiteY0" fmla="*/ 32145 h 4914950"/>
              <a:gd name="connsiteX1" fmla="*/ 81547 w 3593007"/>
              <a:gd name="connsiteY1" fmla="*/ 926275 h 4914950"/>
              <a:gd name="connsiteX2" fmla="*/ 865319 w 3593007"/>
              <a:gd name="connsiteY2" fmla="*/ 1009402 h 4914950"/>
              <a:gd name="connsiteX3" fmla="*/ 1340332 w 3593007"/>
              <a:gd name="connsiteY3" fmla="*/ 1199408 h 4914950"/>
              <a:gd name="connsiteX4" fmla="*/ 1459085 w 3593007"/>
              <a:gd name="connsiteY4" fmla="*/ 2173184 h 4914950"/>
              <a:gd name="connsiteX5" fmla="*/ 1542212 w 3593007"/>
              <a:gd name="connsiteY5" fmla="*/ 2458192 h 4914950"/>
              <a:gd name="connsiteX6" fmla="*/ 2005350 w 3593007"/>
              <a:gd name="connsiteY6" fmla="*/ 2648197 h 4914950"/>
              <a:gd name="connsiteX7" fmla="*/ 2100352 w 3593007"/>
              <a:gd name="connsiteY7" fmla="*/ 3099460 h 4914950"/>
              <a:gd name="connsiteX8" fmla="*/ 1565963 w 3593007"/>
              <a:gd name="connsiteY8" fmla="*/ 3313215 h 4914950"/>
              <a:gd name="connsiteX9" fmla="*/ 1352207 w 3593007"/>
              <a:gd name="connsiteY9" fmla="*/ 3871356 h 4914950"/>
              <a:gd name="connsiteX10" fmla="*/ 97927 w 3593007"/>
              <a:gd name="connsiteY10" fmla="*/ 3970248 h 4914950"/>
              <a:gd name="connsiteX11" fmla="*/ 112874 w 3593007"/>
              <a:gd name="connsiteY11" fmla="*/ 4844723 h 4914950"/>
              <a:gd name="connsiteX12" fmla="*/ 3303939 w 3593007"/>
              <a:gd name="connsiteY12" fmla="*/ 4809710 h 4914950"/>
              <a:gd name="connsiteX13" fmla="*/ 3592626 w 3593007"/>
              <a:gd name="connsiteY13" fmla="*/ 2439155 h 4914950"/>
              <a:gd name="connsiteX14" fmla="*/ 3108881 w 3593007"/>
              <a:gd name="connsiteY14" fmla="*/ 0 h 4914950"/>
              <a:gd name="connsiteX15" fmla="*/ 10295 w 3593007"/>
              <a:gd name="connsiteY15" fmla="*/ 32145 h 4914950"/>
              <a:gd name="connsiteX0" fmla="*/ 10295 w 3313772"/>
              <a:gd name="connsiteY0" fmla="*/ 32145 h 4914950"/>
              <a:gd name="connsiteX1" fmla="*/ 81547 w 3313772"/>
              <a:gd name="connsiteY1" fmla="*/ 926275 h 4914950"/>
              <a:gd name="connsiteX2" fmla="*/ 865319 w 3313772"/>
              <a:gd name="connsiteY2" fmla="*/ 1009402 h 4914950"/>
              <a:gd name="connsiteX3" fmla="*/ 1340332 w 3313772"/>
              <a:gd name="connsiteY3" fmla="*/ 1199408 h 4914950"/>
              <a:gd name="connsiteX4" fmla="*/ 1459085 w 3313772"/>
              <a:gd name="connsiteY4" fmla="*/ 2173184 h 4914950"/>
              <a:gd name="connsiteX5" fmla="*/ 1542212 w 3313772"/>
              <a:gd name="connsiteY5" fmla="*/ 2458192 h 4914950"/>
              <a:gd name="connsiteX6" fmla="*/ 2005350 w 3313772"/>
              <a:gd name="connsiteY6" fmla="*/ 2648197 h 4914950"/>
              <a:gd name="connsiteX7" fmla="*/ 2100352 w 3313772"/>
              <a:gd name="connsiteY7" fmla="*/ 3099460 h 4914950"/>
              <a:gd name="connsiteX8" fmla="*/ 1565963 w 3313772"/>
              <a:gd name="connsiteY8" fmla="*/ 3313215 h 4914950"/>
              <a:gd name="connsiteX9" fmla="*/ 1352207 w 3313772"/>
              <a:gd name="connsiteY9" fmla="*/ 3871356 h 4914950"/>
              <a:gd name="connsiteX10" fmla="*/ 97927 w 3313772"/>
              <a:gd name="connsiteY10" fmla="*/ 3970248 h 4914950"/>
              <a:gd name="connsiteX11" fmla="*/ 112874 w 3313772"/>
              <a:gd name="connsiteY11" fmla="*/ 4844723 h 4914950"/>
              <a:gd name="connsiteX12" fmla="*/ 3303939 w 3313772"/>
              <a:gd name="connsiteY12" fmla="*/ 4809710 h 4914950"/>
              <a:gd name="connsiteX13" fmla="*/ 3269896 w 3313772"/>
              <a:gd name="connsiteY13" fmla="*/ 2533285 h 4914950"/>
              <a:gd name="connsiteX14" fmla="*/ 3108881 w 3313772"/>
              <a:gd name="connsiteY14" fmla="*/ 0 h 4914950"/>
              <a:gd name="connsiteX15" fmla="*/ 10295 w 3313772"/>
              <a:gd name="connsiteY15" fmla="*/ 32145 h 4914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3313772" h="4914950">
                <a:moveTo>
                  <a:pt x="10295" y="32145"/>
                </a:moveTo>
                <a:cubicBezTo>
                  <a:pt x="31179" y="454538"/>
                  <a:pt x="-60957" y="763399"/>
                  <a:pt x="81547" y="926275"/>
                </a:cubicBezTo>
                <a:cubicBezTo>
                  <a:pt x="224051" y="1089151"/>
                  <a:pt x="655522" y="963880"/>
                  <a:pt x="865319" y="1009402"/>
                </a:cubicBezTo>
                <a:cubicBezTo>
                  <a:pt x="1075116" y="1054924"/>
                  <a:pt x="1241371" y="1005444"/>
                  <a:pt x="1340332" y="1199408"/>
                </a:cubicBezTo>
                <a:cubicBezTo>
                  <a:pt x="1439293" y="1393372"/>
                  <a:pt x="1425438" y="1963387"/>
                  <a:pt x="1459085" y="2173184"/>
                </a:cubicBezTo>
                <a:cubicBezTo>
                  <a:pt x="1492732" y="2382981"/>
                  <a:pt x="1451168" y="2379023"/>
                  <a:pt x="1542212" y="2458192"/>
                </a:cubicBezTo>
                <a:cubicBezTo>
                  <a:pt x="1633256" y="2537361"/>
                  <a:pt x="1912327" y="2541319"/>
                  <a:pt x="2005350" y="2648197"/>
                </a:cubicBezTo>
                <a:cubicBezTo>
                  <a:pt x="2098373" y="2755075"/>
                  <a:pt x="2173583" y="2988624"/>
                  <a:pt x="2100352" y="3099460"/>
                </a:cubicBezTo>
                <a:cubicBezTo>
                  <a:pt x="2027121" y="3210296"/>
                  <a:pt x="1690654" y="3184566"/>
                  <a:pt x="1565963" y="3313215"/>
                </a:cubicBezTo>
                <a:cubicBezTo>
                  <a:pt x="1441272" y="3441864"/>
                  <a:pt x="1596880" y="3761851"/>
                  <a:pt x="1352207" y="3871356"/>
                </a:cubicBezTo>
                <a:cubicBezTo>
                  <a:pt x="1107534" y="3980861"/>
                  <a:pt x="349152" y="3981442"/>
                  <a:pt x="97927" y="3970248"/>
                </a:cubicBezTo>
                <a:cubicBezTo>
                  <a:pt x="114716" y="4290130"/>
                  <a:pt x="89464" y="4655503"/>
                  <a:pt x="112874" y="4844723"/>
                </a:cubicBezTo>
                <a:cubicBezTo>
                  <a:pt x="763287" y="4992516"/>
                  <a:pt x="2614318" y="4870520"/>
                  <a:pt x="3303939" y="4809710"/>
                </a:cubicBezTo>
                <a:cubicBezTo>
                  <a:pt x="3335581" y="4102514"/>
                  <a:pt x="3281771" y="3342786"/>
                  <a:pt x="3269896" y="2533285"/>
                </a:cubicBezTo>
                <a:cubicBezTo>
                  <a:pt x="3267917" y="1755451"/>
                  <a:pt x="3176654" y="814445"/>
                  <a:pt x="3108881" y="0"/>
                </a:cubicBezTo>
                <a:lnTo>
                  <a:pt x="10295" y="32145"/>
                </a:lnTo>
                <a:close/>
              </a:path>
            </a:pathLst>
          </a:custGeom>
          <a:solidFill>
            <a:srgbClr val="FF0000">
              <a:alpha val="22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30" name="Dowolny kształt 29"/>
          <p:cNvSpPr/>
          <p:nvPr/>
        </p:nvSpPr>
        <p:spPr>
          <a:xfrm>
            <a:off x="6033058" y="2086115"/>
            <a:ext cx="1384550" cy="2992172"/>
          </a:xfrm>
          <a:custGeom>
            <a:avLst/>
            <a:gdLst>
              <a:gd name="connsiteX0" fmla="*/ 77444 w 1437806"/>
              <a:gd name="connsiteY0" fmla="*/ 190071 h 3302749"/>
              <a:gd name="connsiteX1" fmla="*/ 77444 w 1437806"/>
              <a:gd name="connsiteY1" fmla="*/ 3087650 h 3302749"/>
              <a:gd name="connsiteX2" fmla="*/ 766213 w 1437806"/>
              <a:gd name="connsiteY2" fmla="*/ 3028274 h 3302749"/>
              <a:gd name="connsiteX3" fmla="*/ 825590 w 1437806"/>
              <a:gd name="connsiteY3" fmla="*/ 2541385 h 3302749"/>
              <a:gd name="connsiteX4" fmla="*/ 1407481 w 1437806"/>
              <a:gd name="connsiteY4" fmla="*/ 2315754 h 3302749"/>
              <a:gd name="connsiteX5" fmla="*/ 1312478 w 1437806"/>
              <a:gd name="connsiteY5" fmla="*/ 1840741 h 3302749"/>
              <a:gd name="connsiteX6" fmla="*/ 944343 w 1437806"/>
              <a:gd name="connsiteY6" fmla="*/ 1710113 h 3302749"/>
              <a:gd name="connsiteX7" fmla="*/ 742463 w 1437806"/>
              <a:gd name="connsiteY7" fmla="*/ 771962 h 3302749"/>
              <a:gd name="connsiteX8" fmla="*/ 623709 w 1437806"/>
              <a:gd name="connsiteY8" fmla="*/ 332575 h 3302749"/>
              <a:gd name="connsiteX9" fmla="*/ 77444 w 1437806"/>
              <a:gd name="connsiteY9" fmla="*/ 190071 h 3302749"/>
              <a:gd name="connsiteX0" fmla="*/ 77444 w 1437806"/>
              <a:gd name="connsiteY0" fmla="*/ 190071 h 3302749"/>
              <a:gd name="connsiteX1" fmla="*/ 77444 w 1437806"/>
              <a:gd name="connsiteY1" fmla="*/ 3087650 h 3302749"/>
              <a:gd name="connsiteX2" fmla="*/ 766213 w 1437806"/>
              <a:gd name="connsiteY2" fmla="*/ 3028274 h 3302749"/>
              <a:gd name="connsiteX3" fmla="*/ 825590 w 1437806"/>
              <a:gd name="connsiteY3" fmla="*/ 2541385 h 3302749"/>
              <a:gd name="connsiteX4" fmla="*/ 1407481 w 1437806"/>
              <a:gd name="connsiteY4" fmla="*/ 2315754 h 3302749"/>
              <a:gd name="connsiteX5" fmla="*/ 1312478 w 1437806"/>
              <a:gd name="connsiteY5" fmla="*/ 1840741 h 3302749"/>
              <a:gd name="connsiteX6" fmla="*/ 944343 w 1437806"/>
              <a:gd name="connsiteY6" fmla="*/ 1710113 h 3302749"/>
              <a:gd name="connsiteX7" fmla="*/ 742463 w 1437806"/>
              <a:gd name="connsiteY7" fmla="*/ 771962 h 3302749"/>
              <a:gd name="connsiteX8" fmla="*/ 623709 w 1437806"/>
              <a:gd name="connsiteY8" fmla="*/ 332575 h 3302749"/>
              <a:gd name="connsiteX9" fmla="*/ 77444 w 1437806"/>
              <a:gd name="connsiteY9" fmla="*/ 190071 h 3302749"/>
              <a:gd name="connsiteX0" fmla="*/ 134228 w 1494590"/>
              <a:gd name="connsiteY0" fmla="*/ 190071 h 3302749"/>
              <a:gd name="connsiteX1" fmla="*/ 134228 w 1494590"/>
              <a:gd name="connsiteY1" fmla="*/ 3087650 h 3302749"/>
              <a:gd name="connsiteX2" fmla="*/ 822997 w 1494590"/>
              <a:gd name="connsiteY2" fmla="*/ 3028274 h 3302749"/>
              <a:gd name="connsiteX3" fmla="*/ 882374 w 1494590"/>
              <a:gd name="connsiteY3" fmla="*/ 2541385 h 3302749"/>
              <a:gd name="connsiteX4" fmla="*/ 1464265 w 1494590"/>
              <a:gd name="connsiteY4" fmla="*/ 2315754 h 3302749"/>
              <a:gd name="connsiteX5" fmla="*/ 1369262 w 1494590"/>
              <a:gd name="connsiteY5" fmla="*/ 1840741 h 3302749"/>
              <a:gd name="connsiteX6" fmla="*/ 1001127 w 1494590"/>
              <a:gd name="connsiteY6" fmla="*/ 1710113 h 3302749"/>
              <a:gd name="connsiteX7" fmla="*/ 799247 w 1494590"/>
              <a:gd name="connsiteY7" fmla="*/ 771962 h 3302749"/>
              <a:gd name="connsiteX8" fmla="*/ 680493 w 1494590"/>
              <a:gd name="connsiteY8" fmla="*/ 332575 h 3302749"/>
              <a:gd name="connsiteX9" fmla="*/ 134228 w 1494590"/>
              <a:gd name="connsiteY9" fmla="*/ 190071 h 3302749"/>
              <a:gd name="connsiteX0" fmla="*/ 134228 w 1494590"/>
              <a:gd name="connsiteY0" fmla="*/ 3527 h 3116205"/>
              <a:gd name="connsiteX1" fmla="*/ 134228 w 1494590"/>
              <a:gd name="connsiteY1" fmla="*/ 2901106 h 3116205"/>
              <a:gd name="connsiteX2" fmla="*/ 822997 w 1494590"/>
              <a:gd name="connsiteY2" fmla="*/ 2841730 h 3116205"/>
              <a:gd name="connsiteX3" fmla="*/ 882374 w 1494590"/>
              <a:gd name="connsiteY3" fmla="*/ 2354841 h 3116205"/>
              <a:gd name="connsiteX4" fmla="*/ 1464265 w 1494590"/>
              <a:gd name="connsiteY4" fmla="*/ 2129210 h 3116205"/>
              <a:gd name="connsiteX5" fmla="*/ 1369262 w 1494590"/>
              <a:gd name="connsiteY5" fmla="*/ 1654197 h 3116205"/>
              <a:gd name="connsiteX6" fmla="*/ 1001127 w 1494590"/>
              <a:gd name="connsiteY6" fmla="*/ 1523569 h 3116205"/>
              <a:gd name="connsiteX7" fmla="*/ 799247 w 1494590"/>
              <a:gd name="connsiteY7" fmla="*/ 585418 h 3116205"/>
              <a:gd name="connsiteX8" fmla="*/ 680493 w 1494590"/>
              <a:gd name="connsiteY8" fmla="*/ 146031 h 3116205"/>
              <a:gd name="connsiteX9" fmla="*/ 134228 w 1494590"/>
              <a:gd name="connsiteY9" fmla="*/ 3527 h 3116205"/>
              <a:gd name="connsiteX0" fmla="*/ 52826 w 1413188"/>
              <a:gd name="connsiteY0" fmla="*/ 0 h 3112678"/>
              <a:gd name="connsiteX1" fmla="*/ 52826 w 1413188"/>
              <a:gd name="connsiteY1" fmla="*/ 2897579 h 3112678"/>
              <a:gd name="connsiteX2" fmla="*/ 741595 w 1413188"/>
              <a:gd name="connsiteY2" fmla="*/ 2838203 h 3112678"/>
              <a:gd name="connsiteX3" fmla="*/ 800972 w 1413188"/>
              <a:gd name="connsiteY3" fmla="*/ 2351314 h 3112678"/>
              <a:gd name="connsiteX4" fmla="*/ 1382863 w 1413188"/>
              <a:gd name="connsiteY4" fmla="*/ 2125683 h 3112678"/>
              <a:gd name="connsiteX5" fmla="*/ 1287860 w 1413188"/>
              <a:gd name="connsiteY5" fmla="*/ 1650670 h 3112678"/>
              <a:gd name="connsiteX6" fmla="*/ 919725 w 1413188"/>
              <a:gd name="connsiteY6" fmla="*/ 1520042 h 3112678"/>
              <a:gd name="connsiteX7" fmla="*/ 717845 w 1413188"/>
              <a:gd name="connsiteY7" fmla="*/ 581891 h 3112678"/>
              <a:gd name="connsiteX8" fmla="*/ 599091 w 1413188"/>
              <a:gd name="connsiteY8" fmla="*/ 142504 h 3112678"/>
              <a:gd name="connsiteX9" fmla="*/ 52826 w 1413188"/>
              <a:gd name="connsiteY9" fmla="*/ 0 h 3112678"/>
              <a:gd name="connsiteX0" fmla="*/ 52826 w 1413188"/>
              <a:gd name="connsiteY0" fmla="*/ 0 h 3112678"/>
              <a:gd name="connsiteX1" fmla="*/ 52826 w 1413188"/>
              <a:gd name="connsiteY1" fmla="*/ 2897579 h 3112678"/>
              <a:gd name="connsiteX2" fmla="*/ 741595 w 1413188"/>
              <a:gd name="connsiteY2" fmla="*/ 2838203 h 3112678"/>
              <a:gd name="connsiteX3" fmla="*/ 800972 w 1413188"/>
              <a:gd name="connsiteY3" fmla="*/ 2351314 h 3112678"/>
              <a:gd name="connsiteX4" fmla="*/ 1382863 w 1413188"/>
              <a:gd name="connsiteY4" fmla="*/ 2125683 h 3112678"/>
              <a:gd name="connsiteX5" fmla="*/ 1287860 w 1413188"/>
              <a:gd name="connsiteY5" fmla="*/ 1650670 h 3112678"/>
              <a:gd name="connsiteX6" fmla="*/ 919725 w 1413188"/>
              <a:gd name="connsiteY6" fmla="*/ 1520042 h 3112678"/>
              <a:gd name="connsiteX7" fmla="*/ 717845 w 1413188"/>
              <a:gd name="connsiteY7" fmla="*/ 581891 h 3112678"/>
              <a:gd name="connsiteX8" fmla="*/ 599091 w 1413188"/>
              <a:gd name="connsiteY8" fmla="*/ 142504 h 3112678"/>
              <a:gd name="connsiteX9" fmla="*/ 52826 w 1413188"/>
              <a:gd name="connsiteY9" fmla="*/ 0 h 3112678"/>
              <a:gd name="connsiteX0" fmla="*/ 2788 w 1363150"/>
              <a:gd name="connsiteY0" fmla="*/ 0 h 3112678"/>
              <a:gd name="connsiteX1" fmla="*/ 2788 w 1363150"/>
              <a:gd name="connsiteY1" fmla="*/ 2897579 h 3112678"/>
              <a:gd name="connsiteX2" fmla="*/ 691557 w 1363150"/>
              <a:gd name="connsiteY2" fmla="*/ 2838203 h 3112678"/>
              <a:gd name="connsiteX3" fmla="*/ 750934 w 1363150"/>
              <a:gd name="connsiteY3" fmla="*/ 2351314 h 3112678"/>
              <a:gd name="connsiteX4" fmla="*/ 1332825 w 1363150"/>
              <a:gd name="connsiteY4" fmla="*/ 2125683 h 3112678"/>
              <a:gd name="connsiteX5" fmla="*/ 1237822 w 1363150"/>
              <a:gd name="connsiteY5" fmla="*/ 1650670 h 3112678"/>
              <a:gd name="connsiteX6" fmla="*/ 869687 w 1363150"/>
              <a:gd name="connsiteY6" fmla="*/ 1520042 h 3112678"/>
              <a:gd name="connsiteX7" fmla="*/ 667807 w 1363150"/>
              <a:gd name="connsiteY7" fmla="*/ 581891 h 3112678"/>
              <a:gd name="connsiteX8" fmla="*/ 549053 w 1363150"/>
              <a:gd name="connsiteY8" fmla="*/ 142504 h 3112678"/>
              <a:gd name="connsiteX9" fmla="*/ 2788 w 1363150"/>
              <a:gd name="connsiteY9" fmla="*/ 0 h 3112678"/>
              <a:gd name="connsiteX0" fmla="*/ 2788 w 1363150"/>
              <a:gd name="connsiteY0" fmla="*/ 0 h 2907180"/>
              <a:gd name="connsiteX1" fmla="*/ 2788 w 1363150"/>
              <a:gd name="connsiteY1" fmla="*/ 2897579 h 2907180"/>
              <a:gd name="connsiteX2" fmla="*/ 691557 w 1363150"/>
              <a:gd name="connsiteY2" fmla="*/ 2838203 h 2907180"/>
              <a:gd name="connsiteX3" fmla="*/ 750934 w 1363150"/>
              <a:gd name="connsiteY3" fmla="*/ 2351314 h 2907180"/>
              <a:gd name="connsiteX4" fmla="*/ 1332825 w 1363150"/>
              <a:gd name="connsiteY4" fmla="*/ 2125683 h 2907180"/>
              <a:gd name="connsiteX5" fmla="*/ 1237822 w 1363150"/>
              <a:gd name="connsiteY5" fmla="*/ 1650670 h 2907180"/>
              <a:gd name="connsiteX6" fmla="*/ 869687 w 1363150"/>
              <a:gd name="connsiteY6" fmla="*/ 1520042 h 2907180"/>
              <a:gd name="connsiteX7" fmla="*/ 667807 w 1363150"/>
              <a:gd name="connsiteY7" fmla="*/ 581891 h 2907180"/>
              <a:gd name="connsiteX8" fmla="*/ 549053 w 1363150"/>
              <a:gd name="connsiteY8" fmla="*/ 142504 h 2907180"/>
              <a:gd name="connsiteX9" fmla="*/ 2788 w 1363150"/>
              <a:gd name="connsiteY9" fmla="*/ 0 h 2907180"/>
              <a:gd name="connsiteX0" fmla="*/ 2788 w 1358917"/>
              <a:gd name="connsiteY0" fmla="*/ 0 h 2908918"/>
              <a:gd name="connsiteX1" fmla="*/ 2788 w 1358917"/>
              <a:gd name="connsiteY1" fmla="*/ 2897579 h 2908918"/>
              <a:gd name="connsiteX2" fmla="*/ 691557 w 1358917"/>
              <a:gd name="connsiteY2" fmla="*/ 2838203 h 2908918"/>
              <a:gd name="connsiteX3" fmla="*/ 810311 w 1358917"/>
              <a:gd name="connsiteY3" fmla="*/ 2315688 h 2908918"/>
              <a:gd name="connsiteX4" fmla="*/ 1332825 w 1358917"/>
              <a:gd name="connsiteY4" fmla="*/ 2125683 h 2908918"/>
              <a:gd name="connsiteX5" fmla="*/ 1237822 w 1358917"/>
              <a:gd name="connsiteY5" fmla="*/ 1650670 h 2908918"/>
              <a:gd name="connsiteX6" fmla="*/ 869687 w 1358917"/>
              <a:gd name="connsiteY6" fmla="*/ 1520042 h 2908918"/>
              <a:gd name="connsiteX7" fmla="*/ 667807 w 1358917"/>
              <a:gd name="connsiteY7" fmla="*/ 581891 h 2908918"/>
              <a:gd name="connsiteX8" fmla="*/ 549053 w 1358917"/>
              <a:gd name="connsiteY8" fmla="*/ 142504 h 2908918"/>
              <a:gd name="connsiteX9" fmla="*/ 2788 w 1358917"/>
              <a:gd name="connsiteY9" fmla="*/ 0 h 2908918"/>
              <a:gd name="connsiteX0" fmla="*/ 2788 w 1362465"/>
              <a:gd name="connsiteY0" fmla="*/ 0 h 2908918"/>
              <a:gd name="connsiteX1" fmla="*/ 2788 w 1362465"/>
              <a:gd name="connsiteY1" fmla="*/ 2897579 h 2908918"/>
              <a:gd name="connsiteX2" fmla="*/ 691557 w 1362465"/>
              <a:gd name="connsiteY2" fmla="*/ 2838203 h 2908918"/>
              <a:gd name="connsiteX3" fmla="*/ 810311 w 1362465"/>
              <a:gd name="connsiteY3" fmla="*/ 2315688 h 2908918"/>
              <a:gd name="connsiteX4" fmla="*/ 1332825 w 1362465"/>
              <a:gd name="connsiteY4" fmla="*/ 2125683 h 2908918"/>
              <a:gd name="connsiteX5" fmla="*/ 1237822 w 1362465"/>
              <a:gd name="connsiteY5" fmla="*/ 1650670 h 2908918"/>
              <a:gd name="connsiteX6" fmla="*/ 739058 w 1362465"/>
              <a:gd name="connsiteY6" fmla="*/ 1401289 h 2908918"/>
              <a:gd name="connsiteX7" fmla="*/ 667807 w 1362465"/>
              <a:gd name="connsiteY7" fmla="*/ 581891 h 2908918"/>
              <a:gd name="connsiteX8" fmla="*/ 549053 w 1362465"/>
              <a:gd name="connsiteY8" fmla="*/ 142504 h 2908918"/>
              <a:gd name="connsiteX9" fmla="*/ 2788 w 1362465"/>
              <a:gd name="connsiteY9" fmla="*/ 0 h 2908918"/>
              <a:gd name="connsiteX0" fmla="*/ 2788 w 1382597"/>
              <a:gd name="connsiteY0" fmla="*/ 0 h 2908918"/>
              <a:gd name="connsiteX1" fmla="*/ 2788 w 1382597"/>
              <a:gd name="connsiteY1" fmla="*/ 2897579 h 2908918"/>
              <a:gd name="connsiteX2" fmla="*/ 691557 w 1382597"/>
              <a:gd name="connsiteY2" fmla="*/ 2838203 h 2908918"/>
              <a:gd name="connsiteX3" fmla="*/ 810311 w 1382597"/>
              <a:gd name="connsiteY3" fmla="*/ 2315688 h 2908918"/>
              <a:gd name="connsiteX4" fmla="*/ 1356620 w 1382597"/>
              <a:gd name="connsiteY4" fmla="*/ 2101888 h 2908918"/>
              <a:gd name="connsiteX5" fmla="*/ 1237822 w 1382597"/>
              <a:gd name="connsiteY5" fmla="*/ 1650670 h 2908918"/>
              <a:gd name="connsiteX6" fmla="*/ 739058 w 1382597"/>
              <a:gd name="connsiteY6" fmla="*/ 1401289 h 2908918"/>
              <a:gd name="connsiteX7" fmla="*/ 667807 w 1382597"/>
              <a:gd name="connsiteY7" fmla="*/ 581891 h 2908918"/>
              <a:gd name="connsiteX8" fmla="*/ 549053 w 1382597"/>
              <a:gd name="connsiteY8" fmla="*/ 142504 h 2908918"/>
              <a:gd name="connsiteX9" fmla="*/ 2788 w 1382597"/>
              <a:gd name="connsiteY9" fmla="*/ 0 h 2908918"/>
              <a:gd name="connsiteX0" fmla="*/ 2788 w 1385066"/>
              <a:gd name="connsiteY0" fmla="*/ 0 h 2908918"/>
              <a:gd name="connsiteX1" fmla="*/ 2788 w 1385066"/>
              <a:gd name="connsiteY1" fmla="*/ 2897579 h 2908918"/>
              <a:gd name="connsiteX2" fmla="*/ 691557 w 1385066"/>
              <a:gd name="connsiteY2" fmla="*/ 2838203 h 2908918"/>
              <a:gd name="connsiteX3" fmla="*/ 810311 w 1385066"/>
              <a:gd name="connsiteY3" fmla="*/ 2315688 h 2908918"/>
              <a:gd name="connsiteX4" fmla="*/ 1356620 w 1385066"/>
              <a:gd name="connsiteY4" fmla="*/ 2101888 h 2908918"/>
              <a:gd name="connsiteX5" fmla="*/ 1248020 w 1385066"/>
              <a:gd name="connsiteY5" fmla="*/ 1633674 h 2908918"/>
              <a:gd name="connsiteX6" fmla="*/ 739058 w 1385066"/>
              <a:gd name="connsiteY6" fmla="*/ 1401289 h 2908918"/>
              <a:gd name="connsiteX7" fmla="*/ 667807 w 1385066"/>
              <a:gd name="connsiteY7" fmla="*/ 581891 h 2908918"/>
              <a:gd name="connsiteX8" fmla="*/ 549053 w 1385066"/>
              <a:gd name="connsiteY8" fmla="*/ 142504 h 2908918"/>
              <a:gd name="connsiteX9" fmla="*/ 2788 w 1385066"/>
              <a:gd name="connsiteY9" fmla="*/ 0 h 2908918"/>
              <a:gd name="connsiteX0" fmla="*/ 2788 w 1385066"/>
              <a:gd name="connsiteY0" fmla="*/ 0 h 2908918"/>
              <a:gd name="connsiteX1" fmla="*/ 2788 w 1385066"/>
              <a:gd name="connsiteY1" fmla="*/ 2897579 h 2908918"/>
              <a:gd name="connsiteX2" fmla="*/ 691557 w 1385066"/>
              <a:gd name="connsiteY2" fmla="*/ 2838203 h 2908918"/>
              <a:gd name="connsiteX3" fmla="*/ 810311 w 1385066"/>
              <a:gd name="connsiteY3" fmla="*/ 2315688 h 2908918"/>
              <a:gd name="connsiteX4" fmla="*/ 1356620 w 1385066"/>
              <a:gd name="connsiteY4" fmla="*/ 2101888 h 2908918"/>
              <a:gd name="connsiteX5" fmla="*/ 1248020 w 1385066"/>
              <a:gd name="connsiteY5" fmla="*/ 1633674 h 2908918"/>
              <a:gd name="connsiteX6" fmla="*/ 739058 w 1385066"/>
              <a:gd name="connsiteY6" fmla="*/ 1401289 h 2908918"/>
              <a:gd name="connsiteX7" fmla="*/ 667807 w 1385066"/>
              <a:gd name="connsiteY7" fmla="*/ 581891 h 2908918"/>
              <a:gd name="connsiteX8" fmla="*/ 549053 w 1385066"/>
              <a:gd name="connsiteY8" fmla="*/ 142504 h 2908918"/>
              <a:gd name="connsiteX9" fmla="*/ 2788 w 1385066"/>
              <a:gd name="connsiteY9" fmla="*/ 0 h 2908918"/>
              <a:gd name="connsiteX0" fmla="*/ 2788 w 1385158"/>
              <a:gd name="connsiteY0" fmla="*/ 0 h 2908918"/>
              <a:gd name="connsiteX1" fmla="*/ 2788 w 1385158"/>
              <a:gd name="connsiteY1" fmla="*/ 2897579 h 2908918"/>
              <a:gd name="connsiteX2" fmla="*/ 691557 w 1385158"/>
              <a:gd name="connsiteY2" fmla="*/ 2838203 h 2908918"/>
              <a:gd name="connsiteX3" fmla="*/ 810311 w 1385158"/>
              <a:gd name="connsiteY3" fmla="*/ 2315688 h 2908918"/>
              <a:gd name="connsiteX4" fmla="*/ 1356620 w 1385158"/>
              <a:gd name="connsiteY4" fmla="*/ 2101888 h 2908918"/>
              <a:gd name="connsiteX5" fmla="*/ 1248020 w 1385158"/>
              <a:gd name="connsiteY5" fmla="*/ 1633674 h 2908918"/>
              <a:gd name="connsiteX6" fmla="*/ 735659 w 1385158"/>
              <a:gd name="connsiteY6" fmla="*/ 1374095 h 2908918"/>
              <a:gd name="connsiteX7" fmla="*/ 667807 w 1385158"/>
              <a:gd name="connsiteY7" fmla="*/ 581891 h 2908918"/>
              <a:gd name="connsiteX8" fmla="*/ 549053 w 1385158"/>
              <a:gd name="connsiteY8" fmla="*/ 142504 h 2908918"/>
              <a:gd name="connsiteX9" fmla="*/ 2788 w 1385158"/>
              <a:gd name="connsiteY9" fmla="*/ 0 h 2908918"/>
              <a:gd name="connsiteX0" fmla="*/ 2788 w 1385066"/>
              <a:gd name="connsiteY0" fmla="*/ 0 h 2908918"/>
              <a:gd name="connsiteX1" fmla="*/ 2788 w 1385066"/>
              <a:gd name="connsiteY1" fmla="*/ 2897579 h 2908918"/>
              <a:gd name="connsiteX2" fmla="*/ 691557 w 1385066"/>
              <a:gd name="connsiteY2" fmla="*/ 2838203 h 2908918"/>
              <a:gd name="connsiteX3" fmla="*/ 810311 w 1385066"/>
              <a:gd name="connsiteY3" fmla="*/ 2315688 h 2908918"/>
              <a:gd name="connsiteX4" fmla="*/ 1356620 w 1385066"/>
              <a:gd name="connsiteY4" fmla="*/ 2101888 h 2908918"/>
              <a:gd name="connsiteX5" fmla="*/ 1248020 w 1385066"/>
              <a:gd name="connsiteY5" fmla="*/ 1633674 h 2908918"/>
              <a:gd name="connsiteX6" fmla="*/ 739059 w 1385066"/>
              <a:gd name="connsiteY6" fmla="*/ 1377494 h 2908918"/>
              <a:gd name="connsiteX7" fmla="*/ 667807 w 1385066"/>
              <a:gd name="connsiteY7" fmla="*/ 581891 h 2908918"/>
              <a:gd name="connsiteX8" fmla="*/ 549053 w 1385066"/>
              <a:gd name="connsiteY8" fmla="*/ 142504 h 2908918"/>
              <a:gd name="connsiteX9" fmla="*/ 2788 w 1385066"/>
              <a:gd name="connsiteY9" fmla="*/ 0 h 2908918"/>
              <a:gd name="connsiteX0" fmla="*/ 2788 w 1385066"/>
              <a:gd name="connsiteY0" fmla="*/ 0 h 2908918"/>
              <a:gd name="connsiteX1" fmla="*/ 2788 w 1385066"/>
              <a:gd name="connsiteY1" fmla="*/ 2897579 h 2908918"/>
              <a:gd name="connsiteX2" fmla="*/ 691557 w 1385066"/>
              <a:gd name="connsiteY2" fmla="*/ 2838203 h 2908918"/>
              <a:gd name="connsiteX3" fmla="*/ 810311 w 1385066"/>
              <a:gd name="connsiteY3" fmla="*/ 2315688 h 2908918"/>
              <a:gd name="connsiteX4" fmla="*/ 1356620 w 1385066"/>
              <a:gd name="connsiteY4" fmla="*/ 2101888 h 2908918"/>
              <a:gd name="connsiteX5" fmla="*/ 1248020 w 1385066"/>
              <a:gd name="connsiteY5" fmla="*/ 1633674 h 2908918"/>
              <a:gd name="connsiteX6" fmla="*/ 739059 w 1385066"/>
              <a:gd name="connsiteY6" fmla="*/ 1377494 h 2908918"/>
              <a:gd name="connsiteX7" fmla="*/ 667807 w 1385066"/>
              <a:gd name="connsiteY7" fmla="*/ 581891 h 2908918"/>
              <a:gd name="connsiteX8" fmla="*/ 549053 w 1385066"/>
              <a:gd name="connsiteY8" fmla="*/ 142504 h 2908918"/>
              <a:gd name="connsiteX9" fmla="*/ 2788 w 1385066"/>
              <a:gd name="connsiteY9" fmla="*/ 0 h 2908918"/>
              <a:gd name="connsiteX0" fmla="*/ 2788 w 1385066"/>
              <a:gd name="connsiteY0" fmla="*/ 0 h 2908918"/>
              <a:gd name="connsiteX1" fmla="*/ 2788 w 1385066"/>
              <a:gd name="connsiteY1" fmla="*/ 2897579 h 2908918"/>
              <a:gd name="connsiteX2" fmla="*/ 691557 w 1385066"/>
              <a:gd name="connsiteY2" fmla="*/ 2838203 h 2908918"/>
              <a:gd name="connsiteX3" fmla="*/ 810311 w 1385066"/>
              <a:gd name="connsiteY3" fmla="*/ 2315688 h 2908918"/>
              <a:gd name="connsiteX4" fmla="*/ 1356620 w 1385066"/>
              <a:gd name="connsiteY4" fmla="*/ 2101888 h 2908918"/>
              <a:gd name="connsiteX5" fmla="*/ 1248020 w 1385066"/>
              <a:gd name="connsiteY5" fmla="*/ 1633674 h 2908918"/>
              <a:gd name="connsiteX6" fmla="*/ 739059 w 1385066"/>
              <a:gd name="connsiteY6" fmla="*/ 1377494 h 2908918"/>
              <a:gd name="connsiteX7" fmla="*/ 667807 w 1385066"/>
              <a:gd name="connsiteY7" fmla="*/ 581891 h 2908918"/>
              <a:gd name="connsiteX8" fmla="*/ 549053 w 1385066"/>
              <a:gd name="connsiteY8" fmla="*/ 142504 h 2908918"/>
              <a:gd name="connsiteX9" fmla="*/ 2788 w 1385066"/>
              <a:gd name="connsiteY9" fmla="*/ 0 h 2908918"/>
              <a:gd name="connsiteX0" fmla="*/ 2788 w 1385066"/>
              <a:gd name="connsiteY0" fmla="*/ 0 h 2908918"/>
              <a:gd name="connsiteX1" fmla="*/ 2788 w 1385066"/>
              <a:gd name="connsiteY1" fmla="*/ 2897579 h 2908918"/>
              <a:gd name="connsiteX2" fmla="*/ 691557 w 1385066"/>
              <a:gd name="connsiteY2" fmla="*/ 2838203 h 2908918"/>
              <a:gd name="connsiteX3" fmla="*/ 810311 w 1385066"/>
              <a:gd name="connsiteY3" fmla="*/ 2315688 h 2908918"/>
              <a:gd name="connsiteX4" fmla="*/ 1356620 w 1385066"/>
              <a:gd name="connsiteY4" fmla="*/ 2101888 h 2908918"/>
              <a:gd name="connsiteX5" fmla="*/ 1248020 w 1385066"/>
              <a:gd name="connsiteY5" fmla="*/ 1633674 h 2908918"/>
              <a:gd name="connsiteX6" fmla="*/ 739059 w 1385066"/>
              <a:gd name="connsiteY6" fmla="*/ 1377494 h 2908918"/>
              <a:gd name="connsiteX7" fmla="*/ 667807 w 1385066"/>
              <a:gd name="connsiteY7" fmla="*/ 581891 h 2908918"/>
              <a:gd name="connsiteX8" fmla="*/ 549053 w 1385066"/>
              <a:gd name="connsiteY8" fmla="*/ 142504 h 2908918"/>
              <a:gd name="connsiteX9" fmla="*/ 2788 w 1385066"/>
              <a:gd name="connsiteY9" fmla="*/ 0 h 2908918"/>
              <a:gd name="connsiteX0" fmla="*/ 2788 w 1385066"/>
              <a:gd name="connsiteY0" fmla="*/ 0 h 2908918"/>
              <a:gd name="connsiteX1" fmla="*/ 2788 w 1385066"/>
              <a:gd name="connsiteY1" fmla="*/ 2897579 h 2908918"/>
              <a:gd name="connsiteX2" fmla="*/ 691557 w 1385066"/>
              <a:gd name="connsiteY2" fmla="*/ 2838203 h 2908918"/>
              <a:gd name="connsiteX3" fmla="*/ 810311 w 1385066"/>
              <a:gd name="connsiteY3" fmla="*/ 2315688 h 2908918"/>
              <a:gd name="connsiteX4" fmla="*/ 1356620 w 1385066"/>
              <a:gd name="connsiteY4" fmla="*/ 2101888 h 2908918"/>
              <a:gd name="connsiteX5" fmla="*/ 1248020 w 1385066"/>
              <a:gd name="connsiteY5" fmla="*/ 1633674 h 2908918"/>
              <a:gd name="connsiteX6" fmla="*/ 739059 w 1385066"/>
              <a:gd name="connsiteY6" fmla="*/ 1377494 h 2908918"/>
              <a:gd name="connsiteX7" fmla="*/ 667807 w 1385066"/>
              <a:gd name="connsiteY7" fmla="*/ 581891 h 2908918"/>
              <a:gd name="connsiteX8" fmla="*/ 518460 w 1385066"/>
              <a:gd name="connsiteY8" fmla="*/ 118709 h 2908918"/>
              <a:gd name="connsiteX9" fmla="*/ 2788 w 1385066"/>
              <a:gd name="connsiteY9" fmla="*/ 0 h 2908918"/>
              <a:gd name="connsiteX0" fmla="*/ 2788 w 1385066"/>
              <a:gd name="connsiteY0" fmla="*/ 0 h 2908918"/>
              <a:gd name="connsiteX1" fmla="*/ 2788 w 1385066"/>
              <a:gd name="connsiteY1" fmla="*/ 2897579 h 2908918"/>
              <a:gd name="connsiteX2" fmla="*/ 691557 w 1385066"/>
              <a:gd name="connsiteY2" fmla="*/ 2838203 h 2908918"/>
              <a:gd name="connsiteX3" fmla="*/ 810311 w 1385066"/>
              <a:gd name="connsiteY3" fmla="*/ 2315688 h 2908918"/>
              <a:gd name="connsiteX4" fmla="*/ 1356620 w 1385066"/>
              <a:gd name="connsiteY4" fmla="*/ 2101888 h 2908918"/>
              <a:gd name="connsiteX5" fmla="*/ 1248020 w 1385066"/>
              <a:gd name="connsiteY5" fmla="*/ 1633674 h 2908918"/>
              <a:gd name="connsiteX6" fmla="*/ 739059 w 1385066"/>
              <a:gd name="connsiteY6" fmla="*/ 1377494 h 2908918"/>
              <a:gd name="connsiteX7" fmla="*/ 667807 w 1385066"/>
              <a:gd name="connsiteY7" fmla="*/ 581891 h 2908918"/>
              <a:gd name="connsiteX8" fmla="*/ 542255 w 1385066"/>
              <a:gd name="connsiteY8" fmla="*/ 128907 h 2908918"/>
              <a:gd name="connsiteX9" fmla="*/ 2788 w 1385066"/>
              <a:gd name="connsiteY9" fmla="*/ 0 h 2908918"/>
              <a:gd name="connsiteX0" fmla="*/ 2788 w 1385066"/>
              <a:gd name="connsiteY0" fmla="*/ 0 h 2908918"/>
              <a:gd name="connsiteX1" fmla="*/ 2788 w 1385066"/>
              <a:gd name="connsiteY1" fmla="*/ 2897579 h 2908918"/>
              <a:gd name="connsiteX2" fmla="*/ 667762 w 1385066"/>
              <a:gd name="connsiteY2" fmla="*/ 2838203 h 2908918"/>
              <a:gd name="connsiteX3" fmla="*/ 810311 w 1385066"/>
              <a:gd name="connsiteY3" fmla="*/ 2315688 h 2908918"/>
              <a:gd name="connsiteX4" fmla="*/ 1356620 w 1385066"/>
              <a:gd name="connsiteY4" fmla="*/ 2101888 h 2908918"/>
              <a:gd name="connsiteX5" fmla="*/ 1248020 w 1385066"/>
              <a:gd name="connsiteY5" fmla="*/ 1633674 h 2908918"/>
              <a:gd name="connsiteX6" fmla="*/ 739059 w 1385066"/>
              <a:gd name="connsiteY6" fmla="*/ 1377494 h 2908918"/>
              <a:gd name="connsiteX7" fmla="*/ 667807 w 1385066"/>
              <a:gd name="connsiteY7" fmla="*/ 581891 h 2908918"/>
              <a:gd name="connsiteX8" fmla="*/ 542255 w 1385066"/>
              <a:gd name="connsiteY8" fmla="*/ 128907 h 2908918"/>
              <a:gd name="connsiteX9" fmla="*/ 2788 w 1385066"/>
              <a:gd name="connsiteY9" fmla="*/ 0 h 2908918"/>
              <a:gd name="connsiteX0" fmla="*/ 2788 w 1384822"/>
              <a:gd name="connsiteY0" fmla="*/ 0 h 2907907"/>
              <a:gd name="connsiteX1" fmla="*/ 2788 w 1384822"/>
              <a:gd name="connsiteY1" fmla="*/ 2897579 h 2907907"/>
              <a:gd name="connsiteX2" fmla="*/ 667762 w 1384822"/>
              <a:gd name="connsiteY2" fmla="*/ 2838203 h 2907907"/>
              <a:gd name="connsiteX3" fmla="*/ 813710 w 1384822"/>
              <a:gd name="connsiteY3" fmla="*/ 2336083 h 2907907"/>
              <a:gd name="connsiteX4" fmla="*/ 1356620 w 1384822"/>
              <a:gd name="connsiteY4" fmla="*/ 2101888 h 2907907"/>
              <a:gd name="connsiteX5" fmla="*/ 1248020 w 1384822"/>
              <a:gd name="connsiteY5" fmla="*/ 1633674 h 2907907"/>
              <a:gd name="connsiteX6" fmla="*/ 739059 w 1384822"/>
              <a:gd name="connsiteY6" fmla="*/ 1377494 h 2907907"/>
              <a:gd name="connsiteX7" fmla="*/ 667807 w 1384822"/>
              <a:gd name="connsiteY7" fmla="*/ 581891 h 2907907"/>
              <a:gd name="connsiteX8" fmla="*/ 542255 w 1384822"/>
              <a:gd name="connsiteY8" fmla="*/ 128907 h 2907907"/>
              <a:gd name="connsiteX9" fmla="*/ 2788 w 1384822"/>
              <a:gd name="connsiteY9" fmla="*/ 0 h 2907907"/>
              <a:gd name="connsiteX0" fmla="*/ 2788 w 1384822"/>
              <a:gd name="connsiteY0" fmla="*/ 0 h 2908239"/>
              <a:gd name="connsiteX1" fmla="*/ 2788 w 1384822"/>
              <a:gd name="connsiteY1" fmla="*/ 2897579 h 2908239"/>
              <a:gd name="connsiteX2" fmla="*/ 667762 w 1384822"/>
              <a:gd name="connsiteY2" fmla="*/ 2838203 h 2908239"/>
              <a:gd name="connsiteX3" fmla="*/ 813710 w 1384822"/>
              <a:gd name="connsiteY3" fmla="*/ 2329284 h 2908239"/>
              <a:gd name="connsiteX4" fmla="*/ 1356620 w 1384822"/>
              <a:gd name="connsiteY4" fmla="*/ 2101888 h 2908239"/>
              <a:gd name="connsiteX5" fmla="*/ 1248020 w 1384822"/>
              <a:gd name="connsiteY5" fmla="*/ 1633674 h 2908239"/>
              <a:gd name="connsiteX6" fmla="*/ 739059 w 1384822"/>
              <a:gd name="connsiteY6" fmla="*/ 1377494 h 2908239"/>
              <a:gd name="connsiteX7" fmla="*/ 667807 w 1384822"/>
              <a:gd name="connsiteY7" fmla="*/ 581891 h 2908239"/>
              <a:gd name="connsiteX8" fmla="*/ 542255 w 1384822"/>
              <a:gd name="connsiteY8" fmla="*/ 128907 h 2908239"/>
              <a:gd name="connsiteX9" fmla="*/ 2788 w 1384822"/>
              <a:gd name="connsiteY9" fmla="*/ 0 h 2908239"/>
              <a:gd name="connsiteX0" fmla="*/ 2788 w 1384822"/>
              <a:gd name="connsiteY0" fmla="*/ 0 h 2908239"/>
              <a:gd name="connsiteX1" fmla="*/ 2788 w 1384822"/>
              <a:gd name="connsiteY1" fmla="*/ 2897579 h 2908239"/>
              <a:gd name="connsiteX2" fmla="*/ 667762 w 1384822"/>
              <a:gd name="connsiteY2" fmla="*/ 2838203 h 2908239"/>
              <a:gd name="connsiteX3" fmla="*/ 813710 w 1384822"/>
              <a:gd name="connsiteY3" fmla="*/ 2329284 h 2908239"/>
              <a:gd name="connsiteX4" fmla="*/ 1356620 w 1384822"/>
              <a:gd name="connsiteY4" fmla="*/ 2101888 h 2908239"/>
              <a:gd name="connsiteX5" fmla="*/ 1248020 w 1384822"/>
              <a:gd name="connsiteY5" fmla="*/ 1633674 h 2908239"/>
              <a:gd name="connsiteX6" fmla="*/ 739059 w 1384822"/>
              <a:gd name="connsiteY6" fmla="*/ 1377494 h 2908239"/>
              <a:gd name="connsiteX7" fmla="*/ 667807 w 1384822"/>
              <a:gd name="connsiteY7" fmla="*/ 581891 h 2908239"/>
              <a:gd name="connsiteX8" fmla="*/ 542255 w 1384822"/>
              <a:gd name="connsiteY8" fmla="*/ 128907 h 2908239"/>
              <a:gd name="connsiteX9" fmla="*/ 2788 w 1384822"/>
              <a:gd name="connsiteY9" fmla="*/ 0 h 2908239"/>
              <a:gd name="connsiteX0" fmla="*/ 2788 w 1384822"/>
              <a:gd name="connsiteY0" fmla="*/ 0 h 2908239"/>
              <a:gd name="connsiteX1" fmla="*/ 2788 w 1384822"/>
              <a:gd name="connsiteY1" fmla="*/ 2897579 h 2908239"/>
              <a:gd name="connsiteX2" fmla="*/ 667762 w 1384822"/>
              <a:gd name="connsiteY2" fmla="*/ 2838203 h 2908239"/>
              <a:gd name="connsiteX3" fmla="*/ 813710 w 1384822"/>
              <a:gd name="connsiteY3" fmla="*/ 2329284 h 2908239"/>
              <a:gd name="connsiteX4" fmla="*/ 1356620 w 1384822"/>
              <a:gd name="connsiteY4" fmla="*/ 2101888 h 2908239"/>
              <a:gd name="connsiteX5" fmla="*/ 1248020 w 1384822"/>
              <a:gd name="connsiteY5" fmla="*/ 1633674 h 2908239"/>
              <a:gd name="connsiteX6" fmla="*/ 739059 w 1384822"/>
              <a:gd name="connsiteY6" fmla="*/ 1377494 h 2908239"/>
              <a:gd name="connsiteX7" fmla="*/ 667807 w 1384822"/>
              <a:gd name="connsiteY7" fmla="*/ 581891 h 2908239"/>
              <a:gd name="connsiteX8" fmla="*/ 542255 w 1384822"/>
              <a:gd name="connsiteY8" fmla="*/ 128907 h 2908239"/>
              <a:gd name="connsiteX9" fmla="*/ 2788 w 1384822"/>
              <a:gd name="connsiteY9" fmla="*/ 0 h 2908239"/>
              <a:gd name="connsiteX0" fmla="*/ 2788 w 1384731"/>
              <a:gd name="connsiteY0" fmla="*/ 0 h 2908239"/>
              <a:gd name="connsiteX1" fmla="*/ 2788 w 1384731"/>
              <a:gd name="connsiteY1" fmla="*/ 2897579 h 2908239"/>
              <a:gd name="connsiteX2" fmla="*/ 667762 w 1384731"/>
              <a:gd name="connsiteY2" fmla="*/ 2838203 h 2908239"/>
              <a:gd name="connsiteX3" fmla="*/ 813710 w 1384731"/>
              <a:gd name="connsiteY3" fmla="*/ 2329284 h 2908239"/>
              <a:gd name="connsiteX4" fmla="*/ 1356620 w 1384731"/>
              <a:gd name="connsiteY4" fmla="*/ 2101888 h 2908239"/>
              <a:gd name="connsiteX5" fmla="*/ 1248020 w 1384731"/>
              <a:gd name="connsiteY5" fmla="*/ 1633674 h 2908239"/>
              <a:gd name="connsiteX6" fmla="*/ 742459 w 1384731"/>
              <a:gd name="connsiteY6" fmla="*/ 1374095 h 2908239"/>
              <a:gd name="connsiteX7" fmla="*/ 667807 w 1384731"/>
              <a:gd name="connsiteY7" fmla="*/ 581891 h 2908239"/>
              <a:gd name="connsiteX8" fmla="*/ 542255 w 1384731"/>
              <a:gd name="connsiteY8" fmla="*/ 128907 h 2908239"/>
              <a:gd name="connsiteX9" fmla="*/ 2788 w 1384731"/>
              <a:gd name="connsiteY9" fmla="*/ 0 h 2908239"/>
              <a:gd name="connsiteX0" fmla="*/ 2788 w 1384731"/>
              <a:gd name="connsiteY0" fmla="*/ 0 h 2908239"/>
              <a:gd name="connsiteX1" fmla="*/ 2788 w 1384731"/>
              <a:gd name="connsiteY1" fmla="*/ 2897579 h 2908239"/>
              <a:gd name="connsiteX2" fmla="*/ 667762 w 1384731"/>
              <a:gd name="connsiteY2" fmla="*/ 2838203 h 2908239"/>
              <a:gd name="connsiteX3" fmla="*/ 813710 w 1384731"/>
              <a:gd name="connsiteY3" fmla="*/ 2329284 h 2908239"/>
              <a:gd name="connsiteX4" fmla="*/ 1356620 w 1384731"/>
              <a:gd name="connsiteY4" fmla="*/ 2101888 h 2908239"/>
              <a:gd name="connsiteX5" fmla="*/ 1248020 w 1384731"/>
              <a:gd name="connsiteY5" fmla="*/ 1633674 h 2908239"/>
              <a:gd name="connsiteX6" fmla="*/ 742459 w 1384731"/>
              <a:gd name="connsiteY6" fmla="*/ 1374095 h 2908239"/>
              <a:gd name="connsiteX7" fmla="*/ 674605 w 1384731"/>
              <a:gd name="connsiteY7" fmla="*/ 588690 h 2908239"/>
              <a:gd name="connsiteX8" fmla="*/ 542255 w 1384731"/>
              <a:gd name="connsiteY8" fmla="*/ 128907 h 2908239"/>
              <a:gd name="connsiteX9" fmla="*/ 2788 w 1384731"/>
              <a:gd name="connsiteY9" fmla="*/ 0 h 2908239"/>
              <a:gd name="connsiteX0" fmla="*/ 2788 w 1384731"/>
              <a:gd name="connsiteY0" fmla="*/ 0 h 2908239"/>
              <a:gd name="connsiteX1" fmla="*/ 2788 w 1384731"/>
              <a:gd name="connsiteY1" fmla="*/ 2897579 h 2908239"/>
              <a:gd name="connsiteX2" fmla="*/ 667762 w 1384731"/>
              <a:gd name="connsiteY2" fmla="*/ 2838203 h 2908239"/>
              <a:gd name="connsiteX3" fmla="*/ 813710 w 1384731"/>
              <a:gd name="connsiteY3" fmla="*/ 2329284 h 2908239"/>
              <a:gd name="connsiteX4" fmla="*/ 1356620 w 1384731"/>
              <a:gd name="connsiteY4" fmla="*/ 2101888 h 2908239"/>
              <a:gd name="connsiteX5" fmla="*/ 1248020 w 1384731"/>
              <a:gd name="connsiteY5" fmla="*/ 1633674 h 2908239"/>
              <a:gd name="connsiteX6" fmla="*/ 742459 w 1384731"/>
              <a:gd name="connsiteY6" fmla="*/ 1374095 h 2908239"/>
              <a:gd name="connsiteX7" fmla="*/ 674605 w 1384731"/>
              <a:gd name="connsiteY7" fmla="*/ 588690 h 2908239"/>
              <a:gd name="connsiteX8" fmla="*/ 542255 w 1384731"/>
              <a:gd name="connsiteY8" fmla="*/ 128907 h 2908239"/>
              <a:gd name="connsiteX9" fmla="*/ 2788 w 1384731"/>
              <a:gd name="connsiteY9" fmla="*/ 0 h 2908239"/>
              <a:gd name="connsiteX0" fmla="*/ 2788 w 1384731"/>
              <a:gd name="connsiteY0" fmla="*/ 0 h 2908239"/>
              <a:gd name="connsiteX1" fmla="*/ 2788 w 1384731"/>
              <a:gd name="connsiteY1" fmla="*/ 2897579 h 2908239"/>
              <a:gd name="connsiteX2" fmla="*/ 667762 w 1384731"/>
              <a:gd name="connsiteY2" fmla="*/ 2838203 h 2908239"/>
              <a:gd name="connsiteX3" fmla="*/ 813710 w 1384731"/>
              <a:gd name="connsiteY3" fmla="*/ 2329284 h 2908239"/>
              <a:gd name="connsiteX4" fmla="*/ 1356620 w 1384731"/>
              <a:gd name="connsiteY4" fmla="*/ 2101888 h 2908239"/>
              <a:gd name="connsiteX5" fmla="*/ 1248020 w 1384731"/>
              <a:gd name="connsiteY5" fmla="*/ 1633674 h 2908239"/>
              <a:gd name="connsiteX6" fmla="*/ 742459 w 1384731"/>
              <a:gd name="connsiteY6" fmla="*/ 1374095 h 2908239"/>
              <a:gd name="connsiteX7" fmla="*/ 674605 w 1384731"/>
              <a:gd name="connsiteY7" fmla="*/ 588690 h 2908239"/>
              <a:gd name="connsiteX8" fmla="*/ 542255 w 1384731"/>
              <a:gd name="connsiteY8" fmla="*/ 128907 h 2908239"/>
              <a:gd name="connsiteX9" fmla="*/ 2788 w 1384731"/>
              <a:gd name="connsiteY9" fmla="*/ 0 h 2908239"/>
              <a:gd name="connsiteX0" fmla="*/ 2788 w 1384913"/>
              <a:gd name="connsiteY0" fmla="*/ 0 h 2908239"/>
              <a:gd name="connsiteX1" fmla="*/ 2788 w 1384913"/>
              <a:gd name="connsiteY1" fmla="*/ 2897579 h 2908239"/>
              <a:gd name="connsiteX2" fmla="*/ 667762 w 1384913"/>
              <a:gd name="connsiteY2" fmla="*/ 2838203 h 2908239"/>
              <a:gd name="connsiteX3" fmla="*/ 813710 w 1384913"/>
              <a:gd name="connsiteY3" fmla="*/ 2329284 h 2908239"/>
              <a:gd name="connsiteX4" fmla="*/ 1356620 w 1384913"/>
              <a:gd name="connsiteY4" fmla="*/ 2101888 h 2908239"/>
              <a:gd name="connsiteX5" fmla="*/ 1248020 w 1384913"/>
              <a:gd name="connsiteY5" fmla="*/ 1633674 h 2908239"/>
              <a:gd name="connsiteX6" fmla="*/ 735660 w 1384913"/>
              <a:gd name="connsiteY6" fmla="*/ 1353700 h 2908239"/>
              <a:gd name="connsiteX7" fmla="*/ 674605 w 1384913"/>
              <a:gd name="connsiteY7" fmla="*/ 588690 h 2908239"/>
              <a:gd name="connsiteX8" fmla="*/ 542255 w 1384913"/>
              <a:gd name="connsiteY8" fmla="*/ 128907 h 2908239"/>
              <a:gd name="connsiteX9" fmla="*/ 2788 w 1384913"/>
              <a:gd name="connsiteY9" fmla="*/ 0 h 2908239"/>
              <a:gd name="connsiteX0" fmla="*/ 2788 w 1384550"/>
              <a:gd name="connsiteY0" fmla="*/ 0 h 2908239"/>
              <a:gd name="connsiteX1" fmla="*/ 2788 w 1384550"/>
              <a:gd name="connsiteY1" fmla="*/ 2897579 h 2908239"/>
              <a:gd name="connsiteX2" fmla="*/ 667762 w 1384550"/>
              <a:gd name="connsiteY2" fmla="*/ 2838203 h 2908239"/>
              <a:gd name="connsiteX3" fmla="*/ 813710 w 1384550"/>
              <a:gd name="connsiteY3" fmla="*/ 2329284 h 2908239"/>
              <a:gd name="connsiteX4" fmla="*/ 1356620 w 1384550"/>
              <a:gd name="connsiteY4" fmla="*/ 2101888 h 2908239"/>
              <a:gd name="connsiteX5" fmla="*/ 1248020 w 1384550"/>
              <a:gd name="connsiteY5" fmla="*/ 1633674 h 2908239"/>
              <a:gd name="connsiteX6" fmla="*/ 749257 w 1384550"/>
              <a:gd name="connsiteY6" fmla="*/ 1387692 h 2908239"/>
              <a:gd name="connsiteX7" fmla="*/ 674605 w 1384550"/>
              <a:gd name="connsiteY7" fmla="*/ 588690 h 2908239"/>
              <a:gd name="connsiteX8" fmla="*/ 542255 w 1384550"/>
              <a:gd name="connsiteY8" fmla="*/ 128907 h 2908239"/>
              <a:gd name="connsiteX9" fmla="*/ 2788 w 1384550"/>
              <a:gd name="connsiteY9" fmla="*/ 0 h 2908239"/>
              <a:gd name="connsiteX0" fmla="*/ 2788 w 1384550"/>
              <a:gd name="connsiteY0" fmla="*/ 0 h 2993335"/>
              <a:gd name="connsiteX1" fmla="*/ 2788 w 1384550"/>
              <a:gd name="connsiteY1" fmla="*/ 2992172 h 2993335"/>
              <a:gd name="connsiteX2" fmla="*/ 667762 w 1384550"/>
              <a:gd name="connsiteY2" fmla="*/ 2838203 h 2993335"/>
              <a:gd name="connsiteX3" fmla="*/ 813710 w 1384550"/>
              <a:gd name="connsiteY3" fmla="*/ 2329284 h 2993335"/>
              <a:gd name="connsiteX4" fmla="*/ 1356620 w 1384550"/>
              <a:gd name="connsiteY4" fmla="*/ 2101888 h 2993335"/>
              <a:gd name="connsiteX5" fmla="*/ 1248020 w 1384550"/>
              <a:gd name="connsiteY5" fmla="*/ 1633674 h 2993335"/>
              <a:gd name="connsiteX6" fmla="*/ 749257 w 1384550"/>
              <a:gd name="connsiteY6" fmla="*/ 1387692 h 2993335"/>
              <a:gd name="connsiteX7" fmla="*/ 674605 w 1384550"/>
              <a:gd name="connsiteY7" fmla="*/ 588690 h 2993335"/>
              <a:gd name="connsiteX8" fmla="*/ 542255 w 1384550"/>
              <a:gd name="connsiteY8" fmla="*/ 128907 h 2993335"/>
              <a:gd name="connsiteX9" fmla="*/ 2788 w 1384550"/>
              <a:gd name="connsiteY9" fmla="*/ 0 h 2993335"/>
              <a:gd name="connsiteX0" fmla="*/ 2788 w 1384550"/>
              <a:gd name="connsiteY0" fmla="*/ 0 h 2992172"/>
              <a:gd name="connsiteX1" fmla="*/ 2788 w 1384550"/>
              <a:gd name="connsiteY1" fmla="*/ 2992172 h 2992172"/>
              <a:gd name="connsiteX2" fmla="*/ 667762 w 1384550"/>
              <a:gd name="connsiteY2" fmla="*/ 2838203 h 2992172"/>
              <a:gd name="connsiteX3" fmla="*/ 813710 w 1384550"/>
              <a:gd name="connsiteY3" fmla="*/ 2329284 h 2992172"/>
              <a:gd name="connsiteX4" fmla="*/ 1356620 w 1384550"/>
              <a:gd name="connsiteY4" fmla="*/ 2101888 h 2992172"/>
              <a:gd name="connsiteX5" fmla="*/ 1248020 w 1384550"/>
              <a:gd name="connsiteY5" fmla="*/ 1633674 h 2992172"/>
              <a:gd name="connsiteX6" fmla="*/ 749257 w 1384550"/>
              <a:gd name="connsiteY6" fmla="*/ 1387692 h 2992172"/>
              <a:gd name="connsiteX7" fmla="*/ 674605 w 1384550"/>
              <a:gd name="connsiteY7" fmla="*/ 588690 h 2992172"/>
              <a:gd name="connsiteX8" fmla="*/ 542255 w 1384550"/>
              <a:gd name="connsiteY8" fmla="*/ 128907 h 2992172"/>
              <a:gd name="connsiteX9" fmla="*/ 2788 w 1384550"/>
              <a:gd name="connsiteY9" fmla="*/ 0 h 2992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384550" h="2992172">
                <a:moveTo>
                  <a:pt x="2788" y="0"/>
                </a:moveTo>
                <a:cubicBezTo>
                  <a:pt x="-5128" y="530432"/>
                  <a:pt x="6746" y="2507263"/>
                  <a:pt x="2788" y="2992172"/>
                </a:cubicBezTo>
                <a:cubicBezTo>
                  <a:pt x="450092" y="2970537"/>
                  <a:pt x="532608" y="2948684"/>
                  <a:pt x="667762" y="2838203"/>
                </a:cubicBezTo>
                <a:cubicBezTo>
                  <a:pt x="802916" y="2727722"/>
                  <a:pt x="712497" y="2455402"/>
                  <a:pt x="813710" y="2329284"/>
                </a:cubicBezTo>
                <a:cubicBezTo>
                  <a:pt x="914923" y="2203166"/>
                  <a:pt x="1284235" y="2217823"/>
                  <a:pt x="1356620" y="2101888"/>
                </a:cubicBezTo>
                <a:cubicBezTo>
                  <a:pt x="1429005" y="1985953"/>
                  <a:pt x="1349247" y="1752707"/>
                  <a:pt x="1248020" y="1633674"/>
                </a:cubicBezTo>
                <a:cubicBezTo>
                  <a:pt x="1146793" y="1514641"/>
                  <a:pt x="807435" y="1572054"/>
                  <a:pt x="749257" y="1387692"/>
                </a:cubicBezTo>
                <a:cubicBezTo>
                  <a:pt x="691079" y="1203330"/>
                  <a:pt x="709105" y="798487"/>
                  <a:pt x="674605" y="588690"/>
                </a:cubicBezTo>
                <a:cubicBezTo>
                  <a:pt x="640105" y="378893"/>
                  <a:pt x="654224" y="227022"/>
                  <a:pt x="542255" y="128907"/>
                </a:cubicBezTo>
                <a:cubicBezTo>
                  <a:pt x="430286" y="30792"/>
                  <a:pt x="343214" y="27709"/>
                  <a:pt x="2788" y="0"/>
                </a:cubicBezTo>
                <a:close/>
              </a:path>
            </a:pathLst>
          </a:custGeom>
          <a:solidFill>
            <a:schemeClr val="accent3">
              <a:lumMod val="75000"/>
              <a:alpha val="35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31" name="pole tekstowe 30"/>
          <p:cNvSpPr txBox="1"/>
          <p:nvPr/>
        </p:nvSpPr>
        <p:spPr>
          <a:xfrm>
            <a:off x="281032" y="6009633"/>
            <a:ext cx="47668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FF0000"/>
                </a:solidFill>
              </a:rPr>
              <a:t>guarantees </a:t>
            </a:r>
            <a:r>
              <a:rPr lang="en-US" sz="2000" b="1" dirty="0">
                <a:solidFill>
                  <a:srgbClr val="FF0000"/>
                </a:solidFill>
              </a:rPr>
              <a:t>1 – 1/e</a:t>
            </a:r>
            <a:r>
              <a:rPr lang="en-US" sz="2000" dirty="0">
                <a:solidFill>
                  <a:srgbClr val="FF0000"/>
                </a:solidFill>
              </a:rPr>
              <a:t> satisfaction</a:t>
            </a:r>
            <a:endParaRPr lang="pl-PL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9241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31" grpId="0"/>
    </p:bldLst>
  </p:timing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err="1"/>
              <a:t>Greedy</a:t>
            </a:r>
            <a:r>
              <a:rPr lang="pl-PL" dirty="0"/>
              <a:t> CC</a:t>
            </a:r>
          </a:p>
        </p:txBody>
      </p:sp>
      <p:sp>
        <p:nvSpPr>
          <p:cNvPr id="4" name="pole tekstowe 3"/>
          <p:cNvSpPr txBox="1"/>
          <p:nvPr/>
        </p:nvSpPr>
        <p:spPr>
          <a:xfrm>
            <a:off x="4714301" y="1426646"/>
            <a:ext cx="66717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>
                <a:solidFill>
                  <a:prstClr val="black"/>
                </a:solidFill>
              </a:rPr>
              <a:t>V</a:t>
            </a:r>
            <a:r>
              <a:rPr lang="pl-PL" sz="3200" baseline="-25000" dirty="0">
                <a:solidFill>
                  <a:prstClr val="black"/>
                </a:solidFill>
              </a:rPr>
              <a:t>1</a:t>
            </a:r>
            <a:r>
              <a:rPr lang="pl-PL" sz="3200" dirty="0">
                <a:solidFill>
                  <a:prstClr val="black"/>
                </a:solidFill>
              </a:rPr>
              <a:t>:</a:t>
            </a:r>
          </a:p>
        </p:txBody>
      </p:sp>
      <p:sp>
        <p:nvSpPr>
          <p:cNvPr id="5" name="pole tekstowe 4"/>
          <p:cNvSpPr txBox="1"/>
          <p:nvPr/>
        </p:nvSpPr>
        <p:spPr>
          <a:xfrm>
            <a:off x="4714301" y="4350437"/>
            <a:ext cx="66717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>
                <a:solidFill>
                  <a:prstClr val="black"/>
                </a:solidFill>
              </a:rPr>
              <a:t>V</a:t>
            </a:r>
            <a:r>
              <a:rPr lang="pl-PL" sz="3200" baseline="-25000" dirty="0">
                <a:solidFill>
                  <a:prstClr val="black"/>
                </a:solidFill>
              </a:rPr>
              <a:t>5</a:t>
            </a:r>
            <a:r>
              <a:rPr lang="pl-PL" sz="3200" dirty="0">
                <a:solidFill>
                  <a:prstClr val="black"/>
                </a:solidFill>
              </a:rPr>
              <a:t>:</a:t>
            </a:r>
          </a:p>
        </p:txBody>
      </p:sp>
      <p:sp>
        <p:nvSpPr>
          <p:cNvPr id="6" name="pole tekstowe 5"/>
          <p:cNvSpPr txBox="1"/>
          <p:nvPr/>
        </p:nvSpPr>
        <p:spPr>
          <a:xfrm>
            <a:off x="4714301" y="2147478"/>
            <a:ext cx="66717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>
                <a:solidFill>
                  <a:prstClr val="black"/>
                </a:solidFill>
              </a:rPr>
              <a:t>V</a:t>
            </a:r>
            <a:r>
              <a:rPr lang="pl-PL" sz="3200" baseline="-25000" dirty="0">
                <a:solidFill>
                  <a:prstClr val="black"/>
                </a:solidFill>
              </a:rPr>
              <a:t>2</a:t>
            </a:r>
            <a:r>
              <a:rPr lang="pl-PL" sz="3200" dirty="0">
                <a:solidFill>
                  <a:prstClr val="black"/>
                </a:solidFill>
              </a:rPr>
              <a:t>:</a:t>
            </a:r>
          </a:p>
        </p:txBody>
      </p:sp>
      <p:sp>
        <p:nvSpPr>
          <p:cNvPr id="7" name="pole tekstowe 6"/>
          <p:cNvSpPr txBox="1"/>
          <p:nvPr/>
        </p:nvSpPr>
        <p:spPr>
          <a:xfrm>
            <a:off x="4714301" y="2889646"/>
            <a:ext cx="66717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>
                <a:solidFill>
                  <a:prstClr val="black"/>
                </a:solidFill>
              </a:rPr>
              <a:t>V</a:t>
            </a:r>
            <a:r>
              <a:rPr lang="pl-PL" sz="3200" baseline="-25000" dirty="0">
                <a:solidFill>
                  <a:prstClr val="black"/>
                </a:solidFill>
              </a:rPr>
              <a:t>3</a:t>
            </a:r>
            <a:r>
              <a:rPr lang="pl-PL" sz="3200" dirty="0">
                <a:solidFill>
                  <a:prstClr val="black"/>
                </a:solidFill>
              </a:rPr>
              <a:t>:</a:t>
            </a:r>
          </a:p>
        </p:txBody>
      </p:sp>
      <p:sp>
        <p:nvSpPr>
          <p:cNvPr id="8" name="pole tekstowe 7"/>
          <p:cNvSpPr txBox="1"/>
          <p:nvPr/>
        </p:nvSpPr>
        <p:spPr>
          <a:xfrm>
            <a:off x="4714301" y="4971509"/>
            <a:ext cx="66717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>
                <a:solidFill>
                  <a:prstClr val="black"/>
                </a:solidFill>
              </a:rPr>
              <a:t>V</a:t>
            </a:r>
            <a:r>
              <a:rPr lang="pl-PL" sz="3200" baseline="-25000" dirty="0">
                <a:solidFill>
                  <a:prstClr val="black"/>
                </a:solidFill>
              </a:rPr>
              <a:t>6</a:t>
            </a:r>
            <a:r>
              <a:rPr lang="pl-PL" sz="3200" dirty="0">
                <a:solidFill>
                  <a:prstClr val="black"/>
                </a:solidFill>
              </a:rPr>
              <a:t>:</a:t>
            </a:r>
          </a:p>
        </p:txBody>
      </p:sp>
      <p:sp>
        <p:nvSpPr>
          <p:cNvPr id="9" name="pole tekstowe 8"/>
          <p:cNvSpPr txBox="1"/>
          <p:nvPr/>
        </p:nvSpPr>
        <p:spPr>
          <a:xfrm>
            <a:off x="4714301" y="3658089"/>
            <a:ext cx="66717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>
                <a:solidFill>
                  <a:prstClr val="black"/>
                </a:solidFill>
              </a:rPr>
              <a:t>V</a:t>
            </a:r>
            <a:r>
              <a:rPr lang="pl-PL" sz="3200" baseline="-25000" dirty="0">
                <a:solidFill>
                  <a:prstClr val="black"/>
                </a:solidFill>
              </a:rPr>
              <a:t>4</a:t>
            </a:r>
            <a:r>
              <a:rPr lang="pl-PL" sz="3200" dirty="0">
                <a:solidFill>
                  <a:prstClr val="black"/>
                </a:solidFill>
              </a:rPr>
              <a:t>:</a:t>
            </a:r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1472" y="1414854"/>
            <a:ext cx="3293269" cy="4348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pole tekstowe 22"/>
          <p:cNvSpPr txBox="1"/>
          <p:nvPr/>
        </p:nvSpPr>
        <p:spPr>
          <a:xfrm>
            <a:off x="5465629" y="1055026"/>
            <a:ext cx="29386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>
                <a:solidFill>
                  <a:srgbClr val="FF0000"/>
                </a:solidFill>
              </a:rPr>
              <a:t>4           3           2          1         0</a:t>
            </a:r>
          </a:p>
        </p:txBody>
      </p:sp>
      <p:sp>
        <p:nvSpPr>
          <p:cNvPr id="29" name="Dowolny kształt 28"/>
          <p:cNvSpPr/>
          <p:nvPr/>
        </p:nvSpPr>
        <p:spPr>
          <a:xfrm>
            <a:off x="5289281" y="1088587"/>
            <a:ext cx="3313772" cy="4914950"/>
          </a:xfrm>
          <a:custGeom>
            <a:avLst/>
            <a:gdLst>
              <a:gd name="connsiteX0" fmla="*/ 54270 w 4819317"/>
              <a:gd name="connsiteY0" fmla="*/ 481607 h 5506747"/>
              <a:gd name="connsiteX1" fmla="*/ 125522 w 4819317"/>
              <a:gd name="connsiteY1" fmla="*/ 1265378 h 5506747"/>
              <a:gd name="connsiteX2" fmla="*/ 909294 w 4819317"/>
              <a:gd name="connsiteY2" fmla="*/ 1348505 h 5506747"/>
              <a:gd name="connsiteX3" fmla="*/ 1384307 w 4819317"/>
              <a:gd name="connsiteY3" fmla="*/ 1538511 h 5506747"/>
              <a:gd name="connsiteX4" fmla="*/ 1503060 w 4819317"/>
              <a:gd name="connsiteY4" fmla="*/ 2512287 h 5506747"/>
              <a:gd name="connsiteX5" fmla="*/ 1586187 w 4819317"/>
              <a:gd name="connsiteY5" fmla="*/ 2797295 h 5506747"/>
              <a:gd name="connsiteX6" fmla="*/ 2049325 w 4819317"/>
              <a:gd name="connsiteY6" fmla="*/ 2987300 h 5506747"/>
              <a:gd name="connsiteX7" fmla="*/ 2144327 w 4819317"/>
              <a:gd name="connsiteY7" fmla="*/ 3438563 h 5506747"/>
              <a:gd name="connsiteX8" fmla="*/ 1609938 w 4819317"/>
              <a:gd name="connsiteY8" fmla="*/ 3652318 h 5506747"/>
              <a:gd name="connsiteX9" fmla="*/ 1396182 w 4819317"/>
              <a:gd name="connsiteY9" fmla="*/ 4210459 h 5506747"/>
              <a:gd name="connsiteX10" fmla="*/ 268026 w 4819317"/>
              <a:gd name="connsiteY10" fmla="*/ 4293586 h 5506747"/>
              <a:gd name="connsiteX11" fmla="*/ 78021 w 4819317"/>
              <a:gd name="connsiteY11" fmla="*/ 5089233 h 5506747"/>
              <a:gd name="connsiteX12" fmla="*/ 434281 w 4819317"/>
              <a:gd name="connsiteY12" fmla="*/ 5243612 h 5506747"/>
              <a:gd name="connsiteX13" fmla="*/ 4341263 w 4819317"/>
              <a:gd name="connsiteY13" fmla="*/ 5112983 h 5506747"/>
              <a:gd name="connsiteX14" fmla="*/ 4329387 w 4819317"/>
              <a:gd name="connsiteY14" fmla="*/ 445981 h 5506747"/>
              <a:gd name="connsiteX15" fmla="*/ 493657 w 4819317"/>
              <a:gd name="connsiteY15" fmla="*/ 196599 h 5506747"/>
              <a:gd name="connsiteX16" fmla="*/ 54270 w 4819317"/>
              <a:gd name="connsiteY16" fmla="*/ 481607 h 5506747"/>
              <a:gd name="connsiteX0" fmla="*/ 42599 w 4781704"/>
              <a:gd name="connsiteY0" fmla="*/ 481607 h 5511408"/>
              <a:gd name="connsiteX1" fmla="*/ 113851 w 4781704"/>
              <a:gd name="connsiteY1" fmla="*/ 1265378 h 5511408"/>
              <a:gd name="connsiteX2" fmla="*/ 897623 w 4781704"/>
              <a:gd name="connsiteY2" fmla="*/ 1348505 h 5511408"/>
              <a:gd name="connsiteX3" fmla="*/ 1372636 w 4781704"/>
              <a:gd name="connsiteY3" fmla="*/ 1538511 h 5511408"/>
              <a:gd name="connsiteX4" fmla="*/ 1491389 w 4781704"/>
              <a:gd name="connsiteY4" fmla="*/ 2512287 h 5511408"/>
              <a:gd name="connsiteX5" fmla="*/ 1574516 w 4781704"/>
              <a:gd name="connsiteY5" fmla="*/ 2797295 h 5511408"/>
              <a:gd name="connsiteX6" fmla="*/ 2037654 w 4781704"/>
              <a:gd name="connsiteY6" fmla="*/ 2987300 h 5511408"/>
              <a:gd name="connsiteX7" fmla="*/ 2132656 w 4781704"/>
              <a:gd name="connsiteY7" fmla="*/ 3438563 h 5511408"/>
              <a:gd name="connsiteX8" fmla="*/ 1598267 w 4781704"/>
              <a:gd name="connsiteY8" fmla="*/ 3652318 h 5511408"/>
              <a:gd name="connsiteX9" fmla="*/ 1384511 w 4781704"/>
              <a:gd name="connsiteY9" fmla="*/ 4210459 h 5511408"/>
              <a:gd name="connsiteX10" fmla="*/ 256355 w 4781704"/>
              <a:gd name="connsiteY10" fmla="*/ 4293586 h 5511408"/>
              <a:gd name="connsiteX11" fmla="*/ 66350 w 4781704"/>
              <a:gd name="connsiteY11" fmla="*/ 5089233 h 5511408"/>
              <a:gd name="connsiteX12" fmla="*/ 838247 w 4781704"/>
              <a:gd name="connsiteY12" fmla="*/ 5255487 h 5511408"/>
              <a:gd name="connsiteX13" fmla="*/ 4329592 w 4781704"/>
              <a:gd name="connsiteY13" fmla="*/ 5112983 h 5511408"/>
              <a:gd name="connsiteX14" fmla="*/ 4317716 w 4781704"/>
              <a:gd name="connsiteY14" fmla="*/ 445981 h 5511408"/>
              <a:gd name="connsiteX15" fmla="*/ 481986 w 4781704"/>
              <a:gd name="connsiteY15" fmla="*/ 196599 h 5511408"/>
              <a:gd name="connsiteX16" fmla="*/ 42599 w 4781704"/>
              <a:gd name="connsiteY16" fmla="*/ 481607 h 5511408"/>
              <a:gd name="connsiteX0" fmla="*/ 42599 w 4681219"/>
              <a:gd name="connsiteY0" fmla="*/ 325342 h 5190225"/>
              <a:gd name="connsiteX1" fmla="*/ 113851 w 4681219"/>
              <a:gd name="connsiteY1" fmla="*/ 1109113 h 5190225"/>
              <a:gd name="connsiteX2" fmla="*/ 897623 w 4681219"/>
              <a:gd name="connsiteY2" fmla="*/ 1192240 h 5190225"/>
              <a:gd name="connsiteX3" fmla="*/ 1372636 w 4681219"/>
              <a:gd name="connsiteY3" fmla="*/ 1382246 h 5190225"/>
              <a:gd name="connsiteX4" fmla="*/ 1491389 w 4681219"/>
              <a:gd name="connsiteY4" fmla="*/ 2356022 h 5190225"/>
              <a:gd name="connsiteX5" fmla="*/ 1574516 w 4681219"/>
              <a:gd name="connsiteY5" fmla="*/ 2641030 h 5190225"/>
              <a:gd name="connsiteX6" fmla="*/ 2037654 w 4681219"/>
              <a:gd name="connsiteY6" fmla="*/ 2831035 h 5190225"/>
              <a:gd name="connsiteX7" fmla="*/ 2132656 w 4681219"/>
              <a:gd name="connsiteY7" fmla="*/ 3282298 h 5190225"/>
              <a:gd name="connsiteX8" fmla="*/ 1598267 w 4681219"/>
              <a:gd name="connsiteY8" fmla="*/ 3496053 h 5190225"/>
              <a:gd name="connsiteX9" fmla="*/ 1384511 w 4681219"/>
              <a:gd name="connsiteY9" fmla="*/ 4054194 h 5190225"/>
              <a:gd name="connsiteX10" fmla="*/ 256355 w 4681219"/>
              <a:gd name="connsiteY10" fmla="*/ 4137321 h 5190225"/>
              <a:gd name="connsiteX11" fmla="*/ 66350 w 4681219"/>
              <a:gd name="connsiteY11" fmla="*/ 4932968 h 5190225"/>
              <a:gd name="connsiteX12" fmla="*/ 838247 w 4681219"/>
              <a:gd name="connsiteY12" fmla="*/ 5099222 h 5190225"/>
              <a:gd name="connsiteX13" fmla="*/ 4329592 w 4681219"/>
              <a:gd name="connsiteY13" fmla="*/ 4956718 h 5190225"/>
              <a:gd name="connsiteX14" fmla="*/ 4472094 w 4681219"/>
              <a:gd name="connsiteY14" fmla="*/ 2581652 h 5190225"/>
              <a:gd name="connsiteX15" fmla="*/ 4317716 w 4681219"/>
              <a:gd name="connsiteY15" fmla="*/ 289716 h 5190225"/>
              <a:gd name="connsiteX16" fmla="*/ 481986 w 4681219"/>
              <a:gd name="connsiteY16" fmla="*/ 40334 h 5190225"/>
              <a:gd name="connsiteX17" fmla="*/ 42599 w 4681219"/>
              <a:gd name="connsiteY17" fmla="*/ 325342 h 5190225"/>
              <a:gd name="connsiteX0" fmla="*/ 42599 w 4641981"/>
              <a:gd name="connsiteY0" fmla="*/ 384053 h 5248936"/>
              <a:gd name="connsiteX1" fmla="*/ 113851 w 4641981"/>
              <a:gd name="connsiteY1" fmla="*/ 1167824 h 5248936"/>
              <a:gd name="connsiteX2" fmla="*/ 897623 w 4641981"/>
              <a:gd name="connsiteY2" fmla="*/ 1250951 h 5248936"/>
              <a:gd name="connsiteX3" fmla="*/ 1372636 w 4641981"/>
              <a:gd name="connsiteY3" fmla="*/ 1440957 h 5248936"/>
              <a:gd name="connsiteX4" fmla="*/ 1491389 w 4641981"/>
              <a:gd name="connsiteY4" fmla="*/ 2414733 h 5248936"/>
              <a:gd name="connsiteX5" fmla="*/ 1574516 w 4641981"/>
              <a:gd name="connsiteY5" fmla="*/ 2699741 h 5248936"/>
              <a:gd name="connsiteX6" fmla="*/ 2037654 w 4641981"/>
              <a:gd name="connsiteY6" fmla="*/ 2889746 h 5248936"/>
              <a:gd name="connsiteX7" fmla="*/ 2132656 w 4641981"/>
              <a:gd name="connsiteY7" fmla="*/ 3341009 h 5248936"/>
              <a:gd name="connsiteX8" fmla="*/ 1598267 w 4641981"/>
              <a:gd name="connsiteY8" fmla="*/ 3554764 h 5248936"/>
              <a:gd name="connsiteX9" fmla="*/ 1384511 w 4641981"/>
              <a:gd name="connsiteY9" fmla="*/ 4112905 h 5248936"/>
              <a:gd name="connsiteX10" fmla="*/ 256355 w 4641981"/>
              <a:gd name="connsiteY10" fmla="*/ 4196032 h 5248936"/>
              <a:gd name="connsiteX11" fmla="*/ 66350 w 4641981"/>
              <a:gd name="connsiteY11" fmla="*/ 4991679 h 5248936"/>
              <a:gd name="connsiteX12" fmla="*/ 838247 w 4641981"/>
              <a:gd name="connsiteY12" fmla="*/ 5157933 h 5248936"/>
              <a:gd name="connsiteX13" fmla="*/ 4329592 w 4641981"/>
              <a:gd name="connsiteY13" fmla="*/ 5015429 h 5248936"/>
              <a:gd name="connsiteX14" fmla="*/ 4472094 w 4641981"/>
              <a:gd name="connsiteY14" fmla="*/ 2640363 h 5248936"/>
              <a:gd name="connsiteX15" fmla="*/ 3961456 w 4641981"/>
              <a:gd name="connsiteY15" fmla="*/ 241549 h 5248936"/>
              <a:gd name="connsiteX16" fmla="*/ 481986 w 4641981"/>
              <a:gd name="connsiteY16" fmla="*/ 99045 h 5248936"/>
              <a:gd name="connsiteX17" fmla="*/ 42599 w 4641981"/>
              <a:gd name="connsiteY17" fmla="*/ 384053 h 5248936"/>
              <a:gd name="connsiteX0" fmla="*/ 42599 w 4498630"/>
              <a:gd name="connsiteY0" fmla="*/ 384053 h 5215513"/>
              <a:gd name="connsiteX1" fmla="*/ 113851 w 4498630"/>
              <a:gd name="connsiteY1" fmla="*/ 1167824 h 5215513"/>
              <a:gd name="connsiteX2" fmla="*/ 897623 w 4498630"/>
              <a:gd name="connsiteY2" fmla="*/ 1250951 h 5215513"/>
              <a:gd name="connsiteX3" fmla="*/ 1372636 w 4498630"/>
              <a:gd name="connsiteY3" fmla="*/ 1440957 h 5215513"/>
              <a:gd name="connsiteX4" fmla="*/ 1491389 w 4498630"/>
              <a:gd name="connsiteY4" fmla="*/ 2414733 h 5215513"/>
              <a:gd name="connsiteX5" fmla="*/ 1574516 w 4498630"/>
              <a:gd name="connsiteY5" fmla="*/ 2699741 h 5215513"/>
              <a:gd name="connsiteX6" fmla="*/ 2037654 w 4498630"/>
              <a:gd name="connsiteY6" fmla="*/ 2889746 h 5215513"/>
              <a:gd name="connsiteX7" fmla="*/ 2132656 w 4498630"/>
              <a:gd name="connsiteY7" fmla="*/ 3341009 h 5215513"/>
              <a:gd name="connsiteX8" fmla="*/ 1598267 w 4498630"/>
              <a:gd name="connsiteY8" fmla="*/ 3554764 h 5215513"/>
              <a:gd name="connsiteX9" fmla="*/ 1384511 w 4498630"/>
              <a:gd name="connsiteY9" fmla="*/ 4112905 h 5215513"/>
              <a:gd name="connsiteX10" fmla="*/ 256355 w 4498630"/>
              <a:gd name="connsiteY10" fmla="*/ 4196032 h 5215513"/>
              <a:gd name="connsiteX11" fmla="*/ 66350 w 4498630"/>
              <a:gd name="connsiteY11" fmla="*/ 4991679 h 5215513"/>
              <a:gd name="connsiteX12" fmla="*/ 838247 w 4498630"/>
              <a:gd name="connsiteY12" fmla="*/ 5157933 h 5215513"/>
              <a:gd name="connsiteX13" fmla="*/ 4032708 w 4498630"/>
              <a:gd name="connsiteY13" fmla="*/ 5098556 h 5215513"/>
              <a:gd name="connsiteX14" fmla="*/ 4329592 w 4498630"/>
              <a:gd name="connsiteY14" fmla="*/ 5015429 h 5215513"/>
              <a:gd name="connsiteX15" fmla="*/ 4472094 w 4498630"/>
              <a:gd name="connsiteY15" fmla="*/ 2640363 h 5215513"/>
              <a:gd name="connsiteX16" fmla="*/ 3961456 w 4498630"/>
              <a:gd name="connsiteY16" fmla="*/ 241549 h 5215513"/>
              <a:gd name="connsiteX17" fmla="*/ 481986 w 4498630"/>
              <a:gd name="connsiteY17" fmla="*/ 99045 h 5215513"/>
              <a:gd name="connsiteX18" fmla="*/ 42599 w 4498630"/>
              <a:gd name="connsiteY18" fmla="*/ 384053 h 5215513"/>
              <a:gd name="connsiteX0" fmla="*/ 42599 w 4498630"/>
              <a:gd name="connsiteY0" fmla="*/ 384053 h 5210914"/>
              <a:gd name="connsiteX1" fmla="*/ 113851 w 4498630"/>
              <a:gd name="connsiteY1" fmla="*/ 1167824 h 5210914"/>
              <a:gd name="connsiteX2" fmla="*/ 897623 w 4498630"/>
              <a:gd name="connsiteY2" fmla="*/ 1250951 h 5210914"/>
              <a:gd name="connsiteX3" fmla="*/ 1372636 w 4498630"/>
              <a:gd name="connsiteY3" fmla="*/ 1440957 h 5210914"/>
              <a:gd name="connsiteX4" fmla="*/ 1491389 w 4498630"/>
              <a:gd name="connsiteY4" fmla="*/ 2414733 h 5210914"/>
              <a:gd name="connsiteX5" fmla="*/ 1574516 w 4498630"/>
              <a:gd name="connsiteY5" fmla="*/ 2699741 h 5210914"/>
              <a:gd name="connsiteX6" fmla="*/ 2037654 w 4498630"/>
              <a:gd name="connsiteY6" fmla="*/ 2889746 h 5210914"/>
              <a:gd name="connsiteX7" fmla="*/ 2132656 w 4498630"/>
              <a:gd name="connsiteY7" fmla="*/ 3341009 h 5210914"/>
              <a:gd name="connsiteX8" fmla="*/ 1598267 w 4498630"/>
              <a:gd name="connsiteY8" fmla="*/ 3554764 h 5210914"/>
              <a:gd name="connsiteX9" fmla="*/ 1384511 w 4498630"/>
              <a:gd name="connsiteY9" fmla="*/ 4112905 h 5210914"/>
              <a:gd name="connsiteX10" fmla="*/ 256355 w 4498630"/>
              <a:gd name="connsiteY10" fmla="*/ 4196032 h 5210914"/>
              <a:gd name="connsiteX11" fmla="*/ 66350 w 4498630"/>
              <a:gd name="connsiteY11" fmla="*/ 4991679 h 5210914"/>
              <a:gd name="connsiteX12" fmla="*/ 838247 w 4498630"/>
              <a:gd name="connsiteY12" fmla="*/ 5157933 h 5210914"/>
              <a:gd name="connsiteX13" fmla="*/ 4032708 w 4498630"/>
              <a:gd name="connsiteY13" fmla="*/ 5098556 h 5210914"/>
              <a:gd name="connsiteX14" fmla="*/ 4329592 w 4498630"/>
              <a:gd name="connsiteY14" fmla="*/ 5015429 h 5210914"/>
              <a:gd name="connsiteX15" fmla="*/ 4472094 w 4498630"/>
              <a:gd name="connsiteY15" fmla="*/ 2640363 h 5210914"/>
              <a:gd name="connsiteX16" fmla="*/ 3961456 w 4498630"/>
              <a:gd name="connsiteY16" fmla="*/ 241549 h 5210914"/>
              <a:gd name="connsiteX17" fmla="*/ 481986 w 4498630"/>
              <a:gd name="connsiteY17" fmla="*/ 99045 h 5210914"/>
              <a:gd name="connsiteX18" fmla="*/ 42599 w 4498630"/>
              <a:gd name="connsiteY18" fmla="*/ 384053 h 5210914"/>
              <a:gd name="connsiteX0" fmla="*/ 42599 w 4498630"/>
              <a:gd name="connsiteY0" fmla="*/ 384053 h 5157933"/>
              <a:gd name="connsiteX1" fmla="*/ 113851 w 4498630"/>
              <a:gd name="connsiteY1" fmla="*/ 1167824 h 5157933"/>
              <a:gd name="connsiteX2" fmla="*/ 897623 w 4498630"/>
              <a:gd name="connsiteY2" fmla="*/ 1250951 h 5157933"/>
              <a:gd name="connsiteX3" fmla="*/ 1372636 w 4498630"/>
              <a:gd name="connsiteY3" fmla="*/ 1440957 h 5157933"/>
              <a:gd name="connsiteX4" fmla="*/ 1491389 w 4498630"/>
              <a:gd name="connsiteY4" fmla="*/ 2414733 h 5157933"/>
              <a:gd name="connsiteX5" fmla="*/ 1574516 w 4498630"/>
              <a:gd name="connsiteY5" fmla="*/ 2699741 h 5157933"/>
              <a:gd name="connsiteX6" fmla="*/ 2037654 w 4498630"/>
              <a:gd name="connsiteY6" fmla="*/ 2889746 h 5157933"/>
              <a:gd name="connsiteX7" fmla="*/ 2132656 w 4498630"/>
              <a:gd name="connsiteY7" fmla="*/ 3341009 h 5157933"/>
              <a:gd name="connsiteX8" fmla="*/ 1598267 w 4498630"/>
              <a:gd name="connsiteY8" fmla="*/ 3554764 h 5157933"/>
              <a:gd name="connsiteX9" fmla="*/ 1384511 w 4498630"/>
              <a:gd name="connsiteY9" fmla="*/ 4112905 h 5157933"/>
              <a:gd name="connsiteX10" fmla="*/ 256355 w 4498630"/>
              <a:gd name="connsiteY10" fmla="*/ 4196032 h 5157933"/>
              <a:gd name="connsiteX11" fmla="*/ 66350 w 4498630"/>
              <a:gd name="connsiteY11" fmla="*/ 4991679 h 5157933"/>
              <a:gd name="connsiteX12" fmla="*/ 838247 w 4498630"/>
              <a:gd name="connsiteY12" fmla="*/ 5157933 h 5157933"/>
              <a:gd name="connsiteX13" fmla="*/ 4032708 w 4498630"/>
              <a:gd name="connsiteY13" fmla="*/ 5098556 h 5157933"/>
              <a:gd name="connsiteX14" fmla="*/ 4424594 w 4498630"/>
              <a:gd name="connsiteY14" fmla="*/ 4255408 h 5157933"/>
              <a:gd name="connsiteX15" fmla="*/ 4472094 w 4498630"/>
              <a:gd name="connsiteY15" fmla="*/ 2640363 h 5157933"/>
              <a:gd name="connsiteX16" fmla="*/ 3961456 w 4498630"/>
              <a:gd name="connsiteY16" fmla="*/ 241549 h 5157933"/>
              <a:gd name="connsiteX17" fmla="*/ 481986 w 4498630"/>
              <a:gd name="connsiteY17" fmla="*/ 99045 h 5157933"/>
              <a:gd name="connsiteX18" fmla="*/ 42599 w 4498630"/>
              <a:gd name="connsiteY18" fmla="*/ 384053 h 5157933"/>
              <a:gd name="connsiteX0" fmla="*/ 42599 w 4498630"/>
              <a:gd name="connsiteY0" fmla="*/ 384053 h 5157933"/>
              <a:gd name="connsiteX1" fmla="*/ 113851 w 4498630"/>
              <a:gd name="connsiteY1" fmla="*/ 1167824 h 5157933"/>
              <a:gd name="connsiteX2" fmla="*/ 897623 w 4498630"/>
              <a:gd name="connsiteY2" fmla="*/ 1250951 h 5157933"/>
              <a:gd name="connsiteX3" fmla="*/ 1372636 w 4498630"/>
              <a:gd name="connsiteY3" fmla="*/ 1440957 h 5157933"/>
              <a:gd name="connsiteX4" fmla="*/ 1491389 w 4498630"/>
              <a:gd name="connsiteY4" fmla="*/ 2414733 h 5157933"/>
              <a:gd name="connsiteX5" fmla="*/ 1574516 w 4498630"/>
              <a:gd name="connsiteY5" fmla="*/ 2699741 h 5157933"/>
              <a:gd name="connsiteX6" fmla="*/ 2037654 w 4498630"/>
              <a:gd name="connsiteY6" fmla="*/ 2889746 h 5157933"/>
              <a:gd name="connsiteX7" fmla="*/ 2132656 w 4498630"/>
              <a:gd name="connsiteY7" fmla="*/ 3341009 h 5157933"/>
              <a:gd name="connsiteX8" fmla="*/ 1598267 w 4498630"/>
              <a:gd name="connsiteY8" fmla="*/ 3554764 h 5157933"/>
              <a:gd name="connsiteX9" fmla="*/ 1384511 w 4498630"/>
              <a:gd name="connsiteY9" fmla="*/ 4112905 h 5157933"/>
              <a:gd name="connsiteX10" fmla="*/ 256355 w 4498630"/>
              <a:gd name="connsiteY10" fmla="*/ 4196032 h 5157933"/>
              <a:gd name="connsiteX11" fmla="*/ 66350 w 4498630"/>
              <a:gd name="connsiteY11" fmla="*/ 4991679 h 5157933"/>
              <a:gd name="connsiteX12" fmla="*/ 838247 w 4498630"/>
              <a:gd name="connsiteY12" fmla="*/ 5157933 h 5157933"/>
              <a:gd name="connsiteX13" fmla="*/ 4032708 w 4498630"/>
              <a:gd name="connsiteY13" fmla="*/ 5098556 h 5157933"/>
              <a:gd name="connsiteX14" fmla="*/ 4424594 w 4498630"/>
              <a:gd name="connsiteY14" fmla="*/ 4255408 h 5157933"/>
              <a:gd name="connsiteX15" fmla="*/ 4472094 w 4498630"/>
              <a:gd name="connsiteY15" fmla="*/ 2640363 h 5157933"/>
              <a:gd name="connsiteX16" fmla="*/ 3961456 w 4498630"/>
              <a:gd name="connsiteY16" fmla="*/ 241549 h 5157933"/>
              <a:gd name="connsiteX17" fmla="*/ 481986 w 4498630"/>
              <a:gd name="connsiteY17" fmla="*/ 99045 h 5157933"/>
              <a:gd name="connsiteX18" fmla="*/ 42599 w 4498630"/>
              <a:gd name="connsiteY18" fmla="*/ 384053 h 5157933"/>
              <a:gd name="connsiteX0" fmla="*/ 298488 w 4754519"/>
              <a:gd name="connsiteY0" fmla="*/ 307247 h 5081127"/>
              <a:gd name="connsiteX1" fmla="*/ 369740 w 4754519"/>
              <a:gd name="connsiteY1" fmla="*/ 1091018 h 5081127"/>
              <a:gd name="connsiteX2" fmla="*/ 1153512 w 4754519"/>
              <a:gd name="connsiteY2" fmla="*/ 1174145 h 5081127"/>
              <a:gd name="connsiteX3" fmla="*/ 1628525 w 4754519"/>
              <a:gd name="connsiteY3" fmla="*/ 1364151 h 5081127"/>
              <a:gd name="connsiteX4" fmla="*/ 1747278 w 4754519"/>
              <a:gd name="connsiteY4" fmla="*/ 2337927 h 5081127"/>
              <a:gd name="connsiteX5" fmla="*/ 1830405 w 4754519"/>
              <a:gd name="connsiteY5" fmla="*/ 2622935 h 5081127"/>
              <a:gd name="connsiteX6" fmla="*/ 2293543 w 4754519"/>
              <a:gd name="connsiteY6" fmla="*/ 2812940 h 5081127"/>
              <a:gd name="connsiteX7" fmla="*/ 2388545 w 4754519"/>
              <a:gd name="connsiteY7" fmla="*/ 3264203 h 5081127"/>
              <a:gd name="connsiteX8" fmla="*/ 1854156 w 4754519"/>
              <a:gd name="connsiteY8" fmla="*/ 3477958 h 5081127"/>
              <a:gd name="connsiteX9" fmla="*/ 1640400 w 4754519"/>
              <a:gd name="connsiteY9" fmla="*/ 4036099 h 5081127"/>
              <a:gd name="connsiteX10" fmla="*/ 512244 w 4754519"/>
              <a:gd name="connsiteY10" fmla="*/ 4119226 h 5081127"/>
              <a:gd name="connsiteX11" fmla="*/ 322239 w 4754519"/>
              <a:gd name="connsiteY11" fmla="*/ 4914873 h 5081127"/>
              <a:gd name="connsiteX12" fmla="*/ 1094136 w 4754519"/>
              <a:gd name="connsiteY12" fmla="*/ 5081127 h 5081127"/>
              <a:gd name="connsiteX13" fmla="*/ 4288597 w 4754519"/>
              <a:gd name="connsiteY13" fmla="*/ 5021750 h 5081127"/>
              <a:gd name="connsiteX14" fmla="*/ 4680483 w 4754519"/>
              <a:gd name="connsiteY14" fmla="*/ 4178602 h 5081127"/>
              <a:gd name="connsiteX15" fmla="*/ 4727983 w 4754519"/>
              <a:gd name="connsiteY15" fmla="*/ 2563557 h 5081127"/>
              <a:gd name="connsiteX16" fmla="*/ 4217345 w 4754519"/>
              <a:gd name="connsiteY16" fmla="*/ 164743 h 5081127"/>
              <a:gd name="connsiteX17" fmla="*/ 298488 w 4754519"/>
              <a:gd name="connsiteY17" fmla="*/ 307247 h 5081127"/>
              <a:gd name="connsiteX0" fmla="*/ 19501 w 4475532"/>
              <a:gd name="connsiteY0" fmla="*/ 307247 h 5081127"/>
              <a:gd name="connsiteX1" fmla="*/ 90753 w 4475532"/>
              <a:gd name="connsiteY1" fmla="*/ 1091018 h 5081127"/>
              <a:gd name="connsiteX2" fmla="*/ 874525 w 4475532"/>
              <a:gd name="connsiteY2" fmla="*/ 1174145 h 5081127"/>
              <a:gd name="connsiteX3" fmla="*/ 1349538 w 4475532"/>
              <a:gd name="connsiteY3" fmla="*/ 1364151 h 5081127"/>
              <a:gd name="connsiteX4" fmla="*/ 1468291 w 4475532"/>
              <a:gd name="connsiteY4" fmla="*/ 2337927 h 5081127"/>
              <a:gd name="connsiteX5" fmla="*/ 1551418 w 4475532"/>
              <a:gd name="connsiteY5" fmla="*/ 2622935 h 5081127"/>
              <a:gd name="connsiteX6" fmla="*/ 2014556 w 4475532"/>
              <a:gd name="connsiteY6" fmla="*/ 2812940 h 5081127"/>
              <a:gd name="connsiteX7" fmla="*/ 2109558 w 4475532"/>
              <a:gd name="connsiteY7" fmla="*/ 3264203 h 5081127"/>
              <a:gd name="connsiteX8" fmla="*/ 1575169 w 4475532"/>
              <a:gd name="connsiteY8" fmla="*/ 3477958 h 5081127"/>
              <a:gd name="connsiteX9" fmla="*/ 1361413 w 4475532"/>
              <a:gd name="connsiteY9" fmla="*/ 4036099 h 5081127"/>
              <a:gd name="connsiteX10" fmla="*/ 233257 w 4475532"/>
              <a:gd name="connsiteY10" fmla="*/ 4119226 h 5081127"/>
              <a:gd name="connsiteX11" fmla="*/ 43252 w 4475532"/>
              <a:gd name="connsiteY11" fmla="*/ 4914873 h 5081127"/>
              <a:gd name="connsiteX12" fmla="*/ 815149 w 4475532"/>
              <a:gd name="connsiteY12" fmla="*/ 5081127 h 5081127"/>
              <a:gd name="connsiteX13" fmla="*/ 4009610 w 4475532"/>
              <a:gd name="connsiteY13" fmla="*/ 5021750 h 5081127"/>
              <a:gd name="connsiteX14" fmla="*/ 4401496 w 4475532"/>
              <a:gd name="connsiteY14" fmla="*/ 4178602 h 5081127"/>
              <a:gd name="connsiteX15" fmla="*/ 4448996 w 4475532"/>
              <a:gd name="connsiteY15" fmla="*/ 2563557 h 5081127"/>
              <a:gd name="connsiteX16" fmla="*/ 3938358 w 4475532"/>
              <a:gd name="connsiteY16" fmla="*/ 164743 h 5081127"/>
              <a:gd name="connsiteX17" fmla="*/ 19501 w 4475532"/>
              <a:gd name="connsiteY17" fmla="*/ 307247 h 5081127"/>
              <a:gd name="connsiteX0" fmla="*/ 19501 w 4475532"/>
              <a:gd name="connsiteY0" fmla="*/ 278785 h 5052665"/>
              <a:gd name="connsiteX1" fmla="*/ 90753 w 4475532"/>
              <a:gd name="connsiteY1" fmla="*/ 1062556 h 5052665"/>
              <a:gd name="connsiteX2" fmla="*/ 874525 w 4475532"/>
              <a:gd name="connsiteY2" fmla="*/ 1145683 h 5052665"/>
              <a:gd name="connsiteX3" fmla="*/ 1349538 w 4475532"/>
              <a:gd name="connsiteY3" fmla="*/ 1335689 h 5052665"/>
              <a:gd name="connsiteX4" fmla="*/ 1468291 w 4475532"/>
              <a:gd name="connsiteY4" fmla="*/ 2309465 h 5052665"/>
              <a:gd name="connsiteX5" fmla="*/ 1551418 w 4475532"/>
              <a:gd name="connsiteY5" fmla="*/ 2594473 h 5052665"/>
              <a:gd name="connsiteX6" fmla="*/ 2014556 w 4475532"/>
              <a:gd name="connsiteY6" fmla="*/ 2784478 h 5052665"/>
              <a:gd name="connsiteX7" fmla="*/ 2109558 w 4475532"/>
              <a:gd name="connsiteY7" fmla="*/ 3235741 h 5052665"/>
              <a:gd name="connsiteX8" fmla="*/ 1575169 w 4475532"/>
              <a:gd name="connsiteY8" fmla="*/ 3449496 h 5052665"/>
              <a:gd name="connsiteX9" fmla="*/ 1361413 w 4475532"/>
              <a:gd name="connsiteY9" fmla="*/ 4007637 h 5052665"/>
              <a:gd name="connsiteX10" fmla="*/ 233257 w 4475532"/>
              <a:gd name="connsiteY10" fmla="*/ 4090764 h 5052665"/>
              <a:gd name="connsiteX11" fmla="*/ 43252 w 4475532"/>
              <a:gd name="connsiteY11" fmla="*/ 4886411 h 5052665"/>
              <a:gd name="connsiteX12" fmla="*/ 815149 w 4475532"/>
              <a:gd name="connsiteY12" fmla="*/ 5052665 h 5052665"/>
              <a:gd name="connsiteX13" fmla="*/ 4009610 w 4475532"/>
              <a:gd name="connsiteY13" fmla="*/ 4993288 h 5052665"/>
              <a:gd name="connsiteX14" fmla="*/ 4401496 w 4475532"/>
              <a:gd name="connsiteY14" fmla="*/ 4150140 h 5052665"/>
              <a:gd name="connsiteX15" fmla="*/ 4448996 w 4475532"/>
              <a:gd name="connsiteY15" fmla="*/ 2535095 h 5052665"/>
              <a:gd name="connsiteX16" fmla="*/ 3938358 w 4475532"/>
              <a:gd name="connsiteY16" fmla="*/ 136281 h 5052665"/>
              <a:gd name="connsiteX17" fmla="*/ 19501 w 4475532"/>
              <a:gd name="connsiteY17" fmla="*/ 278785 h 5052665"/>
              <a:gd name="connsiteX0" fmla="*/ 19501 w 4475532"/>
              <a:gd name="connsiteY0" fmla="*/ 190666 h 5074905"/>
              <a:gd name="connsiteX1" fmla="*/ 90753 w 4475532"/>
              <a:gd name="connsiteY1" fmla="*/ 1084796 h 5074905"/>
              <a:gd name="connsiteX2" fmla="*/ 874525 w 4475532"/>
              <a:gd name="connsiteY2" fmla="*/ 1167923 h 5074905"/>
              <a:gd name="connsiteX3" fmla="*/ 1349538 w 4475532"/>
              <a:gd name="connsiteY3" fmla="*/ 1357929 h 5074905"/>
              <a:gd name="connsiteX4" fmla="*/ 1468291 w 4475532"/>
              <a:gd name="connsiteY4" fmla="*/ 2331705 h 5074905"/>
              <a:gd name="connsiteX5" fmla="*/ 1551418 w 4475532"/>
              <a:gd name="connsiteY5" fmla="*/ 2616713 h 5074905"/>
              <a:gd name="connsiteX6" fmla="*/ 2014556 w 4475532"/>
              <a:gd name="connsiteY6" fmla="*/ 2806718 h 5074905"/>
              <a:gd name="connsiteX7" fmla="*/ 2109558 w 4475532"/>
              <a:gd name="connsiteY7" fmla="*/ 3257981 h 5074905"/>
              <a:gd name="connsiteX8" fmla="*/ 1575169 w 4475532"/>
              <a:gd name="connsiteY8" fmla="*/ 3471736 h 5074905"/>
              <a:gd name="connsiteX9" fmla="*/ 1361413 w 4475532"/>
              <a:gd name="connsiteY9" fmla="*/ 4029877 h 5074905"/>
              <a:gd name="connsiteX10" fmla="*/ 233257 w 4475532"/>
              <a:gd name="connsiteY10" fmla="*/ 4113004 h 5074905"/>
              <a:gd name="connsiteX11" fmla="*/ 43252 w 4475532"/>
              <a:gd name="connsiteY11" fmla="*/ 4908651 h 5074905"/>
              <a:gd name="connsiteX12" fmla="*/ 815149 w 4475532"/>
              <a:gd name="connsiteY12" fmla="*/ 5074905 h 5074905"/>
              <a:gd name="connsiteX13" fmla="*/ 4009610 w 4475532"/>
              <a:gd name="connsiteY13" fmla="*/ 5015528 h 5074905"/>
              <a:gd name="connsiteX14" fmla="*/ 4401496 w 4475532"/>
              <a:gd name="connsiteY14" fmla="*/ 4172380 h 5074905"/>
              <a:gd name="connsiteX15" fmla="*/ 4448996 w 4475532"/>
              <a:gd name="connsiteY15" fmla="*/ 2557335 h 5074905"/>
              <a:gd name="connsiteX16" fmla="*/ 3938358 w 4475532"/>
              <a:gd name="connsiteY16" fmla="*/ 158521 h 5074905"/>
              <a:gd name="connsiteX17" fmla="*/ 19501 w 4475532"/>
              <a:gd name="connsiteY17" fmla="*/ 190666 h 5074905"/>
              <a:gd name="connsiteX0" fmla="*/ 19501 w 4475532"/>
              <a:gd name="connsiteY0" fmla="*/ 190666 h 5074905"/>
              <a:gd name="connsiteX1" fmla="*/ 90753 w 4475532"/>
              <a:gd name="connsiteY1" fmla="*/ 1084796 h 5074905"/>
              <a:gd name="connsiteX2" fmla="*/ 874525 w 4475532"/>
              <a:gd name="connsiteY2" fmla="*/ 1167923 h 5074905"/>
              <a:gd name="connsiteX3" fmla="*/ 1349538 w 4475532"/>
              <a:gd name="connsiteY3" fmla="*/ 1357929 h 5074905"/>
              <a:gd name="connsiteX4" fmla="*/ 1468291 w 4475532"/>
              <a:gd name="connsiteY4" fmla="*/ 2331705 h 5074905"/>
              <a:gd name="connsiteX5" fmla="*/ 1551418 w 4475532"/>
              <a:gd name="connsiteY5" fmla="*/ 2616713 h 5074905"/>
              <a:gd name="connsiteX6" fmla="*/ 2014556 w 4475532"/>
              <a:gd name="connsiteY6" fmla="*/ 2806718 h 5074905"/>
              <a:gd name="connsiteX7" fmla="*/ 2109558 w 4475532"/>
              <a:gd name="connsiteY7" fmla="*/ 3257981 h 5074905"/>
              <a:gd name="connsiteX8" fmla="*/ 1575169 w 4475532"/>
              <a:gd name="connsiteY8" fmla="*/ 3471736 h 5074905"/>
              <a:gd name="connsiteX9" fmla="*/ 1361413 w 4475532"/>
              <a:gd name="connsiteY9" fmla="*/ 4029877 h 5074905"/>
              <a:gd name="connsiteX10" fmla="*/ 233257 w 4475532"/>
              <a:gd name="connsiteY10" fmla="*/ 4113004 h 5074905"/>
              <a:gd name="connsiteX11" fmla="*/ 43252 w 4475532"/>
              <a:gd name="connsiteY11" fmla="*/ 4908651 h 5074905"/>
              <a:gd name="connsiteX12" fmla="*/ 815149 w 4475532"/>
              <a:gd name="connsiteY12" fmla="*/ 5074905 h 5074905"/>
              <a:gd name="connsiteX13" fmla="*/ 4009610 w 4475532"/>
              <a:gd name="connsiteY13" fmla="*/ 5015528 h 5074905"/>
              <a:gd name="connsiteX14" fmla="*/ 4401496 w 4475532"/>
              <a:gd name="connsiteY14" fmla="*/ 4172380 h 5074905"/>
              <a:gd name="connsiteX15" fmla="*/ 4448996 w 4475532"/>
              <a:gd name="connsiteY15" fmla="*/ 2557335 h 5074905"/>
              <a:gd name="connsiteX16" fmla="*/ 3938358 w 4475532"/>
              <a:gd name="connsiteY16" fmla="*/ 158521 h 5074905"/>
              <a:gd name="connsiteX17" fmla="*/ 19501 w 4475532"/>
              <a:gd name="connsiteY17" fmla="*/ 190666 h 5074905"/>
              <a:gd name="connsiteX0" fmla="*/ 19501 w 4475532"/>
              <a:gd name="connsiteY0" fmla="*/ 190666 h 5074905"/>
              <a:gd name="connsiteX1" fmla="*/ 90753 w 4475532"/>
              <a:gd name="connsiteY1" fmla="*/ 1084796 h 5074905"/>
              <a:gd name="connsiteX2" fmla="*/ 874525 w 4475532"/>
              <a:gd name="connsiteY2" fmla="*/ 1167923 h 5074905"/>
              <a:gd name="connsiteX3" fmla="*/ 1349538 w 4475532"/>
              <a:gd name="connsiteY3" fmla="*/ 1357929 h 5074905"/>
              <a:gd name="connsiteX4" fmla="*/ 1468291 w 4475532"/>
              <a:gd name="connsiteY4" fmla="*/ 2331705 h 5074905"/>
              <a:gd name="connsiteX5" fmla="*/ 1551418 w 4475532"/>
              <a:gd name="connsiteY5" fmla="*/ 2616713 h 5074905"/>
              <a:gd name="connsiteX6" fmla="*/ 2014556 w 4475532"/>
              <a:gd name="connsiteY6" fmla="*/ 2806718 h 5074905"/>
              <a:gd name="connsiteX7" fmla="*/ 2109558 w 4475532"/>
              <a:gd name="connsiteY7" fmla="*/ 3257981 h 5074905"/>
              <a:gd name="connsiteX8" fmla="*/ 1575169 w 4475532"/>
              <a:gd name="connsiteY8" fmla="*/ 3471736 h 5074905"/>
              <a:gd name="connsiteX9" fmla="*/ 1361413 w 4475532"/>
              <a:gd name="connsiteY9" fmla="*/ 4029877 h 5074905"/>
              <a:gd name="connsiteX10" fmla="*/ 233257 w 4475532"/>
              <a:gd name="connsiteY10" fmla="*/ 4113004 h 5074905"/>
              <a:gd name="connsiteX11" fmla="*/ 43252 w 4475532"/>
              <a:gd name="connsiteY11" fmla="*/ 4908651 h 5074905"/>
              <a:gd name="connsiteX12" fmla="*/ 815149 w 4475532"/>
              <a:gd name="connsiteY12" fmla="*/ 5074905 h 5074905"/>
              <a:gd name="connsiteX13" fmla="*/ 4009610 w 4475532"/>
              <a:gd name="connsiteY13" fmla="*/ 5015528 h 5074905"/>
              <a:gd name="connsiteX14" fmla="*/ 4401496 w 4475532"/>
              <a:gd name="connsiteY14" fmla="*/ 4172380 h 5074905"/>
              <a:gd name="connsiteX15" fmla="*/ 4448996 w 4475532"/>
              <a:gd name="connsiteY15" fmla="*/ 2557335 h 5074905"/>
              <a:gd name="connsiteX16" fmla="*/ 3938358 w 4475532"/>
              <a:gd name="connsiteY16" fmla="*/ 158521 h 5074905"/>
              <a:gd name="connsiteX17" fmla="*/ 19501 w 4475532"/>
              <a:gd name="connsiteY17" fmla="*/ 190666 h 5074905"/>
              <a:gd name="connsiteX0" fmla="*/ 71134 w 4527165"/>
              <a:gd name="connsiteY0" fmla="*/ 190666 h 5074905"/>
              <a:gd name="connsiteX1" fmla="*/ 142386 w 4527165"/>
              <a:gd name="connsiteY1" fmla="*/ 1084796 h 5074905"/>
              <a:gd name="connsiteX2" fmla="*/ 926158 w 4527165"/>
              <a:gd name="connsiteY2" fmla="*/ 1167923 h 5074905"/>
              <a:gd name="connsiteX3" fmla="*/ 1401171 w 4527165"/>
              <a:gd name="connsiteY3" fmla="*/ 1357929 h 5074905"/>
              <a:gd name="connsiteX4" fmla="*/ 1519924 w 4527165"/>
              <a:gd name="connsiteY4" fmla="*/ 2331705 h 5074905"/>
              <a:gd name="connsiteX5" fmla="*/ 1603051 w 4527165"/>
              <a:gd name="connsiteY5" fmla="*/ 2616713 h 5074905"/>
              <a:gd name="connsiteX6" fmla="*/ 2066189 w 4527165"/>
              <a:gd name="connsiteY6" fmla="*/ 2806718 h 5074905"/>
              <a:gd name="connsiteX7" fmla="*/ 2161191 w 4527165"/>
              <a:gd name="connsiteY7" fmla="*/ 3257981 h 5074905"/>
              <a:gd name="connsiteX8" fmla="*/ 1626802 w 4527165"/>
              <a:gd name="connsiteY8" fmla="*/ 3471736 h 5074905"/>
              <a:gd name="connsiteX9" fmla="*/ 1413046 w 4527165"/>
              <a:gd name="connsiteY9" fmla="*/ 4029877 h 5074905"/>
              <a:gd name="connsiteX10" fmla="*/ 158766 w 4527165"/>
              <a:gd name="connsiteY10" fmla="*/ 4128769 h 5074905"/>
              <a:gd name="connsiteX11" fmla="*/ 94885 w 4527165"/>
              <a:gd name="connsiteY11" fmla="*/ 4908651 h 5074905"/>
              <a:gd name="connsiteX12" fmla="*/ 866782 w 4527165"/>
              <a:gd name="connsiteY12" fmla="*/ 5074905 h 5074905"/>
              <a:gd name="connsiteX13" fmla="*/ 4061243 w 4527165"/>
              <a:gd name="connsiteY13" fmla="*/ 5015528 h 5074905"/>
              <a:gd name="connsiteX14" fmla="*/ 4453129 w 4527165"/>
              <a:gd name="connsiteY14" fmla="*/ 4172380 h 5074905"/>
              <a:gd name="connsiteX15" fmla="*/ 4500629 w 4527165"/>
              <a:gd name="connsiteY15" fmla="*/ 2557335 h 5074905"/>
              <a:gd name="connsiteX16" fmla="*/ 3989991 w 4527165"/>
              <a:gd name="connsiteY16" fmla="*/ 158521 h 5074905"/>
              <a:gd name="connsiteX17" fmla="*/ 71134 w 4527165"/>
              <a:gd name="connsiteY17" fmla="*/ 190666 h 5074905"/>
              <a:gd name="connsiteX0" fmla="*/ 13891 w 4469922"/>
              <a:gd name="connsiteY0" fmla="*/ 190666 h 5074905"/>
              <a:gd name="connsiteX1" fmla="*/ 85143 w 4469922"/>
              <a:gd name="connsiteY1" fmla="*/ 1084796 h 5074905"/>
              <a:gd name="connsiteX2" fmla="*/ 868915 w 4469922"/>
              <a:gd name="connsiteY2" fmla="*/ 1167923 h 5074905"/>
              <a:gd name="connsiteX3" fmla="*/ 1343928 w 4469922"/>
              <a:gd name="connsiteY3" fmla="*/ 1357929 h 5074905"/>
              <a:gd name="connsiteX4" fmla="*/ 1462681 w 4469922"/>
              <a:gd name="connsiteY4" fmla="*/ 2331705 h 5074905"/>
              <a:gd name="connsiteX5" fmla="*/ 1545808 w 4469922"/>
              <a:gd name="connsiteY5" fmla="*/ 2616713 h 5074905"/>
              <a:gd name="connsiteX6" fmla="*/ 2008946 w 4469922"/>
              <a:gd name="connsiteY6" fmla="*/ 2806718 h 5074905"/>
              <a:gd name="connsiteX7" fmla="*/ 2103948 w 4469922"/>
              <a:gd name="connsiteY7" fmla="*/ 3257981 h 5074905"/>
              <a:gd name="connsiteX8" fmla="*/ 1569559 w 4469922"/>
              <a:gd name="connsiteY8" fmla="*/ 3471736 h 5074905"/>
              <a:gd name="connsiteX9" fmla="*/ 1355803 w 4469922"/>
              <a:gd name="connsiteY9" fmla="*/ 4029877 h 5074905"/>
              <a:gd name="connsiteX10" fmla="*/ 101523 w 4469922"/>
              <a:gd name="connsiteY10" fmla="*/ 4128769 h 5074905"/>
              <a:gd name="connsiteX11" fmla="*/ 37642 w 4469922"/>
              <a:gd name="connsiteY11" fmla="*/ 4908651 h 5074905"/>
              <a:gd name="connsiteX12" fmla="*/ 809539 w 4469922"/>
              <a:gd name="connsiteY12" fmla="*/ 5074905 h 5074905"/>
              <a:gd name="connsiteX13" fmla="*/ 4004000 w 4469922"/>
              <a:gd name="connsiteY13" fmla="*/ 5015528 h 5074905"/>
              <a:gd name="connsiteX14" fmla="*/ 4395886 w 4469922"/>
              <a:gd name="connsiteY14" fmla="*/ 4172380 h 5074905"/>
              <a:gd name="connsiteX15" fmla="*/ 4443386 w 4469922"/>
              <a:gd name="connsiteY15" fmla="*/ 2557335 h 5074905"/>
              <a:gd name="connsiteX16" fmla="*/ 3932748 w 4469922"/>
              <a:gd name="connsiteY16" fmla="*/ 158521 h 5074905"/>
              <a:gd name="connsiteX17" fmla="*/ 13891 w 4469922"/>
              <a:gd name="connsiteY17" fmla="*/ 190666 h 5074905"/>
              <a:gd name="connsiteX0" fmla="*/ 10295 w 4466326"/>
              <a:gd name="connsiteY0" fmla="*/ 190666 h 5097596"/>
              <a:gd name="connsiteX1" fmla="*/ 81547 w 4466326"/>
              <a:gd name="connsiteY1" fmla="*/ 1084796 h 5097596"/>
              <a:gd name="connsiteX2" fmla="*/ 865319 w 4466326"/>
              <a:gd name="connsiteY2" fmla="*/ 1167923 h 5097596"/>
              <a:gd name="connsiteX3" fmla="*/ 1340332 w 4466326"/>
              <a:gd name="connsiteY3" fmla="*/ 1357929 h 5097596"/>
              <a:gd name="connsiteX4" fmla="*/ 1459085 w 4466326"/>
              <a:gd name="connsiteY4" fmla="*/ 2331705 h 5097596"/>
              <a:gd name="connsiteX5" fmla="*/ 1542212 w 4466326"/>
              <a:gd name="connsiteY5" fmla="*/ 2616713 h 5097596"/>
              <a:gd name="connsiteX6" fmla="*/ 2005350 w 4466326"/>
              <a:gd name="connsiteY6" fmla="*/ 2806718 h 5097596"/>
              <a:gd name="connsiteX7" fmla="*/ 2100352 w 4466326"/>
              <a:gd name="connsiteY7" fmla="*/ 3257981 h 5097596"/>
              <a:gd name="connsiteX8" fmla="*/ 1565963 w 4466326"/>
              <a:gd name="connsiteY8" fmla="*/ 3471736 h 5097596"/>
              <a:gd name="connsiteX9" fmla="*/ 1352207 w 4466326"/>
              <a:gd name="connsiteY9" fmla="*/ 4029877 h 5097596"/>
              <a:gd name="connsiteX10" fmla="*/ 97927 w 4466326"/>
              <a:gd name="connsiteY10" fmla="*/ 4128769 h 5097596"/>
              <a:gd name="connsiteX11" fmla="*/ 112874 w 4466326"/>
              <a:gd name="connsiteY11" fmla="*/ 5003244 h 5097596"/>
              <a:gd name="connsiteX12" fmla="*/ 805943 w 4466326"/>
              <a:gd name="connsiteY12" fmla="*/ 5074905 h 5097596"/>
              <a:gd name="connsiteX13" fmla="*/ 4000404 w 4466326"/>
              <a:gd name="connsiteY13" fmla="*/ 5015528 h 5097596"/>
              <a:gd name="connsiteX14" fmla="*/ 4392290 w 4466326"/>
              <a:gd name="connsiteY14" fmla="*/ 4172380 h 5097596"/>
              <a:gd name="connsiteX15" fmla="*/ 4439790 w 4466326"/>
              <a:gd name="connsiteY15" fmla="*/ 2557335 h 5097596"/>
              <a:gd name="connsiteX16" fmla="*/ 3929152 w 4466326"/>
              <a:gd name="connsiteY16" fmla="*/ 158521 h 5097596"/>
              <a:gd name="connsiteX17" fmla="*/ 10295 w 4466326"/>
              <a:gd name="connsiteY17" fmla="*/ 190666 h 5097596"/>
              <a:gd name="connsiteX0" fmla="*/ 10295 w 4466326"/>
              <a:gd name="connsiteY0" fmla="*/ 190666 h 5097596"/>
              <a:gd name="connsiteX1" fmla="*/ 81547 w 4466326"/>
              <a:gd name="connsiteY1" fmla="*/ 1084796 h 5097596"/>
              <a:gd name="connsiteX2" fmla="*/ 865319 w 4466326"/>
              <a:gd name="connsiteY2" fmla="*/ 1167923 h 5097596"/>
              <a:gd name="connsiteX3" fmla="*/ 1340332 w 4466326"/>
              <a:gd name="connsiteY3" fmla="*/ 1357929 h 5097596"/>
              <a:gd name="connsiteX4" fmla="*/ 1459085 w 4466326"/>
              <a:gd name="connsiteY4" fmla="*/ 2331705 h 5097596"/>
              <a:gd name="connsiteX5" fmla="*/ 1542212 w 4466326"/>
              <a:gd name="connsiteY5" fmla="*/ 2616713 h 5097596"/>
              <a:gd name="connsiteX6" fmla="*/ 2005350 w 4466326"/>
              <a:gd name="connsiteY6" fmla="*/ 2806718 h 5097596"/>
              <a:gd name="connsiteX7" fmla="*/ 2100352 w 4466326"/>
              <a:gd name="connsiteY7" fmla="*/ 3257981 h 5097596"/>
              <a:gd name="connsiteX8" fmla="*/ 1565963 w 4466326"/>
              <a:gd name="connsiteY8" fmla="*/ 3471736 h 5097596"/>
              <a:gd name="connsiteX9" fmla="*/ 1352207 w 4466326"/>
              <a:gd name="connsiteY9" fmla="*/ 4029877 h 5097596"/>
              <a:gd name="connsiteX10" fmla="*/ 97927 w 4466326"/>
              <a:gd name="connsiteY10" fmla="*/ 4128769 h 5097596"/>
              <a:gd name="connsiteX11" fmla="*/ 112874 w 4466326"/>
              <a:gd name="connsiteY11" fmla="*/ 5003244 h 5097596"/>
              <a:gd name="connsiteX12" fmla="*/ 805943 w 4466326"/>
              <a:gd name="connsiteY12" fmla="*/ 5074905 h 5097596"/>
              <a:gd name="connsiteX13" fmla="*/ 4000404 w 4466326"/>
              <a:gd name="connsiteY13" fmla="*/ 5015528 h 5097596"/>
              <a:gd name="connsiteX14" fmla="*/ 4392290 w 4466326"/>
              <a:gd name="connsiteY14" fmla="*/ 4172380 h 5097596"/>
              <a:gd name="connsiteX15" fmla="*/ 4439790 w 4466326"/>
              <a:gd name="connsiteY15" fmla="*/ 2557335 h 5097596"/>
              <a:gd name="connsiteX16" fmla="*/ 3929152 w 4466326"/>
              <a:gd name="connsiteY16" fmla="*/ 158521 h 5097596"/>
              <a:gd name="connsiteX17" fmla="*/ 10295 w 4466326"/>
              <a:gd name="connsiteY17" fmla="*/ 190666 h 5097596"/>
              <a:gd name="connsiteX0" fmla="*/ 10295 w 4466326"/>
              <a:gd name="connsiteY0" fmla="*/ 190666 h 5074977"/>
              <a:gd name="connsiteX1" fmla="*/ 81547 w 4466326"/>
              <a:gd name="connsiteY1" fmla="*/ 1084796 h 5074977"/>
              <a:gd name="connsiteX2" fmla="*/ 865319 w 4466326"/>
              <a:gd name="connsiteY2" fmla="*/ 1167923 h 5074977"/>
              <a:gd name="connsiteX3" fmla="*/ 1340332 w 4466326"/>
              <a:gd name="connsiteY3" fmla="*/ 1357929 h 5074977"/>
              <a:gd name="connsiteX4" fmla="*/ 1459085 w 4466326"/>
              <a:gd name="connsiteY4" fmla="*/ 2331705 h 5074977"/>
              <a:gd name="connsiteX5" fmla="*/ 1542212 w 4466326"/>
              <a:gd name="connsiteY5" fmla="*/ 2616713 h 5074977"/>
              <a:gd name="connsiteX6" fmla="*/ 2005350 w 4466326"/>
              <a:gd name="connsiteY6" fmla="*/ 2806718 h 5074977"/>
              <a:gd name="connsiteX7" fmla="*/ 2100352 w 4466326"/>
              <a:gd name="connsiteY7" fmla="*/ 3257981 h 5074977"/>
              <a:gd name="connsiteX8" fmla="*/ 1565963 w 4466326"/>
              <a:gd name="connsiteY8" fmla="*/ 3471736 h 5074977"/>
              <a:gd name="connsiteX9" fmla="*/ 1352207 w 4466326"/>
              <a:gd name="connsiteY9" fmla="*/ 4029877 h 5074977"/>
              <a:gd name="connsiteX10" fmla="*/ 97927 w 4466326"/>
              <a:gd name="connsiteY10" fmla="*/ 4128769 h 5074977"/>
              <a:gd name="connsiteX11" fmla="*/ 112874 w 4466326"/>
              <a:gd name="connsiteY11" fmla="*/ 5003244 h 5074977"/>
              <a:gd name="connsiteX12" fmla="*/ 805943 w 4466326"/>
              <a:gd name="connsiteY12" fmla="*/ 5074905 h 5074977"/>
              <a:gd name="connsiteX13" fmla="*/ 4000404 w 4466326"/>
              <a:gd name="connsiteY13" fmla="*/ 5015528 h 5074977"/>
              <a:gd name="connsiteX14" fmla="*/ 4392290 w 4466326"/>
              <a:gd name="connsiteY14" fmla="*/ 4172380 h 5074977"/>
              <a:gd name="connsiteX15" fmla="*/ 4439790 w 4466326"/>
              <a:gd name="connsiteY15" fmla="*/ 2557335 h 5074977"/>
              <a:gd name="connsiteX16" fmla="*/ 3929152 w 4466326"/>
              <a:gd name="connsiteY16" fmla="*/ 158521 h 5074977"/>
              <a:gd name="connsiteX17" fmla="*/ 10295 w 4466326"/>
              <a:gd name="connsiteY17" fmla="*/ 190666 h 5074977"/>
              <a:gd name="connsiteX0" fmla="*/ 10295 w 4466326"/>
              <a:gd name="connsiteY0" fmla="*/ 190666 h 5074977"/>
              <a:gd name="connsiteX1" fmla="*/ 81547 w 4466326"/>
              <a:gd name="connsiteY1" fmla="*/ 1084796 h 5074977"/>
              <a:gd name="connsiteX2" fmla="*/ 865319 w 4466326"/>
              <a:gd name="connsiteY2" fmla="*/ 1167923 h 5074977"/>
              <a:gd name="connsiteX3" fmla="*/ 1340332 w 4466326"/>
              <a:gd name="connsiteY3" fmla="*/ 1357929 h 5074977"/>
              <a:gd name="connsiteX4" fmla="*/ 1459085 w 4466326"/>
              <a:gd name="connsiteY4" fmla="*/ 2331705 h 5074977"/>
              <a:gd name="connsiteX5" fmla="*/ 1542212 w 4466326"/>
              <a:gd name="connsiteY5" fmla="*/ 2616713 h 5074977"/>
              <a:gd name="connsiteX6" fmla="*/ 2005350 w 4466326"/>
              <a:gd name="connsiteY6" fmla="*/ 2806718 h 5074977"/>
              <a:gd name="connsiteX7" fmla="*/ 2100352 w 4466326"/>
              <a:gd name="connsiteY7" fmla="*/ 3257981 h 5074977"/>
              <a:gd name="connsiteX8" fmla="*/ 1565963 w 4466326"/>
              <a:gd name="connsiteY8" fmla="*/ 3471736 h 5074977"/>
              <a:gd name="connsiteX9" fmla="*/ 1352207 w 4466326"/>
              <a:gd name="connsiteY9" fmla="*/ 4029877 h 5074977"/>
              <a:gd name="connsiteX10" fmla="*/ 97927 w 4466326"/>
              <a:gd name="connsiteY10" fmla="*/ 4128769 h 5074977"/>
              <a:gd name="connsiteX11" fmla="*/ 112874 w 4466326"/>
              <a:gd name="connsiteY11" fmla="*/ 5003244 h 5074977"/>
              <a:gd name="connsiteX12" fmla="*/ 805943 w 4466326"/>
              <a:gd name="connsiteY12" fmla="*/ 5074905 h 5074977"/>
              <a:gd name="connsiteX13" fmla="*/ 4000404 w 4466326"/>
              <a:gd name="connsiteY13" fmla="*/ 5015528 h 5074977"/>
              <a:gd name="connsiteX14" fmla="*/ 4392290 w 4466326"/>
              <a:gd name="connsiteY14" fmla="*/ 4172380 h 5074977"/>
              <a:gd name="connsiteX15" fmla="*/ 4439790 w 4466326"/>
              <a:gd name="connsiteY15" fmla="*/ 2557335 h 5074977"/>
              <a:gd name="connsiteX16" fmla="*/ 3929152 w 4466326"/>
              <a:gd name="connsiteY16" fmla="*/ 158521 h 5074977"/>
              <a:gd name="connsiteX17" fmla="*/ 10295 w 4466326"/>
              <a:gd name="connsiteY17" fmla="*/ 190666 h 5074977"/>
              <a:gd name="connsiteX0" fmla="*/ 10295 w 4466326"/>
              <a:gd name="connsiteY0" fmla="*/ 190666 h 5116813"/>
              <a:gd name="connsiteX1" fmla="*/ 81547 w 4466326"/>
              <a:gd name="connsiteY1" fmla="*/ 1084796 h 5116813"/>
              <a:gd name="connsiteX2" fmla="*/ 865319 w 4466326"/>
              <a:gd name="connsiteY2" fmla="*/ 1167923 h 5116813"/>
              <a:gd name="connsiteX3" fmla="*/ 1340332 w 4466326"/>
              <a:gd name="connsiteY3" fmla="*/ 1357929 h 5116813"/>
              <a:gd name="connsiteX4" fmla="*/ 1459085 w 4466326"/>
              <a:gd name="connsiteY4" fmla="*/ 2331705 h 5116813"/>
              <a:gd name="connsiteX5" fmla="*/ 1542212 w 4466326"/>
              <a:gd name="connsiteY5" fmla="*/ 2616713 h 5116813"/>
              <a:gd name="connsiteX6" fmla="*/ 2005350 w 4466326"/>
              <a:gd name="connsiteY6" fmla="*/ 2806718 h 5116813"/>
              <a:gd name="connsiteX7" fmla="*/ 2100352 w 4466326"/>
              <a:gd name="connsiteY7" fmla="*/ 3257981 h 5116813"/>
              <a:gd name="connsiteX8" fmla="*/ 1565963 w 4466326"/>
              <a:gd name="connsiteY8" fmla="*/ 3471736 h 5116813"/>
              <a:gd name="connsiteX9" fmla="*/ 1352207 w 4466326"/>
              <a:gd name="connsiteY9" fmla="*/ 4029877 h 5116813"/>
              <a:gd name="connsiteX10" fmla="*/ 97927 w 4466326"/>
              <a:gd name="connsiteY10" fmla="*/ 4128769 h 5116813"/>
              <a:gd name="connsiteX11" fmla="*/ 112874 w 4466326"/>
              <a:gd name="connsiteY11" fmla="*/ 5003244 h 5116813"/>
              <a:gd name="connsiteX12" fmla="*/ 4000404 w 4466326"/>
              <a:gd name="connsiteY12" fmla="*/ 5015528 h 5116813"/>
              <a:gd name="connsiteX13" fmla="*/ 4392290 w 4466326"/>
              <a:gd name="connsiteY13" fmla="*/ 4172380 h 5116813"/>
              <a:gd name="connsiteX14" fmla="*/ 4439790 w 4466326"/>
              <a:gd name="connsiteY14" fmla="*/ 2557335 h 5116813"/>
              <a:gd name="connsiteX15" fmla="*/ 3929152 w 4466326"/>
              <a:gd name="connsiteY15" fmla="*/ 158521 h 5116813"/>
              <a:gd name="connsiteX16" fmla="*/ 10295 w 4466326"/>
              <a:gd name="connsiteY16" fmla="*/ 190666 h 5116813"/>
              <a:gd name="connsiteX0" fmla="*/ 10295 w 4498942"/>
              <a:gd name="connsiteY0" fmla="*/ 190666 h 5229991"/>
              <a:gd name="connsiteX1" fmla="*/ 81547 w 4498942"/>
              <a:gd name="connsiteY1" fmla="*/ 1084796 h 5229991"/>
              <a:gd name="connsiteX2" fmla="*/ 865319 w 4498942"/>
              <a:gd name="connsiteY2" fmla="*/ 1167923 h 5229991"/>
              <a:gd name="connsiteX3" fmla="*/ 1340332 w 4498942"/>
              <a:gd name="connsiteY3" fmla="*/ 1357929 h 5229991"/>
              <a:gd name="connsiteX4" fmla="*/ 1459085 w 4498942"/>
              <a:gd name="connsiteY4" fmla="*/ 2331705 h 5229991"/>
              <a:gd name="connsiteX5" fmla="*/ 1542212 w 4498942"/>
              <a:gd name="connsiteY5" fmla="*/ 2616713 h 5229991"/>
              <a:gd name="connsiteX6" fmla="*/ 2005350 w 4498942"/>
              <a:gd name="connsiteY6" fmla="*/ 2806718 h 5229991"/>
              <a:gd name="connsiteX7" fmla="*/ 2100352 w 4498942"/>
              <a:gd name="connsiteY7" fmla="*/ 3257981 h 5229991"/>
              <a:gd name="connsiteX8" fmla="*/ 1565963 w 4498942"/>
              <a:gd name="connsiteY8" fmla="*/ 3471736 h 5229991"/>
              <a:gd name="connsiteX9" fmla="*/ 1352207 w 4498942"/>
              <a:gd name="connsiteY9" fmla="*/ 4029877 h 5229991"/>
              <a:gd name="connsiteX10" fmla="*/ 97927 w 4498942"/>
              <a:gd name="connsiteY10" fmla="*/ 4128769 h 5229991"/>
              <a:gd name="connsiteX11" fmla="*/ 112874 w 4498942"/>
              <a:gd name="connsiteY11" fmla="*/ 5003244 h 5229991"/>
              <a:gd name="connsiteX12" fmla="*/ 4000404 w 4498942"/>
              <a:gd name="connsiteY12" fmla="*/ 5015528 h 5229991"/>
              <a:gd name="connsiteX13" fmla="*/ 4439790 w 4498942"/>
              <a:gd name="connsiteY13" fmla="*/ 2557335 h 5229991"/>
              <a:gd name="connsiteX14" fmla="*/ 3929152 w 4498942"/>
              <a:gd name="connsiteY14" fmla="*/ 158521 h 5229991"/>
              <a:gd name="connsiteX15" fmla="*/ 10295 w 4498942"/>
              <a:gd name="connsiteY15" fmla="*/ 190666 h 5229991"/>
              <a:gd name="connsiteX0" fmla="*/ 10295 w 4498942"/>
              <a:gd name="connsiteY0" fmla="*/ 190666 h 5229991"/>
              <a:gd name="connsiteX1" fmla="*/ 81547 w 4498942"/>
              <a:gd name="connsiteY1" fmla="*/ 1084796 h 5229991"/>
              <a:gd name="connsiteX2" fmla="*/ 865319 w 4498942"/>
              <a:gd name="connsiteY2" fmla="*/ 1167923 h 5229991"/>
              <a:gd name="connsiteX3" fmla="*/ 1340332 w 4498942"/>
              <a:gd name="connsiteY3" fmla="*/ 1357929 h 5229991"/>
              <a:gd name="connsiteX4" fmla="*/ 1459085 w 4498942"/>
              <a:gd name="connsiteY4" fmla="*/ 2331705 h 5229991"/>
              <a:gd name="connsiteX5" fmla="*/ 1542212 w 4498942"/>
              <a:gd name="connsiteY5" fmla="*/ 2616713 h 5229991"/>
              <a:gd name="connsiteX6" fmla="*/ 2005350 w 4498942"/>
              <a:gd name="connsiteY6" fmla="*/ 2806718 h 5229991"/>
              <a:gd name="connsiteX7" fmla="*/ 2100352 w 4498942"/>
              <a:gd name="connsiteY7" fmla="*/ 3257981 h 5229991"/>
              <a:gd name="connsiteX8" fmla="*/ 1565963 w 4498942"/>
              <a:gd name="connsiteY8" fmla="*/ 3471736 h 5229991"/>
              <a:gd name="connsiteX9" fmla="*/ 1352207 w 4498942"/>
              <a:gd name="connsiteY9" fmla="*/ 4029877 h 5229991"/>
              <a:gd name="connsiteX10" fmla="*/ 97927 w 4498942"/>
              <a:gd name="connsiteY10" fmla="*/ 4128769 h 5229991"/>
              <a:gd name="connsiteX11" fmla="*/ 112874 w 4498942"/>
              <a:gd name="connsiteY11" fmla="*/ 5003244 h 5229991"/>
              <a:gd name="connsiteX12" fmla="*/ 4000404 w 4498942"/>
              <a:gd name="connsiteY12" fmla="*/ 5015528 h 5229991"/>
              <a:gd name="connsiteX13" fmla="*/ 4439790 w 4498942"/>
              <a:gd name="connsiteY13" fmla="*/ 2557335 h 5229991"/>
              <a:gd name="connsiteX14" fmla="*/ 3929152 w 4498942"/>
              <a:gd name="connsiteY14" fmla="*/ 158521 h 5229991"/>
              <a:gd name="connsiteX15" fmla="*/ 10295 w 4498942"/>
              <a:gd name="connsiteY15" fmla="*/ 190666 h 5229991"/>
              <a:gd name="connsiteX0" fmla="*/ 10295 w 4498942"/>
              <a:gd name="connsiteY0" fmla="*/ 190666 h 5089274"/>
              <a:gd name="connsiteX1" fmla="*/ 81547 w 4498942"/>
              <a:gd name="connsiteY1" fmla="*/ 1084796 h 5089274"/>
              <a:gd name="connsiteX2" fmla="*/ 865319 w 4498942"/>
              <a:gd name="connsiteY2" fmla="*/ 1167923 h 5089274"/>
              <a:gd name="connsiteX3" fmla="*/ 1340332 w 4498942"/>
              <a:gd name="connsiteY3" fmla="*/ 1357929 h 5089274"/>
              <a:gd name="connsiteX4" fmla="*/ 1459085 w 4498942"/>
              <a:gd name="connsiteY4" fmla="*/ 2331705 h 5089274"/>
              <a:gd name="connsiteX5" fmla="*/ 1542212 w 4498942"/>
              <a:gd name="connsiteY5" fmla="*/ 2616713 h 5089274"/>
              <a:gd name="connsiteX6" fmla="*/ 2005350 w 4498942"/>
              <a:gd name="connsiteY6" fmla="*/ 2806718 h 5089274"/>
              <a:gd name="connsiteX7" fmla="*/ 2100352 w 4498942"/>
              <a:gd name="connsiteY7" fmla="*/ 3257981 h 5089274"/>
              <a:gd name="connsiteX8" fmla="*/ 1565963 w 4498942"/>
              <a:gd name="connsiteY8" fmla="*/ 3471736 h 5089274"/>
              <a:gd name="connsiteX9" fmla="*/ 1352207 w 4498942"/>
              <a:gd name="connsiteY9" fmla="*/ 4029877 h 5089274"/>
              <a:gd name="connsiteX10" fmla="*/ 97927 w 4498942"/>
              <a:gd name="connsiteY10" fmla="*/ 4128769 h 5089274"/>
              <a:gd name="connsiteX11" fmla="*/ 112874 w 4498942"/>
              <a:gd name="connsiteY11" fmla="*/ 5003244 h 5089274"/>
              <a:gd name="connsiteX12" fmla="*/ 4000404 w 4498942"/>
              <a:gd name="connsiteY12" fmla="*/ 5015528 h 5089274"/>
              <a:gd name="connsiteX13" fmla="*/ 4439790 w 4498942"/>
              <a:gd name="connsiteY13" fmla="*/ 2557335 h 5089274"/>
              <a:gd name="connsiteX14" fmla="*/ 3929152 w 4498942"/>
              <a:gd name="connsiteY14" fmla="*/ 158521 h 5089274"/>
              <a:gd name="connsiteX15" fmla="*/ 10295 w 4498942"/>
              <a:gd name="connsiteY15" fmla="*/ 190666 h 5089274"/>
              <a:gd name="connsiteX0" fmla="*/ 10295 w 4550489"/>
              <a:gd name="connsiteY0" fmla="*/ 190666 h 5073471"/>
              <a:gd name="connsiteX1" fmla="*/ 81547 w 4550489"/>
              <a:gd name="connsiteY1" fmla="*/ 1084796 h 5073471"/>
              <a:gd name="connsiteX2" fmla="*/ 865319 w 4550489"/>
              <a:gd name="connsiteY2" fmla="*/ 1167923 h 5073471"/>
              <a:gd name="connsiteX3" fmla="*/ 1340332 w 4550489"/>
              <a:gd name="connsiteY3" fmla="*/ 1357929 h 5073471"/>
              <a:gd name="connsiteX4" fmla="*/ 1459085 w 4550489"/>
              <a:gd name="connsiteY4" fmla="*/ 2331705 h 5073471"/>
              <a:gd name="connsiteX5" fmla="*/ 1542212 w 4550489"/>
              <a:gd name="connsiteY5" fmla="*/ 2616713 h 5073471"/>
              <a:gd name="connsiteX6" fmla="*/ 2005350 w 4550489"/>
              <a:gd name="connsiteY6" fmla="*/ 2806718 h 5073471"/>
              <a:gd name="connsiteX7" fmla="*/ 2100352 w 4550489"/>
              <a:gd name="connsiteY7" fmla="*/ 3257981 h 5073471"/>
              <a:gd name="connsiteX8" fmla="*/ 1565963 w 4550489"/>
              <a:gd name="connsiteY8" fmla="*/ 3471736 h 5073471"/>
              <a:gd name="connsiteX9" fmla="*/ 1352207 w 4550489"/>
              <a:gd name="connsiteY9" fmla="*/ 4029877 h 5073471"/>
              <a:gd name="connsiteX10" fmla="*/ 97927 w 4550489"/>
              <a:gd name="connsiteY10" fmla="*/ 4128769 h 5073471"/>
              <a:gd name="connsiteX11" fmla="*/ 112874 w 4550489"/>
              <a:gd name="connsiteY11" fmla="*/ 5003244 h 5073471"/>
              <a:gd name="connsiteX12" fmla="*/ 4110763 w 4550489"/>
              <a:gd name="connsiteY12" fmla="*/ 4968231 h 5073471"/>
              <a:gd name="connsiteX13" fmla="*/ 4439790 w 4550489"/>
              <a:gd name="connsiteY13" fmla="*/ 2557335 h 5073471"/>
              <a:gd name="connsiteX14" fmla="*/ 3929152 w 4550489"/>
              <a:gd name="connsiteY14" fmla="*/ 158521 h 5073471"/>
              <a:gd name="connsiteX15" fmla="*/ 10295 w 4550489"/>
              <a:gd name="connsiteY15" fmla="*/ 190666 h 5073471"/>
              <a:gd name="connsiteX0" fmla="*/ 10295 w 4466326"/>
              <a:gd name="connsiteY0" fmla="*/ 190666 h 5073471"/>
              <a:gd name="connsiteX1" fmla="*/ 81547 w 4466326"/>
              <a:gd name="connsiteY1" fmla="*/ 1084796 h 5073471"/>
              <a:gd name="connsiteX2" fmla="*/ 865319 w 4466326"/>
              <a:gd name="connsiteY2" fmla="*/ 1167923 h 5073471"/>
              <a:gd name="connsiteX3" fmla="*/ 1340332 w 4466326"/>
              <a:gd name="connsiteY3" fmla="*/ 1357929 h 5073471"/>
              <a:gd name="connsiteX4" fmla="*/ 1459085 w 4466326"/>
              <a:gd name="connsiteY4" fmla="*/ 2331705 h 5073471"/>
              <a:gd name="connsiteX5" fmla="*/ 1542212 w 4466326"/>
              <a:gd name="connsiteY5" fmla="*/ 2616713 h 5073471"/>
              <a:gd name="connsiteX6" fmla="*/ 2005350 w 4466326"/>
              <a:gd name="connsiteY6" fmla="*/ 2806718 h 5073471"/>
              <a:gd name="connsiteX7" fmla="*/ 2100352 w 4466326"/>
              <a:gd name="connsiteY7" fmla="*/ 3257981 h 5073471"/>
              <a:gd name="connsiteX8" fmla="*/ 1565963 w 4466326"/>
              <a:gd name="connsiteY8" fmla="*/ 3471736 h 5073471"/>
              <a:gd name="connsiteX9" fmla="*/ 1352207 w 4466326"/>
              <a:gd name="connsiteY9" fmla="*/ 4029877 h 5073471"/>
              <a:gd name="connsiteX10" fmla="*/ 97927 w 4466326"/>
              <a:gd name="connsiteY10" fmla="*/ 4128769 h 5073471"/>
              <a:gd name="connsiteX11" fmla="*/ 112874 w 4466326"/>
              <a:gd name="connsiteY11" fmla="*/ 5003244 h 5073471"/>
              <a:gd name="connsiteX12" fmla="*/ 4110763 w 4466326"/>
              <a:gd name="connsiteY12" fmla="*/ 4968231 h 5073471"/>
              <a:gd name="connsiteX13" fmla="*/ 4439790 w 4466326"/>
              <a:gd name="connsiteY13" fmla="*/ 2557335 h 5073471"/>
              <a:gd name="connsiteX14" fmla="*/ 3929152 w 4466326"/>
              <a:gd name="connsiteY14" fmla="*/ 158521 h 5073471"/>
              <a:gd name="connsiteX15" fmla="*/ 10295 w 4466326"/>
              <a:gd name="connsiteY15" fmla="*/ 190666 h 5073471"/>
              <a:gd name="connsiteX0" fmla="*/ 10295 w 4466326"/>
              <a:gd name="connsiteY0" fmla="*/ 190666 h 5073471"/>
              <a:gd name="connsiteX1" fmla="*/ 81547 w 4466326"/>
              <a:gd name="connsiteY1" fmla="*/ 1084796 h 5073471"/>
              <a:gd name="connsiteX2" fmla="*/ 865319 w 4466326"/>
              <a:gd name="connsiteY2" fmla="*/ 1167923 h 5073471"/>
              <a:gd name="connsiteX3" fmla="*/ 1340332 w 4466326"/>
              <a:gd name="connsiteY3" fmla="*/ 1357929 h 5073471"/>
              <a:gd name="connsiteX4" fmla="*/ 1459085 w 4466326"/>
              <a:gd name="connsiteY4" fmla="*/ 2331705 h 5073471"/>
              <a:gd name="connsiteX5" fmla="*/ 1542212 w 4466326"/>
              <a:gd name="connsiteY5" fmla="*/ 2616713 h 5073471"/>
              <a:gd name="connsiteX6" fmla="*/ 2005350 w 4466326"/>
              <a:gd name="connsiteY6" fmla="*/ 2806718 h 5073471"/>
              <a:gd name="connsiteX7" fmla="*/ 2100352 w 4466326"/>
              <a:gd name="connsiteY7" fmla="*/ 3257981 h 5073471"/>
              <a:gd name="connsiteX8" fmla="*/ 1565963 w 4466326"/>
              <a:gd name="connsiteY8" fmla="*/ 3471736 h 5073471"/>
              <a:gd name="connsiteX9" fmla="*/ 1352207 w 4466326"/>
              <a:gd name="connsiteY9" fmla="*/ 4029877 h 5073471"/>
              <a:gd name="connsiteX10" fmla="*/ 97927 w 4466326"/>
              <a:gd name="connsiteY10" fmla="*/ 4128769 h 5073471"/>
              <a:gd name="connsiteX11" fmla="*/ 112874 w 4466326"/>
              <a:gd name="connsiteY11" fmla="*/ 5003244 h 5073471"/>
              <a:gd name="connsiteX12" fmla="*/ 4110763 w 4466326"/>
              <a:gd name="connsiteY12" fmla="*/ 4968231 h 5073471"/>
              <a:gd name="connsiteX13" fmla="*/ 4439790 w 4466326"/>
              <a:gd name="connsiteY13" fmla="*/ 2557335 h 5073471"/>
              <a:gd name="connsiteX14" fmla="*/ 3929152 w 4466326"/>
              <a:gd name="connsiteY14" fmla="*/ 158521 h 5073471"/>
              <a:gd name="connsiteX15" fmla="*/ 10295 w 4466326"/>
              <a:gd name="connsiteY15" fmla="*/ 190666 h 5073471"/>
              <a:gd name="connsiteX0" fmla="*/ 10295 w 4453663"/>
              <a:gd name="connsiteY0" fmla="*/ 190666 h 5073471"/>
              <a:gd name="connsiteX1" fmla="*/ 81547 w 4453663"/>
              <a:gd name="connsiteY1" fmla="*/ 1084796 h 5073471"/>
              <a:gd name="connsiteX2" fmla="*/ 865319 w 4453663"/>
              <a:gd name="connsiteY2" fmla="*/ 1167923 h 5073471"/>
              <a:gd name="connsiteX3" fmla="*/ 1340332 w 4453663"/>
              <a:gd name="connsiteY3" fmla="*/ 1357929 h 5073471"/>
              <a:gd name="connsiteX4" fmla="*/ 1459085 w 4453663"/>
              <a:gd name="connsiteY4" fmla="*/ 2331705 h 5073471"/>
              <a:gd name="connsiteX5" fmla="*/ 1542212 w 4453663"/>
              <a:gd name="connsiteY5" fmla="*/ 2616713 h 5073471"/>
              <a:gd name="connsiteX6" fmla="*/ 2005350 w 4453663"/>
              <a:gd name="connsiteY6" fmla="*/ 2806718 h 5073471"/>
              <a:gd name="connsiteX7" fmla="*/ 2100352 w 4453663"/>
              <a:gd name="connsiteY7" fmla="*/ 3257981 h 5073471"/>
              <a:gd name="connsiteX8" fmla="*/ 1565963 w 4453663"/>
              <a:gd name="connsiteY8" fmla="*/ 3471736 h 5073471"/>
              <a:gd name="connsiteX9" fmla="*/ 1352207 w 4453663"/>
              <a:gd name="connsiteY9" fmla="*/ 4029877 h 5073471"/>
              <a:gd name="connsiteX10" fmla="*/ 97927 w 4453663"/>
              <a:gd name="connsiteY10" fmla="*/ 4128769 h 5073471"/>
              <a:gd name="connsiteX11" fmla="*/ 112874 w 4453663"/>
              <a:gd name="connsiteY11" fmla="*/ 5003244 h 5073471"/>
              <a:gd name="connsiteX12" fmla="*/ 4110763 w 4453663"/>
              <a:gd name="connsiteY12" fmla="*/ 4968231 h 5073471"/>
              <a:gd name="connsiteX13" fmla="*/ 4439790 w 4453663"/>
              <a:gd name="connsiteY13" fmla="*/ 2557335 h 5073471"/>
              <a:gd name="connsiteX14" fmla="*/ 3929152 w 4453663"/>
              <a:gd name="connsiteY14" fmla="*/ 158521 h 5073471"/>
              <a:gd name="connsiteX15" fmla="*/ 10295 w 4453663"/>
              <a:gd name="connsiteY15" fmla="*/ 190666 h 5073471"/>
              <a:gd name="connsiteX0" fmla="*/ 10295 w 4453663"/>
              <a:gd name="connsiteY0" fmla="*/ 32145 h 4914950"/>
              <a:gd name="connsiteX1" fmla="*/ 81547 w 4453663"/>
              <a:gd name="connsiteY1" fmla="*/ 926275 h 4914950"/>
              <a:gd name="connsiteX2" fmla="*/ 865319 w 4453663"/>
              <a:gd name="connsiteY2" fmla="*/ 1009402 h 4914950"/>
              <a:gd name="connsiteX3" fmla="*/ 1340332 w 4453663"/>
              <a:gd name="connsiteY3" fmla="*/ 1199408 h 4914950"/>
              <a:gd name="connsiteX4" fmla="*/ 1459085 w 4453663"/>
              <a:gd name="connsiteY4" fmla="*/ 2173184 h 4914950"/>
              <a:gd name="connsiteX5" fmla="*/ 1542212 w 4453663"/>
              <a:gd name="connsiteY5" fmla="*/ 2458192 h 4914950"/>
              <a:gd name="connsiteX6" fmla="*/ 2005350 w 4453663"/>
              <a:gd name="connsiteY6" fmla="*/ 2648197 h 4914950"/>
              <a:gd name="connsiteX7" fmla="*/ 2100352 w 4453663"/>
              <a:gd name="connsiteY7" fmla="*/ 3099460 h 4914950"/>
              <a:gd name="connsiteX8" fmla="*/ 1565963 w 4453663"/>
              <a:gd name="connsiteY8" fmla="*/ 3313215 h 4914950"/>
              <a:gd name="connsiteX9" fmla="*/ 1352207 w 4453663"/>
              <a:gd name="connsiteY9" fmla="*/ 3871356 h 4914950"/>
              <a:gd name="connsiteX10" fmla="*/ 97927 w 4453663"/>
              <a:gd name="connsiteY10" fmla="*/ 3970248 h 4914950"/>
              <a:gd name="connsiteX11" fmla="*/ 112874 w 4453663"/>
              <a:gd name="connsiteY11" fmla="*/ 4844723 h 4914950"/>
              <a:gd name="connsiteX12" fmla="*/ 4110763 w 4453663"/>
              <a:gd name="connsiteY12" fmla="*/ 4809710 h 4914950"/>
              <a:gd name="connsiteX13" fmla="*/ 4439790 w 4453663"/>
              <a:gd name="connsiteY13" fmla="*/ 2398814 h 4914950"/>
              <a:gd name="connsiteX14" fmla="*/ 3929152 w 4453663"/>
              <a:gd name="connsiteY14" fmla="*/ 0 h 4914950"/>
              <a:gd name="connsiteX15" fmla="*/ 10295 w 4453663"/>
              <a:gd name="connsiteY15" fmla="*/ 32145 h 4914950"/>
              <a:gd name="connsiteX0" fmla="*/ 10295 w 4439933"/>
              <a:gd name="connsiteY0" fmla="*/ 32145 h 4914950"/>
              <a:gd name="connsiteX1" fmla="*/ 81547 w 4439933"/>
              <a:gd name="connsiteY1" fmla="*/ 926275 h 4914950"/>
              <a:gd name="connsiteX2" fmla="*/ 865319 w 4439933"/>
              <a:gd name="connsiteY2" fmla="*/ 1009402 h 4914950"/>
              <a:gd name="connsiteX3" fmla="*/ 1340332 w 4439933"/>
              <a:gd name="connsiteY3" fmla="*/ 1199408 h 4914950"/>
              <a:gd name="connsiteX4" fmla="*/ 1459085 w 4439933"/>
              <a:gd name="connsiteY4" fmla="*/ 2173184 h 4914950"/>
              <a:gd name="connsiteX5" fmla="*/ 1542212 w 4439933"/>
              <a:gd name="connsiteY5" fmla="*/ 2458192 h 4914950"/>
              <a:gd name="connsiteX6" fmla="*/ 2005350 w 4439933"/>
              <a:gd name="connsiteY6" fmla="*/ 2648197 h 4914950"/>
              <a:gd name="connsiteX7" fmla="*/ 2100352 w 4439933"/>
              <a:gd name="connsiteY7" fmla="*/ 3099460 h 4914950"/>
              <a:gd name="connsiteX8" fmla="*/ 1565963 w 4439933"/>
              <a:gd name="connsiteY8" fmla="*/ 3313215 h 4914950"/>
              <a:gd name="connsiteX9" fmla="*/ 1352207 w 4439933"/>
              <a:gd name="connsiteY9" fmla="*/ 3871356 h 4914950"/>
              <a:gd name="connsiteX10" fmla="*/ 97927 w 4439933"/>
              <a:gd name="connsiteY10" fmla="*/ 3970248 h 4914950"/>
              <a:gd name="connsiteX11" fmla="*/ 112874 w 4439933"/>
              <a:gd name="connsiteY11" fmla="*/ 4844723 h 4914950"/>
              <a:gd name="connsiteX12" fmla="*/ 3303939 w 4439933"/>
              <a:gd name="connsiteY12" fmla="*/ 4809710 h 4914950"/>
              <a:gd name="connsiteX13" fmla="*/ 4439790 w 4439933"/>
              <a:gd name="connsiteY13" fmla="*/ 2398814 h 4914950"/>
              <a:gd name="connsiteX14" fmla="*/ 3929152 w 4439933"/>
              <a:gd name="connsiteY14" fmla="*/ 0 h 4914950"/>
              <a:gd name="connsiteX15" fmla="*/ 10295 w 4439933"/>
              <a:gd name="connsiteY15" fmla="*/ 32145 h 4914950"/>
              <a:gd name="connsiteX0" fmla="*/ 10295 w 4439933"/>
              <a:gd name="connsiteY0" fmla="*/ 32145 h 4914950"/>
              <a:gd name="connsiteX1" fmla="*/ 81547 w 4439933"/>
              <a:gd name="connsiteY1" fmla="*/ 926275 h 4914950"/>
              <a:gd name="connsiteX2" fmla="*/ 865319 w 4439933"/>
              <a:gd name="connsiteY2" fmla="*/ 1009402 h 4914950"/>
              <a:gd name="connsiteX3" fmla="*/ 1340332 w 4439933"/>
              <a:gd name="connsiteY3" fmla="*/ 1199408 h 4914950"/>
              <a:gd name="connsiteX4" fmla="*/ 1459085 w 4439933"/>
              <a:gd name="connsiteY4" fmla="*/ 2173184 h 4914950"/>
              <a:gd name="connsiteX5" fmla="*/ 1542212 w 4439933"/>
              <a:gd name="connsiteY5" fmla="*/ 2458192 h 4914950"/>
              <a:gd name="connsiteX6" fmla="*/ 2005350 w 4439933"/>
              <a:gd name="connsiteY6" fmla="*/ 2648197 h 4914950"/>
              <a:gd name="connsiteX7" fmla="*/ 2100352 w 4439933"/>
              <a:gd name="connsiteY7" fmla="*/ 3099460 h 4914950"/>
              <a:gd name="connsiteX8" fmla="*/ 1565963 w 4439933"/>
              <a:gd name="connsiteY8" fmla="*/ 3313215 h 4914950"/>
              <a:gd name="connsiteX9" fmla="*/ 1352207 w 4439933"/>
              <a:gd name="connsiteY9" fmla="*/ 3871356 h 4914950"/>
              <a:gd name="connsiteX10" fmla="*/ 97927 w 4439933"/>
              <a:gd name="connsiteY10" fmla="*/ 3970248 h 4914950"/>
              <a:gd name="connsiteX11" fmla="*/ 112874 w 4439933"/>
              <a:gd name="connsiteY11" fmla="*/ 4844723 h 4914950"/>
              <a:gd name="connsiteX12" fmla="*/ 3303939 w 4439933"/>
              <a:gd name="connsiteY12" fmla="*/ 4809710 h 4914950"/>
              <a:gd name="connsiteX13" fmla="*/ 4439790 w 4439933"/>
              <a:gd name="connsiteY13" fmla="*/ 2398814 h 4914950"/>
              <a:gd name="connsiteX14" fmla="*/ 3108881 w 4439933"/>
              <a:gd name="connsiteY14" fmla="*/ 0 h 4914950"/>
              <a:gd name="connsiteX15" fmla="*/ 10295 w 4439933"/>
              <a:gd name="connsiteY15" fmla="*/ 32145 h 4914950"/>
              <a:gd name="connsiteX0" fmla="*/ 10295 w 3617691"/>
              <a:gd name="connsiteY0" fmla="*/ 32145 h 4914950"/>
              <a:gd name="connsiteX1" fmla="*/ 81547 w 3617691"/>
              <a:gd name="connsiteY1" fmla="*/ 926275 h 4914950"/>
              <a:gd name="connsiteX2" fmla="*/ 865319 w 3617691"/>
              <a:gd name="connsiteY2" fmla="*/ 1009402 h 4914950"/>
              <a:gd name="connsiteX3" fmla="*/ 1340332 w 3617691"/>
              <a:gd name="connsiteY3" fmla="*/ 1199408 h 4914950"/>
              <a:gd name="connsiteX4" fmla="*/ 1459085 w 3617691"/>
              <a:gd name="connsiteY4" fmla="*/ 2173184 h 4914950"/>
              <a:gd name="connsiteX5" fmla="*/ 1542212 w 3617691"/>
              <a:gd name="connsiteY5" fmla="*/ 2458192 h 4914950"/>
              <a:gd name="connsiteX6" fmla="*/ 2005350 w 3617691"/>
              <a:gd name="connsiteY6" fmla="*/ 2648197 h 4914950"/>
              <a:gd name="connsiteX7" fmla="*/ 2100352 w 3617691"/>
              <a:gd name="connsiteY7" fmla="*/ 3099460 h 4914950"/>
              <a:gd name="connsiteX8" fmla="*/ 1565963 w 3617691"/>
              <a:gd name="connsiteY8" fmla="*/ 3313215 h 4914950"/>
              <a:gd name="connsiteX9" fmla="*/ 1352207 w 3617691"/>
              <a:gd name="connsiteY9" fmla="*/ 3871356 h 4914950"/>
              <a:gd name="connsiteX10" fmla="*/ 97927 w 3617691"/>
              <a:gd name="connsiteY10" fmla="*/ 3970248 h 4914950"/>
              <a:gd name="connsiteX11" fmla="*/ 112874 w 3617691"/>
              <a:gd name="connsiteY11" fmla="*/ 4844723 h 4914950"/>
              <a:gd name="connsiteX12" fmla="*/ 3303939 w 3617691"/>
              <a:gd name="connsiteY12" fmla="*/ 4809710 h 4914950"/>
              <a:gd name="connsiteX13" fmla="*/ 3592626 w 3617691"/>
              <a:gd name="connsiteY13" fmla="*/ 2439155 h 4914950"/>
              <a:gd name="connsiteX14" fmla="*/ 3108881 w 3617691"/>
              <a:gd name="connsiteY14" fmla="*/ 0 h 4914950"/>
              <a:gd name="connsiteX15" fmla="*/ 10295 w 3617691"/>
              <a:gd name="connsiteY15" fmla="*/ 32145 h 4914950"/>
              <a:gd name="connsiteX0" fmla="*/ 10295 w 3617691"/>
              <a:gd name="connsiteY0" fmla="*/ 32145 h 4914950"/>
              <a:gd name="connsiteX1" fmla="*/ 81547 w 3617691"/>
              <a:gd name="connsiteY1" fmla="*/ 926275 h 4914950"/>
              <a:gd name="connsiteX2" fmla="*/ 865319 w 3617691"/>
              <a:gd name="connsiteY2" fmla="*/ 1009402 h 4914950"/>
              <a:gd name="connsiteX3" fmla="*/ 1340332 w 3617691"/>
              <a:gd name="connsiteY3" fmla="*/ 1199408 h 4914950"/>
              <a:gd name="connsiteX4" fmla="*/ 1459085 w 3617691"/>
              <a:gd name="connsiteY4" fmla="*/ 2173184 h 4914950"/>
              <a:gd name="connsiteX5" fmla="*/ 1542212 w 3617691"/>
              <a:gd name="connsiteY5" fmla="*/ 2458192 h 4914950"/>
              <a:gd name="connsiteX6" fmla="*/ 2005350 w 3617691"/>
              <a:gd name="connsiteY6" fmla="*/ 2648197 h 4914950"/>
              <a:gd name="connsiteX7" fmla="*/ 2100352 w 3617691"/>
              <a:gd name="connsiteY7" fmla="*/ 3099460 h 4914950"/>
              <a:gd name="connsiteX8" fmla="*/ 1565963 w 3617691"/>
              <a:gd name="connsiteY8" fmla="*/ 3313215 h 4914950"/>
              <a:gd name="connsiteX9" fmla="*/ 1352207 w 3617691"/>
              <a:gd name="connsiteY9" fmla="*/ 3871356 h 4914950"/>
              <a:gd name="connsiteX10" fmla="*/ 97927 w 3617691"/>
              <a:gd name="connsiteY10" fmla="*/ 3970248 h 4914950"/>
              <a:gd name="connsiteX11" fmla="*/ 112874 w 3617691"/>
              <a:gd name="connsiteY11" fmla="*/ 4844723 h 4914950"/>
              <a:gd name="connsiteX12" fmla="*/ 3303939 w 3617691"/>
              <a:gd name="connsiteY12" fmla="*/ 4809710 h 4914950"/>
              <a:gd name="connsiteX13" fmla="*/ 3592626 w 3617691"/>
              <a:gd name="connsiteY13" fmla="*/ 2439155 h 4914950"/>
              <a:gd name="connsiteX14" fmla="*/ 3108881 w 3617691"/>
              <a:gd name="connsiteY14" fmla="*/ 0 h 4914950"/>
              <a:gd name="connsiteX15" fmla="*/ 10295 w 3617691"/>
              <a:gd name="connsiteY15" fmla="*/ 32145 h 4914950"/>
              <a:gd name="connsiteX0" fmla="*/ 10295 w 3593007"/>
              <a:gd name="connsiteY0" fmla="*/ 32145 h 4914950"/>
              <a:gd name="connsiteX1" fmla="*/ 81547 w 3593007"/>
              <a:gd name="connsiteY1" fmla="*/ 926275 h 4914950"/>
              <a:gd name="connsiteX2" fmla="*/ 865319 w 3593007"/>
              <a:gd name="connsiteY2" fmla="*/ 1009402 h 4914950"/>
              <a:gd name="connsiteX3" fmla="*/ 1340332 w 3593007"/>
              <a:gd name="connsiteY3" fmla="*/ 1199408 h 4914950"/>
              <a:gd name="connsiteX4" fmla="*/ 1459085 w 3593007"/>
              <a:gd name="connsiteY4" fmla="*/ 2173184 h 4914950"/>
              <a:gd name="connsiteX5" fmla="*/ 1542212 w 3593007"/>
              <a:gd name="connsiteY5" fmla="*/ 2458192 h 4914950"/>
              <a:gd name="connsiteX6" fmla="*/ 2005350 w 3593007"/>
              <a:gd name="connsiteY6" fmla="*/ 2648197 h 4914950"/>
              <a:gd name="connsiteX7" fmla="*/ 2100352 w 3593007"/>
              <a:gd name="connsiteY7" fmla="*/ 3099460 h 4914950"/>
              <a:gd name="connsiteX8" fmla="*/ 1565963 w 3593007"/>
              <a:gd name="connsiteY8" fmla="*/ 3313215 h 4914950"/>
              <a:gd name="connsiteX9" fmla="*/ 1352207 w 3593007"/>
              <a:gd name="connsiteY9" fmla="*/ 3871356 h 4914950"/>
              <a:gd name="connsiteX10" fmla="*/ 97927 w 3593007"/>
              <a:gd name="connsiteY10" fmla="*/ 3970248 h 4914950"/>
              <a:gd name="connsiteX11" fmla="*/ 112874 w 3593007"/>
              <a:gd name="connsiteY11" fmla="*/ 4844723 h 4914950"/>
              <a:gd name="connsiteX12" fmla="*/ 3303939 w 3593007"/>
              <a:gd name="connsiteY12" fmla="*/ 4809710 h 4914950"/>
              <a:gd name="connsiteX13" fmla="*/ 3592626 w 3593007"/>
              <a:gd name="connsiteY13" fmla="*/ 2439155 h 4914950"/>
              <a:gd name="connsiteX14" fmla="*/ 3108881 w 3593007"/>
              <a:gd name="connsiteY14" fmla="*/ 0 h 4914950"/>
              <a:gd name="connsiteX15" fmla="*/ 10295 w 3593007"/>
              <a:gd name="connsiteY15" fmla="*/ 32145 h 4914950"/>
              <a:gd name="connsiteX0" fmla="*/ 10295 w 3313772"/>
              <a:gd name="connsiteY0" fmla="*/ 32145 h 4914950"/>
              <a:gd name="connsiteX1" fmla="*/ 81547 w 3313772"/>
              <a:gd name="connsiteY1" fmla="*/ 926275 h 4914950"/>
              <a:gd name="connsiteX2" fmla="*/ 865319 w 3313772"/>
              <a:gd name="connsiteY2" fmla="*/ 1009402 h 4914950"/>
              <a:gd name="connsiteX3" fmla="*/ 1340332 w 3313772"/>
              <a:gd name="connsiteY3" fmla="*/ 1199408 h 4914950"/>
              <a:gd name="connsiteX4" fmla="*/ 1459085 w 3313772"/>
              <a:gd name="connsiteY4" fmla="*/ 2173184 h 4914950"/>
              <a:gd name="connsiteX5" fmla="*/ 1542212 w 3313772"/>
              <a:gd name="connsiteY5" fmla="*/ 2458192 h 4914950"/>
              <a:gd name="connsiteX6" fmla="*/ 2005350 w 3313772"/>
              <a:gd name="connsiteY6" fmla="*/ 2648197 h 4914950"/>
              <a:gd name="connsiteX7" fmla="*/ 2100352 w 3313772"/>
              <a:gd name="connsiteY7" fmla="*/ 3099460 h 4914950"/>
              <a:gd name="connsiteX8" fmla="*/ 1565963 w 3313772"/>
              <a:gd name="connsiteY8" fmla="*/ 3313215 h 4914950"/>
              <a:gd name="connsiteX9" fmla="*/ 1352207 w 3313772"/>
              <a:gd name="connsiteY9" fmla="*/ 3871356 h 4914950"/>
              <a:gd name="connsiteX10" fmla="*/ 97927 w 3313772"/>
              <a:gd name="connsiteY10" fmla="*/ 3970248 h 4914950"/>
              <a:gd name="connsiteX11" fmla="*/ 112874 w 3313772"/>
              <a:gd name="connsiteY11" fmla="*/ 4844723 h 4914950"/>
              <a:gd name="connsiteX12" fmla="*/ 3303939 w 3313772"/>
              <a:gd name="connsiteY12" fmla="*/ 4809710 h 4914950"/>
              <a:gd name="connsiteX13" fmla="*/ 3269896 w 3313772"/>
              <a:gd name="connsiteY13" fmla="*/ 2533285 h 4914950"/>
              <a:gd name="connsiteX14" fmla="*/ 3108881 w 3313772"/>
              <a:gd name="connsiteY14" fmla="*/ 0 h 4914950"/>
              <a:gd name="connsiteX15" fmla="*/ 10295 w 3313772"/>
              <a:gd name="connsiteY15" fmla="*/ 32145 h 4914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3313772" h="4914950">
                <a:moveTo>
                  <a:pt x="10295" y="32145"/>
                </a:moveTo>
                <a:cubicBezTo>
                  <a:pt x="31179" y="454538"/>
                  <a:pt x="-60957" y="763399"/>
                  <a:pt x="81547" y="926275"/>
                </a:cubicBezTo>
                <a:cubicBezTo>
                  <a:pt x="224051" y="1089151"/>
                  <a:pt x="655522" y="963880"/>
                  <a:pt x="865319" y="1009402"/>
                </a:cubicBezTo>
                <a:cubicBezTo>
                  <a:pt x="1075116" y="1054924"/>
                  <a:pt x="1241371" y="1005444"/>
                  <a:pt x="1340332" y="1199408"/>
                </a:cubicBezTo>
                <a:cubicBezTo>
                  <a:pt x="1439293" y="1393372"/>
                  <a:pt x="1425438" y="1963387"/>
                  <a:pt x="1459085" y="2173184"/>
                </a:cubicBezTo>
                <a:cubicBezTo>
                  <a:pt x="1492732" y="2382981"/>
                  <a:pt x="1451168" y="2379023"/>
                  <a:pt x="1542212" y="2458192"/>
                </a:cubicBezTo>
                <a:cubicBezTo>
                  <a:pt x="1633256" y="2537361"/>
                  <a:pt x="1912327" y="2541319"/>
                  <a:pt x="2005350" y="2648197"/>
                </a:cubicBezTo>
                <a:cubicBezTo>
                  <a:pt x="2098373" y="2755075"/>
                  <a:pt x="2173583" y="2988624"/>
                  <a:pt x="2100352" y="3099460"/>
                </a:cubicBezTo>
                <a:cubicBezTo>
                  <a:pt x="2027121" y="3210296"/>
                  <a:pt x="1690654" y="3184566"/>
                  <a:pt x="1565963" y="3313215"/>
                </a:cubicBezTo>
                <a:cubicBezTo>
                  <a:pt x="1441272" y="3441864"/>
                  <a:pt x="1596880" y="3761851"/>
                  <a:pt x="1352207" y="3871356"/>
                </a:cubicBezTo>
                <a:cubicBezTo>
                  <a:pt x="1107534" y="3980861"/>
                  <a:pt x="349152" y="3981442"/>
                  <a:pt x="97927" y="3970248"/>
                </a:cubicBezTo>
                <a:cubicBezTo>
                  <a:pt x="114716" y="4290130"/>
                  <a:pt x="89464" y="4655503"/>
                  <a:pt x="112874" y="4844723"/>
                </a:cubicBezTo>
                <a:cubicBezTo>
                  <a:pt x="763287" y="4992516"/>
                  <a:pt x="2614318" y="4870520"/>
                  <a:pt x="3303939" y="4809710"/>
                </a:cubicBezTo>
                <a:cubicBezTo>
                  <a:pt x="3335581" y="4102514"/>
                  <a:pt x="3281771" y="3342786"/>
                  <a:pt x="3269896" y="2533285"/>
                </a:cubicBezTo>
                <a:cubicBezTo>
                  <a:pt x="3267917" y="1755451"/>
                  <a:pt x="3176654" y="814445"/>
                  <a:pt x="3108881" y="0"/>
                </a:cubicBezTo>
                <a:lnTo>
                  <a:pt x="10295" y="32145"/>
                </a:lnTo>
                <a:close/>
              </a:path>
            </a:pathLst>
          </a:custGeom>
          <a:solidFill>
            <a:srgbClr val="FF0000">
              <a:alpha val="22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sp>
        <p:nvSpPr>
          <p:cNvPr id="30" name="Dowolny kształt 29"/>
          <p:cNvSpPr/>
          <p:nvPr/>
        </p:nvSpPr>
        <p:spPr>
          <a:xfrm>
            <a:off x="6033058" y="2086115"/>
            <a:ext cx="1384550" cy="2992172"/>
          </a:xfrm>
          <a:custGeom>
            <a:avLst/>
            <a:gdLst>
              <a:gd name="connsiteX0" fmla="*/ 77444 w 1437806"/>
              <a:gd name="connsiteY0" fmla="*/ 190071 h 3302749"/>
              <a:gd name="connsiteX1" fmla="*/ 77444 w 1437806"/>
              <a:gd name="connsiteY1" fmla="*/ 3087650 h 3302749"/>
              <a:gd name="connsiteX2" fmla="*/ 766213 w 1437806"/>
              <a:gd name="connsiteY2" fmla="*/ 3028274 h 3302749"/>
              <a:gd name="connsiteX3" fmla="*/ 825590 w 1437806"/>
              <a:gd name="connsiteY3" fmla="*/ 2541385 h 3302749"/>
              <a:gd name="connsiteX4" fmla="*/ 1407481 w 1437806"/>
              <a:gd name="connsiteY4" fmla="*/ 2315754 h 3302749"/>
              <a:gd name="connsiteX5" fmla="*/ 1312478 w 1437806"/>
              <a:gd name="connsiteY5" fmla="*/ 1840741 h 3302749"/>
              <a:gd name="connsiteX6" fmla="*/ 944343 w 1437806"/>
              <a:gd name="connsiteY6" fmla="*/ 1710113 h 3302749"/>
              <a:gd name="connsiteX7" fmla="*/ 742463 w 1437806"/>
              <a:gd name="connsiteY7" fmla="*/ 771962 h 3302749"/>
              <a:gd name="connsiteX8" fmla="*/ 623709 w 1437806"/>
              <a:gd name="connsiteY8" fmla="*/ 332575 h 3302749"/>
              <a:gd name="connsiteX9" fmla="*/ 77444 w 1437806"/>
              <a:gd name="connsiteY9" fmla="*/ 190071 h 3302749"/>
              <a:gd name="connsiteX0" fmla="*/ 77444 w 1437806"/>
              <a:gd name="connsiteY0" fmla="*/ 190071 h 3302749"/>
              <a:gd name="connsiteX1" fmla="*/ 77444 w 1437806"/>
              <a:gd name="connsiteY1" fmla="*/ 3087650 h 3302749"/>
              <a:gd name="connsiteX2" fmla="*/ 766213 w 1437806"/>
              <a:gd name="connsiteY2" fmla="*/ 3028274 h 3302749"/>
              <a:gd name="connsiteX3" fmla="*/ 825590 w 1437806"/>
              <a:gd name="connsiteY3" fmla="*/ 2541385 h 3302749"/>
              <a:gd name="connsiteX4" fmla="*/ 1407481 w 1437806"/>
              <a:gd name="connsiteY4" fmla="*/ 2315754 h 3302749"/>
              <a:gd name="connsiteX5" fmla="*/ 1312478 w 1437806"/>
              <a:gd name="connsiteY5" fmla="*/ 1840741 h 3302749"/>
              <a:gd name="connsiteX6" fmla="*/ 944343 w 1437806"/>
              <a:gd name="connsiteY6" fmla="*/ 1710113 h 3302749"/>
              <a:gd name="connsiteX7" fmla="*/ 742463 w 1437806"/>
              <a:gd name="connsiteY7" fmla="*/ 771962 h 3302749"/>
              <a:gd name="connsiteX8" fmla="*/ 623709 w 1437806"/>
              <a:gd name="connsiteY8" fmla="*/ 332575 h 3302749"/>
              <a:gd name="connsiteX9" fmla="*/ 77444 w 1437806"/>
              <a:gd name="connsiteY9" fmla="*/ 190071 h 3302749"/>
              <a:gd name="connsiteX0" fmla="*/ 134228 w 1494590"/>
              <a:gd name="connsiteY0" fmla="*/ 190071 h 3302749"/>
              <a:gd name="connsiteX1" fmla="*/ 134228 w 1494590"/>
              <a:gd name="connsiteY1" fmla="*/ 3087650 h 3302749"/>
              <a:gd name="connsiteX2" fmla="*/ 822997 w 1494590"/>
              <a:gd name="connsiteY2" fmla="*/ 3028274 h 3302749"/>
              <a:gd name="connsiteX3" fmla="*/ 882374 w 1494590"/>
              <a:gd name="connsiteY3" fmla="*/ 2541385 h 3302749"/>
              <a:gd name="connsiteX4" fmla="*/ 1464265 w 1494590"/>
              <a:gd name="connsiteY4" fmla="*/ 2315754 h 3302749"/>
              <a:gd name="connsiteX5" fmla="*/ 1369262 w 1494590"/>
              <a:gd name="connsiteY5" fmla="*/ 1840741 h 3302749"/>
              <a:gd name="connsiteX6" fmla="*/ 1001127 w 1494590"/>
              <a:gd name="connsiteY6" fmla="*/ 1710113 h 3302749"/>
              <a:gd name="connsiteX7" fmla="*/ 799247 w 1494590"/>
              <a:gd name="connsiteY7" fmla="*/ 771962 h 3302749"/>
              <a:gd name="connsiteX8" fmla="*/ 680493 w 1494590"/>
              <a:gd name="connsiteY8" fmla="*/ 332575 h 3302749"/>
              <a:gd name="connsiteX9" fmla="*/ 134228 w 1494590"/>
              <a:gd name="connsiteY9" fmla="*/ 190071 h 3302749"/>
              <a:gd name="connsiteX0" fmla="*/ 134228 w 1494590"/>
              <a:gd name="connsiteY0" fmla="*/ 3527 h 3116205"/>
              <a:gd name="connsiteX1" fmla="*/ 134228 w 1494590"/>
              <a:gd name="connsiteY1" fmla="*/ 2901106 h 3116205"/>
              <a:gd name="connsiteX2" fmla="*/ 822997 w 1494590"/>
              <a:gd name="connsiteY2" fmla="*/ 2841730 h 3116205"/>
              <a:gd name="connsiteX3" fmla="*/ 882374 w 1494590"/>
              <a:gd name="connsiteY3" fmla="*/ 2354841 h 3116205"/>
              <a:gd name="connsiteX4" fmla="*/ 1464265 w 1494590"/>
              <a:gd name="connsiteY4" fmla="*/ 2129210 h 3116205"/>
              <a:gd name="connsiteX5" fmla="*/ 1369262 w 1494590"/>
              <a:gd name="connsiteY5" fmla="*/ 1654197 h 3116205"/>
              <a:gd name="connsiteX6" fmla="*/ 1001127 w 1494590"/>
              <a:gd name="connsiteY6" fmla="*/ 1523569 h 3116205"/>
              <a:gd name="connsiteX7" fmla="*/ 799247 w 1494590"/>
              <a:gd name="connsiteY7" fmla="*/ 585418 h 3116205"/>
              <a:gd name="connsiteX8" fmla="*/ 680493 w 1494590"/>
              <a:gd name="connsiteY8" fmla="*/ 146031 h 3116205"/>
              <a:gd name="connsiteX9" fmla="*/ 134228 w 1494590"/>
              <a:gd name="connsiteY9" fmla="*/ 3527 h 3116205"/>
              <a:gd name="connsiteX0" fmla="*/ 52826 w 1413188"/>
              <a:gd name="connsiteY0" fmla="*/ 0 h 3112678"/>
              <a:gd name="connsiteX1" fmla="*/ 52826 w 1413188"/>
              <a:gd name="connsiteY1" fmla="*/ 2897579 h 3112678"/>
              <a:gd name="connsiteX2" fmla="*/ 741595 w 1413188"/>
              <a:gd name="connsiteY2" fmla="*/ 2838203 h 3112678"/>
              <a:gd name="connsiteX3" fmla="*/ 800972 w 1413188"/>
              <a:gd name="connsiteY3" fmla="*/ 2351314 h 3112678"/>
              <a:gd name="connsiteX4" fmla="*/ 1382863 w 1413188"/>
              <a:gd name="connsiteY4" fmla="*/ 2125683 h 3112678"/>
              <a:gd name="connsiteX5" fmla="*/ 1287860 w 1413188"/>
              <a:gd name="connsiteY5" fmla="*/ 1650670 h 3112678"/>
              <a:gd name="connsiteX6" fmla="*/ 919725 w 1413188"/>
              <a:gd name="connsiteY6" fmla="*/ 1520042 h 3112678"/>
              <a:gd name="connsiteX7" fmla="*/ 717845 w 1413188"/>
              <a:gd name="connsiteY7" fmla="*/ 581891 h 3112678"/>
              <a:gd name="connsiteX8" fmla="*/ 599091 w 1413188"/>
              <a:gd name="connsiteY8" fmla="*/ 142504 h 3112678"/>
              <a:gd name="connsiteX9" fmla="*/ 52826 w 1413188"/>
              <a:gd name="connsiteY9" fmla="*/ 0 h 3112678"/>
              <a:gd name="connsiteX0" fmla="*/ 52826 w 1413188"/>
              <a:gd name="connsiteY0" fmla="*/ 0 h 3112678"/>
              <a:gd name="connsiteX1" fmla="*/ 52826 w 1413188"/>
              <a:gd name="connsiteY1" fmla="*/ 2897579 h 3112678"/>
              <a:gd name="connsiteX2" fmla="*/ 741595 w 1413188"/>
              <a:gd name="connsiteY2" fmla="*/ 2838203 h 3112678"/>
              <a:gd name="connsiteX3" fmla="*/ 800972 w 1413188"/>
              <a:gd name="connsiteY3" fmla="*/ 2351314 h 3112678"/>
              <a:gd name="connsiteX4" fmla="*/ 1382863 w 1413188"/>
              <a:gd name="connsiteY4" fmla="*/ 2125683 h 3112678"/>
              <a:gd name="connsiteX5" fmla="*/ 1287860 w 1413188"/>
              <a:gd name="connsiteY5" fmla="*/ 1650670 h 3112678"/>
              <a:gd name="connsiteX6" fmla="*/ 919725 w 1413188"/>
              <a:gd name="connsiteY6" fmla="*/ 1520042 h 3112678"/>
              <a:gd name="connsiteX7" fmla="*/ 717845 w 1413188"/>
              <a:gd name="connsiteY7" fmla="*/ 581891 h 3112678"/>
              <a:gd name="connsiteX8" fmla="*/ 599091 w 1413188"/>
              <a:gd name="connsiteY8" fmla="*/ 142504 h 3112678"/>
              <a:gd name="connsiteX9" fmla="*/ 52826 w 1413188"/>
              <a:gd name="connsiteY9" fmla="*/ 0 h 3112678"/>
              <a:gd name="connsiteX0" fmla="*/ 2788 w 1363150"/>
              <a:gd name="connsiteY0" fmla="*/ 0 h 3112678"/>
              <a:gd name="connsiteX1" fmla="*/ 2788 w 1363150"/>
              <a:gd name="connsiteY1" fmla="*/ 2897579 h 3112678"/>
              <a:gd name="connsiteX2" fmla="*/ 691557 w 1363150"/>
              <a:gd name="connsiteY2" fmla="*/ 2838203 h 3112678"/>
              <a:gd name="connsiteX3" fmla="*/ 750934 w 1363150"/>
              <a:gd name="connsiteY3" fmla="*/ 2351314 h 3112678"/>
              <a:gd name="connsiteX4" fmla="*/ 1332825 w 1363150"/>
              <a:gd name="connsiteY4" fmla="*/ 2125683 h 3112678"/>
              <a:gd name="connsiteX5" fmla="*/ 1237822 w 1363150"/>
              <a:gd name="connsiteY5" fmla="*/ 1650670 h 3112678"/>
              <a:gd name="connsiteX6" fmla="*/ 869687 w 1363150"/>
              <a:gd name="connsiteY6" fmla="*/ 1520042 h 3112678"/>
              <a:gd name="connsiteX7" fmla="*/ 667807 w 1363150"/>
              <a:gd name="connsiteY7" fmla="*/ 581891 h 3112678"/>
              <a:gd name="connsiteX8" fmla="*/ 549053 w 1363150"/>
              <a:gd name="connsiteY8" fmla="*/ 142504 h 3112678"/>
              <a:gd name="connsiteX9" fmla="*/ 2788 w 1363150"/>
              <a:gd name="connsiteY9" fmla="*/ 0 h 3112678"/>
              <a:gd name="connsiteX0" fmla="*/ 2788 w 1363150"/>
              <a:gd name="connsiteY0" fmla="*/ 0 h 2907180"/>
              <a:gd name="connsiteX1" fmla="*/ 2788 w 1363150"/>
              <a:gd name="connsiteY1" fmla="*/ 2897579 h 2907180"/>
              <a:gd name="connsiteX2" fmla="*/ 691557 w 1363150"/>
              <a:gd name="connsiteY2" fmla="*/ 2838203 h 2907180"/>
              <a:gd name="connsiteX3" fmla="*/ 750934 w 1363150"/>
              <a:gd name="connsiteY3" fmla="*/ 2351314 h 2907180"/>
              <a:gd name="connsiteX4" fmla="*/ 1332825 w 1363150"/>
              <a:gd name="connsiteY4" fmla="*/ 2125683 h 2907180"/>
              <a:gd name="connsiteX5" fmla="*/ 1237822 w 1363150"/>
              <a:gd name="connsiteY5" fmla="*/ 1650670 h 2907180"/>
              <a:gd name="connsiteX6" fmla="*/ 869687 w 1363150"/>
              <a:gd name="connsiteY6" fmla="*/ 1520042 h 2907180"/>
              <a:gd name="connsiteX7" fmla="*/ 667807 w 1363150"/>
              <a:gd name="connsiteY7" fmla="*/ 581891 h 2907180"/>
              <a:gd name="connsiteX8" fmla="*/ 549053 w 1363150"/>
              <a:gd name="connsiteY8" fmla="*/ 142504 h 2907180"/>
              <a:gd name="connsiteX9" fmla="*/ 2788 w 1363150"/>
              <a:gd name="connsiteY9" fmla="*/ 0 h 2907180"/>
              <a:gd name="connsiteX0" fmla="*/ 2788 w 1358917"/>
              <a:gd name="connsiteY0" fmla="*/ 0 h 2908918"/>
              <a:gd name="connsiteX1" fmla="*/ 2788 w 1358917"/>
              <a:gd name="connsiteY1" fmla="*/ 2897579 h 2908918"/>
              <a:gd name="connsiteX2" fmla="*/ 691557 w 1358917"/>
              <a:gd name="connsiteY2" fmla="*/ 2838203 h 2908918"/>
              <a:gd name="connsiteX3" fmla="*/ 810311 w 1358917"/>
              <a:gd name="connsiteY3" fmla="*/ 2315688 h 2908918"/>
              <a:gd name="connsiteX4" fmla="*/ 1332825 w 1358917"/>
              <a:gd name="connsiteY4" fmla="*/ 2125683 h 2908918"/>
              <a:gd name="connsiteX5" fmla="*/ 1237822 w 1358917"/>
              <a:gd name="connsiteY5" fmla="*/ 1650670 h 2908918"/>
              <a:gd name="connsiteX6" fmla="*/ 869687 w 1358917"/>
              <a:gd name="connsiteY6" fmla="*/ 1520042 h 2908918"/>
              <a:gd name="connsiteX7" fmla="*/ 667807 w 1358917"/>
              <a:gd name="connsiteY7" fmla="*/ 581891 h 2908918"/>
              <a:gd name="connsiteX8" fmla="*/ 549053 w 1358917"/>
              <a:gd name="connsiteY8" fmla="*/ 142504 h 2908918"/>
              <a:gd name="connsiteX9" fmla="*/ 2788 w 1358917"/>
              <a:gd name="connsiteY9" fmla="*/ 0 h 2908918"/>
              <a:gd name="connsiteX0" fmla="*/ 2788 w 1362465"/>
              <a:gd name="connsiteY0" fmla="*/ 0 h 2908918"/>
              <a:gd name="connsiteX1" fmla="*/ 2788 w 1362465"/>
              <a:gd name="connsiteY1" fmla="*/ 2897579 h 2908918"/>
              <a:gd name="connsiteX2" fmla="*/ 691557 w 1362465"/>
              <a:gd name="connsiteY2" fmla="*/ 2838203 h 2908918"/>
              <a:gd name="connsiteX3" fmla="*/ 810311 w 1362465"/>
              <a:gd name="connsiteY3" fmla="*/ 2315688 h 2908918"/>
              <a:gd name="connsiteX4" fmla="*/ 1332825 w 1362465"/>
              <a:gd name="connsiteY4" fmla="*/ 2125683 h 2908918"/>
              <a:gd name="connsiteX5" fmla="*/ 1237822 w 1362465"/>
              <a:gd name="connsiteY5" fmla="*/ 1650670 h 2908918"/>
              <a:gd name="connsiteX6" fmla="*/ 739058 w 1362465"/>
              <a:gd name="connsiteY6" fmla="*/ 1401289 h 2908918"/>
              <a:gd name="connsiteX7" fmla="*/ 667807 w 1362465"/>
              <a:gd name="connsiteY7" fmla="*/ 581891 h 2908918"/>
              <a:gd name="connsiteX8" fmla="*/ 549053 w 1362465"/>
              <a:gd name="connsiteY8" fmla="*/ 142504 h 2908918"/>
              <a:gd name="connsiteX9" fmla="*/ 2788 w 1362465"/>
              <a:gd name="connsiteY9" fmla="*/ 0 h 2908918"/>
              <a:gd name="connsiteX0" fmla="*/ 2788 w 1382597"/>
              <a:gd name="connsiteY0" fmla="*/ 0 h 2908918"/>
              <a:gd name="connsiteX1" fmla="*/ 2788 w 1382597"/>
              <a:gd name="connsiteY1" fmla="*/ 2897579 h 2908918"/>
              <a:gd name="connsiteX2" fmla="*/ 691557 w 1382597"/>
              <a:gd name="connsiteY2" fmla="*/ 2838203 h 2908918"/>
              <a:gd name="connsiteX3" fmla="*/ 810311 w 1382597"/>
              <a:gd name="connsiteY3" fmla="*/ 2315688 h 2908918"/>
              <a:gd name="connsiteX4" fmla="*/ 1356620 w 1382597"/>
              <a:gd name="connsiteY4" fmla="*/ 2101888 h 2908918"/>
              <a:gd name="connsiteX5" fmla="*/ 1237822 w 1382597"/>
              <a:gd name="connsiteY5" fmla="*/ 1650670 h 2908918"/>
              <a:gd name="connsiteX6" fmla="*/ 739058 w 1382597"/>
              <a:gd name="connsiteY6" fmla="*/ 1401289 h 2908918"/>
              <a:gd name="connsiteX7" fmla="*/ 667807 w 1382597"/>
              <a:gd name="connsiteY7" fmla="*/ 581891 h 2908918"/>
              <a:gd name="connsiteX8" fmla="*/ 549053 w 1382597"/>
              <a:gd name="connsiteY8" fmla="*/ 142504 h 2908918"/>
              <a:gd name="connsiteX9" fmla="*/ 2788 w 1382597"/>
              <a:gd name="connsiteY9" fmla="*/ 0 h 2908918"/>
              <a:gd name="connsiteX0" fmla="*/ 2788 w 1385066"/>
              <a:gd name="connsiteY0" fmla="*/ 0 h 2908918"/>
              <a:gd name="connsiteX1" fmla="*/ 2788 w 1385066"/>
              <a:gd name="connsiteY1" fmla="*/ 2897579 h 2908918"/>
              <a:gd name="connsiteX2" fmla="*/ 691557 w 1385066"/>
              <a:gd name="connsiteY2" fmla="*/ 2838203 h 2908918"/>
              <a:gd name="connsiteX3" fmla="*/ 810311 w 1385066"/>
              <a:gd name="connsiteY3" fmla="*/ 2315688 h 2908918"/>
              <a:gd name="connsiteX4" fmla="*/ 1356620 w 1385066"/>
              <a:gd name="connsiteY4" fmla="*/ 2101888 h 2908918"/>
              <a:gd name="connsiteX5" fmla="*/ 1248020 w 1385066"/>
              <a:gd name="connsiteY5" fmla="*/ 1633674 h 2908918"/>
              <a:gd name="connsiteX6" fmla="*/ 739058 w 1385066"/>
              <a:gd name="connsiteY6" fmla="*/ 1401289 h 2908918"/>
              <a:gd name="connsiteX7" fmla="*/ 667807 w 1385066"/>
              <a:gd name="connsiteY7" fmla="*/ 581891 h 2908918"/>
              <a:gd name="connsiteX8" fmla="*/ 549053 w 1385066"/>
              <a:gd name="connsiteY8" fmla="*/ 142504 h 2908918"/>
              <a:gd name="connsiteX9" fmla="*/ 2788 w 1385066"/>
              <a:gd name="connsiteY9" fmla="*/ 0 h 2908918"/>
              <a:gd name="connsiteX0" fmla="*/ 2788 w 1385066"/>
              <a:gd name="connsiteY0" fmla="*/ 0 h 2908918"/>
              <a:gd name="connsiteX1" fmla="*/ 2788 w 1385066"/>
              <a:gd name="connsiteY1" fmla="*/ 2897579 h 2908918"/>
              <a:gd name="connsiteX2" fmla="*/ 691557 w 1385066"/>
              <a:gd name="connsiteY2" fmla="*/ 2838203 h 2908918"/>
              <a:gd name="connsiteX3" fmla="*/ 810311 w 1385066"/>
              <a:gd name="connsiteY3" fmla="*/ 2315688 h 2908918"/>
              <a:gd name="connsiteX4" fmla="*/ 1356620 w 1385066"/>
              <a:gd name="connsiteY4" fmla="*/ 2101888 h 2908918"/>
              <a:gd name="connsiteX5" fmla="*/ 1248020 w 1385066"/>
              <a:gd name="connsiteY5" fmla="*/ 1633674 h 2908918"/>
              <a:gd name="connsiteX6" fmla="*/ 739058 w 1385066"/>
              <a:gd name="connsiteY6" fmla="*/ 1401289 h 2908918"/>
              <a:gd name="connsiteX7" fmla="*/ 667807 w 1385066"/>
              <a:gd name="connsiteY7" fmla="*/ 581891 h 2908918"/>
              <a:gd name="connsiteX8" fmla="*/ 549053 w 1385066"/>
              <a:gd name="connsiteY8" fmla="*/ 142504 h 2908918"/>
              <a:gd name="connsiteX9" fmla="*/ 2788 w 1385066"/>
              <a:gd name="connsiteY9" fmla="*/ 0 h 2908918"/>
              <a:gd name="connsiteX0" fmla="*/ 2788 w 1385158"/>
              <a:gd name="connsiteY0" fmla="*/ 0 h 2908918"/>
              <a:gd name="connsiteX1" fmla="*/ 2788 w 1385158"/>
              <a:gd name="connsiteY1" fmla="*/ 2897579 h 2908918"/>
              <a:gd name="connsiteX2" fmla="*/ 691557 w 1385158"/>
              <a:gd name="connsiteY2" fmla="*/ 2838203 h 2908918"/>
              <a:gd name="connsiteX3" fmla="*/ 810311 w 1385158"/>
              <a:gd name="connsiteY3" fmla="*/ 2315688 h 2908918"/>
              <a:gd name="connsiteX4" fmla="*/ 1356620 w 1385158"/>
              <a:gd name="connsiteY4" fmla="*/ 2101888 h 2908918"/>
              <a:gd name="connsiteX5" fmla="*/ 1248020 w 1385158"/>
              <a:gd name="connsiteY5" fmla="*/ 1633674 h 2908918"/>
              <a:gd name="connsiteX6" fmla="*/ 735659 w 1385158"/>
              <a:gd name="connsiteY6" fmla="*/ 1374095 h 2908918"/>
              <a:gd name="connsiteX7" fmla="*/ 667807 w 1385158"/>
              <a:gd name="connsiteY7" fmla="*/ 581891 h 2908918"/>
              <a:gd name="connsiteX8" fmla="*/ 549053 w 1385158"/>
              <a:gd name="connsiteY8" fmla="*/ 142504 h 2908918"/>
              <a:gd name="connsiteX9" fmla="*/ 2788 w 1385158"/>
              <a:gd name="connsiteY9" fmla="*/ 0 h 2908918"/>
              <a:gd name="connsiteX0" fmla="*/ 2788 w 1385066"/>
              <a:gd name="connsiteY0" fmla="*/ 0 h 2908918"/>
              <a:gd name="connsiteX1" fmla="*/ 2788 w 1385066"/>
              <a:gd name="connsiteY1" fmla="*/ 2897579 h 2908918"/>
              <a:gd name="connsiteX2" fmla="*/ 691557 w 1385066"/>
              <a:gd name="connsiteY2" fmla="*/ 2838203 h 2908918"/>
              <a:gd name="connsiteX3" fmla="*/ 810311 w 1385066"/>
              <a:gd name="connsiteY3" fmla="*/ 2315688 h 2908918"/>
              <a:gd name="connsiteX4" fmla="*/ 1356620 w 1385066"/>
              <a:gd name="connsiteY4" fmla="*/ 2101888 h 2908918"/>
              <a:gd name="connsiteX5" fmla="*/ 1248020 w 1385066"/>
              <a:gd name="connsiteY5" fmla="*/ 1633674 h 2908918"/>
              <a:gd name="connsiteX6" fmla="*/ 739059 w 1385066"/>
              <a:gd name="connsiteY6" fmla="*/ 1377494 h 2908918"/>
              <a:gd name="connsiteX7" fmla="*/ 667807 w 1385066"/>
              <a:gd name="connsiteY7" fmla="*/ 581891 h 2908918"/>
              <a:gd name="connsiteX8" fmla="*/ 549053 w 1385066"/>
              <a:gd name="connsiteY8" fmla="*/ 142504 h 2908918"/>
              <a:gd name="connsiteX9" fmla="*/ 2788 w 1385066"/>
              <a:gd name="connsiteY9" fmla="*/ 0 h 2908918"/>
              <a:gd name="connsiteX0" fmla="*/ 2788 w 1385066"/>
              <a:gd name="connsiteY0" fmla="*/ 0 h 2908918"/>
              <a:gd name="connsiteX1" fmla="*/ 2788 w 1385066"/>
              <a:gd name="connsiteY1" fmla="*/ 2897579 h 2908918"/>
              <a:gd name="connsiteX2" fmla="*/ 691557 w 1385066"/>
              <a:gd name="connsiteY2" fmla="*/ 2838203 h 2908918"/>
              <a:gd name="connsiteX3" fmla="*/ 810311 w 1385066"/>
              <a:gd name="connsiteY3" fmla="*/ 2315688 h 2908918"/>
              <a:gd name="connsiteX4" fmla="*/ 1356620 w 1385066"/>
              <a:gd name="connsiteY4" fmla="*/ 2101888 h 2908918"/>
              <a:gd name="connsiteX5" fmla="*/ 1248020 w 1385066"/>
              <a:gd name="connsiteY5" fmla="*/ 1633674 h 2908918"/>
              <a:gd name="connsiteX6" fmla="*/ 739059 w 1385066"/>
              <a:gd name="connsiteY6" fmla="*/ 1377494 h 2908918"/>
              <a:gd name="connsiteX7" fmla="*/ 667807 w 1385066"/>
              <a:gd name="connsiteY7" fmla="*/ 581891 h 2908918"/>
              <a:gd name="connsiteX8" fmla="*/ 549053 w 1385066"/>
              <a:gd name="connsiteY8" fmla="*/ 142504 h 2908918"/>
              <a:gd name="connsiteX9" fmla="*/ 2788 w 1385066"/>
              <a:gd name="connsiteY9" fmla="*/ 0 h 2908918"/>
              <a:gd name="connsiteX0" fmla="*/ 2788 w 1385066"/>
              <a:gd name="connsiteY0" fmla="*/ 0 h 2908918"/>
              <a:gd name="connsiteX1" fmla="*/ 2788 w 1385066"/>
              <a:gd name="connsiteY1" fmla="*/ 2897579 h 2908918"/>
              <a:gd name="connsiteX2" fmla="*/ 691557 w 1385066"/>
              <a:gd name="connsiteY2" fmla="*/ 2838203 h 2908918"/>
              <a:gd name="connsiteX3" fmla="*/ 810311 w 1385066"/>
              <a:gd name="connsiteY3" fmla="*/ 2315688 h 2908918"/>
              <a:gd name="connsiteX4" fmla="*/ 1356620 w 1385066"/>
              <a:gd name="connsiteY4" fmla="*/ 2101888 h 2908918"/>
              <a:gd name="connsiteX5" fmla="*/ 1248020 w 1385066"/>
              <a:gd name="connsiteY5" fmla="*/ 1633674 h 2908918"/>
              <a:gd name="connsiteX6" fmla="*/ 739059 w 1385066"/>
              <a:gd name="connsiteY6" fmla="*/ 1377494 h 2908918"/>
              <a:gd name="connsiteX7" fmla="*/ 667807 w 1385066"/>
              <a:gd name="connsiteY7" fmla="*/ 581891 h 2908918"/>
              <a:gd name="connsiteX8" fmla="*/ 549053 w 1385066"/>
              <a:gd name="connsiteY8" fmla="*/ 142504 h 2908918"/>
              <a:gd name="connsiteX9" fmla="*/ 2788 w 1385066"/>
              <a:gd name="connsiteY9" fmla="*/ 0 h 2908918"/>
              <a:gd name="connsiteX0" fmla="*/ 2788 w 1385066"/>
              <a:gd name="connsiteY0" fmla="*/ 0 h 2908918"/>
              <a:gd name="connsiteX1" fmla="*/ 2788 w 1385066"/>
              <a:gd name="connsiteY1" fmla="*/ 2897579 h 2908918"/>
              <a:gd name="connsiteX2" fmla="*/ 691557 w 1385066"/>
              <a:gd name="connsiteY2" fmla="*/ 2838203 h 2908918"/>
              <a:gd name="connsiteX3" fmla="*/ 810311 w 1385066"/>
              <a:gd name="connsiteY3" fmla="*/ 2315688 h 2908918"/>
              <a:gd name="connsiteX4" fmla="*/ 1356620 w 1385066"/>
              <a:gd name="connsiteY4" fmla="*/ 2101888 h 2908918"/>
              <a:gd name="connsiteX5" fmla="*/ 1248020 w 1385066"/>
              <a:gd name="connsiteY5" fmla="*/ 1633674 h 2908918"/>
              <a:gd name="connsiteX6" fmla="*/ 739059 w 1385066"/>
              <a:gd name="connsiteY6" fmla="*/ 1377494 h 2908918"/>
              <a:gd name="connsiteX7" fmla="*/ 667807 w 1385066"/>
              <a:gd name="connsiteY7" fmla="*/ 581891 h 2908918"/>
              <a:gd name="connsiteX8" fmla="*/ 549053 w 1385066"/>
              <a:gd name="connsiteY8" fmla="*/ 142504 h 2908918"/>
              <a:gd name="connsiteX9" fmla="*/ 2788 w 1385066"/>
              <a:gd name="connsiteY9" fmla="*/ 0 h 2908918"/>
              <a:gd name="connsiteX0" fmla="*/ 2788 w 1385066"/>
              <a:gd name="connsiteY0" fmla="*/ 0 h 2908918"/>
              <a:gd name="connsiteX1" fmla="*/ 2788 w 1385066"/>
              <a:gd name="connsiteY1" fmla="*/ 2897579 h 2908918"/>
              <a:gd name="connsiteX2" fmla="*/ 691557 w 1385066"/>
              <a:gd name="connsiteY2" fmla="*/ 2838203 h 2908918"/>
              <a:gd name="connsiteX3" fmla="*/ 810311 w 1385066"/>
              <a:gd name="connsiteY3" fmla="*/ 2315688 h 2908918"/>
              <a:gd name="connsiteX4" fmla="*/ 1356620 w 1385066"/>
              <a:gd name="connsiteY4" fmla="*/ 2101888 h 2908918"/>
              <a:gd name="connsiteX5" fmla="*/ 1248020 w 1385066"/>
              <a:gd name="connsiteY5" fmla="*/ 1633674 h 2908918"/>
              <a:gd name="connsiteX6" fmla="*/ 739059 w 1385066"/>
              <a:gd name="connsiteY6" fmla="*/ 1377494 h 2908918"/>
              <a:gd name="connsiteX7" fmla="*/ 667807 w 1385066"/>
              <a:gd name="connsiteY7" fmla="*/ 581891 h 2908918"/>
              <a:gd name="connsiteX8" fmla="*/ 518460 w 1385066"/>
              <a:gd name="connsiteY8" fmla="*/ 118709 h 2908918"/>
              <a:gd name="connsiteX9" fmla="*/ 2788 w 1385066"/>
              <a:gd name="connsiteY9" fmla="*/ 0 h 2908918"/>
              <a:gd name="connsiteX0" fmla="*/ 2788 w 1385066"/>
              <a:gd name="connsiteY0" fmla="*/ 0 h 2908918"/>
              <a:gd name="connsiteX1" fmla="*/ 2788 w 1385066"/>
              <a:gd name="connsiteY1" fmla="*/ 2897579 h 2908918"/>
              <a:gd name="connsiteX2" fmla="*/ 691557 w 1385066"/>
              <a:gd name="connsiteY2" fmla="*/ 2838203 h 2908918"/>
              <a:gd name="connsiteX3" fmla="*/ 810311 w 1385066"/>
              <a:gd name="connsiteY3" fmla="*/ 2315688 h 2908918"/>
              <a:gd name="connsiteX4" fmla="*/ 1356620 w 1385066"/>
              <a:gd name="connsiteY4" fmla="*/ 2101888 h 2908918"/>
              <a:gd name="connsiteX5" fmla="*/ 1248020 w 1385066"/>
              <a:gd name="connsiteY5" fmla="*/ 1633674 h 2908918"/>
              <a:gd name="connsiteX6" fmla="*/ 739059 w 1385066"/>
              <a:gd name="connsiteY6" fmla="*/ 1377494 h 2908918"/>
              <a:gd name="connsiteX7" fmla="*/ 667807 w 1385066"/>
              <a:gd name="connsiteY7" fmla="*/ 581891 h 2908918"/>
              <a:gd name="connsiteX8" fmla="*/ 542255 w 1385066"/>
              <a:gd name="connsiteY8" fmla="*/ 128907 h 2908918"/>
              <a:gd name="connsiteX9" fmla="*/ 2788 w 1385066"/>
              <a:gd name="connsiteY9" fmla="*/ 0 h 2908918"/>
              <a:gd name="connsiteX0" fmla="*/ 2788 w 1385066"/>
              <a:gd name="connsiteY0" fmla="*/ 0 h 2908918"/>
              <a:gd name="connsiteX1" fmla="*/ 2788 w 1385066"/>
              <a:gd name="connsiteY1" fmla="*/ 2897579 h 2908918"/>
              <a:gd name="connsiteX2" fmla="*/ 667762 w 1385066"/>
              <a:gd name="connsiteY2" fmla="*/ 2838203 h 2908918"/>
              <a:gd name="connsiteX3" fmla="*/ 810311 w 1385066"/>
              <a:gd name="connsiteY3" fmla="*/ 2315688 h 2908918"/>
              <a:gd name="connsiteX4" fmla="*/ 1356620 w 1385066"/>
              <a:gd name="connsiteY4" fmla="*/ 2101888 h 2908918"/>
              <a:gd name="connsiteX5" fmla="*/ 1248020 w 1385066"/>
              <a:gd name="connsiteY5" fmla="*/ 1633674 h 2908918"/>
              <a:gd name="connsiteX6" fmla="*/ 739059 w 1385066"/>
              <a:gd name="connsiteY6" fmla="*/ 1377494 h 2908918"/>
              <a:gd name="connsiteX7" fmla="*/ 667807 w 1385066"/>
              <a:gd name="connsiteY7" fmla="*/ 581891 h 2908918"/>
              <a:gd name="connsiteX8" fmla="*/ 542255 w 1385066"/>
              <a:gd name="connsiteY8" fmla="*/ 128907 h 2908918"/>
              <a:gd name="connsiteX9" fmla="*/ 2788 w 1385066"/>
              <a:gd name="connsiteY9" fmla="*/ 0 h 2908918"/>
              <a:gd name="connsiteX0" fmla="*/ 2788 w 1384822"/>
              <a:gd name="connsiteY0" fmla="*/ 0 h 2907907"/>
              <a:gd name="connsiteX1" fmla="*/ 2788 w 1384822"/>
              <a:gd name="connsiteY1" fmla="*/ 2897579 h 2907907"/>
              <a:gd name="connsiteX2" fmla="*/ 667762 w 1384822"/>
              <a:gd name="connsiteY2" fmla="*/ 2838203 h 2907907"/>
              <a:gd name="connsiteX3" fmla="*/ 813710 w 1384822"/>
              <a:gd name="connsiteY3" fmla="*/ 2336083 h 2907907"/>
              <a:gd name="connsiteX4" fmla="*/ 1356620 w 1384822"/>
              <a:gd name="connsiteY4" fmla="*/ 2101888 h 2907907"/>
              <a:gd name="connsiteX5" fmla="*/ 1248020 w 1384822"/>
              <a:gd name="connsiteY5" fmla="*/ 1633674 h 2907907"/>
              <a:gd name="connsiteX6" fmla="*/ 739059 w 1384822"/>
              <a:gd name="connsiteY6" fmla="*/ 1377494 h 2907907"/>
              <a:gd name="connsiteX7" fmla="*/ 667807 w 1384822"/>
              <a:gd name="connsiteY7" fmla="*/ 581891 h 2907907"/>
              <a:gd name="connsiteX8" fmla="*/ 542255 w 1384822"/>
              <a:gd name="connsiteY8" fmla="*/ 128907 h 2907907"/>
              <a:gd name="connsiteX9" fmla="*/ 2788 w 1384822"/>
              <a:gd name="connsiteY9" fmla="*/ 0 h 2907907"/>
              <a:gd name="connsiteX0" fmla="*/ 2788 w 1384822"/>
              <a:gd name="connsiteY0" fmla="*/ 0 h 2908239"/>
              <a:gd name="connsiteX1" fmla="*/ 2788 w 1384822"/>
              <a:gd name="connsiteY1" fmla="*/ 2897579 h 2908239"/>
              <a:gd name="connsiteX2" fmla="*/ 667762 w 1384822"/>
              <a:gd name="connsiteY2" fmla="*/ 2838203 h 2908239"/>
              <a:gd name="connsiteX3" fmla="*/ 813710 w 1384822"/>
              <a:gd name="connsiteY3" fmla="*/ 2329284 h 2908239"/>
              <a:gd name="connsiteX4" fmla="*/ 1356620 w 1384822"/>
              <a:gd name="connsiteY4" fmla="*/ 2101888 h 2908239"/>
              <a:gd name="connsiteX5" fmla="*/ 1248020 w 1384822"/>
              <a:gd name="connsiteY5" fmla="*/ 1633674 h 2908239"/>
              <a:gd name="connsiteX6" fmla="*/ 739059 w 1384822"/>
              <a:gd name="connsiteY6" fmla="*/ 1377494 h 2908239"/>
              <a:gd name="connsiteX7" fmla="*/ 667807 w 1384822"/>
              <a:gd name="connsiteY7" fmla="*/ 581891 h 2908239"/>
              <a:gd name="connsiteX8" fmla="*/ 542255 w 1384822"/>
              <a:gd name="connsiteY8" fmla="*/ 128907 h 2908239"/>
              <a:gd name="connsiteX9" fmla="*/ 2788 w 1384822"/>
              <a:gd name="connsiteY9" fmla="*/ 0 h 2908239"/>
              <a:gd name="connsiteX0" fmla="*/ 2788 w 1384822"/>
              <a:gd name="connsiteY0" fmla="*/ 0 h 2908239"/>
              <a:gd name="connsiteX1" fmla="*/ 2788 w 1384822"/>
              <a:gd name="connsiteY1" fmla="*/ 2897579 h 2908239"/>
              <a:gd name="connsiteX2" fmla="*/ 667762 w 1384822"/>
              <a:gd name="connsiteY2" fmla="*/ 2838203 h 2908239"/>
              <a:gd name="connsiteX3" fmla="*/ 813710 w 1384822"/>
              <a:gd name="connsiteY3" fmla="*/ 2329284 h 2908239"/>
              <a:gd name="connsiteX4" fmla="*/ 1356620 w 1384822"/>
              <a:gd name="connsiteY4" fmla="*/ 2101888 h 2908239"/>
              <a:gd name="connsiteX5" fmla="*/ 1248020 w 1384822"/>
              <a:gd name="connsiteY5" fmla="*/ 1633674 h 2908239"/>
              <a:gd name="connsiteX6" fmla="*/ 739059 w 1384822"/>
              <a:gd name="connsiteY6" fmla="*/ 1377494 h 2908239"/>
              <a:gd name="connsiteX7" fmla="*/ 667807 w 1384822"/>
              <a:gd name="connsiteY7" fmla="*/ 581891 h 2908239"/>
              <a:gd name="connsiteX8" fmla="*/ 542255 w 1384822"/>
              <a:gd name="connsiteY8" fmla="*/ 128907 h 2908239"/>
              <a:gd name="connsiteX9" fmla="*/ 2788 w 1384822"/>
              <a:gd name="connsiteY9" fmla="*/ 0 h 2908239"/>
              <a:gd name="connsiteX0" fmla="*/ 2788 w 1384822"/>
              <a:gd name="connsiteY0" fmla="*/ 0 h 2908239"/>
              <a:gd name="connsiteX1" fmla="*/ 2788 w 1384822"/>
              <a:gd name="connsiteY1" fmla="*/ 2897579 h 2908239"/>
              <a:gd name="connsiteX2" fmla="*/ 667762 w 1384822"/>
              <a:gd name="connsiteY2" fmla="*/ 2838203 h 2908239"/>
              <a:gd name="connsiteX3" fmla="*/ 813710 w 1384822"/>
              <a:gd name="connsiteY3" fmla="*/ 2329284 h 2908239"/>
              <a:gd name="connsiteX4" fmla="*/ 1356620 w 1384822"/>
              <a:gd name="connsiteY4" fmla="*/ 2101888 h 2908239"/>
              <a:gd name="connsiteX5" fmla="*/ 1248020 w 1384822"/>
              <a:gd name="connsiteY5" fmla="*/ 1633674 h 2908239"/>
              <a:gd name="connsiteX6" fmla="*/ 739059 w 1384822"/>
              <a:gd name="connsiteY6" fmla="*/ 1377494 h 2908239"/>
              <a:gd name="connsiteX7" fmla="*/ 667807 w 1384822"/>
              <a:gd name="connsiteY7" fmla="*/ 581891 h 2908239"/>
              <a:gd name="connsiteX8" fmla="*/ 542255 w 1384822"/>
              <a:gd name="connsiteY8" fmla="*/ 128907 h 2908239"/>
              <a:gd name="connsiteX9" fmla="*/ 2788 w 1384822"/>
              <a:gd name="connsiteY9" fmla="*/ 0 h 2908239"/>
              <a:gd name="connsiteX0" fmla="*/ 2788 w 1384731"/>
              <a:gd name="connsiteY0" fmla="*/ 0 h 2908239"/>
              <a:gd name="connsiteX1" fmla="*/ 2788 w 1384731"/>
              <a:gd name="connsiteY1" fmla="*/ 2897579 h 2908239"/>
              <a:gd name="connsiteX2" fmla="*/ 667762 w 1384731"/>
              <a:gd name="connsiteY2" fmla="*/ 2838203 h 2908239"/>
              <a:gd name="connsiteX3" fmla="*/ 813710 w 1384731"/>
              <a:gd name="connsiteY3" fmla="*/ 2329284 h 2908239"/>
              <a:gd name="connsiteX4" fmla="*/ 1356620 w 1384731"/>
              <a:gd name="connsiteY4" fmla="*/ 2101888 h 2908239"/>
              <a:gd name="connsiteX5" fmla="*/ 1248020 w 1384731"/>
              <a:gd name="connsiteY5" fmla="*/ 1633674 h 2908239"/>
              <a:gd name="connsiteX6" fmla="*/ 742459 w 1384731"/>
              <a:gd name="connsiteY6" fmla="*/ 1374095 h 2908239"/>
              <a:gd name="connsiteX7" fmla="*/ 667807 w 1384731"/>
              <a:gd name="connsiteY7" fmla="*/ 581891 h 2908239"/>
              <a:gd name="connsiteX8" fmla="*/ 542255 w 1384731"/>
              <a:gd name="connsiteY8" fmla="*/ 128907 h 2908239"/>
              <a:gd name="connsiteX9" fmla="*/ 2788 w 1384731"/>
              <a:gd name="connsiteY9" fmla="*/ 0 h 2908239"/>
              <a:gd name="connsiteX0" fmla="*/ 2788 w 1384731"/>
              <a:gd name="connsiteY0" fmla="*/ 0 h 2908239"/>
              <a:gd name="connsiteX1" fmla="*/ 2788 w 1384731"/>
              <a:gd name="connsiteY1" fmla="*/ 2897579 h 2908239"/>
              <a:gd name="connsiteX2" fmla="*/ 667762 w 1384731"/>
              <a:gd name="connsiteY2" fmla="*/ 2838203 h 2908239"/>
              <a:gd name="connsiteX3" fmla="*/ 813710 w 1384731"/>
              <a:gd name="connsiteY3" fmla="*/ 2329284 h 2908239"/>
              <a:gd name="connsiteX4" fmla="*/ 1356620 w 1384731"/>
              <a:gd name="connsiteY4" fmla="*/ 2101888 h 2908239"/>
              <a:gd name="connsiteX5" fmla="*/ 1248020 w 1384731"/>
              <a:gd name="connsiteY5" fmla="*/ 1633674 h 2908239"/>
              <a:gd name="connsiteX6" fmla="*/ 742459 w 1384731"/>
              <a:gd name="connsiteY6" fmla="*/ 1374095 h 2908239"/>
              <a:gd name="connsiteX7" fmla="*/ 674605 w 1384731"/>
              <a:gd name="connsiteY7" fmla="*/ 588690 h 2908239"/>
              <a:gd name="connsiteX8" fmla="*/ 542255 w 1384731"/>
              <a:gd name="connsiteY8" fmla="*/ 128907 h 2908239"/>
              <a:gd name="connsiteX9" fmla="*/ 2788 w 1384731"/>
              <a:gd name="connsiteY9" fmla="*/ 0 h 2908239"/>
              <a:gd name="connsiteX0" fmla="*/ 2788 w 1384731"/>
              <a:gd name="connsiteY0" fmla="*/ 0 h 2908239"/>
              <a:gd name="connsiteX1" fmla="*/ 2788 w 1384731"/>
              <a:gd name="connsiteY1" fmla="*/ 2897579 h 2908239"/>
              <a:gd name="connsiteX2" fmla="*/ 667762 w 1384731"/>
              <a:gd name="connsiteY2" fmla="*/ 2838203 h 2908239"/>
              <a:gd name="connsiteX3" fmla="*/ 813710 w 1384731"/>
              <a:gd name="connsiteY3" fmla="*/ 2329284 h 2908239"/>
              <a:gd name="connsiteX4" fmla="*/ 1356620 w 1384731"/>
              <a:gd name="connsiteY4" fmla="*/ 2101888 h 2908239"/>
              <a:gd name="connsiteX5" fmla="*/ 1248020 w 1384731"/>
              <a:gd name="connsiteY5" fmla="*/ 1633674 h 2908239"/>
              <a:gd name="connsiteX6" fmla="*/ 742459 w 1384731"/>
              <a:gd name="connsiteY6" fmla="*/ 1374095 h 2908239"/>
              <a:gd name="connsiteX7" fmla="*/ 674605 w 1384731"/>
              <a:gd name="connsiteY7" fmla="*/ 588690 h 2908239"/>
              <a:gd name="connsiteX8" fmla="*/ 542255 w 1384731"/>
              <a:gd name="connsiteY8" fmla="*/ 128907 h 2908239"/>
              <a:gd name="connsiteX9" fmla="*/ 2788 w 1384731"/>
              <a:gd name="connsiteY9" fmla="*/ 0 h 2908239"/>
              <a:gd name="connsiteX0" fmla="*/ 2788 w 1384731"/>
              <a:gd name="connsiteY0" fmla="*/ 0 h 2908239"/>
              <a:gd name="connsiteX1" fmla="*/ 2788 w 1384731"/>
              <a:gd name="connsiteY1" fmla="*/ 2897579 h 2908239"/>
              <a:gd name="connsiteX2" fmla="*/ 667762 w 1384731"/>
              <a:gd name="connsiteY2" fmla="*/ 2838203 h 2908239"/>
              <a:gd name="connsiteX3" fmla="*/ 813710 w 1384731"/>
              <a:gd name="connsiteY3" fmla="*/ 2329284 h 2908239"/>
              <a:gd name="connsiteX4" fmla="*/ 1356620 w 1384731"/>
              <a:gd name="connsiteY4" fmla="*/ 2101888 h 2908239"/>
              <a:gd name="connsiteX5" fmla="*/ 1248020 w 1384731"/>
              <a:gd name="connsiteY5" fmla="*/ 1633674 h 2908239"/>
              <a:gd name="connsiteX6" fmla="*/ 742459 w 1384731"/>
              <a:gd name="connsiteY6" fmla="*/ 1374095 h 2908239"/>
              <a:gd name="connsiteX7" fmla="*/ 674605 w 1384731"/>
              <a:gd name="connsiteY7" fmla="*/ 588690 h 2908239"/>
              <a:gd name="connsiteX8" fmla="*/ 542255 w 1384731"/>
              <a:gd name="connsiteY8" fmla="*/ 128907 h 2908239"/>
              <a:gd name="connsiteX9" fmla="*/ 2788 w 1384731"/>
              <a:gd name="connsiteY9" fmla="*/ 0 h 2908239"/>
              <a:gd name="connsiteX0" fmla="*/ 2788 w 1384913"/>
              <a:gd name="connsiteY0" fmla="*/ 0 h 2908239"/>
              <a:gd name="connsiteX1" fmla="*/ 2788 w 1384913"/>
              <a:gd name="connsiteY1" fmla="*/ 2897579 h 2908239"/>
              <a:gd name="connsiteX2" fmla="*/ 667762 w 1384913"/>
              <a:gd name="connsiteY2" fmla="*/ 2838203 h 2908239"/>
              <a:gd name="connsiteX3" fmla="*/ 813710 w 1384913"/>
              <a:gd name="connsiteY3" fmla="*/ 2329284 h 2908239"/>
              <a:gd name="connsiteX4" fmla="*/ 1356620 w 1384913"/>
              <a:gd name="connsiteY4" fmla="*/ 2101888 h 2908239"/>
              <a:gd name="connsiteX5" fmla="*/ 1248020 w 1384913"/>
              <a:gd name="connsiteY5" fmla="*/ 1633674 h 2908239"/>
              <a:gd name="connsiteX6" fmla="*/ 735660 w 1384913"/>
              <a:gd name="connsiteY6" fmla="*/ 1353700 h 2908239"/>
              <a:gd name="connsiteX7" fmla="*/ 674605 w 1384913"/>
              <a:gd name="connsiteY7" fmla="*/ 588690 h 2908239"/>
              <a:gd name="connsiteX8" fmla="*/ 542255 w 1384913"/>
              <a:gd name="connsiteY8" fmla="*/ 128907 h 2908239"/>
              <a:gd name="connsiteX9" fmla="*/ 2788 w 1384913"/>
              <a:gd name="connsiteY9" fmla="*/ 0 h 2908239"/>
              <a:gd name="connsiteX0" fmla="*/ 2788 w 1384550"/>
              <a:gd name="connsiteY0" fmla="*/ 0 h 2908239"/>
              <a:gd name="connsiteX1" fmla="*/ 2788 w 1384550"/>
              <a:gd name="connsiteY1" fmla="*/ 2897579 h 2908239"/>
              <a:gd name="connsiteX2" fmla="*/ 667762 w 1384550"/>
              <a:gd name="connsiteY2" fmla="*/ 2838203 h 2908239"/>
              <a:gd name="connsiteX3" fmla="*/ 813710 w 1384550"/>
              <a:gd name="connsiteY3" fmla="*/ 2329284 h 2908239"/>
              <a:gd name="connsiteX4" fmla="*/ 1356620 w 1384550"/>
              <a:gd name="connsiteY4" fmla="*/ 2101888 h 2908239"/>
              <a:gd name="connsiteX5" fmla="*/ 1248020 w 1384550"/>
              <a:gd name="connsiteY5" fmla="*/ 1633674 h 2908239"/>
              <a:gd name="connsiteX6" fmla="*/ 749257 w 1384550"/>
              <a:gd name="connsiteY6" fmla="*/ 1387692 h 2908239"/>
              <a:gd name="connsiteX7" fmla="*/ 674605 w 1384550"/>
              <a:gd name="connsiteY7" fmla="*/ 588690 h 2908239"/>
              <a:gd name="connsiteX8" fmla="*/ 542255 w 1384550"/>
              <a:gd name="connsiteY8" fmla="*/ 128907 h 2908239"/>
              <a:gd name="connsiteX9" fmla="*/ 2788 w 1384550"/>
              <a:gd name="connsiteY9" fmla="*/ 0 h 2908239"/>
              <a:gd name="connsiteX0" fmla="*/ 2788 w 1384550"/>
              <a:gd name="connsiteY0" fmla="*/ 0 h 2993335"/>
              <a:gd name="connsiteX1" fmla="*/ 2788 w 1384550"/>
              <a:gd name="connsiteY1" fmla="*/ 2992172 h 2993335"/>
              <a:gd name="connsiteX2" fmla="*/ 667762 w 1384550"/>
              <a:gd name="connsiteY2" fmla="*/ 2838203 h 2993335"/>
              <a:gd name="connsiteX3" fmla="*/ 813710 w 1384550"/>
              <a:gd name="connsiteY3" fmla="*/ 2329284 h 2993335"/>
              <a:gd name="connsiteX4" fmla="*/ 1356620 w 1384550"/>
              <a:gd name="connsiteY4" fmla="*/ 2101888 h 2993335"/>
              <a:gd name="connsiteX5" fmla="*/ 1248020 w 1384550"/>
              <a:gd name="connsiteY5" fmla="*/ 1633674 h 2993335"/>
              <a:gd name="connsiteX6" fmla="*/ 749257 w 1384550"/>
              <a:gd name="connsiteY6" fmla="*/ 1387692 h 2993335"/>
              <a:gd name="connsiteX7" fmla="*/ 674605 w 1384550"/>
              <a:gd name="connsiteY7" fmla="*/ 588690 h 2993335"/>
              <a:gd name="connsiteX8" fmla="*/ 542255 w 1384550"/>
              <a:gd name="connsiteY8" fmla="*/ 128907 h 2993335"/>
              <a:gd name="connsiteX9" fmla="*/ 2788 w 1384550"/>
              <a:gd name="connsiteY9" fmla="*/ 0 h 2993335"/>
              <a:gd name="connsiteX0" fmla="*/ 2788 w 1384550"/>
              <a:gd name="connsiteY0" fmla="*/ 0 h 2992172"/>
              <a:gd name="connsiteX1" fmla="*/ 2788 w 1384550"/>
              <a:gd name="connsiteY1" fmla="*/ 2992172 h 2992172"/>
              <a:gd name="connsiteX2" fmla="*/ 667762 w 1384550"/>
              <a:gd name="connsiteY2" fmla="*/ 2838203 h 2992172"/>
              <a:gd name="connsiteX3" fmla="*/ 813710 w 1384550"/>
              <a:gd name="connsiteY3" fmla="*/ 2329284 h 2992172"/>
              <a:gd name="connsiteX4" fmla="*/ 1356620 w 1384550"/>
              <a:gd name="connsiteY4" fmla="*/ 2101888 h 2992172"/>
              <a:gd name="connsiteX5" fmla="*/ 1248020 w 1384550"/>
              <a:gd name="connsiteY5" fmla="*/ 1633674 h 2992172"/>
              <a:gd name="connsiteX6" fmla="*/ 749257 w 1384550"/>
              <a:gd name="connsiteY6" fmla="*/ 1387692 h 2992172"/>
              <a:gd name="connsiteX7" fmla="*/ 674605 w 1384550"/>
              <a:gd name="connsiteY7" fmla="*/ 588690 h 2992172"/>
              <a:gd name="connsiteX8" fmla="*/ 542255 w 1384550"/>
              <a:gd name="connsiteY8" fmla="*/ 128907 h 2992172"/>
              <a:gd name="connsiteX9" fmla="*/ 2788 w 1384550"/>
              <a:gd name="connsiteY9" fmla="*/ 0 h 2992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384550" h="2992172">
                <a:moveTo>
                  <a:pt x="2788" y="0"/>
                </a:moveTo>
                <a:cubicBezTo>
                  <a:pt x="-5128" y="530432"/>
                  <a:pt x="6746" y="2507263"/>
                  <a:pt x="2788" y="2992172"/>
                </a:cubicBezTo>
                <a:cubicBezTo>
                  <a:pt x="450092" y="2970537"/>
                  <a:pt x="532608" y="2948684"/>
                  <a:pt x="667762" y="2838203"/>
                </a:cubicBezTo>
                <a:cubicBezTo>
                  <a:pt x="802916" y="2727722"/>
                  <a:pt x="712497" y="2455402"/>
                  <a:pt x="813710" y="2329284"/>
                </a:cubicBezTo>
                <a:cubicBezTo>
                  <a:pt x="914923" y="2203166"/>
                  <a:pt x="1284235" y="2217823"/>
                  <a:pt x="1356620" y="2101888"/>
                </a:cubicBezTo>
                <a:cubicBezTo>
                  <a:pt x="1429005" y="1985953"/>
                  <a:pt x="1349247" y="1752707"/>
                  <a:pt x="1248020" y="1633674"/>
                </a:cubicBezTo>
                <a:cubicBezTo>
                  <a:pt x="1146793" y="1514641"/>
                  <a:pt x="807435" y="1572054"/>
                  <a:pt x="749257" y="1387692"/>
                </a:cubicBezTo>
                <a:cubicBezTo>
                  <a:pt x="691079" y="1203330"/>
                  <a:pt x="709105" y="798487"/>
                  <a:pt x="674605" y="588690"/>
                </a:cubicBezTo>
                <a:cubicBezTo>
                  <a:pt x="640105" y="378893"/>
                  <a:pt x="654224" y="227022"/>
                  <a:pt x="542255" y="128907"/>
                </a:cubicBezTo>
                <a:cubicBezTo>
                  <a:pt x="430286" y="30792"/>
                  <a:pt x="343214" y="27709"/>
                  <a:pt x="2788" y="0"/>
                </a:cubicBezTo>
                <a:close/>
              </a:path>
            </a:pathLst>
          </a:custGeom>
          <a:solidFill>
            <a:schemeClr val="accent3">
              <a:lumMod val="75000"/>
              <a:alpha val="35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pic>
        <p:nvPicPr>
          <p:cNvPr id="17" name="Obraz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836" y="1858089"/>
            <a:ext cx="3600000" cy="3600000"/>
          </a:xfrm>
          <a:prstGeom prst="rect">
            <a:avLst/>
          </a:prstGeom>
        </p:spPr>
      </p:pic>
      <p:pic>
        <p:nvPicPr>
          <p:cNvPr id="18" name="Obraz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836" y="1858089"/>
            <a:ext cx="3600000" cy="3600000"/>
          </a:xfrm>
          <a:prstGeom prst="rect">
            <a:avLst/>
          </a:prstGeom>
        </p:spPr>
      </p:pic>
      <p:pic>
        <p:nvPicPr>
          <p:cNvPr id="19" name="Obraz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836" y="1858089"/>
            <a:ext cx="3600000" cy="3600000"/>
          </a:xfrm>
          <a:prstGeom prst="rect">
            <a:avLst/>
          </a:prstGeom>
        </p:spPr>
      </p:pic>
      <p:pic>
        <p:nvPicPr>
          <p:cNvPr id="20" name="Obraz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836" y="1858089"/>
            <a:ext cx="3600000" cy="3600000"/>
          </a:xfrm>
          <a:prstGeom prst="rect">
            <a:avLst/>
          </a:prstGeom>
        </p:spPr>
      </p:pic>
      <p:pic>
        <p:nvPicPr>
          <p:cNvPr id="21" name="Obraz 1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836" y="1858089"/>
            <a:ext cx="3600000" cy="3600000"/>
          </a:xfrm>
          <a:prstGeom prst="rect">
            <a:avLst/>
          </a:prstGeom>
        </p:spPr>
      </p:pic>
      <p:pic>
        <p:nvPicPr>
          <p:cNvPr id="22" name="Obraz 2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836" y="1858089"/>
            <a:ext cx="3600000" cy="3600000"/>
          </a:xfrm>
          <a:prstGeom prst="rect">
            <a:avLst/>
          </a:prstGeom>
        </p:spPr>
      </p:pic>
      <p:pic>
        <p:nvPicPr>
          <p:cNvPr id="24" name="Obraz 2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836" y="1858089"/>
            <a:ext cx="3600000" cy="3600000"/>
          </a:xfrm>
          <a:prstGeom prst="rect">
            <a:avLst/>
          </a:prstGeom>
        </p:spPr>
      </p:pic>
      <p:pic>
        <p:nvPicPr>
          <p:cNvPr id="26" name="Obraz 2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836" y="1858089"/>
            <a:ext cx="3600000" cy="3600000"/>
          </a:xfrm>
          <a:prstGeom prst="rect">
            <a:avLst/>
          </a:prstGeom>
        </p:spPr>
      </p:pic>
      <p:pic>
        <p:nvPicPr>
          <p:cNvPr id="27" name="Obraz 23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836" y="1858089"/>
            <a:ext cx="3600000" cy="3600000"/>
          </a:xfrm>
          <a:prstGeom prst="rect">
            <a:avLst/>
          </a:prstGeom>
        </p:spPr>
      </p:pic>
      <p:pic>
        <p:nvPicPr>
          <p:cNvPr id="28" name="Obraz 24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836" y="1858089"/>
            <a:ext cx="3600000" cy="3600000"/>
          </a:xfrm>
          <a:prstGeom prst="rect">
            <a:avLst/>
          </a:prstGeom>
        </p:spPr>
      </p:pic>
      <p:pic>
        <p:nvPicPr>
          <p:cNvPr id="32" name="Obraz 25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836" y="1858089"/>
            <a:ext cx="3600000" cy="3600000"/>
          </a:xfrm>
          <a:prstGeom prst="rect">
            <a:avLst/>
          </a:prstGeom>
        </p:spPr>
      </p:pic>
      <p:pic>
        <p:nvPicPr>
          <p:cNvPr id="33" name="Obraz 26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836" y="1858089"/>
            <a:ext cx="3600000" cy="3600000"/>
          </a:xfrm>
          <a:prstGeom prst="rect">
            <a:avLst/>
          </a:prstGeom>
        </p:spPr>
      </p:pic>
      <p:pic>
        <p:nvPicPr>
          <p:cNvPr id="34" name="Obraz 27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836" y="1858089"/>
            <a:ext cx="3600000" cy="3600000"/>
          </a:xfrm>
          <a:prstGeom prst="rect">
            <a:avLst/>
          </a:prstGeom>
        </p:spPr>
      </p:pic>
      <p:pic>
        <p:nvPicPr>
          <p:cNvPr id="35" name="Obraz 28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836" y="1858089"/>
            <a:ext cx="3600000" cy="36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4637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ole tekstowe 28"/>
          <p:cNvSpPr txBox="1"/>
          <p:nvPr/>
        </p:nvSpPr>
        <p:spPr>
          <a:xfrm>
            <a:off x="2378940" y="514908"/>
            <a:ext cx="4315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dirty="0"/>
              <a:t>CC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548" y="2289600"/>
            <a:ext cx="1080000" cy="108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548" y="982800"/>
            <a:ext cx="1080000" cy="108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232" y="982800"/>
            <a:ext cx="1080000" cy="108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232" y="2289600"/>
            <a:ext cx="1080000" cy="108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232" y="3546000"/>
            <a:ext cx="1080000" cy="108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548" y="3546000"/>
            <a:ext cx="1080000" cy="108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232" y="4824000"/>
            <a:ext cx="1080000" cy="108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548" y="4824000"/>
            <a:ext cx="1080000" cy="108000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9" name="pole tekstowe 28"/>
          <p:cNvSpPr txBox="1"/>
          <p:nvPr/>
        </p:nvSpPr>
        <p:spPr>
          <a:xfrm>
            <a:off x="3396753" y="514908"/>
            <a:ext cx="1111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dirty="0"/>
              <a:t>GreedyCC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7200" y="2289600"/>
            <a:ext cx="1080000" cy="108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7200" y="982800"/>
            <a:ext cx="1080000" cy="108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7200" y="4824000"/>
            <a:ext cx="1080000" cy="108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7200" y="3546000"/>
            <a:ext cx="1080000" cy="108000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903264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</p:bldLst>
  </p:timing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rostokąt 30"/>
          <p:cNvSpPr/>
          <p:nvPr/>
        </p:nvSpPr>
        <p:spPr>
          <a:xfrm>
            <a:off x="828840" y="2047165"/>
            <a:ext cx="1266015" cy="612799"/>
          </a:xfrm>
          <a:prstGeom prst="rect">
            <a:avLst/>
          </a:prstGeom>
          <a:pattFill prst="ltDnDiag">
            <a:fgClr>
              <a:srgbClr val="FF0000"/>
            </a:fgClr>
            <a:bgClr>
              <a:schemeClr val="bg1"/>
            </a:bgClr>
          </a:patt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0" name="Prostokąt 29"/>
          <p:cNvSpPr/>
          <p:nvPr/>
        </p:nvSpPr>
        <p:spPr>
          <a:xfrm>
            <a:off x="832513" y="3371003"/>
            <a:ext cx="1266015" cy="724044"/>
          </a:xfrm>
          <a:prstGeom prst="rect">
            <a:avLst/>
          </a:prstGeom>
          <a:pattFill prst="ltDnDiag">
            <a:fgClr>
              <a:srgbClr val="FF0000"/>
            </a:fgClr>
            <a:bgClr>
              <a:schemeClr val="bg1"/>
            </a:bgClr>
          </a:patt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9" name="Prostokąt 28"/>
          <p:cNvSpPr/>
          <p:nvPr/>
        </p:nvSpPr>
        <p:spPr>
          <a:xfrm>
            <a:off x="834117" y="4954909"/>
            <a:ext cx="1266015" cy="531492"/>
          </a:xfrm>
          <a:prstGeom prst="rect">
            <a:avLst/>
          </a:prstGeom>
          <a:pattFill prst="ltDnDiag">
            <a:fgClr>
              <a:srgbClr val="FF0000"/>
            </a:fgClr>
            <a:bgClr>
              <a:schemeClr val="bg1"/>
            </a:bgClr>
          </a:patt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pole tekstowe 6"/>
          <p:cNvSpPr txBox="1"/>
          <p:nvPr/>
        </p:nvSpPr>
        <p:spPr>
          <a:xfrm>
            <a:off x="5130777" y="1373259"/>
            <a:ext cx="3890393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dirty="0" err="1"/>
              <a:t>Goal</a:t>
            </a:r>
            <a:r>
              <a:rPr lang="pl-PL" b="1" dirty="0"/>
              <a:t>:</a:t>
            </a:r>
            <a:r>
              <a:rPr lang="pl-PL" dirty="0"/>
              <a:t> </a:t>
            </a:r>
            <a:r>
              <a:rPr lang="pl-PL" dirty="0" err="1"/>
              <a:t>pick</a:t>
            </a:r>
            <a:r>
              <a:rPr lang="pl-PL" dirty="0"/>
              <a:t> </a:t>
            </a:r>
            <a:r>
              <a:rPr lang="pl-PL" i="1" dirty="0"/>
              <a:t>K</a:t>
            </a:r>
            <a:r>
              <a:rPr lang="pl-PL" dirty="0"/>
              <a:t> </a:t>
            </a:r>
            <a:r>
              <a:rPr lang="pl-PL" dirty="0" err="1"/>
              <a:t>winners</a:t>
            </a:r>
            <a:r>
              <a:rPr lang="pl-PL" dirty="0"/>
              <a:t> </a:t>
            </a:r>
            <a:r>
              <a:rPr lang="pl-PL" dirty="0" err="1"/>
              <a:t>among</a:t>
            </a:r>
            <a:r>
              <a:rPr lang="pl-PL" dirty="0"/>
              <a:t> </a:t>
            </a:r>
            <a:r>
              <a:rPr lang="pl-PL" i="1" dirty="0"/>
              <a:t>m</a:t>
            </a:r>
            <a:r>
              <a:rPr lang="pl-PL" dirty="0"/>
              <a:t> </a:t>
            </a:r>
            <a:r>
              <a:rPr lang="pl-PL" dirty="0" err="1"/>
              <a:t>candidates</a:t>
            </a:r>
            <a:r>
              <a:rPr lang="pl-PL" dirty="0"/>
              <a:t>, to </a:t>
            </a:r>
            <a:r>
              <a:rPr lang="pl-PL" dirty="0" err="1"/>
              <a:t>get</a:t>
            </a:r>
            <a:r>
              <a:rPr lang="pl-PL" dirty="0"/>
              <a:t> the </a:t>
            </a:r>
            <a:r>
              <a:rPr lang="pl-PL" dirty="0" err="1"/>
              <a:t>highest</a:t>
            </a:r>
            <a:r>
              <a:rPr lang="pl-PL" dirty="0"/>
              <a:t> </a:t>
            </a:r>
            <a:r>
              <a:rPr lang="pl-PL" dirty="0" err="1"/>
              <a:t>utility</a:t>
            </a:r>
            <a:endParaRPr lang="pl-PL" dirty="0"/>
          </a:p>
          <a:p>
            <a:endParaRPr lang="pl-PL" dirty="0"/>
          </a:p>
          <a:p>
            <a:endParaRPr lang="pl-PL" dirty="0"/>
          </a:p>
          <a:p>
            <a:r>
              <a:rPr lang="pl-PL" b="1" dirty="0" err="1"/>
              <a:t>Initialize</a:t>
            </a:r>
            <a:r>
              <a:rPr lang="pl-PL" b="1" dirty="0"/>
              <a:t>:</a:t>
            </a:r>
            <a:r>
              <a:rPr lang="pl-PL" dirty="0"/>
              <a:t> </a:t>
            </a:r>
            <a:r>
              <a:rPr lang="pl-PL" dirty="0" err="1"/>
              <a:t>Forget</a:t>
            </a:r>
            <a:r>
              <a:rPr lang="pl-PL" dirty="0"/>
              <a:t> </a:t>
            </a:r>
            <a:r>
              <a:rPr lang="pl-PL" dirty="0" err="1"/>
              <a:t>about</a:t>
            </a:r>
            <a:r>
              <a:rPr lang="pl-PL" dirty="0"/>
              <a:t> the </a:t>
            </a:r>
            <a:r>
              <a:rPr lang="pl-PL" dirty="0" err="1"/>
              <a:t>whole</a:t>
            </a:r>
            <a:r>
              <a:rPr lang="pl-PL" dirty="0"/>
              <a:t> profile </a:t>
            </a:r>
            <a:r>
              <a:rPr lang="pl-PL" dirty="0" err="1"/>
              <a:t>beyond</a:t>
            </a:r>
            <a:r>
              <a:rPr lang="pl-PL" dirty="0"/>
              <a:t> </a:t>
            </a:r>
            <a:r>
              <a:rPr lang="pl-PL" dirty="0" err="1"/>
              <a:t>rank</a:t>
            </a:r>
            <a:r>
              <a:rPr lang="pl-PL" dirty="0"/>
              <a:t> </a:t>
            </a:r>
            <a:r>
              <a:rPr lang="pl-PL" i="1" dirty="0"/>
              <a:t>x</a:t>
            </a:r>
            <a:r>
              <a:rPr lang="pl-PL" dirty="0"/>
              <a:t>:</a:t>
            </a:r>
          </a:p>
          <a:p>
            <a:endParaRPr lang="pl-PL" dirty="0"/>
          </a:p>
          <a:p>
            <a:r>
              <a:rPr lang="pl-PL" dirty="0"/>
              <a:t>x = </a:t>
            </a:r>
            <a:r>
              <a:rPr lang="pl-PL" dirty="0" err="1"/>
              <a:t>mw</a:t>
            </a:r>
            <a:r>
              <a:rPr lang="pl-PL" dirty="0"/>
              <a:t>(K) / K   	</a:t>
            </a:r>
            <a:r>
              <a:rPr lang="pl-PL" sz="1400" dirty="0"/>
              <a:t>(w(K) </a:t>
            </a:r>
            <a:r>
              <a:rPr lang="pl-PL" sz="1400" dirty="0" err="1"/>
              <a:t>is</a:t>
            </a:r>
            <a:r>
              <a:rPr lang="pl-PL" sz="1400" dirty="0"/>
              <a:t> </a:t>
            </a:r>
            <a:r>
              <a:rPr lang="pl-PL" sz="1400" dirty="0" err="1"/>
              <a:t>Lambert’s</a:t>
            </a:r>
            <a:r>
              <a:rPr lang="pl-PL" sz="1400" dirty="0"/>
              <a:t> 			W </a:t>
            </a:r>
            <a:r>
              <a:rPr lang="pl-PL" sz="1400" dirty="0" err="1"/>
              <a:t>function</a:t>
            </a:r>
            <a:r>
              <a:rPr lang="pl-PL" sz="1400" dirty="0"/>
              <a:t>, O(log K))</a:t>
            </a:r>
          </a:p>
          <a:p>
            <a:endParaRPr lang="pl-PL" sz="1400" b="1" dirty="0"/>
          </a:p>
          <a:p>
            <a:r>
              <a:rPr lang="pl-PL" b="1" dirty="0" err="1"/>
              <a:t>Loop</a:t>
            </a:r>
            <a:r>
              <a:rPr lang="pl-PL" b="1" dirty="0"/>
              <a:t>:</a:t>
            </a:r>
            <a:r>
              <a:rPr lang="pl-PL" dirty="0"/>
              <a:t> </a:t>
            </a:r>
            <a:r>
              <a:rPr lang="pl-PL" dirty="0" err="1"/>
              <a:t>Keep</a:t>
            </a:r>
            <a:r>
              <a:rPr lang="pl-PL" dirty="0"/>
              <a:t> </a:t>
            </a:r>
            <a:r>
              <a:rPr lang="pl-PL" dirty="0" err="1"/>
              <a:t>picking</a:t>
            </a:r>
            <a:r>
              <a:rPr lang="pl-PL" dirty="0"/>
              <a:t> the </a:t>
            </a:r>
            <a:r>
              <a:rPr lang="pl-PL" dirty="0" err="1"/>
              <a:t>candidate</a:t>
            </a:r>
            <a:r>
              <a:rPr lang="pl-PL" dirty="0"/>
              <a:t> </a:t>
            </a:r>
            <a:r>
              <a:rPr lang="pl-PL" dirty="0" err="1"/>
              <a:t>that</a:t>
            </a:r>
            <a:r>
              <a:rPr lang="pl-PL" dirty="0"/>
              <a:t> </a:t>
            </a:r>
            <a:r>
              <a:rPr lang="pl-PL" dirty="0" err="1"/>
              <a:t>appears</a:t>
            </a:r>
            <a:r>
              <a:rPr lang="pl-PL" dirty="0"/>
              <a:t> in the „</a:t>
            </a:r>
            <a:r>
              <a:rPr lang="pl-PL" dirty="0" err="1"/>
              <a:t>available</a:t>
            </a:r>
            <a:r>
              <a:rPr lang="pl-PL" dirty="0"/>
              <a:t>” part of the profile most </a:t>
            </a:r>
            <a:r>
              <a:rPr lang="pl-PL" dirty="0" err="1"/>
              <a:t>frequently</a:t>
            </a:r>
            <a:r>
              <a:rPr lang="pl-PL" dirty="0"/>
              <a:t>.</a:t>
            </a:r>
          </a:p>
          <a:p>
            <a:endParaRPr lang="pl-PL" sz="1400" dirty="0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pl-PL" sz="2800" b="1" dirty="0"/>
              <a:t>Algorithm P</a:t>
            </a:r>
            <a:endParaRPr lang="pl-PL" sz="2800" baseline="30000" dirty="0"/>
          </a:p>
        </p:txBody>
      </p:sp>
      <p:sp>
        <p:nvSpPr>
          <p:cNvPr id="4" name="Prostokąt 3"/>
          <p:cNvSpPr/>
          <p:nvPr/>
        </p:nvSpPr>
        <p:spPr>
          <a:xfrm>
            <a:off x="832513" y="2019869"/>
            <a:ext cx="4053386" cy="3466531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" name="pole tekstowe 4"/>
          <p:cNvSpPr txBox="1"/>
          <p:nvPr/>
        </p:nvSpPr>
        <p:spPr>
          <a:xfrm>
            <a:off x="465105" y="2019869"/>
            <a:ext cx="369012" cy="38779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1</a:t>
            </a:r>
          </a:p>
          <a:p>
            <a:r>
              <a:rPr lang="pl-PL" dirty="0"/>
              <a:t>v</a:t>
            </a:r>
            <a:r>
              <a:rPr lang="pl-PL" baseline="-25000" dirty="0"/>
              <a:t>2</a:t>
            </a:r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r>
              <a:rPr lang="pl-PL" dirty="0" err="1"/>
              <a:t>v</a:t>
            </a:r>
            <a:r>
              <a:rPr lang="pl-PL" baseline="-25000" dirty="0" err="1"/>
              <a:t>n</a:t>
            </a:r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</p:txBody>
      </p:sp>
      <p:sp>
        <p:nvSpPr>
          <p:cNvPr id="6" name="pole tekstowe 5"/>
          <p:cNvSpPr txBox="1"/>
          <p:nvPr/>
        </p:nvSpPr>
        <p:spPr>
          <a:xfrm>
            <a:off x="878535" y="1431612"/>
            <a:ext cx="4054315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err="1"/>
              <a:t>Rank</a:t>
            </a:r>
            <a:endParaRPr lang="pl-PL" dirty="0"/>
          </a:p>
          <a:p>
            <a:r>
              <a:rPr lang="pl-PL" sz="1600" dirty="0"/>
              <a:t>1  2  3                                                                     m</a:t>
            </a:r>
          </a:p>
        </p:txBody>
      </p:sp>
      <p:sp>
        <p:nvSpPr>
          <p:cNvPr id="11" name="Prostokąt 10"/>
          <p:cNvSpPr/>
          <p:nvPr/>
        </p:nvSpPr>
        <p:spPr>
          <a:xfrm>
            <a:off x="2116369" y="2047165"/>
            <a:ext cx="2769530" cy="3410771"/>
          </a:xfrm>
          <a:prstGeom prst="rect">
            <a:avLst/>
          </a:prstGeom>
          <a:pattFill prst="ltDnDiag">
            <a:fgClr>
              <a:srgbClr val="FF0000"/>
            </a:fgClr>
            <a:bgClr>
              <a:schemeClr val="bg1"/>
            </a:bgClr>
          </a:patt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cxnSp>
        <p:nvCxnSpPr>
          <p:cNvPr id="9" name="Łącznik prostoliniowy 8"/>
          <p:cNvCxnSpPr/>
          <p:nvPr/>
        </p:nvCxnSpPr>
        <p:spPr>
          <a:xfrm flipH="1">
            <a:off x="2116368" y="1431612"/>
            <a:ext cx="1" cy="4573403"/>
          </a:xfrm>
          <a:prstGeom prst="line">
            <a:avLst/>
          </a:prstGeom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pole tekstowe 11"/>
          <p:cNvSpPr txBox="1"/>
          <p:nvPr/>
        </p:nvSpPr>
        <p:spPr>
          <a:xfrm>
            <a:off x="1974342" y="1157468"/>
            <a:ext cx="2840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i="1" dirty="0"/>
              <a:t>x</a:t>
            </a:r>
          </a:p>
        </p:txBody>
      </p:sp>
      <p:pic>
        <p:nvPicPr>
          <p:cNvPr id="14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7690" y="2047165"/>
            <a:ext cx="251581" cy="272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2490" y="2351965"/>
            <a:ext cx="251581" cy="272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136" y="3349340"/>
            <a:ext cx="251581" cy="272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8551" y="3540675"/>
            <a:ext cx="251581" cy="272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5951" y="3822674"/>
            <a:ext cx="251581" cy="272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375" y="4941654"/>
            <a:ext cx="251581" cy="272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8257" y="5214027"/>
            <a:ext cx="251581" cy="272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748" y="5008529"/>
            <a:ext cx="631202" cy="683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23" name="Łącznik prostoliniowy 22"/>
          <p:cNvCxnSpPr/>
          <p:nvPr/>
        </p:nvCxnSpPr>
        <p:spPr>
          <a:xfrm flipH="1">
            <a:off x="465106" y="2659964"/>
            <a:ext cx="1651262" cy="0"/>
          </a:xfrm>
          <a:prstGeom prst="line">
            <a:avLst/>
          </a:prstGeom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Łącznik prostoliniowy 25"/>
          <p:cNvCxnSpPr/>
          <p:nvPr/>
        </p:nvCxnSpPr>
        <p:spPr>
          <a:xfrm flipH="1">
            <a:off x="448870" y="3371003"/>
            <a:ext cx="1651262" cy="0"/>
          </a:xfrm>
          <a:prstGeom prst="line">
            <a:avLst/>
          </a:prstGeom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Łącznik prostoliniowy 26"/>
          <p:cNvCxnSpPr/>
          <p:nvPr/>
        </p:nvCxnSpPr>
        <p:spPr>
          <a:xfrm flipH="1">
            <a:off x="463640" y="4095047"/>
            <a:ext cx="1651262" cy="0"/>
          </a:xfrm>
          <a:prstGeom prst="line">
            <a:avLst/>
          </a:prstGeom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Łącznik prostoliniowy 27"/>
          <p:cNvCxnSpPr/>
          <p:nvPr/>
        </p:nvCxnSpPr>
        <p:spPr>
          <a:xfrm flipH="1">
            <a:off x="463640" y="4941654"/>
            <a:ext cx="1651262" cy="0"/>
          </a:xfrm>
          <a:prstGeom prst="line">
            <a:avLst/>
          </a:prstGeom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2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6478" y="3553289"/>
            <a:ext cx="195138" cy="330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6502" y="4900725"/>
            <a:ext cx="195138" cy="330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5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9387" y="4080184"/>
            <a:ext cx="195138" cy="330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632" y="2313074"/>
            <a:ext cx="195138" cy="330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7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8382" y="2624338"/>
            <a:ext cx="195138" cy="330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8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0990" y="2962079"/>
            <a:ext cx="177040" cy="2328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7779" y="4177347"/>
            <a:ext cx="177040" cy="2328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0737" y="4659824"/>
            <a:ext cx="177040" cy="2328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645" y="4411658"/>
            <a:ext cx="177040" cy="2328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2" name="Obraz 4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8030" y="2053714"/>
            <a:ext cx="141122" cy="259360"/>
          </a:xfrm>
          <a:prstGeom prst="rect">
            <a:avLst/>
          </a:prstGeom>
        </p:spPr>
      </p:pic>
      <p:pic>
        <p:nvPicPr>
          <p:cNvPr id="44" name="Obraz 4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1079" y="4420919"/>
            <a:ext cx="141122" cy="259360"/>
          </a:xfrm>
          <a:prstGeom prst="rect">
            <a:avLst/>
          </a:prstGeom>
        </p:spPr>
      </p:pic>
      <p:pic>
        <p:nvPicPr>
          <p:cNvPr id="45" name="Obraz 4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9530" y="3106019"/>
            <a:ext cx="141122" cy="259360"/>
          </a:xfrm>
          <a:prstGeom prst="rect">
            <a:avLst/>
          </a:prstGeom>
        </p:spPr>
      </p:pic>
      <p:sp>
        <p:nvSpPr>
          <p:cNvPr id="43" name="TextBox 42"/>
          <p:cNvSpPr txBox="1"/>
          <p:nvPr/>
        </p:nvSpPr>
        <p:spPr>
          <a:xfrm>
            <a:off x="210803" y="6159959"/>
            <a:ext cx="8782050" cy="307777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1400" dirty="0"/>
              <a:t>P. </a:t>
            </a:r>
            <a:r>
              <a:rPr lang="en-US" sz="1400" dirty="0" err="1"/>
              <a:t>Faliszewski</a:t>
            </a:r>
            <a:r>
              <a:rPr lang="en-US" sz="1400" dirty="0"/>
              <a:t>, P. </a:t>
            </a:r>
            <a:r>
              <a:rPr lang="en-US" sz="1400" dirty="0" err="1"/>
              <a:t>Skowron</a:t>
            </a:r>
            <a:r>
              <a:rPr lang="en-US" sz="1400" dirty="0"/>
              <a:t>, A. </a:t>
            </a:r>
            <a:r>
              <a:rPr lang="en-US" sz="1400" dirty="0" err="1"/>
              <a:t>Slinko</a:t>
            </a:r>
            <a:r>
              <a:rPr lang="en-US" sz="1400" dirty="0"/>
              <a:t>: Achieving Fully Proportional Representation: </a:t>
            </a:r>
            <a:r>
              <a:rPr lang="en-US" sz="1400" dirty="0" err="1"/>
              <a:t>Approximability</a:t>
            </a:r>
            <a:r>
              <a:rPr lang="en-US" sz="1400" dirty="0"/>
              <a:t> Results (AI ‘15)</a:t>
            </a:r>
          </a:p>
        </p:txBody>
      </p:sp>
    </p:spTree>
    <p:extLst>
      <p:ext uri="{BB962C8B-B14F-4D97-AF65-F5344CB8AC3E}">
        <p14:creationId xmlns:p14="http://schemas.microsoft.com/office/powerpoint/2010/main" val="10491391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0" grpId="0" animBg="1"/>
      <p:bldP spid="29" grpId="0" animBg="1"/>
      <p:bldP spid="4" grpId="0" animBg="1"/>
      <p:bldP spid="5" grpId="0"/>
      <p:bldP spid="6" grpId="0"/>
      <p:bldP spid="11" grpId="0" animBg="1"/>
      <p:bldP spid="12" grpId="0"/>
      <p:bldP spid="43" grpId="0" animBg="1"/>
    </p:bldLst>
  </p:timing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rostokąt 49"/>
          <p:cNvSpPr/>
          <p:nvPr/>
        </p:nvSpPr>
        <p:spPr>
          <a:xfrm>
            <a:off x="838225" y="2969778"/>
            <a:ext cx="1266015" cy="200403"/>
          </a:xfrm>
          <a:prstGeom prst="rect">
            <a:avLst/>
          </a:prstGeom>
          <a:pattFill prst="ltDnDiag">
            <a:fgClr>
              <a:srgbClr val="FF0000"/>
            </a:fgClr>
            <a:bgClr>
              <a:schemeClr val="bg1"/>
            </a:bgClr>
          </a:patt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1" name="Prostokąt 30"/>
          <p:cNvSpPr/>
          <p:nvPr/>
        </p:nvSpPr>
        <p:spPr>
          <a:xfrm>
            <a:off x="828840" y="2047165"/>
            <a:ext cx="1266015" cy="612799"/>
          </a:xfrm>
          <a:prstGeom prst="rect">
            <a:avLst/>
          </a:prstGeom>
          <a:pattFill prst="ltDnDiag">
            <a:fgClr>
              <a:srgbClr val="FF0000"/>
            </a:fgClr>
            <a:bgClr>
              <a:schemeClr val="bg1"/>
            </a:bgClr>
          </a:patt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0" name="Prostokąt 29"/>
          <p:cNvSpPr/>
          <p:nvPr/>
        </p:nvSpPr>
        <p:spPr>
          <a:xfrm>
            <a:off x="832513" y="3371002"/>
            <a:ext cx="1266015" cy="2086933"/>
          </a:xfrm>
          <a:prstGeom prst="rect">
            <a:avLst/>
          </a:prstGeom>
          <a:pattFill prst="ltDnDiag">
            <a:fgClr>
              <a:srgbClr val="FF0000"/>
            </a:fgClr>
            <a:bgClr>
              <a:schemeClr val="bg1"/>
            </a:bgClr>
          </a:patt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pole tekstowe 6"/>
          <p:cNvSpPr txBox="1"/>
          <p:nvPr/>
        </p:nvSpPr>
        <p:spPr>
          <a:xfrm>
            <a:off x="5130777" y="1373259"/>
            <a:ext cx="3890393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dirty="0" err="1"/>
              <a:t>Goal</a:t>
            </a:r>
            <a:r>
              <a:rPr lang="pl-PL" b="1" dirty="0"/>
              <a:t>:</a:t>
            </a:r>
            <a:r>
              <a:rPr lang="pl-PL" dirty="0"/>
              <a:t> </a:t>
            </a:r>
            <a:r>
              <a:rPr lang="pl-PL" dirty="0" err="1"/>
              <a:t>pick</a:t>
            </a:r>
            <a:r>
              <a:rPr lang="pl-PL" dirty="0"/>
              <a:t> </a:t>
            </a:r>
            <a:r>
              <a:rPr lang="pl-PL" i="1" dirty="0"/>
              <a:t>K</a:t>
            </a:r>
            <a:r>
              <a:rPr lang="pl-PL" dirty="0"/>
              <a:t> </a:t>
            </a:r>
            <a:r>
              <a:rPr lang="pl-PL" dirty="0" err="1"/>
              <a:t>winners</a:t>
            </a:r>
            <a:r>
              <a:rPr lang="pl-PL" dirty="0"/>
              <a:t> </a:t>
            </a:r>
            <a:r>
              <a:rPr lang="pl-PL" dirty="0" err="1"/>
              <a:t>among</a:t>
            </a:r>
            <a:r>
              <a:rPr lang="pl-PL" dirty="0"/>
              <a:t> </a:t>
            </a:r>
            <a:r>
              <a:rPr lang="pl-PL" i="1" dirty="0"/>
              <a:t>m</a:t>
            </a:r>
            <a:r>
              <a:rPr lang="pl-PL" dirty="0"/>
              <a:t> </a:t>
            </a:r>
            <a:r>
              <a:rPr lang="pl-PL" dirty="0" err="1"/>
              <a:t>candidates</a:t>
            </a:r>
            <a:r>
              <a:rPr lang="pl-PL" dirty="0"/>
              <a:t>, to </a:t>
            </a:r>
            <a:r>
              <a:rPr lang="pl-PL" dirty="0" err="1"/>
              <a:t>get</a:t>
            </a:r>
            <a:r>
              <a:rPr lang="pl-PL" dirty="0"/>
              <a:t> the </a:t>
            </a:r>
            <a:r>
              <a:rPr lang="pl-PL" dirty="0" err="1"/>
              <a:t>highest</a:t>
            </a:r>
            <a:r>
              <a:rPr lang="pl-PL" dirty="0"/>
              <a:t> </a:t>
            </a:r>
            <a:r>
              <a:rPr lang="pl-PL" dirty="0" err="1"/>
              <a:t>utility</a:t>
            </a:r>
            <a:endParaRPr lang="pl-PL" dirty="0"/>
          </a:p>
          <a:p>
            <a:endParaRPr lang="pl-PL" dirty="0"/>
          </a:p>
          <a:p>
            <a:endParaRPr lang="pl-PL" dirty="0"/>
          </a:p>
          <a:p>
            <a:r>
              <a:rPr lang="pl-PL" b="1" dirty="0" err="1"/>
              <a:t>Initialize</a:t>
            </a:r>
            <a:r>
              <a:rPr lang="pl-PL" b="1" dirty="0"/>
              <a:t>:</a:t>
            </a:r>
            <a:r>
              <a:rPr lang="pl-PL" dirty="0"/>
              <a:t> </a:t>
            </a:r>
            <a:r>
              <a:rPr lang="pl-PL" dirty="0" err="1"/>
              <a:t>Forget</a:t>
            </a:r>
            <a:r>
              <a:rPr lang="pl-PL" dirty="0"/>
              <a:t> </a:t>
            </a:r>
            <a:r>
              <a:rPr lang="pl-PL" dirty="0" err="1"/>
              <a:t>about</a:t>
            </a:r>
            <a:r>
              <a:rPr lang="pl-PL" dirty="0"/>
              <a:t> the </a:t>
            </a:r>
            <a:r>
              <a:rPr lang="pl-PL" dirty="0" err="1"/>
              <a:t>whole</a:t>
            </a:r>
            <a:r>
              <a:rPr lang="pl-PL" dirty="0"/>
              <a:t> profile </a:t>
            </a:r>
            <a:r>
              <a:rPr lang="pl-PL" dirty="0" err="1"/>
              <a:t>beyond</a:t>
            </a:r>
            <a:r>
              <a:rPr lang="pl-PL" dirty="0"/>
              <a:t> </a:t>
            </a:r>
            <a:r>
              <a:rPr lang="pl-PL" dirty="0" err="1"/>
              <a:t>rank</a:t>
            </a:r>
            <a:r>
              <a:rPr lang="pl-PL" dirty="0"/>
              <a:t> </a:t>
            </a:r>
            <a:r>
              <a:rPr lang="pl-PL" i="1" dirty="0"/>
              <a:t>x</a:t>
            </a:r>
            <a:r>
              <a:rPr lang="pl-PL" dirty="0"/>
              <a:t>:</a:t>
            </a:r>
          </a:p>
          <a:p>
            <a:endParaRPr lang="pl-PL" dirty="0"/>
          </a:p>
          <a:p>
            <a:r>
              <a:rPr lang="pl-PL" dirty="0"/>
              <a:t>x = </a:t>
            </a:r>
            <a:r>
              <a:rPr lang="pl-PL" dirty="0" err="1"/>
              <a:t>mw</a:t>
            </a:r>
            <a:r>
              <a:rPr lang="pl-PL" dirty="0"/>
              <a:t>(K) / K   	</a:t>
            </a:r>
            <a:r>
              <a:rPr lang="pl-PL" sz="1400" dirty="0"/>
              <a:t>(w(K) </a:t>
            </a:r>
            <a:r>
              <a:rPr lang="pl-PL" sz="1400" dirty="0" err="1"/>
              <a:t>is</a:t>
            </a:r>
            <a:r>
              <a:rPr lang="pl-PL" sz="1400" dirty="0"/>
              <a:t> </a:t>
            </a:r>
            <a:r>
              <a:rPr lang="pl-PL" sz="1400" dirty="0" err="1"/>
              <a:t>Lambert’s</a:t>
            </a:r>
            <a:r>
              <a:rPr lang="pl-PL" sz="1400" dirty="0"/>
              <a:t> 			W </a:t>
            </a:r>
            <a:r>
              <a:rPr lang="pl-PL" sz="1400" dirty="0" err="1"/>
              <a:t>function</a:t>
            </a:r>
            <a:r>
              <a:rPr lang="pl-PL" sz="1400" dirty="0"/>
              <a:t>, O(log K))</a:t>
            </a:r>
          </a:p>
          <a:p>
            <a:endParaRPr lang="pl-PL" sz="1400" b="1" dirty="0"/>
          </a:p>
          <a:p>
            <a:r>
              <a:rPr lang="pl-PL" b="1" dirty="0" err="1"/>
              <a:t>Loop</a:t>
            </a:r>
            <a:r>
              <a:rPr lang="pl-PL" b="1" dirty="0"/>
              <a:t>:</a:t>
            </a:r>
            <a:r>
              <a:rPr lang="pl-PL" dirty="0"/>
              <a:t> </a:t>
            </a:r>
            <a:r>
              <a:rPr lang="pl-PL" dirty="0" err="1"/>
              <a:t>Keep</a:t>
            </a:r>
            <a:r>
              <a:rPr lang="pl-PL" dirty="0"/>
              <a:t> </a:t>
            </a:r>
            <a:r>
              <a:rPr lang="pl-PL" dirty="0" err="1"/>
              <a:t>picking</a:t>
            </a:r>
            <a:r>
              <a:rPr lang="pl-PL" dirty="0"/>
              <a:t> the </a:t>
            </a:r>
            <a:r>
              <a:rPr lang="pl-PL" dirty="0" err="1"/>
              <a:t>candidate</a:t>
            </a:r>
            <a:r>
              <a:rPr lang="pl-PL" dirty="0"/>
              <a:t> </a:t>
            </a:r>
            <a:r>
              <a:rPr lang="pl-PL" dirty="0" err="1"/>
              <a:t>that</a:t>
            </a:r>
            <a:r>
              <a:rPr lang="pl-PL" dirty="0"/>
              <a:t> </a:t>
            </a:r>
            <a:r>
              <a:rPr lang="pl-PL" dirty="0" err="1"/>
              <a:t>appears</a:t>
            </a:r>
            <a:r>
              <a:rPr lang="pl-PL" dirty="0"/>
              <a:t> in the „</a:t>
            </a:r>
            <a:r>
              <a:rPr lang="pl-PL" dirty="0" err="1"/>
              <a:t>available</a:t>
            </a:r>
            <a:r>
              <a:rPr lang="pl-PL" dirty="0"/>
              <a:t>” part of the profile most </a:t>
            </a:r>
            <a:r>
              <a:rPr lang="pl-PL" dirty="0" err="1"/>
              <a:t>frequently</a:t>
            </a:r>
            <a:r>
              <a:rPr lang="pl-PL" dirty="0"/>
              <a:t>.</a:t>
            </a:r>
          </a:p>
          <a:p>
            <a:endParaRPr lang="pl-PL" sz="1400" dirty="0"/>
          </a:p>
        </p:txBody>
      </p:sp>
      <p:sp>
        <p:nvSpPr>
          <p:cNvPr id="4" name="Prostokąt 3"/>
          <p:cNvSpPr/>
          <p:nvPr/>
        </p:nvSpPr>
        <p:spPr>
          <a:xfrm>
            <a:off x="832513" y="2019869"/>
            <a:ext cx="4053386" cy="3466531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" name="pole tekstowe 4"/>
          <p:cNvSpPr txBox="1"/>
          <p:nvPr/>
        </p:nvSpPr>
        <p:spPr>
          <a:xfrm>
            <a:off x="465105" y="2019869"/>
            <a:ext cx="369012" cy="38779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1</a:t>
            </a:r>
          </a:p>
          <a:p>
            <a:r>
              <a:rPr lang="pl-PL" dirty="0"/>
              <a:t>v</a:t>
            </a:r>
            <a:r>
              <a:rPr lang="pl-PL" baseline="-25000" dirty="0"/>
              <a:t>2</a:t>
            </a:r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r>
              <a:rPr lang="pl-PL" dirty="0" err="1"/>
              <a:t>v</a:t>
            </a:r>
            <a:r>
              <a:rPr lang="pl-PL" baseline="-25000" dirty="0" err="1"/>
              <a:t>n</a:t>
            </a:r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</p:txBody>
      </p:sp>
      <p:sp>
        <p:nvSpPr>
          <p:cNvPr id="6" name="pole tekstowe 5"/>
          <p:cNvSpPr txBox="1"/>
          <p:nvPr/>
        </p:nvSpPr>
        <p:spPr>
          <a:xfrm>
            <a:off x="878535" y="1431612"/>
            <a:ext cx="4054315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err="1"/>
              <a:t>Rank</a:t>
            </a:r>
            <a:endParaRPr lang="pl-PL" dirty="0"/>
          </a:p>
          <a:p>
            <a:r>
              <a:rPr lang="pl-PL" sz="1600" dirty="0"/>
              <a:t>1  2  3                                                                     m</a:t>
            </a:r>
          </a:p>
        </p:txBody>
      </p:sp>
      <p:sp>
        <p:nvSpPr>
          <p:cNvPr id="11" name="Prostokąt 10"/>
          <p:cNvSpPr/>
          <p:nvPr/>
        </p:nvSpPr>
        <p:spPr>
          <a:xfrm>
            <a:off x="2116369" y="2047165"/>
            <a:ext cx="2769530" cy="3410771"/>
          </a:xfrm>
          <a:prstGeom prst="rect">
            <a:avLst/>
          </a:prstGeom>
          <a:pattFill prst="ltDnDiag">
            <a:fgClr>
              <a:srgbClr val="FF0000"/>
            </a:fgClr>
            <a:bgClr>
              <a:schemeClr val="bg1"/>
            </a:bgClr>
          </a:patt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cxnSp>
        <p:nvCxnSpPr>
          <p:cNvPr id="9" name="Łącznik prostoliniowy 8"/>
          <p:cNvCxnSpPr/>
          <p:nvPr/>
        </p:nvCxnSpPr>
        <p:spPr>
          <a:xfrm flipH="1">
            <a:off x="2116368" y="1431612"/>
            <a:ext cx="1" cy="4573403"/>
          </a:xfrm>
          <a:prstGeom prst="line">
            <a:avLst/>
          </a:prstGeom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pole tekstowe 11"/>
          <p:cNvSpPr txBox="1"/>
          <p:nvPr/>
        </p:nvSpPr>
        <p:spPr>
          <a:xfrm>
            <a:off x="1974342" y="1157468"/>
            <a:ext cx="2840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i="1" dirty="0"/>
              <a:t>x</a:t>
            </a:r>
          </a:p>
        </p:txBody>
      </p:sp>
      <p:pic>
        <p:nvPicPr>
          <p:cNvPr id="14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7690" y="2047165"/>
            <a:ext cx="251581" cy="272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2490" y="2351965"/>
            <a:ext cx="251581" cy="272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136" y="3349340"/>
            <a:ext cx="251581" cy="272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8551" y="3540675"/>
            <a:ext cx="251581" cy="272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5951" y="3822674"/>
            <a:ext cx="251581" cy="272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375" y="4941654"/>
            <a:ext cx="251581" cy="272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8257" y="5214027"/>
            <a:ext cx="251581" cy="272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748" y="5008529"/>
            <a:ext cx="631202" cy="683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23" name="Łącznik prostoliniowy 22"/>
          <p:cNvCxnSpPr/>
          <p:nvPr/>
        </p:nvCxnSpPr>
        <p:spPr>
          <a:xfrm flipH="1">
            <a:off x="463640" y="2659964"/>
            <a:ext cx="1651262" cy="0"/>
          </a:xfrm>
          <a:prstGeom prst="line">
            <a:avLst/>
          </a:prstGeom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Łącznik prostoliniowy 25"/>
          <p:cNvCxnSpPr/>
          <p:nvPr/>
        </p:nvCxnSpPr>
        <p:spPr>
          <a:xfrm flipH="1">
            <a:off x="448870" y="3371003"/>
            <a:ext cx="1651262" cy="0"/>
          </a:xfrm>
          <a:prstGeom prst="line">
            <a:avLst/>
          </a:prstGeom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2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6478" y="3553289"/>
            <a:ext cx="195138" cy="330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6502" y="4900725"/>
            <a:ext cx="195138" cy="330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5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9387" y="4080184"/>
            <a:ext cx="195138" cy="330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632" y="2313074"/>
            <a:ext cx="195138" cy="330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7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8382" y="2624338"/>
            <a:ext cx="195138" cy="330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8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0990" y="2962079"/>
            <a:ext cx="177040" cy="2328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7779" y="4177347"/>
            <a:ext cx="177040" cy="2328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0737" y="4659824"/>
            <a:ext cx="177040" cy="2328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645" y="4411658"/>
            <a:ext cx="177040" cy="2328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2" name="Obraz 4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8030" y="2053714"/>
            <a:ext cx="141122" cy="259360"/>
          </a:xfrm>
          <a:prstGeom prst="rect">
            <a:avLst/>
          </a:prstGeom>
        </p:spPr>
      </p:pic>
      <p:pic>
        <p:nvPicPr>
          <p:cNvPr id="44" name="Obraz 4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1079" y="4420919"/>
            <a:ext cx="141122" cy="259360"/>
          </a:xfrm>
          <a:prstGeom prst="rect">
            <a:avLst/>
          </a:prstGeom>
        </p:spPr>
      </p:pic>
      <p:pic>
        <p:nvPicPr>
          <p:cNvPr id="45" name="Obraz 4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9530" y="3106019"/>
            <a:ext cx="141122" cy="259360"/>
          </a:xfrm>
          <a:prstGeom prst="rect">
            <a:avLst/>
          </a:prstGeom>
        </p:spPr>
      </p:pic>
      <p:pic>
        <p:nvPicPr>
          <p:cNvPr id="46" name="Picture 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6985" y="5008530"/>
            <a:ext cx="519499" cy="683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48" name="Łącznik prostoliniowy 47"/>
          <p:cNvCxnSpPr/>
          <p:nvPr/>
        </p:nvCxnSpPr>
        <p:spPr>
          <a:xfrm flipH="1">
            <a:off x="456270" y="2969778"/>
            <a:ext cx="1651262" cy="0"/>
          </a:xfrm>
          <a:prstGeom prst="line">
            <a:avLst/>
          </a:prstGeom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Łącznik prostoliniowy 48"/>
          <p:cNvCxnSpPr/>
          <p:nvPr/>
        </p:nvCxnSpPr>
        <p:spPr>
          <a:xfrm flipH="1">
            <a:off x="465107" y="3170181"/>
            <a:ext cx="1651262" cy="0"/>
          </a:xfrm>
          <a:prstGeom prst="line">
            <a:avLst/>
          </a:prstGeom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Tytuł 1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720080"/>
          </a:xfrm>
        </p:spPr>
        <p:txBody>
          <a:bodyPr>
            <a:noAutofit/>
          </a:bodyPr>
          <a:lstStyle/>
          <a:p>
            <a:pPr algn="ctr"/>
            <a:r>
              <a:rPr lang="pl-PL" sz="2800" b="1" dirty="0"/>
              <a:t>1-Best: PTAS (</a:t>
            </a:r>
            <a:r>
              <a:rPr lang="pl-PL" sz="2800" b="1" dirty="0" err="1"/>
              <a:t>Borda</a:t>
            </a:r>
            <a:r>
              <a:rPr lang="pl-PL" sz="2800" b="1" dirty="0"/>
              <a:t> Utilities)</a:t>
            </a:r>
            <a:endParaRPr lang="pl-PL" sz="2800" baseline="30000" dirty="0"/>
          </a:p>
        </p:txBody>
      </p:sp>
      <p:sp>
        <p:nvSpPr>
          <p:cNvPr id="43" name="TextBox 42"/>
          <p:cNvSpPr txBox="1"/>
          <p:nvPr/>
        </p:nvSpPr>
        <p:spPr>
          <a:xfrm>
            <a:off x="210803" y="6159959"/>
            <a:ext cx="8782050" cy="307777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1400" dirty="0"/>
              <a:t>P. </a:t>
            </a:r>
            <a:r>
              <a:rPr lang="en-US" sz="1400" dirty="0" err="1"/>
              <a:t>Faliszewski</a:t>
            </a:r>
            <a:r>
              <a:rPr lang="en-US" sz="1400" dirty="0"/>
              <a:t>, P. </a:t>
            </a:r>
            <a:r>
              <a:rPr lang="en-US" sz="1400" dirty="0" err="1"/>
              <a:t>Skowron</a:t>
            </a:r>
            <a:r>
              <a:rPr lang="en-US" sz="1400" dirty="0"/>
              <a:t>, A. </a:t>
            </a:r>
            <a:r>
              <a:rPr lang="en-US" sz="1400" dirty="0" err="1"/>
              <a:t>Slinko</a:t>
            </a:r>
            <a:r>
              <a:rPr lang="en-US" sz="1400" dirty="0"/>
              <a:t>: Achieving Fully Proportional Representation: </a:t>
            </a:r>
            <a:r>
              <a:rPr lang="en-US" sz="1400" dirty="0" err="1"/>
              <a:t>Approximability</a:t>
            </a:r>
            <a:r>
              <a:rPr lang="en-US" sz="1400" dirty="0"/>
              <a:t> Results (AI ‘15)</a:t>
            </a:r>
          </a:p>
        </p:txBody>
      </p:sp>
    </p:spTree>
    <p:extLst>
      <p:ext uri="{BB962C8B-B14F-4D97-AF65-F5344CB8AC3E}">
        <p14:creationId xmlns:p14="http://schemas.microsoft.com/office/powerpoint/2010/main" val="2028624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</p:bldLst>
  </p:timing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" name="Grupa 55"/>
          <p:cNvGrpSpPr/>
          <p:nvPr/>
        </p:nvGrpSpPr>
        <p:grpSpPr>
          <a:xfrm rot="10800000">
            <a:off x="8197465" y="5955470"/>
            <a:ext cx="608087" cy="302821"/>
            <a:chOff x="3865419" y="6005014"/>
            <a:chExt cx="1893062" cy="452652"/>
          </a:xfrm>
        </p:grpSpPr>
        <p:sp>
          <p:nvSpPr>
            <p:cNvPr id="57" name="Prostokąt 56"/>
            <p:cNvSpPr/>
            <p:nvPr/>
          </p:nvSpPr>
          <p:spPr>
            <a:xfrm flipV="1">
              <a:off x="3865419" y="6005015"/>
              <a:ext cx="1880692" cy="452651"/>
            </a:xfrm>
            <a:prstGeom prst="rect">
              <a:avLst/>
            </a:prstGeom>
            <a:pattFill prst="ltDnDiag">
              <a:fgClr>
                <a:srgbClr val="FF0000"/>
              </a:fgClr>
              <a:bgClr>
                <a:schemeClr val="bg1"/>
              </a:bgClr>
            </a:patt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grpSp>
          <p:nvGrpSpPr>
            <p:cNvPr id="58" name="Grupa 57"/>
            <p:cNvGrpSpPr/>
            <p:nvPr/>
          </p:nvGrpSpPr>
          <p:grpSpPr>
            <a:xfrm>
              <a:off x="4107218" y="6005014"/>
              <a:ext cx="1651263" cy="452651"/>
              <a:chOff x="5312069" y="5897854"/>
              <a:chExt cx="1651263" cy="452651"/>
            </a:xfrm>
          </p:grpSpPr>
          <p:cxnSp>
            <p:nvCxnSpPr>
              <p:cNvPr id="59" name="Łącznik prostoliniowy 58"/>
              <p:cNvCxnSpPr/>
              <p:nvPr/>
            </p:nvCxnSpPr>
            <p:spPr>
              <a:xfrm flipH="1">
                <a:off x="5312069" y="5897854"/>
                <a:ext cx="1651262" cy="0"/>
              </a:xfrm>
              <a:prstGeom prst="line">
                <a:avLst/>
              </a:prstGeom>
              <a:ln w="22225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" name="Łącznik prostoliniowy 59"/>
              <p:cNvCxnSpPr/>
              <p:nvPr/>
            </p:nvCxnSpPr>
            <p:spPr>
              <a:xfrm flipH="1">
                <a:off x="5312070" y="6350505"/>
                <a:ext cx="1651262" cy="0"/>
              </a:xfrm>
              <a:prstGeom prst="line">
                <a:avLst/>
              </a:prstGeom>
              <a:ln w="22225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" name="Łącznik prostoliniowy 60"/>
              <p:cNvCxnSpPr/>
              <p:nvPr/>
            </p:nvCxnSpPr>
            <p:spPr>
              <a:xfrm flipV="1">
                <a:off x="6963331" y="5897855"/>
                <a:ext cx="1" cy="452650"/>
              </a:xfrm>
              <a:prstGeom prst="line">
                <a:avLst/>
              </a:prstGeom>
              <a:ln w="22225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5" name="Grupa 24"/>
          <p:cNvGrpSpPr/>
          <p:nvPr/>
        </p:nvGrpSpPr>
        <p:grpSpPr>
          <a:xfrm>
            <a:off x="5070269" y="5955474"/>
            <a:ext cx="1893062" cy="302821"/>
            <a:chOff x="3865419" y="6005014"/>
            <a:chExt cx="1893062" cy="452652"/>
          </a:xfrm>
        </p:grpSpPr>
        <p:sp>
          <p:nvSpPr>
            <p:cNvPr id="55" name="Prostokąt 54"/>
            <p:cNvSpPr/>
            <p:nvPr/>
          </p:nvSpPr>
          <p:spPr>
            <a:xfrm flipV="1">
              <a:off x="3865419" y="6005015"/>
              <a:ext cx="1880692" cy="452651"/>
            </a:xfrm>
            <a:prstGeom prst="rect">
              <a:avLst/>
            </a:prstGeom>
            <a:pattFill prst="ltDnDiag">
              <a:fgClr>
                <a:srgbClr val="FF0000"/>
              </a:fgClr>
              <a:bgClr>
                <a:schemeClr val="bg1"/>
              </a:bgClr>
            </a:patt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grpSp>
          <p:nvGrpSpPr>
            <p:cNvPr id="24" name="Grupa 23"/>
            <p:cNvGrpSpPr/>
            <p:nvPr/>
          </p:nvGrpSpPr>
          <p:grpSpPr>
            <a:xfrm>
              <a:off x="4107218" y="6005014"/>
              <a:ext cx="1651263" cy="452651"/>
              <a:chOff x="5312069" y="5897854"/>
              <a:chExt cx="1651263" cy="452651"/>
            </a:xfrm>
          </p:grpSpPr>
          <p:cxnSp>
            <p:nvCxnSpPr>
              <p:cNvPr id="52" name="Łącznik prostoliniowy 51"/>
              <p:cNvCxnSpPr/>
              <p:nvPr/>
            </p:nvCxnSpPr>
            <p:spPr>
              <a:xfrm flipH="1">
                <a:off x="5312069" y="5897854"/>
                <a:ext cx="1651262" cy="0"/>
              </a:xfrm>
              <a:prstGeom prst="line">
                <a:avLst/>
              </a:prstGeom>
              <a:ln w="22225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Łącznik prostoliniowy 52"/>
              <p:cNvCxnSpPr/>
              <p:nvPr/>
            </p:nvCxnSpPr>
            <p:spPr>
              <a:xfrm flipH="1">
                <a:off x="5312070" y="6350505"/>
                <a:ext cx="1651262" cy="0"/>
              </a:xfrm>
              <a:prstGeom prst="line">
                <a:avLst/>
              </a:prstGeom>
              <a:ln w="22225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Łącznik prostoliniowy 53"/>
              <p:cNvCxnSpPr/>
              <p:nvPr/>
            </p:nvCxnSpPr>
            <p:spPr>
              <a:xfrm flipV="1">
                <a:off x="6963331" y="5897855"/>
                <a:ext cx="1" cy="452650"/>
              </a:xfrm>
              <a:prstGeom prst="line">
                <a:avLst/>
              </a:prstGeom>
              <a:ln w="22225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31" name="Prostokąt 30"/>
          <p:cNvSpPr/>
          <p:nvPr/>
        </p:nvSpPr>
        <p:spPr>
          <a:xfrm>
            <a:off x="828840" y="2047165"/>
            <a:ext cx="1266015" cy="612799"/>
          </a:xfrm>
          <a:prstGeom prst="rect">
            <a:avLst/>
          </a:prstGeom>
          <a:pattFill prst="ltDnDiag">
            <a:fgClr>
              <a:srgbClr val="FF0000"/>
            </a:fgClr>
            <a:bgClr>
              <a:schemeClr val="bg1"/>
            </a:bgClr>
          </a:patt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0" name="Prostokąt 29"/>
          <p:cNvSpPr/>
          <p:nvPr/>
        </p:nvSpPr>
        <p:spPr>
          <a:xfrm>
            <a:off x="832513" y="2969778"/>
            <a:ext cx="1266015" cy="2488157"/>
          </a:xfrm>
          <a:prstGeom prst="rect">
            <a:avLst/>
          </a:prstGeom>
          <a:pattFill prst="ltDnDiag">
            <a:fgClr>
              <a:srgbClr val="FF0000"/>
            </a:fgClr>
            <a:bgClr>
              <a:schemeClr val="bg1"/>
            </a:bgClr>
          </a:patt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" name="Prostokąt 3"/>
          <p:cNvSpPr/>
          <p:nvPr/>
        </p:nvSpPr>
        <p:spPr>
          <a:xfrm>
            <a:off x="832513" y="2019869"/>
            <a:ext cx="4053386" cy="3466531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" name="pole tekstowe 4"/>
          <p:cNvSpPr txBox="1"/>
          <p:nvPr/>
        </p:nvSpPr>
        <p:spPr>
          <a:xfrm>
            <a:off x="465105" y="2019869"/>
            <a:ext cx="369012" cy="38779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1</a:t>
            </a:r>
          </a:p>
          <a:p>
            <a:r>
              <a:rPr lang="pl-PL" dirty="0"/>
              <a:t>v</a:t>
            </a:r>
            <a:r>
              <a:rPr lang="pl-PL" baseline="-25000" dirty="0"/>
              <a:t>2</a:t>
            </a:r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r>
              <a:rPr lang="pl-PL" dirty="0" err="1"/>
              <a:t>v</a:t>
            </a:r>
            <a:r>
              <a:rPr lang="pl-PL" baseline="-25000" dirty="0" err="1"/>
              <a:t>n</a:t>
            </a:r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</p:txBody>
      </p:sp>
      <p:sp>
        <p:nvSpPr>
          <p:cNvPr id="6" name="pole tekstowe 5"/>
          <p:cNvSpPr txBox="1"/>
          <p:nvPr/>
        </p:nvSpPr>
        <p:spPr>
          <a:xfrm>
            <a:off x="878535" y="1431612"/>
            <a:ext cx="4054315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err="1"/>
              <a:t>Rank</a:t>
            </a:r>
            <a:endParaRPr lang="pl-PL" dirty="0"/>
          </a:p>
          <a:p>
            <a:r>
              <a:rPr lang="pl-PL" sz="1600" dirty="0"/>
              <a:t>1  2  3                                                                     m</a:t>
            </a:r>
          </a:p>
        </p:txBody>
      </p:sp>
      <p:sp>
        <p:nvSpPr>
          <p:cNvPr id="11" name="Prostokąt 10"/>
          <p:cNvSpPr/>
          <p:nvPr/>
        </p:nvSpPr>
        <p:spPr>
          <a:xfrm>
            <a:off x="2116369" y="2047165"/>
            <a:ext cx="2769530" cy="3410771"/>
          </a:xfrm>
          <a:prstGeom prst="rect">
            <a:avLst/>
          </a:prstGeom>
          <a:pattFill prst="ltDnDiag">
            <a:fgClr>
              <a:srgbClr val="FF0000"/>
            </a:fgClr>
            <a:bgClr>
              <a:schemeClr val="bg1"/>
            </a:bgClr>
          </a:patt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cxnSp>
        <p:nvCxnSpPr>
          <p:cNvPr id="9" name="Łącznik prostoliniowy 8"/>
          <p:cNvCxnSpPr/>
          <p:nvPr/>
        </p:nvCxnSpPr>
        <p:spPr>
          <a:xfrm flipH="1">
            <a:off x="2116368" y="1431612"/>
            <a:ext cx="1" cy="4573403"/>
          </a:xfrm>
          <a:prstGeom prst="line">
            <a:avLst/>
          </a:prstGeom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pole tekstowe 11"/>
          <p:cNvSpPr txBox="1"/>
          <p:nvPr/>
        </p:nvSpPr>
        <p:spPr>
          <a:xfrm>
            <a:off x="1974342" y="1157468"/>
            <a:ext cx="2840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i="1" dirty="0"/>
              <a:t>x</a:t>
            </a:r>
          </a:p>
        </p:txBody>
      </p:sp>
      <p:pic>
        <p:nvPicPr>
          <p:cNvPr id="14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7690" y="2047165"/>
            <a:ext cx="251581" cy="272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2490" y="2351965"/>
            <a:ext cx="251581" cy="272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136" y="3349340"/>
            <a:ext cx="251581" cy="272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8551" y="3540675"/>
            <a:ext cx="251581" cy="272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5951" y="3822674"/>
            <a:ext cx="251581" cy="272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375" y="4941654"/>
            <a:ext cx="251581" cy="272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8257" y="5214027"/>
            <a:ext cx="251581" cy="272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748" y="5008529"/>
            <a:ext cx="631202" cy="683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23" name="Łącznik prostoliniowy 22"/>
          <p:cNvCxnSpPr/>
          <p:nvPr/>
        </p:nvCxnSpPr>
        <p:spPr>
          <a:xfrm flipH="1">
            <a:off x="463640" y="2659964"/>
            <a:ext cx="1651262" cy="0"/>
          </a:xfrm>
          <a:prstGeom prst="line">
            <a:avLst/>
          </a:prstGeom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2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6478" y="3553289"/>
            <a:ext cx="195138" cy="330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6502" y="4900725"/>
            <a:ext cx="195138" cy="330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5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9387" y="4080184"/>
            <a:ext cx="195138" cy="330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632" y="2313074"/>
            <a:ext cx="195138" cy="330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7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8382" y="2624338"/>
            <a:ext cx="195138" cy="330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8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0990" y="2962079"/>
            <a:ext cx="177040" cy="2328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7779" y="4177347"/>
            <a:ext cx="177040" cy="2328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0737" y="4659824"/>
            <a:ext cx="177040" cy="2328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645" y="4411658"/>
            <a:ext cx="177040" cy="2328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2" name="Obraz 4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8030" y="2053714"/>
            <a:ext cx="141122" cy="259360"/>
          </a:xfrm>
          <a:prstGeom prst="rect">
            <a:avLst/>
          </a:prstGeom>
        </p:spPr>
      </p:pic>
      <p:pic>
        <p:nvPicPr>
          <p:cNvPr id="44" name="Obraz 4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1079" y="4420919"/>
            <a:ext cx="141122" cy="259360"/>
          </a:xfrm>
          <a:prstGeom prst="rect">
            <a:avLst/>
          </a:prstGeom>
        </p:spPr>
      </p:pic>
      <p:pic>
        <p:nvPicPr>
          <p:cNvPr id="45" name="Obraz 4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9530" y="3106019"/>
            <a:ext cx="141122" cy="259360"/>
          </a:xfrm>
          <a:prstGeom prst="rect">
            <a:avLst/>
          </a:prstGeom>
        </p:spPr>
      </p:pic>
      <p:pic>
        <p:nvPicPr>
          <p:cNvPr id="46" name="Picture 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6985" y="5008530"/>
            <a:ext cx="519499" cy="683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48" name="Łącznik prostoliniowy 47"/>
          <p:cNvCxnSpPr/>
          <p:nvPr/>
        </p:nvCxnSpPr>
        <p:spPr>
          <a:xfrm flipH="1">
            <a:off x="456270" y="2969778"/>
            <a:ext cx="1651262" cy="0"/>
          </a:xfrm>
          <a:prstGeom prst="line">
            <a:avLst/>
          </a:prstGeom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" name="Obraz 5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3331" y="4942004"/>
            <a:ext cx="392915" cy="722116"/>
          </a:xfrm>
          <a:prstGeom prst="rect">
            <a:avLst/>
          </a:prstGeom>
        </p:spPr>
      </p:pic>
      <p:sp>
        <p:nvSpPr>
          <p:cNvPr id="7" name="pole tekstowe 6"/>
          <p:cNvSpPr txBox="1"/>
          <p:nvPr/>
        </p:nvSpPr>
        <p:spPr>
          <a:xfrm>
            <a:off x="5130777" y="1373259"/>
            <a:ext cx="3890393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dirty="0" err="1"/>
              <a:t>Goal</a:t>
            </a:r>
            <a:r>
              <a:rPr lang="pl-PL" b="1" dirty="0"/>
              <a:t>:</a:t>
            </a:r>
            <a:r>
              <a:rPr lang="pl-PL" dirty="0"/>
              <a:t> </a:t>
            </a:r>
            <a:r>
              <a:rPr lang="pl-PL" dirty="0" err="1"/>
              <a:t>pick</a:t>
            </a:r>
            <a:r>
              <a:rPr lang="pl-PL" dirty="0"/>
              <a:t> </a:t>
            </a:r>
            <a:r>
              <a:rPr lang="pl-PL" i="1" dirty="0"/>
              <a:t>K</a:t>
            </a:r>
            <a:r>
              <a:rPr lang="pl-PL" dirty="0"/>
              <a:t> </a:t>
            </a:r>
            <a:r>
              <a:rPr lang="pl-PL" dirty="0" err="1"/>
              <a:t>winners</a:t>
            </a:r>
            <a:r>
              <a:rPr lang="pl-PL" dirty="0"/>
              <a:t> </a:t>
            </a:r>
            <a:r>
              <a:rPr lang="pl-PL" dirty="0" err="1"/>
              <a:t>among</a:t>
            </a:r>
            <a:r>
              <a:rPr lang="pl-PL" dirty="0"/>
              <a:t> </a:t>
            </a:r>
            <a:r>
              <a:rPr lang="pl-PL" i="1" dirty="0"/>
              <a:t>m</a:t>
            </a:r>
            <a:r>
              <a:rPr lang="pl-PL" dirty="0"/>
              <a:t> </a:t>
            </a:r>
            <a:r>
              <a:rPr lang="pl-PL" dirty="0" err="1"/>
              <a:t>candidates</a:t>
            </a:r>
            <a:r>
              <a:rPr lang="pl-PL" dirty="0"/>
              <a:t>, to </a:t>
            </a:r>
            <a:r>
              <a:rPr lang="pl-PL" dirty="0" err="1"/>
              <a:t>get</a:t>
            </a:r>
            <a:r>
              <a:rPr lang="pl-PL" dirty="0"/>
              <a:t> the </a:t>
            </a:r>
            <a:r>
              <a:rPr lang="pl-PL" dirty="0" err="1"/>
              <a:t>highest</a:t>
            </a:r>
            <a:r>
              <a:rPr lang="pl-PL" dirty="0"/>
              <a:t> </a:t>
            </a:r>
            <a:r>
              <a:rPr lang="pl-PL" dirty="0" err="1"/>
              <a:t>utility</a:t>
            </a:r>
            <a:endParaRPr lang="pl-PL" dirty="0"/>
          </a:p>
          <a:p>
            <a:endParaRPr lang="pl-PL" dirty="0"/>
          </a:p>
          <a:p>
            <a:endParaRPr lang="pl-PL" dirty="0"/>
          </a:p>
          <a:p>
            <a:r>
              <a:rPr lang="pl-PL" b="1" dirty="0" err="1"/>
              <a:t>Initialize</a:t>
            </a:r>
            <a:r>
              <a:rPr lang="pl-PL" b="1" dirty="0"/>
              <a:t>:</a:t>
            </a:r>
            <a:r>
              <a:rPr lang="pl-PL" dirty="0"/>
              <a:t> </a:t>
            </a:r>
            <a:r>
              <a:rPr lang="pl-PL" dirty="0" err="1"/>
              <a:t>Forget</a:t>
            </a:r>
            <a:r>
              <a:rPr lang="pl-PL" dirty="0"/>
              <a:t> </a:t>
            </a:r>
            <a:r>
              <a:rPr lang="pl-PL" dirty="0" err="1"/>
              <a:t>about</a:t>
            </a:r>
            <a:r>
              <a:rPr lang="pl-PL" dirty="0"/>
              <a:t> the </a:t>
            </a:r>
            <a:r>
              <a:rPr lang="pl-PL" dirty="0" err="1"/>
              <a:t>whole</a:t>
            </a:r>
            <a:r>
              <a:rPr lang="pl-PL" dirty="0"/>
              <a:t> profile </a:t>
            </a:r>
            <a:r>
              <a:rPr lang="pl-PL" dirty="0" err="1"/>
              <a:t>beyond</a:t>
            </a:r>
            <a:r>
              <a:rPr lang="pl-PL" dirty="0"/>
              <a:t> </a:t>
            </a:r>
            <a:r>
              <a:rPr lang="pl-PL" dirty="0" err="1"/>
              <a:t>rank</a:t>
            </a:r>
            <a:r>
              <a:rPr lang="pl-PL" dirty="0"/>
              <a:t> </a:t>
            </a:r>
            <a:r>
              <a:rPr lang="pl-PL" i="1" dirty="0"/>
              <a:t>x</a:t>
            </a:r>
            <a:r>
              <a:rPr lang="pl-PL" dirty="0"/>
              <a:t>:</a:t>
            </a:r>
          </a:p>
          <a:p>
            <a:endParaRPr lang="pl-PL" dirty="0"/>
          </a:p>
          <a:p>
            <a:r>
              <a:rPr lang="pl-PL" dirty="0"/>
              <a:t>x = </a:t>
            </a:r>
            <a:r>
              <a:rPr lang="pl-PL" dirty="0" err="1"/>
              <a:t>mw</a:t>
            </a:r>
            <a:r>
              <a:rPr lang="pl-PL" dirty="0"/>
              <a:t>(K) / K   	</a:t>
            </a:r>
            <a:r>
              <a:rPr lang="pl-PL" sz="1400" dirty="0"/>
              <a:t>(w(K) </a:t>
            </a:r>
            <a:r>
              <a:rPr lang="pl-PL" sz="1400" dirty="0" err="1"/>
              <a:t>is</a:t>
            </a:r>
            <a:r>
              <a:rPr lang="pl-PL" sz="1400" dirty="0"/>
              <a:t> </a:t>
            </a:r>
            <a:r>
              <a:rPr lang="pl-PL" sz="1400" dirty="0" err="1"/>
              <a:t>Lambert’s</a:t>
            </a:r>
            <a:r>
              <a:rPr lang="pl-PL" sz="1400" dirty="0"/>
              <a:t> 			W </a:t>
            </a:r>
            <a:r>
              <a:rPr lang="pl-PL" sz="1400" dirty="0" err="1"/>
              <a:t>function</a:t>
            </a:r>
            <a:r>
              <a:rPr lang="pl-PL" sz="1400" dirty="0"/>
              <a:t>, O(log K))</a:t>
            </a:r>
          </a:p>
          <a:p>
            <a:endParaRPr lang="pl-PL" sz="1400" b="1" dirty="0"/>
          </a:p>
          <a:p>
            <a:r>
              <a:rPr lang="pl-PL" b="1" dirty="0" err="1"/>
              <a:t>Loop</a:t>
            </a:r>
            <a:r>
              <a:rPr lang="pl-PL" b="1" dirty="0"/>
              <a:t>:</a:t>
            </a:r>
            <a:r>
              <a:rPr lang="pl-PL" dirty="0"/>
              <a:t> </a:t>
            </a:r>
            <a:r>
              <a:rPr lang="pl-PL" dirty="0" err="1"/>
              <a:t>Keep</a:t>
            </a:r>
            <a:r>
              <a:rPr lang="pl-PL" dirty="0"/>
              <a:t> </a:t>
            </a:r>
            <a:r>
              <a:rPr lang="pl-PL" dirty="0" err="1"/>
              <a:t>picking</a:t>
            </a:r>
            <a:r>
              <a:rPr lang="pl-PL" dirty="0"/>
              <a:t> the </a:t>
            </a:r>
            <a:r>
              <a:rPr lang="pl-PL" dirty="0" err="1"/>
              <a:t>candidate</a:t>
            </a:r>
            <a:r>
              <a:rPr lang="pl-PL" dirty="0"/>
              <a:t> </a:t>
            </a:r>
            <a:r>
              <a:rPr lang="pl-PL" dirty="0" err="1"/>
              <a:t>that</a:t>
            </a:r>
            <a:r>
              <a:rPr lang="pl-PL" dirty="0"/>
              <a:t> </a:t>
            </a:r>
            <a:r>
              <a:rPr lang="pl-PL" dirty="0" err="1"/>
              <a:t>appears</a:t>
            </a:r>
            <a:r>
              <a:rPr lang="pl-PL" dirty="0"/>
              <a:t> in the „</a:t>
            </a:r>
            <a:r>
              <a:rPr lang="pl-PL" dirty="0" err="1"/>
              <a:t>available</a:t>
            </a:r>
            <a:r>
              <a:rPr lang="pl-PL" dirty="0"/>
              <a:t>” part of the profile most </a:t>
            </a:r>
            <a:r>
              <a:rPr lang="pl-PL" dirty="0" err="1"/>
              <a:t>frequently</a:t>
            </a:r>
            <a:r>
              <a:rPr lang="pl-PL" dirty="0"/>
              <a:t>.</a:t>
            </a:r>
          </a:p>
          <a:p>
            <a:endParaRPr lang="pl-PL" dirty="0"/>
          </a:p>
          <a:p>
            <a:endParaRPr lang="pl-PL" dirty="0"/>
          </a:p>
          <a:p>
            <a:endParaRPr lang="pl-PL" dirty="0"/>
          </a:p>
          <a:p>
            <a:endParaRPr lang="pl-PL" dirty="0"/>
          </a:p>
          <a:p>
            <a:r>
              <a:rPr lang="pl-PL" b="1" dirty="0" err="1"/>
              <a:t>Guarantee</a:t>
            </a:r>
            <a:r>
              <a:rPr lang="pl-PL" b="1" dirty="0"/>
              <a:t>:</a:t>
            </a:r>
            <a:r>
              <a:rPr lang="pl-PL" dirty="0"/>
              <a:t> n(m-1)(1 – 2w(K)/K) </a:t>
            </a:r>
            <a:r>
              <a:rPr lang="pl-PL" dirty="0" err="1"/>
              <a:t>utility</a:t>
            </a:r>
            <a:endParaRPr lang="pl-PL" dirty="0"/>
          </a:p>
          <a:p>
            <a:endParaRPr lang="pl-PL" sz="1400" dirty="0"/>
          </a:p>
        </p:txBody>
      </p:sp>
      <p:sp>
        <p:nvSpPr>
          <p:cNvPr id="50" name="Tytuł 1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720080"/>
          </a:xfrm>
        </p:spPr>
        <p:txBody>
          <a:bodyPr>
            <a:noAutofit/>
          </a:bodyPr>
          <a:lstStyle/>
          <a:p>
            <a:pPr algn="ctr"/>
            <a:r>
              <a:rPr lang="pl-PL" sz="2800" b="1" dirty="0"/>
              <a:t>1-Best: PTAS (</a:t>
            </a:r>
            <a:r>
              <a:rPr lang="pl-PL" sz="2800" b="1" dirty="0" err="1"/>
              <a:t>Borda</a:t>
            </a:r>
            <a:r>
              <a:rPr lang="pl-PL" sz="2800" b="1" dirty="0"/>
              <a:t> Utilities)</a:t>
            </a:r>
            <a:endParaRPr lang="pl-PL" sz="2800" baseline="30000" dirty="0"/>
          </a:p>
        </p:txBody>
      </p:sp>
      <p:sp>
        <p:nvSpPr>
          <p:cNvPr id="49" name="TextBox 48"/>
          <p:cNvSpPr txBox="1"/>
          <p:nvPr/>
        </p:nvSpPr>
        <p:spPr>
          <a:xfrm>
            <a:off x="210803" y="6374471"/>
            <a:ext cx="8782050" cy="307777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1400" dirty="0"/>
              <a:t>P. </a:t>
            </a:r>
            <a:r>
              <a:rPr lang="en-US" sz="1400" dirty="0" err="1"/>
              <a:t>Faliszewski</a:t>
            </a:r>
            <a:r>
              <a:rPr lang="en-US" sz="1400" dirty="0"/>
              <a:t>, P. </a:t>
            </a:r>
            <a:r>
              <a:rPr lang="en-US" sz="1400" dirty="0" err="1"/>
              <a:t>Skowron</a:t>
            </a:r>
            <a:r>
              <a:rPr lang="en-US" sz="1400" dirty="0"/>
              <a:t>, A. </a:t>
            </a:r>
            <a:r>
              <a:rPr lang="en-US" sz="1400" dirty="0" err="1"/>
              <a:t>Slinko</a:t>
            </a:r>
            <a:r>
              <a:rPr lang="en-US" sz="1400" dirty="0"/>
              <a:t>: Achieving Fully Proportional Representation: </a:t>
            </a:r>
            <a:r>
              <a:rPr lang="en-US" sz="1400" dirty="0" err="1"/>
              <a:t>Approximability</a:t>
            </a:r>
            <a:r>
              <a:rPr lang="en-US" sz="1400" dirty="0"/>
              <a:t> Results (AI ‘15)</a:t>
            </a:r>
          </a:p>
        </p:txBody>
      </p:sp>
    </p:spTree>
    <p:extLst>
      <p:ext uri="{BB962C8B-B14F-4D97-AF65-F5344CB8AC3E}">
        <p14:creationId xmlns:p14="http://schemas.microsoft.com/office/powerpoint/2010/main" val="3206677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</p:bldLst>
  </p:timing>
</p:sld>
</file>

<file path=ppt/slides/slide1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rostokąt 30"/>
          <p:cNvSpPr/>
          <p:nvPr/>
        </p:nvSpPr>
        <p:spPr>
          <a:xfrm>
            <a:off x="828840" y="2047165"/>
            <a:ext cx="1266015" cy="612799"/>
          </a:xfrm>
          <a:prstGeom prst="rect">
            <a:avLst/>
          </a:prstGeom>
          <a:pattFill prst="ltDnDiag">
            <a:fgClr>
              <a:srgbClr val="FF0000"/>
            </a:fgClr>
            <a:bgClr>
              <a:schemeClr val="bg1"/>
            </a:bgClr>
          </a:patt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0" name="Prostokąt 29"/>
          <p:cNvSpPr/>
          <p:nvPr/>
        </p:nvSpPr>
        <p:spPr>
          <a:xfrm>
            <a:off x="832513" y="2969778"/>
            <a:ext cx="1266015" cy="2488157"/>
          </a:xfrm>
          <a:prstGeom prst="rect">
            <a:avLst/>
          </a:prstGeom>
          <a:pattFill prst="ltDnDiag">
            <a:fgClr>
              <a:srgbClr val="FF0000"/>
            </a:fgClr>
            <a:bgClr>
              <a:schemeClr val="bg1"/>
            </a:bgClr>
          </a:patt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" name="Prostokąt 3"/>
          <p:cNvSpPr/>
          <p:nvPr/>
        </p:nvSpPr>
        <p:spPr>
          <a:xfrm>
            <a:off x="832513" y="2019869"/>
            <a:ext cx="4053386" cy="3466531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" name="pole tekstowe 4"/>
          <p:cNvSpPr txBox="1"/>
          <p:nvPr/>
        </p:nvSpPr>
        <p:spPr>
          <a:xfrm>
            <a:off x="465105" y="2019869"/>
            <a:ext cx="369012" cy="38779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1</a:t>
            </a:r>
          </a:p>
          <a:p>
            <a:r>
              <a:rPr lang="pl-PL" dirty="0"/>
              <a:t>v</a:t>
            </a:r>
            <a:r>
              <a:rPr lang="pl-PL" baseline="-25000" dirty="0"/>
              <a:t>2</a:t>
            </a:r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r>
              <a:rPr lang="pl-PL" dirty="0" err="1"/>
              <a:t>v</a:t>
            </a:r>
            <a:r>
              <a:rPr lang="pl-PL" baseline="-25000" dirty="0" err="1"/>
              <a:t>n</a:t>
            </a:r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</p:txBody>
      </p:sp>
      <p:sp>
        <p:nvSpPr>
          <p:cNvPr id="6" name="pole tekstowe 5"/>
          <p:cNvSpPr txBox="1"/>
          <p:nvPr/>
        </p:nvSpPr>
        <p:spPr>
          <a:xfrm>
            <a:off x="878535" y="1431612"/>
            <a:ext cx="4054315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err="1"/>
              <a:t>Rank</a:t>
            </a:r>
            <a:endParaRPr lang="pl-PL" dirty="0"/>
          </a:p>
          <a:p>
            <a:r>
              <a:rPr lang="pl-PL" sz="1600" dirty="0"/>
              <a:t>1  2  3                                                                     m</a:t>
            </a:r>
          </a:p>
        </p:txBody>
      </p:sp>
      <p:sp>
        <p:nvSpPr>
          <p:cNvPr id="11" name="Prostokąt 10"/>
          <p:cNvSpPr/>
          <p:nvPr/>
        </p:nvSpPr>
        <p:spPr>
          <a:xfrm>
            <a:off x="2116369" y="2047165"/>
            <a:ext cx="2769530" cy="3410771"/>
          </a:xfrm>
          <a:prstGeom prst="rect">
            <a:avLst/>
          </a:prstGeom>
          <a:pattFill prst="ltDnDiag">
            <a:fgClr>
              <a:srgbClr val="FF0000"/>
            </a:fgClr>
            <a:bgClr>
              <a:schemeClr val="bg1"/>
            </a:bgClr>
          </a:patt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cxnSp>
        <p:nvCxnSpPr>
          <p:cNvPr id="9" name="Łącznik prostoliniowy 8"/>
          <p:cNvCxnSpPr/>
          <p:nvPr/>
        </p:nvCxnSpPr>
        <p:spPr>
          <a:xfrm flipH="1">
            <a:off x="2116368" y="1431612"/>
            <a:ext cx="1" cy="4573403"/>
          </a:xfrm>
          <a:prstGeom prst="line">
            <a:avLst/>
          </a:prstGeom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pole tekstowe 11"/>
          <p:cNvSpPr txBox="1"/>
          <p:nvPr/>
        </p:nvSpPr>
        <p:spPr>
          <a:xfrm>
            <a:off x="1974342" y="1157468"/>
            <a:ext cx="2840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i="1" dirty="0"/>
              <a:t>x</a:t>
            </a:r>
          </a:p>
        </p:txBody>
      </p:sp>
      <p:pic>
        <p:nvPicPr>
          <p:cNvPr id="14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7690" y="2047165"/>
            <a:ext cx="251581" cy="272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2490" y="2351965"/>
            <a:ext cx="251581" cy="272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136" y="3349340"/>
            <a:ext cx="251581" cy="272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8551" y="3540675"/>
            <a:ext cx="251581" cy="272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5951" y="3822674"/>
            <a:ext cx="251581" cy="272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375" y="4941654"/>
            <a:ext cx="251581" cy="272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8257" y="5214027"/>
            <a:ext cx="251581" cy="272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23" name="Łącznik prostoliniowy 22"/>
          <p:cNvCxnSpPr/>
          <p:nvPr/>
        </p:nvCxnSpPr>
        <p:spPr>
          <a:xfrm flipH="1">
            <a:off x="463640" y="2659964"/>
            <a:ext cx="1651262" cy="0"/>
          </a:xfrm>
          <a:prstGeom prst="line">
            <a:avLst/>
          </a:prstGeom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6478" y="3553289"/>
            <a:ext cx="195138" cy="330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6502" y="4900725"/>
            <a:ext cx="195138" cy="330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9387" y="4080184"/>
            <a:ext cx="195138" cy="330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632" y="2313074"/>
            <a:ext cx="195138" cy="330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7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8382" y="2624338"/>
            <a:ext cx="195138" cy="330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0990" y="2962079"/>
            <a:ext cx="177040" cy="2328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7779" y="4177347"/>
            <a:ext cx="177040" cy="2328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0737" y="4659824"/>
            <a:ext cx="177040" cy="2328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645" y="4411658"/>
            <a:ext cx="177040" cy="2328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2" name="Obraz 4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8030" y="2053714"/>
            <a:ext cx="141122" cy="259360"/>
          </a:xfrm>
          <a:prstGeom prst="rect">
            <a:avLst/>
          </a:prstGeom>
        </p:spPr>
      </p:pic>
      <p:pic>
        <p:nvPicPr>
          <p:cNvPr id="44" name="Obraz 4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1079" y="4420919"/>
            <a:ext cx="141122" cy="259360"/>
          </a:xfrm>
          <a:prstGeom prst="rect">
            <a:avLst/>
          </a:prstGeom>
        </p:spPr>
      </p:pic>
      <p:pic>
        <p:nvPicPr>
          <p:cNvPr id="45" name="Obraz 4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9530" y="3106019"/>
            <a:ext cx="141122" cy="259360"/>
          </a:xfrm>
          <a:prstGeom prst="rect">
            <a:avLst/>
          </a:prstGeom>
        </p:spPr>
      </p:pic>
      <p:cxnSp>
        <p:nvCxnSpPr>
          <p:cNvPr id="48" name="Łącznik prostoliniowy 47"/>
          <p:cNvCxnSpPr/>
          <p:nvPr/>
        </p:nvCxnSpPr>
        <p:spPr>
          <a:xfrm flipH="1">
            <a:off x="456270" y="2969778"/>
            <a:ext cx="1651262" cy="0"/>
          </a:xfrm>
          <a:prstGeom prst="line">
            <a:avLst/>
          </a:prstGeom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Tytuł 1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720080"/>
          </a:xfrm>
        </p:spPr>
        <p:txBody>
          <a:bodyPr>
            <a:noAutofit/>
          </a:bodyPr>
          <a:lstStyle/>
          <a:p>
            <a:pPr algn="ctr"/>
            <a:r>
              <a:rPr lang="pl-PL" sz="2800" b="1" dirty="0"/>
              <a:t>1-Best: PTAS (</a:t>
            </a:r>
            <a:r>
              <a:rPr lang="pl-PL" sz="2800" b="1" dirty="0" err="1"/>
              <a:t>Borda</a:t>
            </a:r>
            <a:r>
              <a:rPr lang="pl-PL" sz="2800" b="1" dirty="0"/>
              <a:t> Utilities)</a:t>
            </a:r>
            <a:endParaRPr lang="pl-PL" sz="2800" baseline="30000" dirty="0"/>
          </a:p>
        </p:txBody>
      </p:sp>
      <p:pic>
        <p:nvPicPr>
          <p:cNvPr id="49" name="Obraz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4658" y="1740675"/>
            <a:ext cx="3600000" cy="3600000"/>
          </a:xfrm>
          <a:prstGeom prst="rect">
            <a:avLst/>
          </a:prstGeom>
        </p:spPr>
      </p:pic>
      <p:pic>
        <p:nvPicPr>
          <p:cNvPr id="62" name="Obraz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4658" y="1740675"/>
            <a:ext cx="3600000" cy="3600000"/>
          </a:xfrm>
          <a:prstGeom prst="rect">
            <a:avLst/>
          </a:prstGeom>
        </p:spPr>
      </p:pic>
      <p:pic>
        <p:nvPicPr>
          <p:cNvPr id="63" name="Obraz 1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4658" y="1740675"/>
            <a:ext cx="3600000" cy="3600000"/>
          </a:xfrm>
          <a:prstGeom prst="rect">
            <a:avLst/>
          </a:prstGeom>
        </p:spPr>
      </p:pic>
      <p:pic>
        <p:nvPicPr>
          <p:cNvPr id="64" name="Obraz 1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4658" y="1740675"/>
            <a:ext cx="3600000" cy="3600000"/>
          </a:xfrm>
          <a:prstGeom prst="rect">
            <a:avLst/>
          </a:prstGeom>
        </p:spPr>
      </p:pic>
      <p:pic>
        <p:nvPicPr>
          <p:cNvPr id="65" name="Obraz 1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4658" y="1740675"/>
            <a:ext cx="3600000" cy="3600000"/>
          </a:xfrm>
          <a:prstGeom prst="rect">
            <a:avLst/>
          </a:prstGeom>
        </p:spPr>
      </p:pic>
      <p:pic>
        <p:nvPicPr>
          <p:cNvPr id="66" name="Obraz 2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4658" y="1740675"/>
            <a:ext cx="3600000" cy="3600000"/>
          </a:xfrm>
          <a:prstGeom prst="rect">
            <a:avLst/>
          </a:prstGeom>
        </p:spPr>
      </p:pic>
      <p:pic>
        <p:nvPicPr>
          <p:cNvPr id="67" name="Obraz 2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4658" y="1740675"/>
            <a:ext cx="3600000" cy="3600000"/>
          </a:xfrm>
          <a:prstGeom prst="rect">
            <a:avLst/>
          </a:prstGeom>
        </p:spPr>
      </p:pic>
      <p:pic>
        <p:nvPicPr>
          <p:cNvPr id="68" name="Obraz 2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4658" y="1740675"/>
            <a:ext cx="3600000" cy="3600000"/>
          </a:xfrm>
          <a:prstGeom prst="rect">
            <a:avLst/>
          </a:prstGeom>
        </p:spPr>
      </p:pic>
      <p:pic>
        <p:nvPicPr>
          <p:cNvPr id="69" name="Obraz 2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4658" y="1740675"/>
            <a:ext cx="3600000" cy="3600000"/>
          </a:xfrm>
          <a:prstGeom prst="rect">
            <a:avLst/>
          </a:prstGeom>
        </p:spPr>
      </p:pic>
      <p:pic>
        <p:nvPicPr>
          <p:cNvPr id="70" name="Obraz 24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4658" y="1740675"/>
            <a:ext cx="3600000" cy="3600000"/>
          </a:xfrm>
          <a:prstGeom prst="rect">
            <a:avLst/>
          </a:prstGeom>
        </p:spPr>
      </p:pic>
      <p:pic>
        <p:nvPicPr>
          <p:cNvPr id="71" name="Obraz 25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4658" y="1740675"/>
            <a:ext cx="3600000" cy="3600000"/>
          </a:xfrm>
          <a:prstGeom prst="rect">
            <a:avLst/>
          </a:prstGeom>
        </p:spPr>
      </p:pic>
      <p:pic>
        <p:nvPicPr>
          <p:cNvPr id="72" name="Obraz 26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4658" y="1740675"/>
            <a:ext cx="3600000" cy="3600000"/>
          </a:xfrm>
          <a:prstGeom prst="rect">
            <a:avLst/>
          </a:prstGeom>
        </p:spPr>
      </p:pic>
      <p:pic>
        <p:nvPicPr>
          <p:cNvPr id="73" name="Obraz 27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4658" y="1740675"/>
            <a:ext cx="3600000" cy="3600000"/>
          </a:xfrm>
          <a:prstGeom prst="rect">
            <a:avLst/>
          </a:prstGeom>
        </p:spPr>
      </p:pic>
      <p:pic>
        <p:nvPicPr>
          <p:cNvPr id="74" name="Obraz 28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4658" y="1740675"/>
            <a:ext cx="3600000" cy="3600000"/>
          </a:xfrm>
          <a:prstGeom prst="rect">
            <a:avLst/>
          </a:prstGeom>
        </p:spPr>
      </p:pic>
      <p:sp>
        <p:nvSpPr>
          <p:cNvPr id="46" name="TextBox 45"/>
          <p:cNvSpPr txBox="1"/>
          <p:nvPr/>
        </p:nvSpPr>
        <p:spPr>
          <a:xfrm>
            <a:off x="210803" y="6159959"/>
            <a:ext cx="8782050" cy="307777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1400" dirty="0"/>
              <a:t>P. </a:t>
            </a:r>
            <a:r>
              <a:rPr lang="en-US" sz="1400" dirty="0" err="1"/>
              <a:t>Faliszewski</a:t>
            </a:r>
            <a:r>
              <a:rPr lang="en-US" sz="1400" dirty="0"/>
              <a:t>, P. </a:t>
            </a:r>
            <a:r>
              <a:rPr lang="en-US" sz="1400" dirty="0" err="1"/>
              <a:t>Skowron</a:t>
            </a:r>
            <a:r>
              <a:rPr lang="en-US" sz="1400" dirty="0"/>
              <a:t>, A. </a:t>
            </a:r>
            <a:r>
              <a:rPr lang="en-US" sz="1400" dirty="0" err="1"/>
              <a:t>Slinko</a:t>
            </a:r>
            <a:r>
              <a:rPr lang="en-US" sz="1400" dirty="0"/>
              <a:t>: Achieving Fully Proportional Representation: </a:t>
            </a:r>
            <a:r>
              <a:rPr lang="en-US" sz="1400" dirty="0" err="1"/>
              <a:t>Approximability</a:t>
            </a:r>
            <a:r>
              <a:rPr lang="en-US" sz="1400" dirty="0"/>
              <a:t> Results (AI ‘15)</a:t>
            </a:r>
          </a:p>
        </p:txBody>
      </p:sp>
    </p:spTree>
    <p:extLst>
      <p:ext uri="{BB962C8B-B14F-4D97-AF65-F5344CB8AC3E}">
        <p14:creationId xmlns:p14="http://schemas.microsoft.com/office/powerpoint/2010/main" val="1464145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</p:bldLst>
  </p:timing>
</p:sld>
</file>

<file path=ppt/slides/slide1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ole tekstowe 28"/>
          <p:cNvSpPr txBox="1"/>
          <p:nvPr/>
        </p:nvSpPr>
        <p:spPr>
          <a:xfrm>
            <a:off x="2378940" y="514908"/>
            <a:ext cx="4315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dirty="0"/>
              <a:t>CC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548" y="2289600"/>
            <a:ext cx="1080000" cy="108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548" y="982800"/>
            <a:ext cx="1080000" cy="108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232" y="982800"/>
            <a:ext cx="1080000" cy="108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232" y="2289600"/>
            <a:ext cx="1080000" cy="108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232" y="3546000"/>
            <a:ext cx="1080000" cy="108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548" y="3546000"/>
            <a:ext cx="1080000" cy="108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232" y="4824000"/>
            <a:ext cx="1080000" cy="108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548" y="4824000"/>
            <a:ext cx="1080000" cy="108000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9" name="pole tekstowe 28"/>
          <p:cNvSpPr txBox="1"/>
          <p:nvPr/>
        </p:nvSpPr>
        <p:spPr>
          <a:xfrm>
            <a:off x="3396753" y="514908"/>
            <a:ext cx="1111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dirty="0"/>
              <a:t>GreedyCC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7200" y="2289600"/>
            <a:ext cx="1080000" cy="108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7200" y="982800"/>
            <a:ext cx="1080000" cy="108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7200" y="4824000"/>
            <a:ext cx="1080000" cy="108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6168" y="4824000"/>
            <a:ext cx="1080000" cy="108000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50" name="pole tekstowe 28"/>
          <p:cNvSpPr txBox="1"/>
          <p:nvPr/>
        </p:nvSpPr>
        <p:spPr>
          <a:xfrm>
            <a:off x="4672401" y="485512"/>
            <a:ext cx="12875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dirty="0"/>
              <a:t>Algorithm P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6168" y="3546000"/>
            <a:ext cx="1080000" cy="108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7200" y="3546000"/>
            <a:ext cx="1080000" cy="108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6168" y="2289600"/>
            <a:ext cx="1080000" cy="108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6168" y="982800"/>
            <a:ext cx="1080000" cy="108000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694147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/>
    </p:bldLst>
  </p:timing>
</p:sld>
</file>

<file path=ppt/slides/slide1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rostokąt 30"/>
          <p:cNvSpPr/>
          <p:nvPr/>
        </p:nvSpPr>
        <p:spPr>
          <a:xfrm>
            <a:off x="828840" y="2047165"/>
            <a:ext cx="1266015" cy="612799"/>
          </a:xfrm>
          <a:prstGeom prst="rect">
            <a:avLst/>
          </a:prstGeom>
          <a:pattFill prst="ltDnDiag">
            <a:fgClr>
              <a:srgbClr val="FF0000"/>
            </a:fgClr>
            <a:bgClr>
              <a:schemeClr val="bg1"/>
            </a:bgClr>
          </a:patt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0" name="Prostokąt 29"/>
          <p:cNvSpPr/>
          <p:nvPr/>
        </p:nvSpPr>
        <p:spPr>
          <a:xfrm>
            <a:off x="832513" y="2969778"/>
            <a:ext cx="1266015" cy="2488157"/>
          </a:xfrm>
          <a:prstGeom prst="rect">
            <a:avLst/>
          </a:prstGeom>
          <a:pattFill prst="ltDnDiag">
            <a:fgClr>
              <a:srgbClr val="FF0000"/>
            </a:fgClr>
            <a:bgClr>
              <a:schemeClr val="bg1"/>
            </a:bgClr>
          </a:patt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" name="Prostokąt 3"/>
          <p:cNvSpPr/>
          <p:nvPr/>
        </p:nvSpPr>
        <p:spPr>
          <a:xfrm>
            <a:off x="832513" y="2019869"/>
            <a:ext cx="4053386" cy="3466531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" name="pole tekstowe 4"/>
          <p:cNvSpPr txBox="1"/>
          <p:nvPr/>
        </p:nvSpPr>
        <p:spPr>
          <a:xfrm>
            <a:off x="465105" y="2019869"/>
            <a:ext cx="369012" cy="38779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1</a:t>
            </a:r>
          </a:p>
          <a:p>
            <a:r>
              <a:rPr lang="pl-PL" dirty="0"/>
              <a:t>v</a:t>
            </a:r>
            <a:r>
              <a:rPr lang="pl-PL" baseline="-25000" dirty="0"/>
              <a:t>2</a:t>
            </a:r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  <a:p>
            <a:r>
              <a:rPr lang="pl-PL" dirty="0" err="1"/>
              <a:t>v</a:t>
            </a:r>
            <a:r>
              <a:rPr lang="pl-PL" baseline="-25000" dirty="0" err="1"/>
              <a:t>n</a:t>
            </a:r>
            <a:endParaRPr lang="pl-PL" baseline="-25000" dirty="0"/>
          </a:p>
          <a:p>
            <a:endParaRPr lang="pl-PL" baseline="-25000" dirty="0"/>
          </a:p>
          <a:p>
            <a:endParaRPr lang="pl-PL" baseline="-25000" dirty="0"/>
          </a:p>
        </p:txBody>
      </p:sp>
      <p:sp>
        <p:nvSpPr>
          <p:cNvPr id="6" name="pole tekstowe 5"/>
          <p:cNvSpPr txBox="1"/>
          <p:nvPr/>
        </p:nvSpPr>
        <p:spPr>
          <a:xfrm>
            <a:off x="878535" y="1431612"/>
            <a:ext cx="4054315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err="1"/>
              <a:t>Rank</a:t>
            </a:r>
            <a:endParaRPr lang="pl-PL" dirty="0"/>
          </a:p>
          <a:p>
            <a:r>
              <a:rPr lang="pl-PL" sz="1600" dirty="0"/>
              <a:t>1  2  3                                                                     m</a:t>
            </a:r>
          </a:p>
        </p:txBody>
      </p:sp>
      <p:sp>
        <p:nvSpPr>
          <p:cNvPr id="11" name="Prostokąt 10"/>
          <p:cNvSpPr/>
          <p:nvPr/>
        </p:nvSpPr>
        <p:spPr>
          <a:xfrm>
            <a:off x="2116369" y="2047165"/>
            <a:ext cx="2769530" cy="3410771"/>
          </a:xfrm>
          <a:prstGeom prst="rect">
            <a:avLst/>
          </a:prstGeom>
          <a:pattFill prst="ltDnDiag">
            <a:fgClr>
              <a:srgbClr val="FF0000"/>
            </a:fgClr>
            <a:bgClr>
              <a:schemeClr val="bg1"/>
            </a:bgClr>
          </a:patt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cxnSp>
        <p:nvCxnSpPr>
          <p:cNvPr id="9" name="Łącznik prostoliniowy 8"/>
          <p:cNvCxnSpPr/>
          <p:nvPr/>
        </p:nvCxnSpPr>
        <p:spPr>
          <a:xfrm flipH="1">
            <a:off x="2116368" y="1431612"/>
            <a:ext cx="1" cy="4573403"/>
          </a:xfrm>
          <a:prstGeom prst="line">
            <a:avLst/>
          </a:prstGeom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pole tekstowe 11"/>
          <p:cNvSpPr txBox="1"/>
          <p:nvPr/>
        </p:nvSpPr>
        <p:spPr>
          <a:xfrm>
            <a:off x="1974342" y="1157468"/>
            <a:ext cx="2840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i="1" dirty="0"/>
              <a:t>x</a:t>
            </a:r>
          </a:p>
        </p:txBody>
      </p:sp>
      <p:pic>
        <p:nvPicPr>
          <p:cNvPr id="14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7690" y="2047165"/>
            <a:ext cx="251581" cy="272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2490" y="2351965"/>
            <a:ext cx="251581" cy="272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136" y="3349340"/>
            <a:ext cx="251581" cy="272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8551" y="3540675"/>
            <a:ext cx="251581" cy="272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5951" y="3822674"/>
            <a:ext cx="251581" cy="272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375" y="4941654"/>
            <a:ext cx="251581" cy="272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8257" y="5214027"/>
            <a:ext cx="251581" cy="272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23" name="Łącznik prostoliniowy 22"/>
          <p:cNvCxnSpPr/>
          <p:nvPr/>
        </p:nvCxnSpPr>
        <p:spPr>
          <a:xfrm flipH="1">
            <a:off x="463640" y="2659964"/>
            <a:ext cx="1651262" cy="0"/>
          </a:xfrm>
          <a:prstGeom prst="line">
            <a:avLst/>
          </a:prstGeom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6478" y="3553289"/>
            <a:ext cx="195138" cy="330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6502" y="4900725"/>
            <a:ext cx="195138" cy="330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9387" y="4080184"/>
            <a:ext cx="195138" cy="330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632" y="2313074"/>
            <a:ext cx="195138" cy="330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7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8382" y="2624338"/>
            <a:ext cx="195138" cy="330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0990" y="2962079"/>
            <a:ext cx="177040" cy="2328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7779" y="4177347"/>
            <a:ext cx="177040" cy="2328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0737" y="4659824"/>
            <a:ext cx="177040" cy="2328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645" y="4411658"/>
            <a:ext cx="177040" cy="2328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2" name="Obraz 4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8030" y="2053714"/>
            <a:ext cx="141122" cy="259360"/>
          </a:xfrm>
          <a:prstGeom prst="rect">
            <a:avLst/>
          </a:prstGeom>
        </p:spPr>
      </p:pic>
      <p:pic>
        <p:nvPicPr>
          <p:cNvPr id="44" name="Obraz 4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1079" y="4420919"/>
            <a:ext cx="141122" cy="259360"/>
          </a:xfrm>
          <a:prstGeom prst="rect">
            <a:avLst/>
          </a:prstGeom>
        </p:spPr>
      </p:pic>
      <p:pic>
        <p:nvPicPr>
          <p:cNvPr id="45" name="Obraz 4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9530" y="3106019"/>
            <a:ext cx="141122" cy="259360"/>
          </a:xfrm>
          <a:prstGeom prst="rect">
            <a:avLst/>
          </a:prstGeom>
        </p:spPr>
      </p:pic>
      <p:cxnSp>
        <p:nvCxnSpPr>
          <p:cNvPr id="48" name="Łącznik prostoliniowy 47"/>
          <p:cNvCxnSpPr/>
          <p:nvPr/>
        </p:nvCxnSpPr>
        <p:spPr>
          <a:xfrm flipH="1">
            <a:off x="456270" y="2969778"/>
            <a:ext cx="1651262" cy="0"/>
          </a:xfrm>
          <a:prstGeom prst="line">
            <a:avLst/>
          </a:prstGeom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Tytuł 1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720080"/>
          </a:xfrm>
        </p:spPr>
        <p:txBody>
          <a:bodyPr>
            <a:noAutofit/>
          </a:bodyPr>
          <a:lstStyle/>
          <a:p>
            <a:pPr algn="ctr"/>
            <a:r>
              <a:rPr lang="pl-PL" sz="2800" b="1" dirty="0"/>
              <a:t>RangingCC</a:t>
            </a:r>
            <a:endParaRPr lang="pl-PL" sz="2800" baseline="30000" dirty="0"/>
          </a:p>
        </p:txBody>
      </p:sp>
      <p:sp>
        <p:nvSpPr>
          <p:cNvPr id="2" name="Strzałka w prawo 1"/>
          <p:cNvSpPr/>
          <p:nvPr/>
        </p:nvSpPr>
        <p:spPr>
          <a:xfrm>
            <a:off x="2152800" y="1404368"/>
            <a:ext cx="484094" cy="244863"/>
          </a:xfrm>
          <a:prstGeom prst="rightArrow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9" name="Strzałka w prawo 48"/>
          <p:cNvSpPr/>
          <p:nvPr/>
        </p:nvSpPr>
        <p:spPr>
          <a:xfrm rot="10800000">
            <a:off x="1579510" y="1410942"/>
            <a:ext cx="484094" cy="244863"/>
          </a:xfrm>
          <a:prstGeom prst="rightArrow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62" name="Obraz 2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1312" y="1897360"/>
            <a:ext cx="3600000" cy="3600000"/>
          </a:xfrm>
          <a:prstGeom prst="rect">
            <a:avLst/>
          </a:prstGeom>
        </p:spPr>
      </p:pic>
      <p:pic>
        <p:nvPicPr>
          <p:cNvPr id="63" name="Obraz 3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1312" y="1897360"/>
            <a:ext cx="3600000" cy="3600000"/>
          </a:xfrm>
          <a:prstGeom prst="rect">
            <a:avLst/>
          </a:prstGeom>
        </p:spPr>
      </p:pic>
      <p:pic>
        <p:nvPicPr>
          <p:cNvPr id="64" name="Obraz 204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1312" y="1897360"/>
            <a:ext cx="3600000" cy="3600000"/>
          </a:xfrm>
          <a:prstGeom prst="rect">
            <a:avLst/>
          </a:prstGeom>
        </p:spPr>
      </p:pic>
      <p:pic>
        <p:nvPicPr>
          <p:cNvPr id="65" name="Obraz 205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1312" y="1897360"/>
            <a:ext cx="3600000" cy="3600000"/>
          </a:xfrm>
          <a:prstGeom prst="rect">
            <a:avLst/>
          </a:prstGeom>
        </p:spPr>
      </p:pic>
      <p:pic>
        <p:nvPicPr>
          <p:cNvPr id="66" name="Obraz 205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1312" y="1897360"/>
            <a:ext cx="3600000" cy="3600000"/>
          </a:xfrm>
          <a:prstGeom prst="rect">
            <a:avLst/>
          </a:prstGeom>
        </p:spPr>
      </p:pic>
      <p:pic>
        <p:nvPicPr>
          <p:cNvPr id="67" name="Obraz 205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1312" y="1897360"/>
            <a:ext cx="3600000" cy="3600000"/>
          </a:xfrm>
          <a:prstGeom prst="rect">
            <a:avLst/>
          </a:prstGeom>
        </p:spPr>
      </p:pic>
      <p:pic>
        <p:nvPicPr>
          <p:cNvPr id="68" name="Obraz 2053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1312" y="1897360"/>
            <a:ext cx="3600000" cy="3600000"/>
          </a:xfrm>
          <a:prstGeom prst="rect">
            <a:avLst/>
          </a:prstGeom>
        </p:spPr>
      </p:pic>
      <p:pic>
        <p:nvPicPr>
          <p:cNvPr id="69" name="Obraz 2054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1312" y="1897360"/>
            <a:ext cx="3600000" cy="3600000"/>
          </a:xfrm>
          <a:prstGeom prst="rect">
            <a:avLst/>
          </a:prstGeom>
        </p:spPr>
      </p:pic>
      <p:pic>
        <p:nvPicPr>
          <p:cNvPr id="70" name="Obraz 2055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1312" y="1897360"/>
            <a:ext cx="3600000" cy="3600000"/>
          </a:xfrm>
          <a:prstGeom prst="rect">
            <a:avLst/>
          </a:prstGeom>
        </p:spPr>
      </p:pic>
      <p:pic>
        <p:nvPicPr>
          <p:cNvPr id="71" name="Obraz 2056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1312" y="1897360"/>
            <a:ext cx="3600000" cy="3600000"/>
          </a:xfrm>
          <a:prstGeom prst="rect">
            <a:avLst/>
          </a:prstGeom>
        </p:spPr>
      </p:pic>
      <p:pic>
        <p:nvPicPr>
          <p:cNvPr id="72" name="Obraz 2057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1312" y="1897360"/>
            <a:ext cx="3600000" cy="3600000"/>
          </a:xfrm>
          <a:prstGeom prst="rect">
            <a:avLst/>
          </a:prstGeom>
        </p:spPr>
      </p:pic>
      <p:pic>
        <p:nvPicPr>
          <p:cNvPr id="73" name="Obraz 2058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1312" y="1897360"/>
            <a:ext cx="3600000" cy="3600000"/>
          </a:xfrm>
          <a:prstGeom prst="rect">
            <a:avLst/>
          </a:prstGeom>
        </p:spPr>
      </p:pic>
      <p:pic>
        <p:nvPicPr>
          <p:cNvPr id="74" name="Obraz 2059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1312" y="1897360"/>
            <a:ext cx="3600000" cy="3600000"/>
          </a:xfrm>
          <a:prstGeom prst="rect">
            <a:avLst/>
          </a:prstGeom>
        </p:spPr>
      </p:pic>
      <p:pic>
        <p:nvPicPr>
          <p:cNvPr id="75" name="Obraz 2060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1312" y="1897360"/>
            <a:ext cx="3600000" cy="3600000"/>
          </a:xfrm>
          <a:prstGeom prst="rect">
            <a:avLst/>
          </a:prstGeom>
        </p:spPr>
      </p:pic>
      <p:sp>
        <p:nvSpPr>
          <p:cNvPr id="51" name="TextBox 50"/>
          <p:cNvSpPr txBox="1"/>
          <p:nvPr/>
        </p:nvSpPr>
        <p:spPr>
          <a:xfrm>
            <a:off x="210803" y="6159959"/>
            <a:ext cx="8782050" cy="307777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1400" dirty="0"/>
              <a:t>P. </a:t>
            </a:r>
            <a:r>
              <a:rPr lang="en-US" sz="1400" dirty="0" err="1"/>
              <a:t>Faliszewski</a:t>
            </a:r>
            <a:r>
              <a:rPr lang="en-US" sz="1400" dirty="0"/>
              <a:t>, P. </a:t>
            </a:r>
            <a:r>
              <a:rPr lang="en-US" sz="1400" dirty="0" err="1"/>
              <a:t>Skowron</a:t>
            </a:r>
            <a:r>
              <a:rPr lang="en-US" sz="1400" dirty="0"/>
              <a:t>, A. </a:t>
            </a:r>
            <a:r>
              <a:rPr lang="en-US" sz="1400" dirty="0" err="1"/>
              <a:t>Slinko</a:t>
            </a:r>
            <a:r>
              <a:rPr lang="en-US" sz="1400" dirty="0"/>
              <a:t>: Achieving Fully Proportional Representation: </a:t>
            </a:r>
            <a:r>
              <a:rPr lang="en-US" sz="1400" dirty="0" err="1"/>
              <a:t>Approximability</a:t>
            </a:r>
            <a:r>
              <a:rPr lang="en-US" sz="1400" dirty="0"/>
              <a:t> Results (AI ‘15)</a:t>
            </a:r>
          </a:p>
        </p:txBody>
      </p:sp>
    </p:spTree>
    <p:extLst>
      <p:ext uri="{BB962C8B-B14F-4D97-AF65-F5344CB8AC3E}">
        <p14:creationId xmlns:p14="http://schemas.microsoft.com/office/powerpoint/2010/main" val="11372545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9" grpId="0" animBg="1"/>
      <p:bldP spid="51" grpId="0" animBg="1"/>
    </p:bldLst>
  </p:timing>
</p:sld>
</file>

<file path=ppt/slides/slide1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ole tekstowe 28"/>
          <p:cNvSpPr txBox="1"/>
          <p:nvPr/>
        </p:nvSpPr>
        <p:spPr>
          <a:xfrm>
            <a:off x="2378940" y="514908"/>
            <a:ext cx="4315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dirty="0"/>
              <a:t>CC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548" y="2289600"/>
            <a:ext cx="1080000" cy="108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548" y="982800"/>
            <a:ext cx="1080000" cy="108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232" y="982800"/>
            <a:ext cx="1080000" cy="108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232" y="2289600"/>
            <a:ext cx="1080000" cy="108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232" y="3546000"/>
            <a:ext cx="1080000" cy="108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548" y="3546000"/>
            <a:ext cx="1080000" cy="108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232" y="4824000"/>
            <a:ext cx="1080000" cy="108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548" y="4824000"/>
            <a:ext cx="1080000" cy="108000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9" name="pole tekstowe 28"/>
          <p:cNvSpPr txBox="1"/>
          <p:nvPr/>
        </p:nvSpPr>
        <p:spPr>
          <a:xfrm>
            <a:off x="3396753" y="514908"/>
            <a:ext cx="1111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dirty="0"/>
              <a:t>GreedyCC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7200" y="2289600"/>
            <a:ext cx="1080000" cy="108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7200" y="982800"/>
            <a:ext cx="1080000" cy="108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7200" y="4824000"/>
            <a:ext cx="1080000" cy="108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6168" y="4824000"/>
            <a:ext cx="1080000" cy="108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5056" y="4824000"/>
            <a:ext cx="1080000" cy="108000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50" name="pole tekstowe 28"/>
          <p:cNvSpPr txBox="1"/>
          <p:nvPr/>
        </p:nvSpPr>
        <p:spPr>
          <a:xfrm>
            <a:off x="4672401" y="485512"/>
            <a:ext cx="12875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dirty="0"/>
              <a:t>Algorithm P</a:t>
            </a:r>
          </a:p>
        </p:txBody>
      </p:sp>
      <p:sp>
        <p:nvSpPr>
          <p:cNvPr id="51" name="pole tekstowe 28"/>
          <p:cNvSpPr txBox="1"/>
          <p:nvPr/>
        </p:nvSpPr>
        <p:spPr>
          <a:xfrm>
            <a:off x="6124188" y="485512"/>
            <a:ext cx="11817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dirty="0"/>
              <a:t>RangingCC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6168" y="3546000"/>
            <a:ext cx="1080000" cy="108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5056" y="3546000"/>
            <a:ext cx="1080000" cy="108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7200" y="3546000"/>
            <a:ext cx="1080000" cy="108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6168" y="2289600"/>
            <a:ext cx="1080000" cy="108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5056" y="2289600"/>
            <a:ext cx="1080000" cy="108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6168" y="982800"/>
            <a:ext cx="1080000" cy="108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5056" y="982800"/>
            <a:ext cx="1080000" cy="108000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716995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</p:bldLst>
  </p:timing>
</p:sld>
</file>

<file path=ppt/slides/slide14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Banzhaf CC</a:t>
            </a:r>
            <a:endParaRPr lang="he-I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Do greedy, but select differently</a:t>
            </a:r>
            <a:endParaRPr lang="he-IL" dirty="0"/>
          </a:p>
        </p:txBody>
      </p:sp>
      <p:sp>
        <p:nvSpPr>
          <p:cNvPr id="4" name="TextBox 3"/>
          <p:cNvSpPr txBox="1"/>
          <p:nvPr/>
        </p:nvSpPr>
        <p:spPr>
          <a:xfrm>
            <a:off x="180975" y="6117617"/>
            <a:ext cx="8782050" cy="523220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rgbClr val="222222"/>
                </a:solidFill>
                <a:latin typeface="Open Sans"/>
              </a:rPr>
              <a:t>E. </a:t>
            </a:r>
            <a:r>
              <a:rPr lang="en-US" sz="1400" dirty="0" err="1">
                <a:solidFill>
                  <a:srgbClr val="222222"/>
                </a:solidFill>
                <a:latin typeface="Open Sans"/>
              </a:rPr>
              <a:t>Elkind</a:t>
            </a:r>
            <a:r>
              <a:rPr lang="en-US" sz="1400" dirty="0">
                <a:solidFill>
                  <a:srgbClr val="222222"/>
                </a:solidFill>
                <a:latin typeface="Open Sans"/>
              </a:rPr>
              <a:t>, P. </a:t>
            </a:r>
            <a:r>
              <a:rPr lang="en-US" sz="1400" dirty="0" err="1">
                <a:solidFill>
                  <a:srgbClr val="222222"/>
                </a:solidFill>
                <a:latin typeface="Open Sans"/>
              </a:rPr>
              <a:t>Faliszewski</a:t>
            </a:r>
            <a:r>
              <a:rPr lang="en-US" sz="1400" dirty="0">
                <a:solidFill>
                  <a:srgbClr val="222222"/>
                </a:solidFill>
                <a:latin typeface="Open Sans"/>
              </a:rPr>
              <a:t>, M. </a:t>
            </a:r>
            <a:r>
              <a:rPr lang="en-US" sz="1400" dirty="0" err="1">
                <a:solidFill>
                  <a:srgbClr val="222222"/>
                </a:solidFill>
                <a:latin typeface="Open Sans"/>
              </a:rPr>
              <a:t>Lackner</a:t>
            </a:r>
            <a:r>
              <a:rPr lang="en-US" sz="1400" dirty="0">
                <a:solidFill>
                  <a:srgbClr val="222222"/>
                </a:solidFill>
                <a:latin typeface="Open Sans"/>
              </a:rPr>
              <a:t>, D. Peters, N. </a:t>
            </a:r>
            <a:r>
              <a:rPr lang="en-US" sz="1400" dirty="0" err="1">
                <a:solidFill>
                  <a:srgbClr val="222222"/>
                </a:solidFill>
                <a:latin typeface="Open Sans"/>
              </a:rPr>
              <a:t>Talmon</a:t>
            </a:r>
            <a:r>
              <a:rPr lang="en-US" sz="1400" dirty="0">
                <a:solidFill>
                  <a:srgbClr val="222222"/>
                </a:solidFill>
                <a:latin typeface="Open Sans"/>
              </a:rPr>
              <a:t>, Committee Scoring Rules, Banzhaf Values, and Approximation Algorithms, EXPLORE-2017</a:t>
            </a:r>
            <a:endParaRPr lang="en-US" sz="1400" dirty="0">
              <a:latin typeface="Open Sans"/>
            </a:endParaRPr>
          </a:p>
        </p:txBody>
      </p:sp>
      <p:sp>
        <p:nvSpPr>
          <p:cNvPr id="5" name="Right Arrow 4"/>
          <p:cNvSpPr/>
          <p:nvPr/>
        </p:nvSpPr>
        <p:spPr>
          <a:xfrm>
            <a:off x="1696340" y="3088534"/>
            <a:ext cx="5751319" cy="1478422"/>
          </a:xfrm>
          <a:prstGeom prst="rightArrow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>
                <a:solidFill>
                  <a:srgbClr val="FF0000"/>
                </a:solidFill>
              </a:rPr>
              <a:t>Todo</a:t>
            </a:r>
            <a:r>
              <a:rPr lang="en-US" dirty="0">
                <a:solidFill>
                  <a:srgbClr val="FF0000"/>
                </a:solidFill>
              </a:rPr>
              <a:t>: explain</a:t>
            </a:r>
            <a:endParaRPr lang="he-IL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2567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Simulated Annealing Heuristic for CC</a:t>
            </a:r>
            <a:endParaRPr lang="he-I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458200" cy="535657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At each iteration randomly replace a committee member</a:t>
            </a:r>
            <a:endParaRPr lang="he-IL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3255" y="2917690"/>
            <a:ext cx="2933700" cy="216971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33350" y="6128671"/>
            <a:ext cx="8782050" cy="523220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rgbClr val="222222"/>
                </a:solidFill>
                <a:latin typeface="Open Sans"/>
              </a:rPr>
              <a:t>E. </a:t>
            </a:r>
            <a:r>
              <a:rPr lang="en-US" sz="1400" dirty="0" err="1">
                <a:solidFill>
                  <a:srgbClr val="222222"/>
                </a:solidFill>
                <a:latin typeface="Open Sans"/>
              </a:rPr>
              <a:t>Elkind</a:t>
            </a:r>
            <a:r>
              <a:rPr lang="en-US" sz="1400" dirty="0">
                <a:solidFill>
                  <a:srgbClr val="222222"/>
                </a:solidFill>
                <a:latin typeface="Open Sans"/>
              </a:rPr>
              <a:t>, P. </a:t>
            </a:r>
            <a:r>
              <a:rPr lang="en-US" sz="1400" dirty="0" err="1">
                <a:solidFill>
                  <a:srgbClr val="222222"/>
                </a:solidFill>
                <a:latin typeface="Open Sans"/>
              </a:rPr>
              <a:t>Faliszewski</a:t>
            </a:r>
            <a:r>
              <a:rPr lang="en-US" sz="1400" dirty="0">
                <a:solidFill>
                  <a:srgbClr val="222222"/>
                </a:solidFill>
                <a:latin typeface="Open Sans"/>
              </a:rPr>
              <a:t>, M. </a:t>
            </a:r>
            <a:r>
              <a:rPr lang="en-US" sz="1400" dirty="0" err="1">
                <a:solidFill>
                  <a:srgbClr val="222222"/>
                </a:solidFill>
                <a:latin typeface="Open Sans"/>
              </a:rPr>
              <a:t>Lackner</a:t>
            </a:r>
            <a:r>
              <a:rPr lang="en-US" sz="1400" dirty="0">
                <a:solidFill>
                  <a:srgbClr val="222222"/>
                </a:solidFill>
                <a:latin typeface="Open Sans"/>
              </a:rPr>
              <a:t>, D. Peters, N. </a:t>
            </a:r>
            <a:r>
              <a:rPr lang="en-US" sz="1400" dirty="0" err="1">
                <a:solidFill>
                  <a:srgbClr val="222222"/>
                </a:solidFill>
                <a:latin typeface="Open Sans"/>
              </a:rPr>
              <a:t>Talmon</a:t>
            </a:r>
            <a:r>
              <a:rPr lang="en-US" sz="1400" dirty="0">
                <a:solidFill>
                  <a:srgbClr val="222222"/>
                </a:solidFill>
                <a:latin typeface="Open Sans"/>
              </a:rPr>
              <a:t>, Committee Scoring Rules, Banzhaf Values, and Approximation Algorithms, EXPLORE-2017</a:t>
            </a:r>
            <a:endParaRPr lang="en-US" sz="1400" dirty="0">
              <a:latin typeface="Open Sans"/>
            </a:endParaRPr>
          </a:p>
        </p:txBody>
      </p:sp>
      <p:sp>
        <p:nvSpPr>
          <p:cNvPr id="7" name="Right Arrow 6"/>
          <p:cNvSpPr/>
          <p:nvPr/>
        </p:nvSpPr>
        <p:spPr>
          <a:xfrm>
            <a:off x="1213420" y="3147491"/>
            <a:ext cx="3033839" cy="1478422"/>
          </a:xfrm>
          <a:prstGeom prst="rightArrow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>
                <a:solidFill>
                  <a:srgbClr val="FF0000"/>
                </a:solidFill>
              </a:rPr>
              <a:t>Todo</a:t>
            </a:r>
            <a:r>
              <a:rPr lang="en-US" dirty="0">
                <a:solidFill>
                  <a:srgbClr val="FF0000"/>
                </a:solidFill>
              </a:rPr>
              <a:t>: explain</a:t>
            </a:r>
            <a:endParaRPr lang="he-IL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3744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582415">
            <a:off x="6049666" y="797239"/>
            <a:ext cx="2824632" cy="1373681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0"/>
            <a:r>
              <a:rPr lang="en-US" dirty="0"/>
              <a:t>Clustering Heuristic for </a:t>
            </a:r>
            <a:r>
              <a:rPr lang="en-US" dirty="0" err="1"/>
              <a:t>Borda</a:t>
            </a:r>
            <a:r>
              <a:rPr lang="en-US" dirty="0"/>
              <a:t>-CC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2226469"/>
            <a:ext cx="7886700" cy="81636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dirty="0">
                <a:solidFill>
                  <a:srgbClr val="FF0000"/>
                </a:solidFill>
              </a:rPr>
              <a:t>Observation:</a:t>
            </a:r>
            <a:r>
              <a:rPr lang="en-US" dirty="0"/>
              <a:t> </a:t>
            </a:r>
            <a:r>
              <a:rPr lang="en-US" dirty="0" err="1"/>
              <a:t>Borda</a:t>
            </a:r>
            <a:r>
              <a:rPr lang="en-US" dirty="0"/>
              <a:t>-CC </a:t>
            </a:r>
            <a:r>
              <a:rPr lang="en-US" b="1" dirty="0"/>
              <a:t>cluster</a:t>
            </a:r>
            <a:r>
              <a:rPr lang="en-US" dirty="0"/>
              <a:t> the voters</a:t>
            </a:r>
          </a:p>
          <a:p>
            <a:pPr marL="0" indent="0">
              <a:buNone/>
            </a:pPr>
            <a:r>
              <a:rPr lang="en-US" dirty="0">
                <a:solidFill>
                  <a:srgbClr val="FF0000"/>
                </a:solidFill>
              </a:rPr>
              <a:t>Idea:</a:t>
            </a:r>
            <a:r>
              <a:rPr lang="en-US" dirty="0"/>
              <a:t> Use a clustering algorithm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28650" y="3503748"/>
            <a:ext cx="7867795" cy="156966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1">
            <a:spAutoFit/>
          </a:bodyPr>
          <a:lstStyle/>
          <a:p>
            <a:pPr algn="l" rtl="0"/>
            <a:r>
              <a:rPr lang="en-US" sz="2400" dirty="0"/>
              <a:t>Initialize with some committee C</a:t>
            </a:r>
          </a:p>
          <a:p>
            <a:pPr algn="l" rtl="0"/>
            <a:r>
              <a:rPr lang="en-US" sz="2400" dirty="0"/>
              <a:t>Repeat (while improving):</a:t>
            </a:r>
          </a:p>
          <a:p>
            <a:pPr algn="l" rtl="0"/>
            <a:r>
              <a:rPr lang="en-US" sz="2400" dirty="0"/>
              <a:t>  Compute the assignment of voters to committee members</a:t>
            </a:r>
          </a:p>
          <a:p>
            <a:pPr algn="l" rtl="0"/>
            <a:r>
              <a:rPr lang="en-US" sz="2400" dirty="0"/>
              <a:t>  Compute a Borda winner of each part as the new committee</a:t>
            </a:r>
            <a:endParaRPr lang="he-IL" sz="2400" dirty="0"/>
          </a:p>
        </p:txBody>
      </p:sp>
      <p:sp>
        <p:nvSpPr>
          <p:cNvPr id="8" name="TextBox 7"/>
          <p:cNvSpPr txBox="1"/>
          <p:nvPr/>
        </p:nvSpPr>
        <p:spPr>
          <a:xfrm>
            <a:off x="180975" y="5861675"/>
            <a:ext cx="8782050" cy="646331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/>
              <a:t>P. </a:t>
            </a:r>
            <a:r>
              <a:rPr lang="en-US" dirty="0" err="1"/>
              <a:t>Faliszewski</a:t>
            </a:r>
            <a:r>
              <a:rPr lang="en-US" dirty="0"/>
              <a:t>, A. </a:t>
            </a:r>
            <a:r>
              <a:rPr lang="en-US" dirty="0" err="1"/>
              <a:t>Slinko</a:t>
            </a:r>
            <a:r>
              <a:rPr lang="en-US" dirty="0"/>
              <a:t>, K. Stahl, N. </a:t>
            </a:r>
            <a:r>
              <a:rPr lang="en-US" dirty="0" err="1"/>
              <a:t>Talmon</a:t>
            </a:r>
            <a:r>
              <a:rPr lang="en-US" dirty="0"/>
              <a:t>:</a:t>
            </a:r>
          </a:p>
          <a:p>
            <a:r>
              <a:rPr lang="en-US" dirty="0"/>
              <a:t>Achieving Fully Proportional Representation by Clustering Voters, AAMAS 2016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787545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</p:bldLst>
  </p:timing>
</p:sld>
</file>

<file path=ppt/slides/slide1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0"/>
            <a:r>
              <a:rPr lang="en-US" dirty="0"/>
              <a:t>Clustering Heuristic for </a:t>
            </a:r>
            <a:r>
              <a:rPr lang="en-US" dirty="0" err="1"/>
              <a:t>Borda</a:t>
            </a:r>
            <a:r>
              <a:rPr lang="en-US" dirty="0"/>
              <a:t>-CC</a:t>
            </a:r>
            <a:endParaRPr lang="he-IL" dirty="0"/>
          </a:p>
        </p:txBody>
      </p:sp>
      <p:sp>
        <p:nvSpPr>
          <p:cNvPr id="5" name="TextBox 4"/>
          <p:cNvSpPr txBox="1"/>
          <p:nvPr/>
        </p:nvSpPr>
        <p:spPr>
          <a:xfrm>
            <a:off x="2505279" y="1258603"/>
            <a:ext cx="2509470" cy="338554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l" rtl="0"/>
            <a:r>
              <a:rPr lang="en-US" sz="1600" b="1" dirty="0"/>
              <a:t>Initial committee C</a:t>
            </a:r>
            <a:r>
              <a:rPr lang="en-US" sz="1600" b="1" baseline="-25000" dirty="0"/>
              <a:t>0</a:t>
            </a:r>
            <a:r>
              <a:rPr lang="en-US" sz="1600" b="1" dirty="0"/>
              <a:t> = {a, b}</a:t>
            </a:r>
            <a:endParaRPr lang="he-IL" sz="1600" b="1" dirty="0"/>
          </a:p>
        </p:txBody>
      </p:sp>
      <p:sp>
        <p:nvSpPr>
          <p:cNvPr id="8" name="Oval 7"/>
          <p:cNvSpPr/>
          <p:nvPr/>
        </p:nvSpPr>
        <p:spPr>
          <a:xfrm>
            <a:off x="3118925" y="2206345"/>
            <a:ext cx="2362378" cy="3055166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en-US" sz="1350" dirty="0"/>
          </a:p>
        </p:txBody>
      </p:sp>
      <p:sp>
        <p:nvSpPr>
          <p:cNvPr id="10" name="Oval 9"/>
          <p:cNvSpPr/>
          <p:nvPr/>
        </p:nvSpPr>
        <p:spPr>
          <a:xfrm>
            <a:off x="6019688" y="2206345"/>
            <a:ext cx="2362378" cy="3021159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0"/>
            <a:endParaRPr lang="he-IL" sz="1350" dirty="0"/>
          </a:p>
        </p:txBody>
      </p:sp>
      <p:sp>
        <p:nvSpPr>
          <p:cNvPr id="9" name="TextBox 8"/>
          <p:cNvSpPr txBox="1"/>
          <p:nvPr/>
        </p:nvSpPr>
        <p:spPr>
          <a:xfrm>
            <a:off x="4023298" y="1760520"/>
            <a:ext cx="599844" cy="30008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l" rtl="0"/>
            <a:r>
              <a:rPr lang="en-US" sz="1350" dirty="0"/>
              <a:t>part a</a:t>
            </a:r>
            <a:endParaRPr lang="he-IL" sz="1350" dirty="0"/>
          </a:p>
        </p:txBody>
      </p:sp>
      <p:sp>
        <p:nvSpPr>
          <p:cNvPr id="12" name="TextBox 11"/>
          <p:cNvSpPr txBox="1"/>
          <p:nvPr/>
        </p:nvSpPr>
        <p:spPr>
          <a:xfrm>
            <a:off x="6943501" y="1753027"/>
            <a:ext cx="607859" cy="30008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l" rtl="0"/>
            <a:r>
              <a:rPr lang="en-US" sz="1350" dirty="0"/>
              <a:t>part b</a:t>
            </a:r>
            <a:endParaRPr lang="he-IL" sz="1350" dirty="0"/>
          </a:p>
        </p:txBody>
      </p:sp>
      <p:sp>
        <p:nvSpPr>
          <p:cNvPr id="14" name="TextBox 13"/>
          <p:cNvSpPr txBox="1"/>
          <p:nvPr/>
        </p:nvSpPr>
        <p:spPr>
          <a:xfrm>
            <a:off x="3411812" y="5283802"/>
            <a:ext cx="1907445" cy="415498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l" rtl="0"/>
            <a:r>
              <a:rPr lang="en-US" sz="2100" dirty="0"/>
              <a:t>Borda winner: c</a:t>
            </a:r>
            <a:endParaRPr lang="he-IL" sz="2100" dirty="0"/>
          </a:p>
        </p:txBody>
      </p:sp>
      <p:sp>
        <p:nvSpPr>
          <p:cNvPr id="15" name="TextBox 14"/>
          <p:cNvSpPr txBox="1"/>
          <p:nvPr/>
        </p:nvSpPr>
        <p:spPr>
          <a:xfrm>
            <a:off x="6322397" y="5290245"/>
            <a:ext cx="1934697" cy="415498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l" rtl="0"/>
            <a:r>
              <a:rPr lang="en-US" sz="2100" dirty="0"/>
              <a:t>Borda winner: b</a:t>
            </a:r>
            <a:endParaRPr lang="he-IL" sz="2100" dirty="0"/>
          </a:p>
        </p:txBody>
      </p:sp>
      <p:sp>
        <p:nvSpPr>
          <p:cNvPr id="3" name="TextBox 2"/>
          <p:cNvSpPr txBox="1"/>
          <p:nvPr/>
        </p:nvSpPr>
        <p:spPr>
          <a:xfrm>
            <a:off x="5015216" y="5002570"/>
            <a:ext cx="1701043" cy="30008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l" rtl="0"/>
            <a:r>
              <a:rPr lang="en-US" sz="1350" dirty="0"/>
              <a:t>Total satisfaction: 16  </a:t>
            </a:r>
            <a:endParaRPr lang="he-IL" sz="1350" dirty="0"/>
          </a:p>
        </p:txBody>
      </p:sp>
      <p:sp>
        <p:nvSpPr>
          <p:cNvPr id="16" name="TextBox 15"/>
          <p:cNvSpPr txBox="1"/>
          <p:nvPr/>
        </p:nvSpPr>
        <p:spPr>
          <a:xfrm>
            <a:off x="180975" y="5861675"/>
            <a:ext cx="8782050" cy="646331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/>
              <a:t>P. </a:t>
            </a:r>
            <a:r>
              <a:rPr lang="en-US" dirty="0" err="1"/>
              <a:t>Faliszewski</a:t>
            </a:r>
            <a:r>
              <a:rPr lang="en-US" dirty="0"/>
              <a:t>, A. </a:t>
            </a:r>
            <a:r>
              <a:rPr lang="en-US" dirty="0" err="1"/>
              <a:t>Slinko</a:t>
            </a:r>
            <a:r>
              <a:rPr lang="en-US" dirty="0"/>
              <a:t>, K. Stahl, N. </a:t>
            </a:r>
            <a:r>
              <a:rPr lang="en-US" dirty="0" err="1"/>
              <a:t>Talmon</a:t>
            </a:r>
            <a:r>
              <a:rPr lang="en-US" dirty="0"/>
              <a:t>:</a:t>
            </a:r>
          </a:p>
          <a:p>
            <a:r>
              <a:rPr lang="en-US" dirty="0"/>
              <a:t>Achieving Fully Proportional Representation by Clustering Voters (AAMAS ‘16)</a:t>
            </a:r>
            <a:endParaRPr lang="he-IL" dirty="0"/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828" y="2223564"/>
            <a:ext cx="206622" cy="41324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8388" y="2232717"/>
            <a:ext cx="251821" cy="40033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5981" y="2221349"/>
            <a:ext cx="277649" cy="432615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3072" y="2221350"/>
            <a:ext cx="264734" cy="426158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383" y="2624630"/>
            <a:ext cx="206622" cy="413244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4943" y="2633783"/>
            <a:ext cx="251821" cy="400330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2536" y="2622415"/>
            <a:ext cx="277649" cy="432615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9627" y="2622416"/>
            <a:ext cx="264734" cy="426158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7830" y="3023482"/>
            <a:ext cx="206622" cy="413244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3390" y="3032635"/>
            <a:ext cx="251821" cy="400330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0983" y="3021267"/>
            <a:ext cx="277649" cy="432615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8074" y="3021268"/>
            <a:ext cx="264734" cy="426158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900" y="3323301"/>
            <a:ext cx="277649" cy="432615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8991" y="3323302"/>
            <a:ext cx="264734" cy="426158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2514" y="3334985"/>
            <a:ext cx="206622" cy="413244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8074" y="3344138"/>
            <a:ext cx="251821" cy="400330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612" y="3677032"/>
            <a:ext cx="277649" cy="432615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8703" y="3677033"/>
            <a:ext cx="264734" cy="426158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2226" y="3688716"/>
            <a:ext cx="206622" cy="413244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7786" y="3697869"/>
            <a:ext cx="251821" cy="400330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162" y="4055658"/>
            <a:ext cx="277649" cy="432615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5253" y="4055659"/>
            <a:ext cx="264734" cy="426158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8776" y="4067342"/>
            <a:ext cx="206622" cy="413244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4336" y="4076495"/>
            <a:ext cx="251821" cy="400330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9058" y="4436553"/>
            <a:ext cx="277649" cy="432615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6149" y="4436554"/>
            <a:ext cx="264734" cy="426158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4448237"/>
            <a:ext cx="206622" cy="413244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5232" y="4457390"/>
            <a:ext cx="251821" cy="400330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0972" y="4817449"/>
            <a:ext cx="251821" cy="400330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1571" y="4790377"/>
            <a:ext cx="277649" cy="432615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8775" y="4804106"/>
            <a:ext cx="206622" cy="413244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0375" y="4811383"/>
            <a:ext cx="264734" cy="426158"/>
          </a:xfrm>
          <a:prstGeom prst="rect">
            <a:avLst/>
          </a:prstGeom>
        </p:spPr>
      </p:pic>
      <p:sp>
        <p:nvSpPr>
          <p:cNvPr id="55" name="Rectangle 54"/>
          <p:cNvSpPr/>
          <p:nvPr/>
        </p:nvSpPr>
        <p:spPr>
          <a:xfrm>
            <a:off x="523400" y="2175635"/>
            <a:ext cx="68124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v</a:t>
            </a:r>
            <a:r>
              <a:rPr lang="en-US" baseline="-25000" dirty="0"/>
              <a:t>1</a:t>
            </a:r>
            <a:r>
              <a:rPr lang="en-US" dirty="0"/>
              <a:t> :</a:t>
            </a:r>
            <a:endParaRPr lang="he-IL" dirty="0"/>
          </a:p>
        </p:txBody>
      </p:sp>
      <p:sp>
        <p:nvSpPr>
          <p:cNvPr id="56" name="Rectangle 55"/>
          <p:cNvSpPr/>
          <p:nvPr/>
        </p:nvSpPr>
        <p:spPr>
          <a:xfrm>
            <a:off x="556558" y="2574210"/>
            <a:ext cx="68124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v</a:t>
            </a:r>
            <a:r>
              <a:rPr lang="en-US" baseline="-25000" dirty="0"/>
              <a:t>2</a:t>
            </a:r>
            <a:r>
              <a:rPr lang="en-US" dirty="0"/>
              <a:t> :</a:t>
            </a:r>
            <a:endParaRPr lang="he-IL" dirty="0"/>
          </a:p>
        </p:txBody>
      </p:sp>
      <p:sp>
        <p:nvSpPr>
          <p:cNvPr id="57" name="Rectangle 56"/>
          <p:cNvSpPr/>
          <p:nvPr/>
        </p:nvSpPr>
        <p:spPr>
          <a:xfrm>
            <a:off x="564893" y="2959790"/>
            <a:ext cx="68124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v</a:t>
            </a:r>
            <a:r>
              <a:rPr lang="en-US" baseline="-25000" dirty="0"/>
              <a:t>3</a:t>
            </a:r>
            <a:r>
              <a:rPr lang="en-US" dirty="0"/>
              <a:t> :</a:t>
            </a:r>
            <a:endParaRPr lang="he-IL" dirty="0"/>
          </a:p>
        </p:txBody>
      </p:sp>
      <p:sp>
        <p:nvSpPr>
          <p:cNvPr id="58" name="Rectangle 57"/>
          <p:cNvSpPr/>
          <p:nvPr/>
        </p:nvSpPr>
        <p:spPr>
          <a:xfrm>
            <a:off x="590048" y="3319384"/>
            <a:ext cx="68124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v</a:t>
            </a:r>
            <a:r>
              <a:rPr lang="en-US" baseline="-25000" dirty="0"/>
              <a:t>4</a:t>
            </a:r>
            <a:r>
              <a:rPr lang="en-US" dirty="0"/>
              <a:t> :</a:t>
            </a:r>
            <a:endParaRPr lang="he-IL" dirty="0"/>
          </a:p>
        </p:txBody>
      </p:sp>
      <p:sp>
        <p:nvSpPr>
          <p:cNvPr id="59" name="Rectangle 58"/>
          <p:cNvSpPr/>
          <p:nvPr/>
        </p:nvSpPr>
        <p:spPr>
          <a:xfrm>
            <a:off x="601528" y="3643384"/>
            <a:ext cx="68124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v</a:t>
            </a:r>
            <a:r>
              <a:rPr lang="en-US" baseline="-25000" dirty="0"/>
              <a:t>5</a:t>
            </a:r>
            <a:r>
              <a:rPr lang="en-US" dirty="0"/>
              <a:t> :</a:t>
            </a:r>
            <a:endParaRPr lang="he-IL" dirty="0"/>
          </a:p>
        </p:txBody>
      </p:sp>
      <p:sp>
        <p:nvSpPr>
          <p:cNvPr id="60" name="Rectangle 59"/>
          <p:cNvSpPr/>
          <p:nvPr/>
        </p:nvSpPr>
        <p:spPr>
          <a:xfrm>
            <a:off x="599058" y="3985632"/>
            <a:ext cx="68124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v</a:t>
            </a:r>
            <a:r>
              <a:rPr lang="en-US" baseline="-25000" dirty="0"/>
              <a:t>6</a:t>
            </a:r>
            <a:r>
              <a:rPr lang="en-US" dirty="0"/>
              <a:t> :</a:t>
            </a:r>
            <a:endParaRPr lang="he-IL" dirty="0"/>
          </a:p>
        </p:txBody>
      </p:sp>
      <p:sp>
        <p:nvSpPr>
          <p:cNvPr id="61" name="Rectangle 60"/>
          <p:cNvSpPr/>
          <p:nvPr/>
        </p:nvSpPr>
        <p:spPr>
          <a:xfrm>
            <a:off x="615347" y="4354036"/>
            <a:ext cx="68124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v</a:t>
            </a:r>
            <a:r>
              <a:rPr lang="en-US" baseline="-25000" dirty="0"/>
              <a:t>7</a:t>
            </a:r>
            <a:r>
              <a:rPr lang="en-US" dirty="0"/>
              <a:t> :</a:t>
            </a:r>
            <a:endParaRPr lang="he-IL" dirty="0"/>
          </a:p>
        </p:txBody>
      </p:sp>
      <p:sp>
        <p:nvSpPr>
          <p:cNvPr id="62" name="Rectangle 61"/>
          <p:cNvSpPr/>
          <p:nvPr/>
        </p:nvSpPr>
        <p:spPr>
          <a:xfrm>
            <a:off x="624380" y="4774647"/>
            <a:ext cx="68124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v</a:t>
            </a:r>
            <a:r>
              <a:rPr lang="en-US" baseline="-25000" dirty="0"/>
              <a:t>8</a:t>
            </a:r>
            <a:r>
              <a:rPr lang="en-US" dirty="0"/>
              <a:t> :</a:t>
            </a:r>
            <a:endParaRPr lang="he-IL" dirty="0"/>
          </a:p>
        </p:txBody>
      </p:sp>
      <p:pic>
        <p:nvPicPr>
          <p:cNvPr id="98" name="Picture 9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7435" y="2506157"/>
            <a:ext cx="146441" cy="292882"/>
          </a:xfrm>
          <a:prstGeom prst="rect">
            <a:avLst/>
          </a:prstGeom>
        </p:spPr>
      </p:pic>
      <p:pic>
        <p:nvPicPr>
          <p:cNvPr id="99" name="Picture 9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2995" y="2515310"/>
            <a:ext cx="178475" cy="283729"/>
          </a:xfrm>
          <a:prstGeom prst="rect">
            <a:avLst/>
          </a:prstGeom>
        </p:spPr>
      </p:pic>
      <p:pic>
        <p:nvPicPr>
          <p:cNvPr id="100" name="Picture 9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0589" y="2503943"/>
            <a:ext cx="196780" cy="306610"/>
          </a:xfrm>
          <a:prstGeom prst="rect">
            <a:avLst/>
          </a:prstGeom>
        </p:spPr>
      </p:pic>
      <p:pic>
        <p:nvPicPr>
          <p:cNvPr id="101" name="Picture 10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7679" y="2503943"/>
            <a:ext cx="187627" cy="302034"/>
          </a:xfrm>
          <a:prstGeom prst="rect">
            <a:avLst/>
          </a:prstGeom>
        </p:spPr>
      </p:pic>
      <p:pic>
        <p:nvPicPr>
          <p:cNvPr id="102" name="Picture 10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3990" y="2907223"/>
            <a:ext cx="146441" cy="292882"/>
          </a:xfrm>
          <a:prstGeom prst="rect">
            <a:avLst/>
          </a:prstGeom>
        </p:spPr>
      </p:pic>
      <p:pic>
        <p:nvPicPr>
          <p:cNvPr id="103" name="Picture 10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9550" y="2916376"/>
            <a:ext cx="178475" cy="283729"/>
          </a:xfrm>
          <a:prstGeom prst="rect">
            <a:avLst/>
          </a:prstGeom>
        </p:spPr>
      </p:pic>
      <p:pic>
        <p:nvPicPr>
          <p:cNvPr id="104" name="Picture 10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7144" y="2905009"/>
            <a:ext cx="196780" cy="306610"/>
          </a:xfrm>
          <a:prstGeom prst="rect">
            <a:avLst/>
          </a:prstGeom>
        </p:spPr>
      </p:pic>
      <p:pic>
        <p:nvPicPr>
          <p:cNvPr id="105" name="Picture 10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4234" y="2905009"/>
            <a:ext cx="187627" cy="302034"/>
          </a:xfrm>
          <a:prstGeom prst="rect">
            <a:avLst/>
          </a:prstGeom>
        </p:spPr>
      </p:pic>
      <p:pic>
        <p:nvPicPr>
          <p:cNvPr id="106" name="Picture 10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2437" y="3306075"/>
            <a:ext cx="146441" cy="292882"/>
          </a:xfrm>
          <a:prstGeom prst="rect">
            <a:avLst/>
          </a:prstGeom>
        </p:spPr>
      </p:pic>
      <p:pic>
        <p:nvPicPr>
          <p:cNvPr id="107" name="Picture 10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7997" y="3315228"/>
            <a:ext cx="178475" cy="283729"/>
          </a:xfrm>
          <a:prstGeom prst="rect">
            <a:avLst/>
          </a:prstGeom>
        </p:spPr>
      </p:pic>
      <p:pic>
        <p:nvPicPr>
          <p:cNvPr id="108" name="Picture 10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5591" y="3303861"/>
            <a:ext cx="196780" cy="306610"/>
          </a:xfrm>
          <a:prstGeom prst="rect">
            <a:avLst/>
          </a:prstGeom>
        </p:spPr>
      </p:pic>
      <p:pic>
        <p:nvPicPr>
          <p:cNvPr id="109" name="Picture 10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2681" y="3303861"/>
            <a:ext cx="187627" cy="302034"/>
          </a:xfrm>
          <a:prstGeom prst="rect">
            <a:avLst/>
          </a:prstGeom>
        </p:spPr>
      </p:pic>
      <p:pic>
        <p:nvPicPr>
          <p:cNvPr id="110" name="Picture 10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6508" y="3605895"/>
            <a:ext cx="196780" cy="306610"/>
          </a:xfrm>
          <a:prstGeom prst="rect">
            <a:avLst/>
          </a:prstGeom>
        </p:spPr>
      </p:pic>
      <p:pic>
        <p:nvPicPr>
          <p:cNvPr id="111" name="Picture 1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3598" y="3605895"/>
            <a:ext cx="187627" cy="302034"/>
          </a:xfrm>
          <a:prstGeom prst="rect">
            <a:avLst/>
          </a:prstGeom>
        </p:spPr>
      </p:pic>
      <p:pic>
        <p:nvPicPr>
          <p:cNvPr id="112" name="Picture 1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7121" y="3617578"/>
            <a:ext cx="146441" cy="292882"/>
          </a:xfrm>
          <a:prstGeom prst="rect">
            <a:avLst/>
          </a:prstGeom>
        </p:spPr>
      </p:pic>
      <p:pic>
        <p:nvPicPr>
          <p:cNvPr id="113" name="Picture 1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2681" y="3626731"/>
            <a:ext cx="178475" cy="283729"/>
          </a:xfrm>
          <a:prstGeom prst="rect">
            <a:avLst/>
          </a:prstGeom>
        </p:spPr>
      </p:pic>
      <p:pic>
        <p:nvPicPr>
          <p:cNvPr id="114" name="Picture 1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6220" y="3959626"/>
            <a:ext cx="196780" cy="306610"/>
          </a:xfrm>
          <a:prstGeom prst="rect">
            <a:avLst/>
          </a:prstGeom>
        </p:spPr>
      </p:pic>
      <p:pic>
        <p:nvPicPr>
          <p:cNvPr id="115" name="Picture 1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3310" y="3959626"/>
            <a:ext cx="187627" cy="302034"/>
          </a:xfrm>
          <a:prstGeom prst="rect">
            <a:avLst/>
          </a:prstGeom>
        </p:spPr>
      </p:pic>
      <p:pic>
        <p:nvPicPr>
          <p:cNvPr id="116" name="Picture 1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6833" y="3971309"/>
            <a:ext cx="146441" cy="292882"/>
          </a:xfrm>
          <a:prstGeom prst="rect">
            <a:avLst/>
          </a:prstGeom>
        </p:spPr>
      </p:pic>
      <p:pic>
        <p:nvPicPr>
          <p:cNvPr id="117" name="Picture 1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2393" y="3980462"/>
            <a:ext cx="178475" cy="283729"/>
          </a:xfrm>
          <a:prstGeom prst="rect">
            <a:avLst/>
          </a:prstGeom>
        </p:spPr>
      </p:pic>
      <p:pic>
        <p:nvPicPr>
          <p:cNvPr id="118" name="Picture 1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2770" y="4338252"/>
            <a:ext cx="196780" cy="306610"/>
          </a:xfrm>
          <a:prstGeom prst="rect">
            <a:avLst/>
          </a:prstGeom>
        </p:spPr>
      </p:pic>
      <p:pic>
        <p:nvPicPr>
          <p:cNvPr id="119" name="Picture 1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9860" y="4338252"/>
            <a:ext cx="187627" cy="302034"/>
          </a:xfrm>
          <a:prstGeom prst="rect">
            <a:avLst/>
          </a:prstGeom>
        </p:spPr>
      </p:pic>
      <p:pic>
        <p:nvPicPr>
          <p:cNvPr id="120" name="Picture 11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3383" y="4349935"/>
            <a:ext cx="146441" cy="292882"/>
          </a:xfrm>
          <a:prstGeom prst="rect">
            <a:avLst/>
          </a:prstGeom>
        </p:spPr>
      </p:pic>
      <p:pic>
        <p:nvPicPr>
          <p:cNvPr id="121" name="Picture 1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8943" y="4359088"/>
            <a:ext cx="178475" cy="283729"/>
          </a:xfrm>
          <a:prstGeom prst="rect">
            <a:avLst/>
          </a:prstGeom>
        </p:spPr>
      </p:pic>
      <p:pic>
        <p:nvPicPr>
          <p:cNvPr id="122" name="Picture 1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3666" y="4719147"/>
            <a:ext cx="196780" cy="306610"/>
          </a:xfrm>
          <a:prstGeom prst="rect">
            <a:avLst/>
          </a:prstGeom>
        </p:spPr>
      </p:pic>
      <p:pic>
        <p:nvPicPr>
          <p:cNvPr id="123" name="Picture 12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0756" y="4719147"/>
            <a:ext cx="187627" cy="302034"/>
          </a:xfrm>
          <a:prstGeom prst="rect">
            <a:avLst/>
          </a:prstGeom>
        </p:spPr>
      </p:pic>
      <p:pic>
        <p:nvPicPr>
          <p:cNvPr id="124" name="Picture 12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4279" y="4730830"/>
            <a:ext cx="146441" cy="292882"/>
          </a:xfrm>
          <a:prstGeom prst="rect">
            <a:avLst/>
          </a:prstGeom>
        </p:spPr>
      </p:pic>
      <p:pic>
        <p:nvPicPr>
          <p:cNvPr id="125" name="Picture 1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9839" y="4739983"/>
            <a:ext cx="178475" cy="283729"/>
          </a:xfrm>
          <a:prstGeom prst="rect">
            <a:avLst/>
          </a:prstGeom>
        </p:spPr>
      </p:pic>
      <p:sp>
        <p:nvSpPr>
          <p:cNvPr id="126" name="Rectangle 125"/>
          <p:cNvSpPr/>
          <p:nvPr/>
        </p:nvSpPr>
        <p:spPr>
          <a:xfrm>
            <a:off x="3508008" y="2458228"/>
            <a:ext cx="4828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v</a:t>
            </a:r>
            <a:r>
              <a:rPr lang="en-US" baseline="-25000" dirty="0"/>
              <a:t>1</a:t>
            </a:r>
            <a:r>
              <a:rPr lang="en-US" dirty="0"/>
              <a:t> :</a:t>
            </a:r>
            <a:endParaRPr lang="he-IL" dirty="0"/>
          </a:p>
        </p:txBody>
      </p:sp>
      <p:sp>
        <p:nvSpPr>
          <p:cNvPr id="127" name="Rectangle 126"/>
          <p:cNvSpPr/>
          <p:nvPr/>
        </p:nvSpPr>
        <p:spPr>
          <a:xfrm>
            <a:off x="3541166" y="2856803"/>
            <a:ext cx="4828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v</a:t>
            </a:r>
            <a:r>
              <a:rPr lang="en-US" baseline="-25000" dirty="0"/>
              <a:t>2</a:t>
            </a:r>
            <a:r>
              <a:rPr lang="en-US" dirty="0"/>
              <a:t> :</a:t>
            </a:r>
            <a:endParaRPr lang="he-IL" dirty="0"/>
          </a:p>
        </p:txBody>
      </p:sp>
      <p:sp>
        <p:nvSpPr>
          <p:cNvPr id="128" name="Rectangle 127"/>
          <p:cNvSpPr/>
          <p:nvPr/>
        </p:nvSpPr>
        <p:spPr>
          <a:xfrm>
            <a:off x="3549501" y="3242383"/>
            <a:ext cx="4828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v</a:t>
            </a:r>
            <a:r>
              <a:rPr lang="en-US" baseline="-25000" dirty="0"/>
              <a:t>3</a:t>
            </a:r>
            <a:r>
              <a:rPr lang="en-US" dirty="0"/>
              <a:t> :</a:t>
            </a:r>
            <a:endParaRPr lang="he-IL" dirty="0"/>
          </a:p>
        </p:txBody>
      </p:sp>
      <p:sp>
        <p:nvSpPr>
          <p:cNvPr id="129" name="Rectangle 128"/>
          <p:cNvSpPr/>
          <p:nvPr/>
        </p:nvSpPr>
        <p:spPr>
          <a:xfrm>
            <a:off x="3574656" y="3601977"/>
            <a:ext cx="4828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v</a:t>
            </a:r>
            <a:r>
              <a:rPr lang="en-US" baseline="-25000" dirty="0"/>
              <a:t>4</a:t>
            </a:r>
            <a:r>
              <a:rPr lang="en-US" dirty="0"/>
              <a:t> :</a:t>
            </a:r>
            <a:endParaRPr lang="he-IL" dirty="0"/>
          </a:p>
        </p:txBody>
      </p:sp>
      <p:sp>
        <p:nvSpPr>
          <p:cNvPr id="130" name="Rectangle 129"/>
          <p:cNvSpPr/>
          <p:nvPr/>
        </p:nvSpPr>
        <p:spPr>
          <a:xfrm>
            <a:off x="3586136" y="3925977"/>
            <a:ext cx="4828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v</a:t>
            </a:r>
            <a:r>
              <a:rPr lang="en-US" baseline="-25000" dirty="0"/>
              <a:t>5</a:t>
            </a:r>
            <a:r>
              <a:rPr lang="en-US" dirty="0"/>
              <a:t> :</a:t>
            </a:r>
            <a:endParaRPr lang="he-IL" dirty="0"/>
          </a:p>
        </p:txBody>
      </p:sp>
      <p:sp>
        <p:nvSpPr>
          <p:cNvPr id="131" name="Rectangle 130"/>
          <p:cNvSpPr/>
          <p:nvPr/>
        </p:nvSpPr>
        <p:spPr>
          <a:xfrm>
            <a:off x="3583666" y="4268225"/>
            <a:ext cx="4828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v</a:t>
            </a:r>
            <a:r>
              <a:rPr lang="en-US" baseline="-25000" dirty="0"/>
              <a:t>6</a:t>
            </a:r>
            <a:r>
              <a:rPr lang="en-US" dirty="0"/>
              <a:t> :</a:t>
            </a:r>
            <a:endParaRPr lang="he-IL" dirty="0"/>
          </a:p>
        </p:txBody>
      </p:sp>
      <p:sp>
        <p:nvSpPr>
          <p:cNvPr id="132" name="Rectangle 131"/>
          <p:cNvSpPr/>
          <p:nvPr/>
        </p:nvSpPr>
        <p:spPr>
          <a:xfrm>
            <a:off x="3599955" y="4636629"/>
            <a:ext cx="4828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v</a:t>
            </a:r>
            <a:r>
              <a:rPr lang="en-US" baseline="-25000" dirty="0"/>
              <a:t>7</a:t>
            </a:r>
            <a:r>
              <a:rPr lang="en-US" dirty="0"/>
              <a:t> :</a:t>
            </a:r>
            <a:endParaRPr lang="he-IL" dirty="0"/>
          </a:p>
        </p:txBody>
      </p:sp>
      <p:pic>
        <p:nvPicPr>
          <p:cNvPr id="133" name="Picture 13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8604" y="3554133"/>
            <a:ext cx="178475" cy="283729"/>
          </a:xfrm>
          <a:prstGeom prst="rect">
            <a:avLst/>
          </a:prstGeom>
        </p:spPr>
      </p:pic>
      <p:pic>
        <p:nvPicPr>
          <p:cNvPr id="134" name="Picture 13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9204" y="3527062"/>
            <a:ext cx="196780" cy="306610"/>
          </a:xfrm>
          <a:prstGeom prst="rect">
            <a:avLst/>
          </a:prstGeom>
        </p:spPr>
      </p:pic>
      <p:pic>
        <p:nvPicPr>
          <p:cNvPr id="135" name="Picture 13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6407" y="3540790"/>
            <a:ext cx="146441" cy="292882"/>
          </a:xfrm>
          <a:prstGeom prst="rect">
            <a:avLst/>
          </a:prstGeom>
        </p:spPr>
      </p:pic>
      <p:pic>
        <p:nvPicPr>
          <p:cNvPr id="136" name="Picture 13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8007" y="3548067"/>
            <a:ext cx="187627" cy="302034"/>
          </a:xfrm>
          <a:prstGeom prst="rect">
            <a:avLst/>
          </a:prstGeom>
        </p:spPr>
      </p:pic>
      <p:sp>
        <p:nvSpPr>
          <p:cNvPr id="137" name="Rectangle 136"/>
          <p:cNvSpPr/>
          <p:nvPr/>
        </p:nvSpPr>
        <p:spPr>
          <a:xfrm>
            <a:off x="6522013" y="3511331"/>
            <a:ext cx="4828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v</a:t>
            </a:r>
            <a:r>
              <a:rPr lang="en-US" baseline="-25000" dirty="0"/>
              <a:t>8</a:t>
            </a:r>
            <a:r>
              <a:rPr lang="en-US" dirty="0"/>
              <a:t> :</a:t>
            </a:r>
            <a:endParaRPr lang="he-IL" dirty="0"/>
          </a:p>
        </p:txBody>
      </p:sp>
      <p:pic>
        <p:nvPicPr>
          <p:cNvPr id="138" name="Picture 13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5022" y="1308620"/>
            <a:ext cx="178475" cy="283729"/>
          </a:xfrm>
          <a:prstGeom prst="rect">
            <a:avLst/>
          </a:prstGeom>
        </p:spPr>
      </p:pic>
      <p:pic>
        <p:nvPicPr>
          <p:cNvPr id="139" name="Picture 13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8383" y="1308156"/>
            <a:ext cx="146441" cy="292882"/>
          </a:xfrm>
          <a:prstGeom prst="rect">
            <a:avLst/>
          </a:prstGeom>
        </p:spPr>
      </p:pic>
      <p:pic>
        <p:nvPicPr>
          <p:cNvPr id="140" name="Picture 13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4549" y="5411189"/>
            <a:ext cx="178475" cy="283729"/>
          </a:xfrm>
          <a:prstGeom prst="rect">
            <a:avLst/>
          </a:prstGeom>
        </p:spPr>
      </p:pic>
      <p:pic>
        <p:nvPicPr>
          <p:cNvPr id="141" name="Picture 14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9082" y="5311722"/>
            <a:ext cx="196780" cy="306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3667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9" grpId="0"/>
      <p:bldP spid="12" grpId="0"/>
      <p:bldP spid="14" grpId="0"/>
      <p:bldP spid="15" grpId="0"/>
      <p:bldP spid="3" grpId="0"/>
      <p:bldP spid="16" grpId="0" animBg="1"/>
    </p:bldLst>
  </p:timing>
</p:sld>
</file>

<file path=ppt/slides/slide1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0"/>
            <a:r>
              <a:rPr lang="en-US" dirty="0"/>
              <a:t>Clustering Heuristic for </a:t>
            </a:r>
            <a:r>
              <a:rPr lang="en-US" dirty="0" err="1"/>
              <a:t>Borda</a:t>
            </a:r>
            <a:r>
              <a:rPr lang="en-US" dirty="0"/>
              <a:t>-CC</a:t>
            </a:r>
            <a:endParaRPr lang="he-IL" dirty="0"/>
          </a:p>
        </p:txBody>
      </p:sp>
      <p:sp>
        <p:nvSpPr>
          <p:cNvPr id="5" name="TextBox 4"/>
          <p:cNvSpPr txBox="1"/>
          <p:nvPr/>
        </p:nvSpPr>
        <p:spPr>
          <a:xfrm>
            <a:off x="2649632" y="1257727"/>
            <a:ext cx="2444580" cy="32316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l" rtl="0"/>
            <a:r>
              <a:rPr lang="en-US" sz="1500" b="1" dirty="0"/>
              <a:t>Initial committee C</a:t>
            </a:r>
            <a:r>
              <a:rPr lang="en-US" sz="1500" b="1" baseline="-25000" dirty="0"/>
              <a:t>0</a:t>
            </a:r>
            <a:r>
              <a:rPr lang="en-US" sz="1500" b="1" dirty="0"/>
              <a:t> = {c, b}</a:t>
            </a:r>
            <a:endParaRPr lang="he-IL" sz="1500" b="1" dirty="0"/>
          </a:p>
        </p:txBody>
      </p:sp>
      <p:sp>
        <p:nvSpPr>
          <p:cNvPr id="8" name="Oval 7"/>
          <p:cNvSpPr/>
          <p:nvPr/>
        </p:nvSpPr>
        <p:spPr>
          <a:xfrm>
            <a:off x="3118925" y="2206345"/>
            <a:ext cx="2362378" cy="3055166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en-US" sz="1350" dirty="0"/>
          </a:p>
        </p:txBody>
      </p:sp>
      <p:sp>
        <p:nvSpPr>
          <p:cNvPr id="10" name="Oval 9"/>
          <p:cNvSpPr/>
          <p:nvPr/>
        </p:nvSpPr>
        <p:spPr>
          <a:xfrm>
            <a:off x="6019688" y="2206345"/>
            <a:ext cx="2362378" cy="3021159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0"/>
            <a:endParaRPr lang="he-IL" sz="1350" dirty="0"/>
          </a:p>
        </p:txBody>
      </p:sp>
      <p:sp>
        <p:nvSpPr>
          <p:cNvPr id="9" name="TextBox 8"/>
          <p:cNvSpPr txBox="1"/>
          <p:nvPr/>
        </p:nvSpPr>
        <p:spPr>
          <a:xfrm>
            <a:off x="4023298" y="1760520"/>
            <a:ext cx="599844" cy="30008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l" rtl="0"/>
            <a:r>
              <a:rPr lang="en-US" sz="1350" dirty="0"/>
              <a:t>part a</a:t>
            </a:r>
            <a:endParaRPr lang="he-IL" sz="1350" dirty="0"/>
          </a:p>
        </p:txBody>
      </p:sp>
      <p:sp>
        <p:nvSpPr>
          <p:cNvPr id="12" name="TextBox 11"/>
          <p:cNvSpPr txBox="1"/>
          <p:nvPr/>
        </p:nvSpPr>
        <p:spPr>
          <a:xfrm>
            <a:off x="6943501" y="1753027"/>
            <a:ext cx="607859" cy="30008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l" rtl="0"/>
            <a:r>
              <a:rPr lang="en-US" sz="1350" dirty="0"/>
              <a:t>part b</a:t>
            </a:r>
            <a:endParaRPr lang="he-IL" sz="1350" dirty="0"/>
          </a:p>
        </p:txBody>
      </p:sp>
      <p:sp>
        <p:nvSpPr>
          <p:cNvPr id="14" name="TextBox 13"/>
          <p:cNvSpPr txBox="1"/>
          <p:nvPr/>
        </p:nvSpPr>
        <p:spPr>
          <a:xfrm>
            <a:off x="3411812" y="5283802"/>
            <a:ext cx="1907445" cy="415498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l" rtl="0"/>
            <a:r>
              <a:rPr lang="en-US" sz="2100" dirty="0"/>
              <a:t>Borda winner: c</a:t>
            </a:r>
            <a:endParaRPr lang="he-IL" sz="2100" dirty="0"/>
          </a:p>
        </p:txBody>
      </p:sp>
      <p:sp>
        <p:nvSpPr>
          <p:cNvPr id="15" name="TextBox 14"/>
          <p:cNvSpPr txBox="1"/>
          <p:nvPr/>
        </p:nvSpPr>
        <p:spPr>
          <a:xfrm>
            <a:off x="6322397" y="5290245"/>
            <a:ext cx="1921873" cy="415498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l" rtl="0"/>
            <a:r>
              <a:rPr lang="en-US" sz="2100" dirty="0"/>
              <a:t>Borda winner: a</a:t>
            </a:r>
            <a:endParaRPr lang="he-IL" sz="2100" dirty="0"/>
          </a:p>
        </p:txBody>
      </p:sp>
      <p:sp>
        <p:nvSpPr>
          <p:cNvPr id="3" name="TextBox 2"/>
          <p:cNvSpPr txBox="1"/>
          <p:nvPr/>
        </p:nvSpPr>
        <p:spPr>
          <a:xfrm>
            <a:off x="5015216" y="5002570"/>
            <a:ext cx="1701043" cy="30008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l" rtl="0"/>
            <a:r>
              <a:rPr lang="en-US" sz="1350" dirty="0"/>
              <a:t>Total satisfaction: 21  </a:t>
            </a:r>
            <a:endParaRPr lang="he-IL" sz="1350" dirty="0"/>
          </a:p>
        </p:txBody>
      </p:sp>
      <p:sp>
        <p:nvSpPr>
          <p:cNvPr id="16" name="TextBox 15"/>
          <p:cNvSpPr txBox="1"/>
          <p:nvPr/>
        </p:nvSpPr>
        <p:spPr>
          <a:xfrm>
            <a:off x="180975" y="5861675"/>
            <a:ext cx="8782050" cy="646331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/>
              <a:t>P. </a:t>
            </a:r>
            <a:r>
              <a:rPr lang="en-US" dirty="0" err="1"/>
              <a:t>Faliszewski</a:t>
            </a:r>
            <a:r>
              <a:rPr lang="en-US" dirty="0"/>
              <a:t>, A. </a:t>
            </a:r>
            <a:r>
              <a:rPr lang="en-US" dirty="0" err="1"/>
              <a:t>Slinko</a:t>
            </a:r>
            <a:r>
              <a:rPr lang="en-US" dirty="0"/>
              <a:t>, K. Stahl, N. </a:t>
            </a:r>
            <a:r>
              <a:rPr lang="en-US" dirty="0" err="1"/>
              <a:t>Talmon</a:t>
            </a:r>
            <a:r>
              <a:rPr lang="en-US" dirty="0"/>
              <a:t>:</a:t>
            </a:r>
          </a:p>
          <a:p>
            <a:r>
              <a:rPr lang="en-US" dirty="0"/>
              <a:t>Achieving Fully Proportional Representation by Clustering Voters (AAMAS ‘16)</a:t>
            </a:r>
            <a:endParaRPr lang="he-IL" dirty="0"/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828" y="2223564"/>
            <a:ext cx="206622" cy="41324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8388" y="2232717"/>
            <a:ext cx="251821" cy="40033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5981" y="2221349"/>
            <a:ext cx="277649" cy="432615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3072" y="2221350"/>
            <a:ext cx="264734" cy="426158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383" y="2624630"/>
            <a:ext cx="206622" cy="413244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4943" y="2633783"/>
            <a:ext cx="251821" cy="400330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2536" y="2622415"/>
            <a:ext cx="277649" cy="432615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9627" y="2622416"/>
            <a:ext cx="264734" cy="426158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7830" y="3023482"/>
            <a:ext cx="206622" cy="413244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3390" y="3032635"/>
            <a:ext cx="251821" cy="400330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0983" y="3021267"/>
            <a:ext cx="277649" cy="432615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8074" y="3021268"/>
            <a:ext cx="264734" cy="426158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900" y="3323301"/>
            <a:ext cx="277649" cy="432615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8991" y="3323302"/>
            <a:ext cx="264734" cy="426158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2514" y="3334985"/>
            <a:ext cx="206622" cy="413244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8074" y="3344138"/>
            <a:ext cx="251821" cy="400330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612" y="3677032"/>
            <a:ext cx="277649" cy="432615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8703" y="3677033"/>
            <a:ext cx="264734" cy="426158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2226" y="3688716"/>
            <a:ext cx="206622" cy="413244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7786" y="3697869"/>
            <a:ext cx="251821" cy="400330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162" y="4055658"/>
            <a:ext cx="277649" cy="432615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5253" y="4055659"/>
            <a:ext cx="264734" cy="426158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8776" y="4067342"/>
            <a:ext cx="206622" cy="413244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4336" y="4076495"/>
            <a:ext cx="251821" cy="400330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9058" y="4436553"/>
            <a:ext cx="277649" cy="432615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6149" y="4436554"/>
            <a:ext cx="264734" cy="426158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4448237"/>
            <a:ext cx="206622" cy="413244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5232" y="4457390"/>
            <a:ext cx="251821" cy="400330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0972" y="4817449"/>
            <a:ext cx="251821" cy="400330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1571" y="4790377"/>
            <a:ext cx="277649" cy="432615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8775" y="4804106"/>
            <a:ext cx="206622" cy="413244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0375" y="4811383"/>
            <a:ext cx="264734" cy="426158"/>
          </a:xfrm>
          <a:prstGeom prst="rect">
            <a:avLst/>
          </a:prstGeom>
        </p:spPr>
      </p:pic>
      <p:sp>
        <p:nvSpPr>
          <p:cNvPr id="55" name="Rectangle 54"/>
          <p:cNvSpPr/>
          <p:nvPr/>
        </p:nvSpPr>
        <p:spPr>
          <a:xfrm>
            <a:off x="523400" y="2175635"/>
            <a:ext cx="68124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v</a:t>
            </a:r>
            <a:r>
              <a:rPr lang="en-US" baseline="-25000" dirty="0"/>
              <a:t>1</a:t>
            </a:r>
            <a:r>
              <a:rPr lang="en-US" dirty="0"/>
              <a:t> :</a:t>
            </a:r>
            <a:endParaRPr lang="he-IL" dirty="0"/>
          </a:p>
        </p:txBody>
      </p:sp>
      <p:sp>
        <p:nvSpPr>
          <p:cNvPr id="56" name="Rectangle 55"/>
          <p:cNvSpPr/>
          <p:nvPr/>
        </p:nvSpPr>
        <p:spPr>
          <a:xfrm>
            <a:off x="556558" y="2574210"/>
            <a:ext cx="68124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v</a:t>
            </a:r>
            <a:r>
              <a:rPr lang="en-US" baseline="-25000" dirty="0"/>
              <a:t>2</a:t>
            </a:r>
            <a:r>
              <a:rPr lang="en-US" dirty="0"/>
              <a:t> :</a:t>
            </a:r>
            <a:endParaRPr lang="he-IL" dirty="0"/>
          </a:p>
        </p:txBody>
      </p:sp>
      <p:sp>
        <p:nvSpPr>
          <p:cNvPr id="57" name="Rectangle 56"/>
          <p:cNvSpPr/>
          <p:nvPr/>
        </p:nvSpPr>
        <p:spPr>
          <a:xfrm>
            <a:off x="564893" y="2959790"/>
            <a:ext cx="68124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v</a:t>
            </a:r>
            <a:r>
              <a:rPr lang="en-US" baseline="-25000" dirty="0"/>
              <a:t>3</a:t>
            </a:r>
            <a:r>
              <a:rPr lang="en-US" dirty="0"/>
              <a:t> :</a:t>
            </a:r>
            <a:endParaRPr lang="he-IL" dirty="0"/>
          </a:p>
        </p:txBody>
      </p:sp>
      <p:sp>
        <p:nvSpPr>
          <p:cNvPr id="58" name="Rectangle 57"/>
          <p:cNvSpPr/>
          <p:nvPr/>
        </p:nvSpPr>
        <p:spPr>
          <a:xfrm>
            <a:off x="590048" y="3319384"/>
            <a:ext cx="68124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v</a:t>
            </a:r>
            <a:r>
              <a:rPr lang="en-US" baseline="-25000" dirty="0"/>
              <a:t>4</a:t>
            </a:r>
            <a:r>
              <a:rPr lang="en-US" dirty="0"/>
              <a:t> :</a:t>
            </a:r>
            <a:endParaRPr lang="he-IL" dirty="0"/>
          </a:p>
        </p:txBody>
      </p:sp>
      <p:sp>
        <p:nvSpPr>
          <p:cNvPr id="59" name="Rectangle 58"/>
          <p:cNvSpPr/>
          <p:nvPr/>
        </p:nvSpPr>
        <p:spPr>
          <a:xfrm>
            <a:off x="601528" y="3643384"/>
            <a:ext cx="68124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v</a:t>
            </a:r>
            <a:r>
              <a:rPr lang="en-US" baseline="-25000" dirty="0"/>
              <a:t>5</a:t>
            </a:r>
            <a:r>
              <a:rPr lang="en-US" dirty="0"/>
              <a:t> :</a:t>
            </a:r>
            <a:endParaRPr lang="he-IL" dirty="0"/>
          </a:p>
        </p:txBody>
      </p:sp>
      <p:sp>
        <p:nvSpPr>
          <p:cNvPr id="60" name="Rectangle 59"/>
          <p:cNvSpPr/>
          <p:nvPr/>
        </p:nvSpPr>
        <p:spPr>
          <a:xfrm>
            <a:off x="599058" y="3985632"/>
            <a:ext cx="68124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v</a:t>
            </a:r>
            <a:r>
              <a:rPr lang="en-US" baseline="-25000" dirty="0"/>
              <a:t>6</a:t>
            </a:r>
            <a:r>
              <a:rPr lang="en-US" dirty="0"/>
              <a:t> :</a:t>
            </a:r>
            <a:endParaRPr lang="he-IL" dirty="0"/>
          </a:p>
        </p:txBody>
      </p:sp>
      <p:sp>
        <p:nvSpPr>
          <p:cNvPr id="61" name="Rectangle 60"/>
          <p:cNvSpPr/>
          <p:nvPr/>
        </p:nvSpPr>
        <p:spPr>
          <a:xfrm>
            <a:off x="615347" y="4354036"/>
            <a:ext cx="68124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v</a:t>
            </a:r>
            <a:r>
              <a:rPr lang="en-US" baseline="-25000" dirty="0"/>
              <a:t>7</a:t>
            </a:r>
            <a:r>
              <a:rPr lang="en-US" dirty="0"/>
              <a:t> :</a:t>
            </a:r>
            <a:endParaRPr lang="he-IL" dirty="0"/>
          </a:p>
        </p:txBody>
      </p:sp>
      <p:sp>
        <p:nvSpPr>
          <p:cNvPr id="62" name="Rectangle 61"/>
          <p:cNvSpPr/>
          <p:nvPr/>
        </p:nvSpPr>
        <p:spPr>
          <a:xfrm>
            <a:off x="624380" y="4774647"/>
            <a:ext cx="68124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v</a:t>
            </a:r>
            <a:r>
              <a:rPr lang="en-US" baseline="-25000" dirty="0"/>
              <a:t>8</a:t>
            </a:r>
            <a:r>
              <a:rPr lang="en-US" dirty="0"/>
              <a:t> :</a:t>
            </a:r>
            <a:endParaRPr lang="he-IL" dirty="0"/>
          </a:p>
        </p:txBody>
      </p:sp>
      <p:pic>
        <p:nvPicPr>
          <p:cNvPr id="110" name="Picture 10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0096" y="3125910"/>
            <a:ext cx="196780" cy="306610"/>
          </a:xfrm>
          <a:prstGeom prst="rect">
            <a:avLst/>
          </a:prstGeom>
        </p:spPr>
      </p:pic>
      <p:pic>
        <p:nvPicPr>
          <p:cNvPr id="111" name="Picture 1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7186" y="3125910"/>
            <a:ext cx="187627" cy="302034"/>
          </a:xfrm>
          <a:prstGeom prst="rect">
            <a:avLst/>
          </a:prstGeom>
        </p:spPr>
      </p:pic>
      <p:pic>
        <p:nvPicPr>
          <p:cNvPr id="112" name="Picture 1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0709" y="3137593"/>
            <a:ext cx="146441" cy="292882"/>
          </a:xfrm>
          <a:prstGeom prst="rect">
            <a:avLst/>
          </a:prstGeom>
        </p:spPr>
      </p:pic>
      <p:pic>
        <p:nvPicPr>
          <p:cNvPr id="113" name="Picture 1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6269" y="3146746"/>
            <a:ext cx="178475" cy="283729"/>
          </a:xfrm>
          <a:prstGeom prst="rect">
            <a:avLst/>
          </a:prstGeom>
        </p:spPr>
      </p:pic>
      <p:pic>
        <p:nvPicPr>
          <p:cNvPr id="114" name="Picture 1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9808" y="3479641"/>
            <a:ext cx="196780" cy="306610"/>
          </a:xfrm>
          <a:prstGeom prst="rect">
            <a:avLst/>
          </a:prstGeom>
        </p:spPr>
      </p:pic>
      <p:pic>
        <p:nvPicPr>
          <p:cNvPr id="115" name="Picture 1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6898" y="3479641"/>
            <a:ext cx="187627" cy="302034"/>
          </a:xfrm>
          <a:prstGeom prst="rect">
            <a:avLst/>
          </a:prstGeom>
        </p:spPr>
      </p:pic>
      <p:pic>
        <p:nvPicPr>
          <p:cNvPr id="116" name="Picture 1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0421" y="3491324"/>
            <a:ext cx="146441" cy="292882"/>
          </a:xfrm>
          <a:prstGeom prst="rect">
            <a:avLst/>
          </a:prstGeom>
        </p:spPr>
      </p:pic>
      <p:pic>
        <p:nvPicPr>
          <p:cNvPr id="117" name="Picture 1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5981" y="3500477"/>
            <a:ext cx="178475" cy="283729"/>
          </a:xfrm>
          <a:prstGeom prst="rect">
            <a:avLst/>
          </a:prstGeom>
        </p:spPr>
      </p:pic>
      <p:pic>
        <p:nvPicPr>
          <p:cNvPr id="118" name="Picture 1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6358" y="3858267"/>
            <a:ext cx="196780" cy="306610"/>
          </a:xfrm>
          <a:prstGeom prst="rect">
            <a:avLst/>
          </a:prstGeom>
        </p:spPr>
      </p:pic>
      <p:pic>
        <p:nvPicPr>
          <p:cNvPr id="119" name="Picture 1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3448" y="3858267"/>
            <a:ext cx="187627" cy="302034"/>
          </a:xfrm>
          <a:prstGeom prst="rect">
            <a:avLst/>
          </a:prstGeom>
        </p:spPr>
      </p:pic>
      <p:pic>
        <p:nvPicPr>
          <p:cNvPr id="120" name="Picture 11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6971" y="3869950"/>
            <a:ext cx="146441" cy="292882"/>
          </a:xfrm>
          <a:prstGeom prst="rect">
            <a:avLst/>
          </a:prstGeom>
        </p:spPr>
      </p:pic>
      <p:pic>
        <p:nvPicPr>
          <p:cNvPr id="121" name="Picture 1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2531" y="3879103"/>
            <a:ext cx="178475" cy="283729"/>
          </a:xfrm>
          <a:prstGeom prst="rect">
            <a:avLst/>
          </a:prstGeom>
        </p:spPr>
      </p:pic>
      <p:pic>
        <p:nvPicPr>
          <p:cNvPr id="122" name="Picture 1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254" y="4193331"/>
            <a:ext cx="196780" cy="306610"/>
          </a:xfrm>
          <a:prstGeom prst="rect">
            <a:avLst/>
          </a:prstGeom>
        </p:spPr>
      </p:pic>
      <p:pic>
        <p:nvPicPr>
          <p:cNvPr id="123" name="Picture 12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4344" y="4193331"/>
            <a:ext cx="187627" cy="302034"/>
          </a:xfrm>
          <a:prstGeom prst="rect">
            <a:avLst/>
          </a:prstGeom>
        </p:spPr>
      </p:pic>
      <p:pic>
        <p:nvPicPr>
          <p:cNvPr id="124" name="Picture 12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7867" y="4205014"/>
            <a:ext cx="146441" cy="292882"/>
          </a:xfrm>
          <a:prstGeom prst="rect">
            <a:avLst/>
          </a:prstGeom>
        </p:spPr>
      </p:pic>
      <p:pic>
        <p:nvPicPr>
          <p:cNvPr id="125" name="Picture 1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3427" y="4259998"/>
            <a:ext cx="178475" cy="283729"/>
          </a:xfrm>
          <a:prstGeom prst="rect">
            <a:avLst/>
          </a:prstGeom>
        </p:spPr>
      </p:pic>
      <p:sp>
        <p:nvSpPr>
          <p:cNvPr id="129" name="Rectangle 128"/>
          <p:cNvSpPr/>
          <p:nvPr/>
        </p:nvSpPr>
        <p:spPr>
          <a:xfrm>
            <a:off x="3578244" y="3121992"/>
            <a:ext cx="4828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v</a:t>
            </a:r>
            <a:r>
              <a:rPr lang="en-US" baseline="-25000" dirty="0"/>
              <a:t>4</a:t>
            </a:r>
            <a:r>
              <a:rPr lang="en-US" dirty="0"/>
              <a:t> :</a:t>
            </a:r>
            <a:endParaRPr lang="he-IL" dirty="0"/>
          </a:p>
        </p:txBody>
      </p:sp>
      <p:sp>
        <p:nvSpPr>
          <p:cNvPr id="130" name="Rectangle 129"/>
          <p:cNvSpPr/>
          <p:nvPr/>
        </p:nvSpPr>
        <p:spPr>
          <a:xfrm>
            <a:off x="3589724" y="3400161"/>
            <a:ext cx="4828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v</a:t>
            </a:r>
            <a:r>
              <a:rPr lang="en-US" baseline="-25000" dirty="0"/>
              <a:t>5</a:t>
            </a:r>
            <a:r>
              <a:rPr lang="en-US" dirty="0"/>
              <a:t> :</a:t>
            </a:r>
            <a:endParaRPr lang="he-IL" dirty="0"/>
          </a:p>
        </p:txBody>
      </p:sp>
      <p:sp>
        <p:nvSpPr>
          <p:cNvPr id="131" name="Rectangle 130"/>
          <p:cNvSpPr/>
          <p:nvPr/>
        </p:nvSpPr>
        <p:spPr>
          <a:xfrm>
            <a:off x="3587254" y="3742409"/>
            <a:ext cx="4828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v</a:t>
            </a:r>
            <a:r>
              <a:rPr lang="en-US" baseline="-25000" dirty="0"/>
              <a:t>6</a:t>
            </a:r>
            <a:r>
              <a:rPr lang="en-US" dirty="0"/>
              <a:t> :</a:t>
            </a:r>
            <a:endParaRPr lang="he-IL" dirty="0"/>
          </a:p>
        </p:txBody>
      </p:sp>
      <p:sp>
        <p:nvSpPr>
          <p:cNvPr id="132" name="Rectangle 131"/>
          <p:cNvSpPr/>
          <p:nvPr/>
        </p:nvSpPr>
        <p:spPr>
          <a:xfrm>
            <a:off x="3603543" y="4110813"/>
            <a:ext cx="4828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v</a:t>
            </a:r>
            <a:r>
              <a:rPr lang="en-US" baseline="-25000" dirty="0"/>
              <a:t>7</a:t>
            </a:r>
            <a:r>
              <a:rPr lang="en-US" dirty="0"/>
              <a:t> :</a:t>
            </a:r>
            <a:endParaRPr lang="he-IL" dirty="0"/>
          </a:p>
        </p:txBody>
      </p:sp>
      <p:pic>
        <p:nvPicPr>
          <p:cNvPr id="165" name="Picture 16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9059" y="3151780"/>
            <a:ext cx="146441" cy="292882"/>
          </a:xfrm>
          <a:prstGeom prst="rect">
            <a:avLst/>
          </a:prstGeom>
        </p:spPr>
      </p:pic>
      <p:pic>
        <p:nvPicPr>
          <p:cNvPr id="166" name="Picture 16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4619" y="3160933"/>
            <a:ext cx="178475" cy="283729"/>
          </a:xfrm>
          <a:prstGeom prst="rect">
            <a:avLst/>
          </a:prstGeom>
        </p:spPr>
      </p:pic>
      <p:pic>
        <p:nvPicPr>
          <p:cNvPr id="167" name="Picture 16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2213" y="3149566"/>
            <a:ext cx="196780" cy="306610"/>
          </a:xfrm>
          <a:prstGeom prst="rect">
            <a:avLst/>
          </a:prstGeom>
        </p:spPr>
      </p:pic>
      <p:pic>
        <p:nvPicPr>
          <p:cNvPr id="168" name="Picture 16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9303" y="3149566"/>
            <a:ext cx="187627" cy="302034"/>
          </a:xfrm>
          <a:prstGeom prst="rect">
            <a:avLst/>
          </a:prstGeom>
        </p:spPr>
      </p:pic>
      <p:pic>
        <p:nvPicPr>
          <p:cNvPr id="169" name="Picture 16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5614" y="3552846"/>
            <a:ext cx="146441" cy="292882"/>
          </a:xfrm>
          <a:prstGeom prst="rect">
            <a:avLst/>
          </a:prstGeom>
        </p:spPr>
      </p:pic>
      <p:pic>
        <p:nvPicPr>
          <p:cNvPr id="170" name="Picture 16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1174" y="3561999"/>
            <a:ext cx="178475" cy="283729"/>
          </a:xfrm>
          <a:prstGeom prst="rect">
            <a:avLst/>
          </a:prstGeom>
        </p:spPr>
      </p:pic>
      <p:pic>
        <p:nvPicPr>
          <p:cNvPr id="171" name="Picture 17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8768" y="3550632"/>
            <a:ext cx="196780" cy="306610"/>
          </a:xfrm>
          <a:prstGeom prst="rect">
            <a:avLst/>
          </a:prstGeom>
        </p:spPr>
      </p:pic>
      <p:pic>
        <p:nvPicPr>
          <p:cNvPr id="172" name="Picture 17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5858" y="3550632"/>
            <a:ext cx="187627" cy="302034"/>
          </a:xfrm>
          <a:prstGeom prst="rect">
            <a:avLst/>
          </a:prstGeom>
        </p:spPr>
      </p:pic>
      <p:pic>
        <p:nvPicPr>
          <p:cNvPr id="173" name="Picture 17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4061" y="3951698"/>
            <a:ext cx="146441" cy="292882"/>
          </a:xfrm>
          <a:prstGeom prst="rect">
            <a:avLst/>
          </a:prstGeom>
        </p:spPr>
      </p:pic>
      <p:pic>
        <p:nvPicPr>
          <p:cNvPr id="174" name="Picture 17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9621" y="3960851"/>
            <a:ext cx="178475" cy="283729"/>
          </a:xfrm>
          <a:prstGeom prst="rect">
            <a:avLst/>
          </a:prstGeom>
        </p:spPr>
      </p:pic>
      <p:pic>
        <p:nvPicPr>
          <p:cNvPr id="175" name="Picture 17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7215" y="3949484"/>
            <a:ext cx="196780" cy="306610"/>
          </a:xfrm>
          <a:prstGeom prst="rect">
            <a:avLst/>
          </a:prstGeom>
        </p:spPr>
      </p:pic>
      <p:pic>
        <p:nvPicPr>
          <p:cNvPr id="176" name="Picture 17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4305" y="3949484"/>
            <a:ext cx="187627" cy="302034"/>
          </a:xfrm>
          <a:prstGeom prst="rect">
            <a:avLst/>
          </a:prstGeom>
        </p:spPr>
      </p:pic>
      <p:sp>
        <p:nvSpPr>
          <p:cNvPr id="177" name="Rectangle 176"/>
          <p:cNvSpPr/>
          <p:nvPr/>
        </p:nvSpPr>
        <p:spPr>
          <a:xfrm>
            <a:off x="6429632" y="3103851"/>
            <a:ext cx="4828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v</a:t>
            </a:r>
            <a:r>
              <a:rPr lang="en-US" baseline="-25000" dirty="0"/>
              <a:t>1</a:t>
            </a:r>
            <a:r>
              <a:rPr lang="en-US" dirty="0"/>
              <a:t> :</a:t>
            </a:r>
            <a:endParaRPr lang="he-IL" dirty="0"/>
          </a:p>
        </p:txBody>
      </p:sp>
      <p:sp>
        <p:nvSpPr>
          <p:cNvPr id="178" name="Rectangle 177"/>
          <p:cNvSpPr/>
          <p:nvPr/>
        </p:nvSpPr>
        <p:spPr>
          <a:xfrm>
            <a:off x="6462790" y="3502426"/>
            <a:ext cx="4828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v</a:t>
            </a:r>
            <a:r>
              <a:rPr lang="en-US" baseline="-25000" dirty="0"/>
              <a:t>2</a:t>
            </a:r>
            <a:r>
              <a:rPr lang="en-US" dirty="0"/>
              <a:t> :</a:t>
            </a:r>
            <a:endParaRPr lang="he-IL" dirty="0"/>
          </a:p>
        </p:txBody>
      </p:sp>
      <p:sp>
        <p:nvSpPr>
          <p:cNvPr id="179" name="Rectangle 178"/>
          <p:cNvSpPr/>
          <p:nvPr/>
        </p:nvSpPr>
        <p:spPr>
          <a:xfrm>
            <a:off x="6471125" y="3888006"/>
            <a:ext cx="4828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v</a:t>
            </a:r>
            <a:r>
              <a:rPr lang="en-US" baseline="-25000" dirty="0"/>
              <a:t>3</a:t>
            </a:r>
            <a:r>
              <a:rPr lang="en-US" dirty="0"/>
              <a:t> :</a:t>
            </a:r>
            <a:endParaRPr lang="he-IL" dirty="0"/>
          </a:p>
        </p:txBody>
      </p:sp>
      <p:pic>
        <p:nvPicPr>
          <p:cNvPr id="180" name="Picture 17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7716" y="4322259"/>
            <a:ext cx="178475" cy="283729"/>
          </a:xfrm>
          <a:prstGeom prst="rect">
            <a:avLst/>
          </a:prstGeom>
        </p:spPr>
      </p:pic>
      <p:pic>
        <p:nvPicPr>
          <p:cNvPr id="181" name="Picture 18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8316" y="4295188"/>
            <a:ext cx="196780" cy="306610"/>
          </a:xfrm>
          <a:prstGeom prst="rect">
            <a:avLst/>
          </a:prstGeom>
        </p:spPr>
      </p:pic>
      <p:pic>
        <p:nvPicPr>
          <p:cNvPr id="182" name="Picture 18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5519" y="4308916"/>
            <a:ext cx="146441" cy="292882"/>
          </a:xfrm>
          <a:prstGeom prst="rect">
            <a:avLst/>
          </a:prstGeom>
        </p:spPr>
      </p:pic>
      <p:pic>
        <p:nvPicPr>
          <p:cNvPr id="183" name="Picture 18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7119" y="4316193"/>
            <a:ext cx="187627" cy="302034"/>
          </a:xfrm>
          <a:prstGeom prst="rect">
            <a:avLst/>
          </a:prstGeom>
        </p:spPr>
      </p:pic>
      <p:sp>
        <p:nvSpPr>
          <p:cNvPr id="184" name="Rectangle 183"/>
          <p:cNvSpPr/>
          <p:nvPr/>
        </p:nvSpPr>
        <p:spPr>
          <a:xfrm>
            <a:off x="6471125" y="4279457"/>
            <a:ext cx="4828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v</a:t>
            </a:r>
            <a:r>
              <a:rPr lang="en-US" baseline="-25000" dirty="0"/>
              <a:t>8</a:t>
            </a:r>
            <a:r>
              <a:rPr lang="en-US" dirty="0"/>
              <a:t> :</a:t>
            </a:r>
            <a:endParaRPr lang="he-IL" dirty="0"/>
          </a:p>
        </p:txBody>
      </p:sp>
      <p:pic>
        <p:nvPicPr>
          <p:cNvPr id="186" name="Picture 18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6861" y="1296573"/>
            <a:ext cx="196780" cy="306610"/>
          </a:xfrm>
          <a:prstGeom prst="rect">
            <a:avLst/>
          </a:prstGeom>
        </p:spPr>
      </p:pic>
      <p:pic>
        <p:nvPicPr>
          <p:cNvPr id="187" name="Picture 18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0451" y="1327587"/>
            <a:ext cx="178475" cy="283729"/>
          </a:xfrm>
          <a:prstGeom prst="rect">
            <a:avLst/>
          </a:prstGeom>
        </p:spPr>
      </p:pic>
      <p:pic>
        <p:nvPicPr>
          <p:cNvPr id="189" name="Picture 18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8026" y="5363996"/>
            <a:ext cx="196780" cy="306610"/>
          </a:xfrm>
          <a:prstGeom prst="rect">
            <a:avLst/>
          </a:prstGeom>
        </p:spPr>
      </p:pic>
      <p:pic>
        <p:nvPicPr>
          <p:cNvPr id="190" name="Picture 18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1410" y="5408933"/>
            <a:ext cx="146441" cy="292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4155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9" grpId="0"/>
      <p:bldP spid="12" grpId="0"/>
      <p:bldP spid="14" grpId="0"/>
      <p:bldP spid="15" grpId="0"/>
      <p:bldP spid="3" grpId="0"/>
      <p:bldP spid="16" grpId="0" animBg="1"/>
    </p:bldLst>
  </p:timing>
</p:sld>
</file>

<file path=ppt/slides/slide1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0"/>
            <a:r>
              <a:rPr lang="en-US" dirty="0"/>
              <a:t>Clustering Heuristic for </a:t>
            </a:r>
            <a:r>
              <a:rPr lang="en-US" dirty="0" err="1"/>
              <a:t>Borda</a:t>
            </a:r>
            <a:r>
              <a:rPr lang="en-US" dirty="0"/>
              <a:t>-CC</a:t>
            </a:r>
            <a:endParaRPr lang="he-IL" dirty="0"/>
          </a:p>
        </p:txBody>
      </p:sp>
      <p:sp>
        <p:nvSpPr>
          <p:cNvPr id="5" name="TextBox 4"/>
          <p:cNvSpPr txBox="1"/>
          <p:nvPr/>
        </p:nvSpPr>
        <p:spPr>
          <a:xfrm>
            <a:off x="2649632" y="1257727"/>
            <a:ext cx="2343142" cy="32316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l" rtl="0"/>
            <a:r>
              <a:rPr lang="en-US" sz="1500" b="1" dirty="0"/>
              <a:t>Initial committee C</a:t>
            </a:r>
            <a:r>
              <a:rPr lang="en-US" sz="1500" b="1" baseline="-25000" dirty="0"/>
              <a:t>0</a:t>
            </a:r>
            <a:r>
              <a:rPr lang="en-US" sz="1500" b="1" dirty="0"/>
              <a:t> = {c, a}</a:t>
            </a:r>
            <a:endParaRPr lang="he-IL" sz="1500" b="1" dirty="0"/>
          </a:p>
        </p:txBody>
      </p:sp>
      <p:sp>
        <p:nvSpPr>
          <p:cNvPr id="8" name="Oval 7"/>
          <p:cNvSpPr/>
          <p:nvPr/>
        </p:nvSpPr>
        <p:spPr>
          <a:xfrm>
            <a:off x="3118925" y="2206345"/>
            <a:ext cx="2362378" cy="3055166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en-US" sz="1350" dirty="0"/>
          </a:p>
        </p:txBody>
      </p:sp>
      <p:sp>
        <p:nvSpPr>
          <p:cNvPr id="10" name="Oval 9"/>
          <p:cNvSpPr/>
          <p:nvPr/>
        </p:nvSpPr>
        <p:spPr>
          <a:xfrm>
            <a:off x="6019688" y="2206345"/>
            <a:ext cx="2362378" cy="3021159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0"/>
            <a:endParaRPr lang="he-IL" sz="1350" dirty="0"/>
          </a:p>
        </p:txBody>
      </p:sp>
      <p:sp>
        <p:nvSpPr>
          <p:cNvPr id="9" name="TextBox 8"/>
          <p:cNvSpPr txBox="1"/>
          <p:nvPr/>
        </p:nvSpPr>
        <p:spPr>
          <a:xfrm>
            <a:off x="4023298" y="1760520"/>
            <a:ext cx="599844" cy="30008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l" rtl="0"/>
            <a:r>
              <a:rPr lang="en-US" sz="1350" dirty="0"/>
              <a:t>part a</a:t>
            </a:r>
            <a:endParaRPr lang="he-IL" sz="1350" dirty="0"/>
          </a:p>
        </p:txBody>
      </p:sp>
      <p:sp>
        <p:nvSpPr>
          <p:cNvPr id="12" name="TextBox 11"/>
          <p:cNvSpPr txBox="1"/>
          <p:nvPr/>
        </p:nvSpPr>
        <p:spPr>
          <a:xfrm>
            <a:off x="6943501" y="1753027"/>
            <a:ext cx="607859" cy="30008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l" rtl="0"/>
            <a:r>
              <a:rPr lang="en-US" sz="1350" dirty="0"/>
              <a:t>part b</a:t>
            </a:r>
            <a:endParaRPr lang="he-IL" sz="1350" dirty="0"/>
          </a:p>
        </p:txBody>
      </p:sp>
      <p:sp>
        <p:nvSpPr>
          <p:cNvPr id="14" name="TextBox 13"/>
          <p:cNvSpPr txBox="1"/>
          <p:nvPr/>
        </p:nvSpPr>
        <p:spPr>
          <a:xfrm>
            <a:off x="3411812" y="5283802"/>
            <a:ext cx="1907445" cy="415498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l" rtl="0"/>
            <a:r>
              <a:rPr lang="en-US" sz="2100" dirty="0"/>
              <a:t>Borda winner: c</a:t>
            </a:r>
            <a:endParaRPr lang="he-IL" sz="2100" dirty="0"/>
          </a:p>
        </p:txBody>
      </p:sp>
      <p:sp>
        <p:nvSpPr>
          <p:cNvPr id="15" name="TextBox 14"/>
          <p:cNvSpPr txBox="1"/>
          <p:nvPr/>
        </p:nvSpPr>
        <p:spPr>
          <a:xfrm>
            <a:off x="6322397" y="5290245"/>
            <a:ext cx="1921873" cy="415498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l" rtl="0"/>
            <a:r>
              <a:rPr lang="en-US" sz="2100" dirty="0"/>
              <a:t>Borda winner: a</a:t>
            </a:r>
            <a:endParaRPr lang="he-IL" sz="2100" dirty="0"/>
          </a:p>
        </p:txBody>
      </p:sp>
      <p:sp>
        <p:nvSpPr>
          <p:cNvPr id="3" name="TextBox 2"/>
          <p:cNvSpPr txBox="1"/>
          <p:nvPr/>
        </p:nvSpPr>
        <p:spPr>
          <a:xfrm>
            <a:off x="5015216" y="5002570"/>
            <a:ext cx="1701043" cy="30008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l" rtl="0"/>
            <a:r>
              <a:rPr lang="en-US" sz="1350" dirty="0"/>
              <a:t>Total satisfaction: 21  </a:t>
            </a:r>
            <a:endParaRPr lang="he-IL" sz="1350" dirty="0"/>
          </a:p>
        </p:txBody>
      </p:sp>
      <p:sp>
        <p:nvSpPr>
          <p:cNvPr id="16" name="TextBox 15"/>
          <p:cNvSpPr txBox="1"/>
          <p:nvPr/>
        </p:nvSpPr>
        <p:spPr>
          <a:xfrm>
            <a:off x="180975" y="5861675"/>
            <a:ext cx="8782050" cy="646331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/>
              <a:t>P. </a:t>
            </a:r>
            <a:r>
              <a:rPr lang="en-US" dirty="0" err="1"/>
              <a:t>Faliszewski</a:t>
            </a:r>
            <a:r>
              <a:rPr lang="en-US" dirty="0"/>
              <a:t>, A. </a:t>
            </a:r>
            <a:r>
              <a:rPr lang="en-US" dirty="0" err="1"/>
              <a:t>Slinko</a:t>
            </a:r>
            <a:r>
              <a:rPr lang="en-US" dirty="0"/>
              <a:t>, K. Stahl, N. </a:t>
            </a:r>
            <a:r>
              <a:rPr lang="en-US" dirty="0" err="1"/>
              <a:t>Talmon</a:t>
            </a:r>
            <a:r>
              <a:rPr lang="en-US" dirty="0"/>
              <a:t>:</a:t>
            </a:r>
          </a:p>
          <a:p>
            <a:r>
              <a:rPr lang="en-US" dirty="0"/>
              <a:t>Achieving Fully Proportional Representation by Clustering Voters (AAMAS ‘16)</a:t>
            </a:r>
            <a:endParaRPr lang="he-IL" dirty="0"/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828" y="2223564"/>
            <a:ext cx="206622" cy="41324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8388" y="2232717"/>
            <a:ext cx="251821" cy="40033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5981" y="2221349"/>
            <a:ext cx="277649" cy="432615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3072" y="2221350"/>
            <a:ext cx="264734" cy="426158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383" y="2624630"/>
            <a:ext cx="206622" cy="413244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4943" y="2633783"/>
            <a:ext cx="251821" cy="400330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2536" y="2622415"/>
            <a:ext cx="277649" cy="432615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9627" y="2622416"/>
            <a:ext cx="264734" cy="426158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7830" y="3023482"/>
            <a:ext cx="206622" cy="413244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3390" y="3032635"/>
            <a:ext cx="251821" cy="400330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0983" y="3021267"/>
            <a:ext cx="277649" cy="432615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8074" y="3021268"/>
            <a:ext cx="264734" cy="426158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900" y="3323301"/>
            <a:ext cx="277649" cy="432615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8991" y="3323302"/>
            <a:ext cx="264734" cy="426158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2514" y="3334985"/>
            <a:ext cx="206622" cy="413244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8074" y="3344138"/>
            <a:ext cx="251821" cy="400330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612" y="3677032"/>
            <a:ext cx="277649" cy="432615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8703" y="3677033"/>
            <a:ext cx="264734" cy="426158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2226" y="3688716"/>
            <a:ext cx="206622" cy="413244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7786" y="3697869"/>
            <a:ext cx="251821" cy="400330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162" y="4055658"/>
            <a:ext cx="277649" cy="432615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5253" y="4055659"/>
            <a:ext cx="264734" cy="426158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8776" y="4067342"/>
            <a:ext cx="206622" cy="413244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4336" y="4076495"/>
            <a:ext cx="251821" cy="400330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9058" y="4436553"/>
            <a:ext cx="277649" cy="432615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6149" y="4436554"/>
            <a:ext cx="264734" cy="426158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4448237"/>
            <a:ext cx="206622" cy="413244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5232" y="4457390"/>
            <a:ext cx="251821" cy="400330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0972" y="4817449"/>
            <a:ext cx="251821" cy="400330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1571" y="4790377"/>
            <a:ext cx="277649" cy="432615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8775" y="4804106"/>
            <a:ext cx="206622" cy="413244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0375" y="4811383"/>
            <a:ext cx="264734" cy="426158"/>
          </a:xfrm>
          <a:prstGeom prst="rect">
            <a:avLst/>
          </a:prstGeom>
        </p:spPr>
      </p:pic>
      <p:sp>
        <p:nvSpPr>
          <p:cNvPr id="55" name="Rectangle 54"/>
          <p:cNvSpPr/>
          <p:nvPr/>
        </p:nvSpPr>
        <p:spPr>
          <a:xfrm>
            <a:off x="523400" y="2175635"/>
            <a:ext cx="68124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v</a:t>
            </a:r>
            <a:r>
              <a:rPr lang="en-US" baseline="-25000" dirty="0"/>
              <a:t>1</a:t>
            </a:r>
            <a:r>
              <a:rPr lang="en-US" dirty="0"/>
              <a:t> :</a:t>
            </a:r>
            <a:endParaRPr lang="he-IL" dirty="0"/>
          </a:p>
        </p:txBody>
      </p:sp>
      <p:sp>
        <p:nvSpPr>
          <p:cNvPr id="56" name="Rectangle 55"/>
          <p:cNvSpPr/>
          <p:nvPr/>
        </p:nvSpPr>
        <p:spPr>
          <a:xfrm>
            <a:off x="556558" y="2574210"/>
            <a:ext cx="68124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v</a:t>
            </a:r>
            <a:r>
              <a:rPr lang="en-US" baseline="-25000" dirty="0"/>
              <a:t>2</a:t>
            </a:r>
            <a:r>
              <a:rPr lang="en-US" dirty="0"/>
              <a:t> :</a:t>
            </a:r>
            <a:endParaRPr lang="he-IL" dirty="0"/>
          </a:p>
        </p:txBody>
      </p:sp>
      <p:sp>
        <p:nvSpPr>
          <p:cNvPr id="57" name="Rectangle 56"/>
          <p:cNvSpPr/>
          <p:nvPr/>
        </p:nvSpPr>
        <p:spPr>
          <a:xfrm>
            <a:off x="564893" y="2959790"/>
            <a:ext cx="68124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v</a:t>
            </a:r>
            <a:r>
              <a:rPr lang="en-US" baseline="-25000" dirty="0"/>
              <a:t>3</a:t>
            </a:r>
            <a:r>
              <a:rPr lang="en-US" dirty="0"/>
              <a:t> :</a:t>
            </a:r>
            <a:endParaRPr lang="he-IL" dirty="0"/>
          </a:p>
        </p:txBody>
      </p:sp>
      <p:sp>
        <p:nvSpPr>
          <p:cNvPr id="58" name="Rectangle 57"/>
          <p:cNvSpPr/>
          <p:nvPr/>
        </p:nvSpPr>
        <p:spPr>
          <a:xfrm>
            <a:off x="590048" y="3319384"/>
            <a:ext cx="68124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v</a:t>
            </a:r>
            <a:r>
              <a:rPr lang="en-US" baseline="-25000" dirty="0"/>
              <a:t>4</a:t>
            </a:r>
            <a:r>
              <a:rPr lang="en-US" dirty="0"/>
              <a:t> :</a:t>
            </a:r>
            <a:endParaRPr lang="he-IL" dirty="0"/>
          </a:p>
        </p:txBody>
      </p:sp>
      <p:sp>
        <p:nvSpPr>
          <p:cNvPr id="59" name="Rectangle 58"/>
          <p:cNvSpPr/>
          <p:nvPr/>
        </p:nvSpPr>
        <p:spPr>
          <a:xfrm>
            <a:off x="601528" y="3643384"/>
            <a:ext cx="68124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v</a:t>
            </a:r>
            <a:r>
              <a:rPr lang="en-US" baseline="-25000" dirty="0"/>
              <a:t>5</a:t>
            </a:r>
            <a:r>
              <a:rPr lang="en-US" dirty="0"/>
              <a:t> :</a:t>
            </a:r>
            <a:endParaRPr lang="he-IL" dirty="0"/>
          </a:p>
        </p:txBody>
      </p:sp>
      <p:sp>
        <p:nvSpPr>
          <p:cNvPr id="60" name="Rectangle 59"/>
          <p:cNvSpPr/>
          <p:nvPr/>
        </p:nvSpPr>
        <p:spPr>
          <a:xfrm>
            <a:off x="599058" y="3985632"/>
            <a:ext cx="68124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v</a:t>
            </a:r>
            <a:r>
              <a:rPr lang="en-US" baseline="-25000" dirty="0"/>
              <a:t>6</a:t>
            </a:r>
            <a:r>
              <a:rPr lang="en-US" dirty="0"/>
              <a:t> :</a:t>
            </a:r>
            <a:endParaRPr lang="he-IL" dirty="0"/>
          </a:p>
        </p:txBody>
      </p:sp>
      <p:sp>
        <p:nvSpPr>
          <p:cNvPr id="61" name="Rectangle 60"/>
          <p:cNvSpPr/>
          <p:nvPr/>
        </p:nvSpPr>
        <p:spPr>
          <a:xfrm>
            <a:off x="615347" y="4354036"/>
            <a:ext cx="68124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v</a:t>
            </a:r>
            <a:r>
              <a:rPr lang="en-US" baseline="-25000" dirty="0"/>
              <a:t>7</a:t>
            </a:r>
            <a:r>
              <a:rPr lang="en-US" dirty="0"/>
              <a:t> :</a:t>
            </a:r>
            <a:endParaRPr lang="he-IL" dirty="0"/>
          </a:p>
        </p:txBody>
      </p:sp>
      <p:sp>
        <p:nvSpPr>
          <p:cNvPr id="62" name="Rectangle 61"/>
          <p:cNvSpPr/>
          <p:nvPr/>
        </p:nvSpPr>
        <p:spPr>
          <a:xfrm>
            <a:off x="624380" y="4774647"/>
            <a:ext cx="68124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v</a:t>
            </a:r>
            <a:r>
              <a:rPr lang="en-US" baseline="-25000" dirty="0"/>
              <a:t>8</a:t>
            </a:r>
            <a:r>
              <a:rPr lang="en-US" dirty="0"/>
              <a:t> :</a:t>
            </a:r>
            <a:endParaRPr lang="he-IL" dirty="0"/>
          </a:p>
        </p:txBody>
      </p:sp>
      <p:pic>
        <p:nvPicPr>
          <p:cNvPr id="110" name="Picture 10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0096" y="2801170"/>
            <a:ext cx="196780" cy="306610"/>
          </a:xfrm>
          <a:prstGeom prst="rect">
            <a:avLst/>
          </a:prstGeom>
        </p:spPr>
      </p:pic>
      <p:pic>
        <p:nvPicPr>
          <p:cNvPr id="111" name="Picture 1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7186" y="2801170"/>
            <a:ext cx="187627" cy="302034"/>
          </a:xfrm>
          <a:prstGeom prst="rect">
            <a:avLst/>
          </a:prstGeom>
        </p:spPr>
      </p:pic>
      <p:pic>
        <p:nvPicPr>
          <p:cNvPr id="112" name="Picture 1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0709" y="2812853"/>
            <a:ext cx="146441" cy="292882"/>
          </a:xfrm>
          <a:prstGeom prst="rect">
            <a:avLst/>
          </a:prstGeom>
        </p:spPr>
      </p:pic>
      <p:pic>
        <p:nvPicPr>
          <p:cNvPr id="113" name="Picture 1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6269" y="2822006"/>
            <a:ext cx="178475" cy="283729"/>
          </a:xfrm>
          <a:prstGeom prst="rect">
            <a:avLst/>
          </a:prstGeom>
        </p:spPr>
      </p:pic>
      <p:pic>
        <p:nvPicPr>
          <p:cNvPr id="114" name="Picture 1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9808" y="3154901"/>
            <a:ext cx="196780" cy="306610"/>
          </a:xfrm>
          <a:prstGeom prst="rect">
            <a:avLst/>
          </a:prstGeom>
        </p:spPr>
      </p:pic>
      <p:pic>
        <p:nvPicPr>
          <p:cNvPr id="115" name="Picture 1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6898" y="3154901"/>
            <a:ext cx="187627" cy="302034"/>
          </a:xfrm>
          <a:prstGeom prst="rect">
            <a:avLst/>
          </a:prstGeom>
        </p:spPr>
      </p:pic>
      <p:pic>
        <p:nvPicPr>
          <p:cNvPr id="116" name="Picture 1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0421" y="3166584"/>
            <a:ext cx="146441" cy="292882"/>
          </a:xfrm>
          <a:prstGeom prst="rect">
            <a:avLst/>
          </a:prstGeom>
        </p:spPr>
      </p:pic>
      <p:pic>
        <p:nvPicPr>
          <p:cNvPr id="117" name="Picture 1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5981" y="3175737"/>
            <a:ext cx="178475" cy="283729"/>
          </a:xfrm>
          <a:prstGeom prst="rect">
            <a:avLst/>
          </a:prstGeom>
        </p:spPr>
      </p:pic>
      <p:pic>
        <p:nvPicPr>
          <p:cNvPr id="118" name="Picture 1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6358" y="3533527"/>
            <a:ext cx="196780" cy="306610"/>
          </a:xfrm>
          <a:prstGeom prst="rect">
            <a:avLst/>
          </a:prstGeom>
        </p:spPr>
      </p:pic>
      <p:pic>
        <p:nvPicPr>
          <p:cNvPr id="119" name="Picture 1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3448" y="3533527"/>
            <a:ext cx="187627" cy="302034"/>
          </a:xfrm>
          <a:prstGeom prst="rect">
            <a:avLst/>
          </a:prstGeom>
        </p:spPr>
      </p:pic>
      <p:pic>
        <p:nvPicPr>
          <p:cNvPr id="120" name="Picture 11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6971" y="3545210"/>
            <a:ext cx="146441" cy="292882"/>
          </a:xfrm>
          <a:prstGeom prst="rect">
            <a:avLst/>
          </a:prstGeom>
        </p:spPr>
      </p:pic>
      <p:pic>
        <p:nvPicPr>
          <p:cNvPr id="121" name="Picture 1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2531" y="3554363"/>
            <a:ext cx="178475" cy="283729"/>
          </a:xfrm>
          <a:prstGeom prst="rect">
            <a:avLst/>
          </a:prstGeom>
        </p:spPr>
      </p:pic>
      <p:pic>
        <p:nvPicPr>
          <p:cNvPr id="122" name="Picture 1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254" y="3868591"/>
            <a:ext cx="196780" cy="306610"/>
          </a:xfrm>
          <a:prstGeom prst="rect">
            <a:avLst/>
          </a:prstGeom>
        </p:spPr>
      </p:pic>
      <p:pic>
        <p:nvPicPr>
          <p:cNvPr id="123" name="Picture 12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4344" y="3868591"/>
            <a:ext cx="187627" cy="302034"/>
          </a:xfrm>
          <a:prstGeom prst="rect">
            <a:avLst/>
          </a:prstGeom>
        </p:spPr>
      </p:pic>
      <p:pic>
        <p:nvPicPr>
          <p:cNvPr id="124" name="Picture 12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7867" y="3880274"/>
            <a:ext cx="146441" cy="292882"/>
          </a:xfrm>
          <a:prstGeom prst="rect">
            <a:avLst/>
          </a:prstGeom>
        </p:spPr>
      </p:pic>
      <p:pic>
        <p:nvPicPr>
          <p:cNvPr id="125" name="Picture 1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3427" y="3935258"/>
            <a:ext cx="178475" cy="283729"/>
          </a:xfrm>
          <a:prstGeom prst="rect">
            <a:avLst/>
          </a:prstGeom>
        </p:spPr>
      </p:pic>
      <p:sp>
        <p:nvSpPr>
          <p:cNvPr id="129" name="Rectangle 128"/>
          <p:cNvSpPr/>
          <p:nvPr/>
        </p:nvSpPr>
        <p:spPr>
          <a:xfrm>
            <a:off x="3578244" y="2797252"/>
            <a:ext cx="4828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v</a:t>
            </a:r>
            <a:r>
              <a:rPr lang="en-US" baseline="-25000" dirty="0"/>
              <a:t>4</a:t>
            </a:r>
            <a:r>
              <a:rPr lang="en-US" dirty="0"/>
              <a:t> :</a:t>
            </a:r>
            <a:endParaRPr lang="he-IL" dirty="0"/>
          </a:p>
        </p:txBody>
      </p:sp>
      <p:sp>
        <p:nvSpPr>
          <p:cNvPr id="130" name="Rectangle 129"/>
          <p:cNvSpPr/>
          <p:nvPr/>
        </p:nvSpPr>
        <p:spPr>
          <a:xfrm>
            <a:off x="3589724" y="3075421"/>
            <a:ext cx="4828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v</a:t>
            </a:r>
            <a:r>
              <a:rPr lang="en-US" baseline="-25000" dirty="0"/>
              <a:t>5</a:t>
            </a:r>
            <a:r>
              <a:rPr lang="en-US" dirty="0"/>
              <a:t> :</a:t>
            </a:r>
            <a:endParaRPr lang="he-IL" dirty="0"/>
          </a:p>
        </p:txBody>
      </p:sp>
      <p:sp>
        <p:nvSpPr>
          <p:cNvPr id="131" name="Rectangle 130"/>
          <p:cNvSpPr/>
          <p:nvPr/>
        </p:nvSpPr>
        <p:spPr>
          <a:xfrm>
            <a:off x="3587254" y="3417669"/>
            <a:ext cx="4828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v</a:t>
            </a:r>
            <a:r>
              <a:rPr lang="en-US" baseline="-25000" dirty="0"/>
              <a:t>6</a:t>
            </a:r>
            <a:r>
              <a:rPr lang="en-US" dirty="0"/>
              <a:t> :</a:t>
            </a:r>
            <a:endParaRPr lang="he-IL" dirty="0"/>
          </a:p>
        </p:txBody>
      </p:sp>
      <p:sp>
        <p:nvSpPr>
          <p:cNvPr id="132" name="Rectangle 131"/>
          <p:cNvSpPr/>
          <p:nvPr/>
        </p:nvSpPr>
        <p:spPr>
          <a:xfrm>
            <a:off x="3603543" y="3786073"/>
            <a:ext cx="4828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v</a:t>
            </a:r>
            <a:r>
              <a:rPr lang="en-US" baseline="-25000" dirty="0"/>
              <a:t>7</a:t>
            </a:r>
            <a:r>
              <a:rPr lang="en-US" dirty="0"/>
              <a:t> :</a:t>
            </a:r>
            <a:endParaRPr lang="he-IL" dirty="0"/>
          </a:p>
        </p:txBody>
      </p:sp>
      <p:pic>
        <p:nvPicPr>
          <p:cNvPr id="165" name="Picture 16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9059" y="3151780"/>
            <a:ext cx="146441" cy="292882"/>
          </a:xfrm>
          <a:prstGeom prst="rect">
            <a:avLst/>
          </a:prstGeom>
        </p:spPr>
      </p:pic>
      <p:pic>
        <p:nvPicPr>
          <p:cNvPr id="166" name="Picture 16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4619" y="3160933"/>
            <a:ext cx="178475" cy="283729"/>
          </a:xfrm>
          <a:prstGeom prst="rect">
            <a:avLst/>
          </a:prstGeom>
        </p:spPr>
      </p:pic>
      <p:pic>
        <p:nvPicPr>
          <p:cNvPr id="167" name="Picture 16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2213" y="3149566"/>
            <a:ext cx="196780" cy="306610"/>
          </a:xfrm>
          <a:prstGeom prst="rect">
            <a:avLst/>
          </a:prstGeom>
        </p:spPr>
      </p:pic>
      <p:pic>
        <p:nvPicPr>
          <p:cNvPr id="168" name="Picture 16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9303" y="3149566"/>
            <a:ext cx="187627" cy="302034"/>
          </a:xfrm>
          <a:prstGeom prst="rect">
            <a:avLst/>
          </a:prstGeom>
        </p:spPr>
      </p:pic>
      <p:pic>
        <p:nvPicPr>
          <p:cNvPr id="169" name="Picture 16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5614" y="3552846"/>
            <a:ext cx="146441" cy="292882"/>
          </a:xfrm>
          <a:prstGeom prst="rect">
            <a:avLst/>
          </a:prstGeom>
        </p:spPr>
      </p:pic>
      <p:pic>
        <p:nvPicPr>
          <p:cNvPr id="170" name="Picture 16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1174" y="3561999"/>
            <a:ext cx="178475" cy="283729"/>
          </a:xfrm>
          <a:prstGeom prst="rect">
            <a:avLst/>
          </a:prstGeom>
        </p:spPr>
      </p:pic>
      <p:pic>
        <p:nvPicPr>
          <p:cNvPr id="171" name="Picture 17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8768" y="3550632"/>
            <a:ext cx="196780" cy="306610"/>
          </a:xfrm>
          <a:prstGeom prst="rect">
            <a:avLst/>
          </a:prstGeom>
        </p:spPr>
      </p:pic>
      <p:pic>
        <p:nvPicPr>
          <p:cNvPr id="172" name="Picture 17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5858" y="3550632"/>
            <a:ext cx="187627" cy="302034"/>
          </a:xfrm>
          <a:prstGeom prst="rect">
            <a:avLst/>
          </a:prstGeom>
        </p:spPr>
      </p:pic>
      <p:pic>
        <p:nvPicPr>
          <p:cNvPr id="173" name="Picture 17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4061" y="3951698"/>
            <a:ext cx="146441" cy="292882"/>
          </a:xfrm>
          <a:prstGeom prst="rect">
            <a:avLst/>
          </a:prstGeom>
        </p:spPr>
      </p:pic>
      <p:pic>
        <p:nvPicPr>
          <p:cNvPr id="174" name="Picture 17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9621" y="3960851"/>
            <a:ext cx="178475" cy="283729"/>
          </a:xfrm>
          <a:prstGeom prst="rect">
            <a:avLst/>
          </a:prstGeom>
        </p:spPr>
      </p:pic>
      <p:pic>
        <p:nvPicPr>
          <p:cNvPr id="175" name="Picture 17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7215" y="3949484"/>
            <a:ext cx="196780" cy="306610"/>
          </a:xfrm>
          <a:prstGeom prst="rect">
            <a:avLst/>
          </a:prstGeom>
        </p:spPr>
      </p:pic>
      <p:pic>
        <p:nvPicPr>
          <p:cNvPr id="176" name="Picture 17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4305" y="3949484"/>
            <a:ext cx="187627" cy="302034"/>
          </a:xfrm>
          <a:prstGeom prst="rect">
            <a:avLst/>
          </a:prstGeom>
        </p:spPr>
      </p:pic>
      <p:sp>
        <p:nvSpPr>
          <p:cNvPr id="177" name="Rectangle 176"/>
          <p:cNvSpPr/>
          <p:nvPr/>
        </p:nvSpPr>
        <p:spPr>
          <a:xfrm>
            <a:off x="6429632" y="3103851"/>
            <a:ext cx="4828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v</a:t>
            </a:r>
            <a:r>
              <a:rPr lang="en-US" baseline="-25000" dirty="0"/>
              <a:t>1</a:t>
            </a:r>
            <a:r>
              <a:rPr lang="en-US" dirty="0"/>
              <a:t> :</a:t>
            </a:r>
            <a:endParaRPr lang="he-IL" dirty="0"/>
          </a:p>
        </p:txBody>
      </p:sp>
      <p:sp>
        <p:nvSpPr>
          <p:cNvPr id="178" name="Rectangle 177"/>
          <p:cNvSpPr/>
          <p:nvPr/>
        </p:nvSpPr>
        <p:spPr>
          <a:xfrm>
            <a:off x="6462790" y="3502426"/>
            <a:ext cx="4828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v</a:t>
            </a:r>
            <a:r>
              <a:rPr lang="en-US" baseline="-25000" dirty="0"/>
              <a:t>2</a:t>
            </a:r>
            <a:r>
              <a:rPr lang="en-US" dirty="0"/>
              <a:t> :</a:t>
            </a:r>
            <a:endParaRPr lang="he-IL" dirty="0"/>
          </a:p>
        </p:txBody>
      </p:sp>
      <p:sp>
        <p:nvSpPr>
          <p:cNvPr id="179" name="Rectangle 178"/>
          <p:cNvSpPr/>
          <p:nvPr/>
        </p:nvSpPr>
        <p:spPr>
          <a:xfrm>
            <a:off x="6471125" y="3888006"/>
            <a:ext cx="4828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v</a:t>
            </a:r>
            <a:r>
              <a:rPr lang="en-US" baseline="-25000" dirty="0"/>
              <a:t>3</a:t>
            </a:r>
            <a:r>
              <a:rPr lang="en-US" dirty="0"/>
              <a:t> :</a:t>
            </a:r>
            <a:endParaRPr lang="he-IL" dirty="0"/>
          </a:p>
        </p:txBody>
      </p:sp>
      <p:pic>
        <p:nvPicPr>
          <p:cNvPr id="180" name="Picture 17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776" y="4297393"/>
            <a:ext cx="178475" cy="283729"/>
          </a:xfrm>
          <a:prstGeom prst="rect">
            <a:avLst/>
          </a:prstGeom>
        </p:spPr>
      </p:pic>
      <p:pic>
        <p:nvPicPr>
          <p:cNvPr id="181" name="Picture 18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1376" y="4270322"/>
            <a:ext cx="196780" cy="306610"/>
          </a:xfrm>
          <a:prstGeom prst="rect">
            <a:avLst/>
          </a:prstGeom>
        </p:spPr>
      </p:pic>
      <p:pic>
        <p:nvPicPr>
          <p:cNvPr id="182" name="Picture 18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8579" y="4284050"/>
            <a:ext cx="146441" cy="292882"/>
          </a:xfrm>
          <a:prstGeom prst="rect">
            <a:avLst/>
          </a:prstGeom>
        </p:spPr>
      </p:pic>
      <p:pic>
        <p:nvPicPr>
          <p:cNvPr id="183" name="Picture 18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0179" y="4291327"/>
            <a:ext cx="187627" cy="302034"/>
          </a:xfrm>
          <a:prstGeom prst="rect">
            <a:avLst/>
          </a:prstGeom>
        </p:spPr>
      </p:pic>
      <p:sp>
        <p:nvSpPr>
          <p:cNvPr id="184" name="Rectangle 183"/>
          <p:cNvSpPr/>
          <p:nvPr/>
        </p:nvSpPr>
        <p:spPr>
          <a:xfrm>
            <a:off x="3574185" y="4254591"/>
            <a:ext cx="4828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v</a:t>
            </a:r>
            <a:r>
              <a:rPr lang="en-US" baseline="-25000" dirty="0"/>
              <a:t>8</a:t>
            </a:r>
            <a:r>
              <a:rPr lang="en-US" dirty="0"/>
              <a:t> :</a:t>
            </a:r>
            <a:endParaRPr lang="he-IL" dirty="0"/>
          </a:p>
        </p:txBody>
      </p:sp>
      <p:pic>
        <p:nvPicPr>
          <p:cNvPr id="96" name="Picture 9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4525" y="1296573"/>
            <a:ext cx="196780" cy="306610"/>
          </a:xfrm>
          <a:prstGeom prst="rect">
            <a:avLst/>
          </a:prstGeom>
        </p:spPr>
      </p:pic>
      <p:pic>
        <p:nvPicPr>
          <p:cNvPr id="97" name="Picture 9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3020" y="1314235"/>
            <a:ext cx="146441" cy="292882"/>
          </a:xfrm>
          <a:prstGeom prst="rect">
            <a:avLst/>
          </a:prstGeom>
        </p:spPr>
      </p:pic>
      <p:pic>
        <p:nvPicPr>
          <p:cNvPr id="98" name="Picture 9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3329" y="5383383"/>
            <a:ext cx="146441" cy="292882"/>
          </a:xfrm>
          <a:prstGeom prst="rect">
            <a:avLst/>
          </a:prstGeom>
        </p:spPr>
      </p:pic>
      <p:pic>
        <p:nvPicPr>
          <p:cNvPr id="99" name="Picture 9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2461" y="5383383"/>
            <a:ext cx="196780" cy="306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8299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9" grpId="0"/>
      <p:bldP spid="12" grpId="0"/>
      <p:bldP spid="14" grpId="0"/>
      <p:bldP spid="15" grpId="0"/>
      <p:bldP spid="3" grpId="0"/>
      <p:bldP spid="16" grpId="0" animBg="1"/>
    </p:bldLst>
  </p:timing>
</p:sld>
</file>

<file path=ppt/slides/slide1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0"/>
            <a:r>
              <a:rPr lang="en-US" dirty="0"/>
              <a:t>Further Algorithm Engineering</a:t>
            </a:r>
            <a:endParaRPr lang="he-IL" dirty="0"/>
          </a:p>
        </p:txBody>
      </p:sp>
      <p:sp>
        <p:nvSpPr>
          <p:cNvPr id="4" name="TextBox 3"/>
          <p:cNvSpPr txBox="1"/>
          <p:nvPr/>
        </p:nvSpPr>
        <p:spPr>
          <a:xfrm>
            <a:off x="569181" y="1368411"/>
            <a:ext cx="5782480" cy="1477328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l" rtl="0"/>
            <a:r>
              <a:rPr lang="en-US" b="1" dirty="0"/>
              <a:t>Initialize with some committee C</a:t>
            </a:r>
          </a:p>
          <a:p>
            <a:pPr algn="l" rtl="0"/>
            <a:r>
              <a:rPr lang="en-US" dirty="0"/>
              <a:t>Repeat:</a:t>
            </a:r>
          </a:p>
          <a:p>
            <a:pPr algn="l" rtl="0"/>
            <a:r>
              <a:rPr lang="en-US" dirty="0"/>
              <a:t>  Compute the assignment of voters to committee members</a:t>
            </a:r>
          </a:p>
          <a:p>
            <a:pPr algn="l" rtl="0"/>
            <a:r>
              <a:rPr lang="en-US" dirty="0"/>
              <a:t>  Compute a Borda winner of each part</a:t>
            </a:r>
          </a:p>
          <a:p>
            <a:pPr algn="l" rtl="0"/>
            <a:r>
              <a:rPr lang="en-US" dirty="0"/>
              <a:t>  </a:t>
            </a:r>
            <a:r>
              <a:rPr lang="en-US" b="1" dirty="0"/>
              <a:t>Add missing members</a:t>
            </a:r>
            <a:endParaRPr lang="he-IL" b="1" dirty="0"/>
          </a:p>
        </p:txBody>
      </p:sp>
      <p:sp>
        <p:nvSpPr>
          <p:cNvPr id="7" name="TextBox 6"/>
          <p:cNvSpPr txBox="1"/>
          <p:nvPr/>
        </p:nvSpPr>
        <p:spPr>
          <a:xfrm>
            <a:off x="1719651" y="2882828"/>
            <a:ext cx="5582585" cy="120032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marL="342900" indent="-342900">
              <a:buFont typeface="+mj-lt"/>
              <a:buAutoNum type="arabicParenR"/>
            </a:pPr>
            <a:r>
              <a:rPr lang="en-US" dirty="0"/>
              <a:t>Greedy</a:t>
            </a:r>
          </a:p>
          <a:p>
            <a:pPr marL="342900" indent="-342900">
              <a:buFont typeface="+mj-lt"/>
              <a:buAutoNum type="arabicParenR"/>
            </a:pPr>
            <a:r>
              <a:rPr lang="en-US" dirty="0"/>
              <a:t>Uniformly at random</a:t>
            </a:r>
          </a:p>
          <a:p>
            <a:pPr marL="342900" indent="-342900">
              <a:buFont typeface="+mj-lt"/>
              <a:buAutoNum type="arabicParenR"/>
            </a:pPr>
            <a:r>
              <a:rPr lang="en-US" dirty="0"/>
              <a:t>Some greedy candidates and some random candidates</a:t>
            </a:r>
          </a:p>
        </p:txBody>
      </p:sp>
      <p:sp>
        <p:nvSpPr>
          <p:cNvPr id="17" name="Rectangle 16"/>
          <p:cNvSpPr/>
          <p:nvPr/>
        </p:nvSpPr>
        <p:spPr>
          <a:xfrm>
            <a:off x="2724070" y="4423339"/>
            <a:ext cx="37555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 rtl="0"/>
            <a:r>
              <a:rPr lang="en-US" dirty="0">
                <a:solidFill>
                  <a:srgbClr val="FF0000"/>
                </a:solidFill>
              </a:rPr>
              <a:t>Tip: Keep a pool of partial committees</a:t>
            </a:r>
          </a:p>
        </p:txBody>
      </p:sp>
      <p:cxnSp>
        <p:nvCxnSpPr>
          <p:cNvPr id="32" name="Curved Connector 31"/>
          <p:cNvCxnSpPr/>
          <p:nvPr/>
        </p:nvCxnSpPr>
        <p:spPr>
          <a:xfrm rot="5400000">
            <a:off x="-192096" y="1957302"/>
            <a:ext cx="1176083" cy="346473"/>
          </a:xfrm>
          <a:prstGeom prst="curvedConnector3">
            <a:avLst>
              <a:gd name="adj1" fmla="val -112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Curved Connector 42"/>
          <p:cNvCxnSpPr/>
          <p:nvPr/>
        </p:nvCxnSpPr>
        <p:spPr>
          <a:xfrm>
            <a:off x="222710" y="2718580"/>
            <a:ext cx="1396603" cy="667940"/>
          </a:xfrm>
          <a:prstGeom prst="curvedConnector3">
            <a:avLst>
              <a:gd name="adj1" fmla="val 128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Curved Connector 46"/>
          <p:cNvCxnSpPr/>
          <p:nvPr/>
        </p:nvCxnSpPr>
        <p:spPr>
          <a:xfrm rot="5400000">
            <a:off x="377871" y="2695844"/>
            <a:ext cx="310232" cy="199073"/>
          </a:xfrm>
          <a:prstGeom prst="curvedConnector3">
            <a:avLst>
              <a:gd name="adj1" fmla="val -84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Curved Connector 47"/>
          <p:cNvCxnSpPr/>
          <p:nvPr/>
        </p:nvCxnSpPr>
        <p:spPr>
          <a:xfrm>
            <a:off x="433450" y="2950494"/>
            <a:ext cx="1185863" cy="338317"/>
          </a:xfrm>
          <a:prstGeom prst="curvedConnector3">
            <a:avLst>
              <a:gd name="adj1" fmla="val 0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2827748" y="5088646"/>
            <a:ext cx="3523913" cy="369332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1">
            <a:spAutoFit/>
          </a:bodyPr>
          <a:lstStyle/>
          <a:p>
            <a:pPr algn="l" rtl="0"/>
            <a:r>
              <a:rPr lang="en-US" b="1" dirty="0"/>
              <a:t>Usually achieves &gt; 99% satisfaction</a:t>
            </a:r>
            <a:endParaRPr lang="he-IL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180975" y="5861675"/>
            <a:ext cx="8782050" cy="646331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/>
              <a:t>P. </a:t>
            </a:r>
            <a:r>
              <a:rPr lang="en-US" dirty="0" err="1"/>
              <a:t>Faliszewski</a:t>
            </a:r>
            <a:r>
              <a:rPr lang="en-US" dirty="0"/>
              <a:t>, A. </a:t>
            </a:r>
            <a:r>
              <a:rPr lang="en-US" dirty="0" err="1"/>
              <a:t>Slinko</a:t>
            </a:r>
            <a:r>
              <a:rPr lang="en-US" dirty="0"/>
              <a:t>, K. Stahl, N. </a:t>
            </a:r>
            <a:r>
              <a:rPr lang="en-US" dirty="0" err="1"/>
              <a:t>Talmon</a:t>
            </a:r>
            <a:r>
              <a:rPr lang="en-US" dirty="0"/>
              <a:t>:</a:t>
            </a:r>
          </a:p>
          <a:p>
            <a:r>
              <a:rPr lang="en-US" dirty="0"/>
              <a:t>Achieving Fully Proportional Representation by Clustering Voters (AAMAS ‘16)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468412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7" grpId="0"/>
      <p:bldP spid="15" grpId="0" animBg="1"/>
      <p:bldP spid="12" grpId="0" animBg="1"/>
    </p:bldLst>
  </p:timing>
</p:sld>
</file>

<file path=ppt/slides/slide14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Voting and Facility Location</a:t>
            </a:r>
            <a:endParaRPr lang="he-IL" dirty="0"/>
          </a:p>
        </p:txBody>
      </p:sp>
      <p:sp>
        <p:nvSpPr>
          <p:cNvPr id="4" name="Right Arrow 3"/>
          <p:cNvSpPr/>
          <p:nvPr/>
        </p:nvSpPr>
        <p:spPr>
          <a:xfrm>
            <a:off x="1213420" y="3147491"/>
            <a:ext cx="3033839" cy="1478422"/>
          </a:xfrm>
          <a:prstGeom prst="rightArrow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>
                <a:solidFill>
                  <a:srgbClr val="FF0000"/>
                </a:solidFill>
              </a:rPr>
              <a:t>Todo</a:t>
            </a:r>
            <a:r>
              <a:rPr lang="en-US" dirty="0">
                <a:solidFill>
                  <a:srgbClr val="FF0000"/>
                </a:solidFill>
              </a:rPr>
              <a:t>: explain</a:t>
            </a:r>
            <a:endParaRPr lang="he-IL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1938701"/>
      </p:ext>
    </p:extLst>
  </p:cSld>
  <p:clrMapOvr>
    <a:masterClrMapping/>
  </p:clrMapOvr>
</p:sld>
</file>

<file path=ppt/slides/slide14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CC and Genetic Algorithms</a:t>
            </a:r>
            <a:endParaRPr lang="he-I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Quick overview and basic results</a:t>
            </a:r>
            <a:endParaRPr lang="he-IL"/>
          </a:p>
        </p:txBody>
      </p:sp>
      <p:sp>
        <p:nvSpPr>
          <p:cNvPr id="4" name="Right Arrow 3"/>
          <p:cNvSpPr/>
          <p:nvPr/>
        </p:nvSpPr>
        <p:spPr>
          <a:xfrm>
            <a:off x="1213420" y="3147491"/>
            <a:ext cx="3033839" cy="1478422"/>
          </a:xfrm>
          <a:prstGeom prst="rightArrow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>
                <a:solidFill>
                  <a:srgbClr val="FF0000"/>
                </a:solidFill>
              </a:rPr>
              <a:t>Todo</a:t>
            </a:r>
            <a:r>
              <a:rPr lang="en-US" dirty="0">
                <a:solidFill>
                  <a:srgbClr val="FF0000"/>
                </a:solidFill>
              </a:rPr>
              <a:t>: explain</a:t>
            </a:r>
            <a:endParaRPr lang="he-IL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8807469"/>
      </p:ext>
    </p:extLst>
  </p:cSld>
  <p:clrMapOvr>
    <a:masterClrMapping/>
  </p:clrMapOvr>
</p:sld>
</file>

<file path=ppt/slides/slide15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State of the Art</a:t>
            </a:r>
            <a:endParaRPr lang="he-I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03337" y="947456"/>
            <a:ext cx="7677150" cy="611857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marL="0" indent="0">
              <a:buNone/>
            </a:pPr>
            <a:r>
              <a:rPr lang="en-US" dirty="0"/>
              <a:t>Syntactic understanding VS Semantic understanding</a:t>
            </a:r>
            <a:endParaRPr lang="he-IL" dirty="0"/>
          </a:p>
        </p:txBody>
      </p:sp>
      <p:sp>
        <p:nvSpPr>
          <p:cNvPr id="6" name="Rectangle: Rounded Corners 3"/>
          <p:cNvSpPr/>
          <p:nvPr/>
        </p:nvSpPr>
        <p:spPr>
          <a:xfrm>
            <a:off x="487028" y="1657349"/>
            <a:ext cx="3991361" cy="5143501"/>
          </a:xfrm>
          <a:prstGeom prst="roundRect">
            <a:avLst>
              <a:gd name="adj" fmla="val 31819"/>
            </a:avLst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TextBox 6"/>
          <p:cNvSpPr txBox="1"/>
          <p:nvPr/>
        </p:nvSpPr>
        <p:spPr>
          <a:xfrm>
            <a:off x="1082821" y="1820837"/>
            <a:ext cx="27906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000" dirty="0"/>
              <a:t>Committee Scoring Rules</a:t>
            </a:r>
          </a:p>
        </p:txBody>
      </p:sp>
      <p:sp>
        <p:nvSpPr>
          <p:cNvPr id="8" name="Oval 7"/>
          <p:cNvSpPr/>
          <p:nvPr/>
        </p:nvSpPr>
        <p:spPr>
          <a:xfrm rot="2253251">
            <a:off x="2018861" y="3755167"/>
            <a:ext cx="2052083" cy="2571197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Oval 8"/>
          <p:cNvSpPr/>
          <p:nvPr/>
        </p:nvSpPr>
        <p:spPr>
          <a:xfrm rot="5574115">
            <a:off x="1392674" y="2709248"/>
            <a:ext cx="2052083" cy="2571197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" name="Oval 9"/>
          <p:cNvSpPr/>
          <p:nvPr/>
        </p:nvSpPr>
        <p:spPr>
          <a:xfrm>
            <a:off x="592190" y="2249790"/>
            <a:ext cx="3749712" cy="4300210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1" name="TextBox 10"/>
          <p:cNvSpPr txBox="1"/>
          <p:nvPr/>
        </p:nvSpPr>
        <p:spPr>
          <a:xfrm>
            <a:off x="1632410" y="3015488"/>
            <a:ext cx="157261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dirty="0"/>
              <a:t>representation</a:t>
            </a:r>
            <a:br>
              <a:rPr lang="pl-PL" dirty="0"/>
            </a:br>
            <a:r>
              <a:rPr lang="pl-PL" dirty="0"/>
              <a:t>focused</a:t>
            </a:r>
          </a:p>
        </p:txBody>
      </p:sp>
      <p:sp>
        <p:nvSpPr>
          <p:cNvPr id="12" name="TextBox 11"/>
          <p:cNvSpPr txBox="1"/>
          <p:nvPr/>
        </p:nvSpPr>
        <p:spPr>
          <a:xfrm rot="3752856">
            <a:off x="534968" y="4885396"/>
            <a:ext cx="13066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/>
              <a:t>weakly separable</a:t>
            </a:r>
          </a:p>
        </p:txBody>
      </p:sp>
      <p:sp>
        <p:nvSpPr>
          <p:cNvPr id="13" name="TextBox 12"/>
          <p:cNvSpPr txBox="1"/>
          <p:nvPr/>
        </p:nvSpPr>
        <p:spPr>
          <a:xfrm rot="18492732">
            <a:off x="2962161" y="5146356"/>
            <a:ext cx="1271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/>
              <a:t>top k counting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876886" y="2260609"/>
            <a:ext cx="12922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OWA-based</a:t>
            </a:r>
          </a:p>
        </p:txBody>
      </p:sp>
      <p:sp>
        <p:nvSpPr>
          <p:cNvPr id="15" name="Rectangle 14"/>
          <p:cNvSpPr/>
          <p:nvPr/>
        </p:nvSpPr>
        <p:spPr>
          <a:xfrm>
            <a:off x="1281822" y="3325859"/>
            <a:ext cx="77457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rgbClr val="FF0000"/>
                </a:solidFill>
              </a:rPr>
              <a:t>β</a:t>
            </a:r>
            <a:r>
              <a:rPr lang="pl-PL" sz="2400" b="1" dirty="0">
                <a:solidFill>
                  <a:srgbClr val="FF0000"/>
                </a:solidFill>
              </a:rPr>
              <a:t>-CC</a:t>
            </a:r>
          </a:p>
        </p:txBody>
      </p:sp>
      <p:sp>
        <p:nvSpPr>
          <p:cNvPr id="16" name="Rectangle 15"/>
          <p:cNvSpPr/>
          <p:nvPr/>
        </p:nvSpPr>
        <p:spPr>
          <a:xfrm rot="21188456">
            <a:off x="2062813" y="5205683"/>
            <a:ext cx="72648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solidFill>
                  <a:srgbClr val="EF1DFF"/>
                </a:solidFill>
              </a:rPr>
              <a:t>Bloc</a:t>
            </a:r>
          </a:p>
        </p:txBody>
      </p:sp>
      <p:sp>
        <p:nvSpPr>
          <p:cNvPr id="17" name="Rectangle 16"/>
          <p:cNvSpPr/>
          <p:nvPr/>
        </p:nvSpPr>
        <p:spPr>
          <a:xfrm rot="1388678">
            <a:off x="1219063" y="4073186"/>
            <a:ext cx="86754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solidFill>
                  <a:srgbClr val="0A9417"/>
                </a:solidFill>
              </a:rPr>
              <a:t>SNTV</a:t>
            </a:r>
          </a:p>
        </p:txBody>
      </p:sp>
      <p:sp>
        <p:nvSpPr>
          <p:cNvPr id="18" name="Rectangle 17"/>
          <p:cNvSpPr/>
          <p:nvPr/>
        </p:nvSpPr>
        <p:spPr>
          <a:xfrm rot="17062444">
            <a:off x="1059052" y="5214143"/>
            <a:ext cx="118756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solidFill>
                  <a:srgbClr val="0000FF"/>
                </a:solidFill>
              </a:rPr>
              <a:t>k-Borda</a:t>
            </a:r>
          </a:p>
        </p:txBody>
      </p:sp>
      <p:sp>
        <p:nvSpPr>
          <p:cNvPr id="19" name="Rectangle 18"/>
          <p:cNvSpPr/>
          <p:nvPr/>
        </p:nvSpPr>
        <p:spPr>
          <a:xfrm rot="18769840">
            <a:off x="2993963" y="4648040"/>
            <a:ext cx="10536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rgbClr val="EA8016"/>
                </a:solidFill>
              </a:rPr>
              <a:t>α</a:t>
            </a:r>
            <a:r>
              <a:rPr lang="pl-PL" sz="2400" b="1" baseline="-25000" dirty="0">
                <a:solidFill>
                  <a:srgbClr val="EA8016"/>
                </a:solidFill>
              </a:rPr>
              <a:t>k</a:t>
            </a:r>
            <a:r>
              <a:rPr lang="pl-PL" sz="2400" b="1" dirty="0">
                <a:solidFill>
                  <a:srgbClr val="EA8016"/>
                </a:solidFill>
              </a:rPr>
              <a:t>-PAV</a:t>
            </a:r>
          </a:p>
        </p:txBody>
      </p:sp>
      <p:sp>
        <p:nvSpPr>
          <p:cNvPr id="20" name="Rectangle 19"/>
          <p:cNvSpPr/>
          <p:nvPr/>
        </p:nvSpPr>
        <p:spPr>
          <a:xfrm rot="19148727">
            <a:off x="2745222" y="3952381"/>
            <a:ext cx="8851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rgbClr val="7030A0"/>
                </a:solidFill>
              </a:rPr>
              <a:t>α</a:t>
            </a:r>
            <a:r>
              <a:rPr lang="pl-PL" sz="2400" b="1" baseline="-25000" dirty="0">
                <a:solidFill>
                  <a:srgbClr val="7030A0"/>
                </a:solidFill>
              </a:rPr>
              <a:t>k</a:t>
            </a:r>
            <a:r>
              <a:rPr lang="pl-PL" sz="2400" b="1" dirty="0">
                <a:solidFill>
                  <a:srgbClr val="7030A0"/>
                </a:solidFill>
              </a:rPr>
              <a:t>-CC</a:t>
            </a:r>
            <a:endParaRPr lang="pl-PL" sz="2400" dirty="0">
              <a:solidFill>
                <a:srgbClr val="7030A0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 rot="2275055">
            <a:off x="2975700" y="2754595"/>
            <a:ext cx="102643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rgbClr val="9900FF"/>
                </a:solidFill>
              </a:rPr>
              <a:t>α</a:t>
            </a:r>
            <a:r>
              <a:rPr lang="pl-PL" sz="2400" b="1" baseline="-25000" dirty="0">
                <a:solidFill>
                  <a:srgbClr val="9900FF"/>
                </a:solidFill>
              </a:rPr>
              <a:t>t</a:t>
            </a:r>
            <a:r>
              <a:rPr lang="pl-PL" sz="2400" b="1" dirty="0">
                <a:solidFill>
                  <a:srgbClr val="9900FF"/>
                </a:solidFill>
              </a:rPr>
              <a:t>-PAV</a:t>
            </a:r>
          </a:p>
        </p:txBody>
      </p:sp>
      <p:sp>
        <p:nvSpPr>
          <p:cNvPr id="22" name="Rectangle 21"/>
          <p:cNvSpPr/>
          <p:nvPr/>
        </p:nvSpPr>
        <p:spPr>
          <a:xfrm rot="19370268">
            <a:off x="1068612" y="2678004"/>
            <a:ext cx="9430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>
                <a:solidFill>
                  <a:srgbClr val="E5681B"/>
                </a:solidFill>
              </a:rPr>
              <a:t>β</a:t>
            </a:r>
            <a:r>
              <a:rPr lang="pl-PL" sz="2400" b="1" dirty="0">
                <a:solidFill>
                  <a:srgbClr val="E5681B"/>
                </a:solidFill>
              </a:rPr>
              <a:t>-PAV</a:t>
            </a:r>
          </a:p>
        </p:txBody>
      </p:sp>
      <p:sp>
        <p:nvSpPr>
          <p:cNvPr id="23" name="Right Arrow 22"/>
          <p:cNvSpPr/>
          <p:nvPr/>
        </p:nvSpPr>
        <p:spPr>
          <a:xfrm>
            <a:off x="4715476" y="2951785"/>
            <a:ext cx="4343400" cy="2453579"/>
          </a:xfrm>
          <a:prstGeom prst="rightArrow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>
                <a:solidFill>
                  <a:srgbClr val="FF0000"/>
                </a:solidFill>
              </a:rPr>
              <a:t>Todo</a:t>
            </a:r>
            <a:r>
              <a:rPr lang="en-US" dirty="0">
                <a:solidFill>
                  <a:srgbClr val="FF0000"/>
                </a:solidFill>
              </a:rPr>
              <a:t>: put the semantic picture</a:t>
            </a:r>
            <a:endParaRPr lang="he-IL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7071547"/>
      </p:ext>
    </p:extLst>
  </p:cSld>
  <p:clrMapOvr>
    <a:masterClrMapping/>
  </p:clrMapOvr>
</p:sld>
</file>

<file path=ppt/slides/slide1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2913" y="1185862"/>
            <a:ext cx="8229600" cy="458628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pl-PL" sz="9600" dirty="0"/>
              <a:t>Nature of the Committees</a:t>
            </a:r>
          </a:p>
          <a:p>
            <a:pPr marL="0" indent="0" algn="ctr">
              <a:buNone/>
            </a:pPr>
            <a:r>
              <a:rPr lang="pl-PL" sz="6600" dirty="0"/>
              <a:t>(Proportionality)</a:t>
            </a:r>
          </a:p>
        </p:txBody>
      </p:sp>
    </p:spTree>
    <p:extLst>
      <p:ext uri="{BB962C8B-B14F-4D97-AF65-F5344CB8AC3E}">
        <p14:creationId xmlns:p14="http://schemas.microsoft.com/office/powerpoint/2010/main" val="1921580424"/>
      </p:ext>
    </p:extLst>
  </p:cSld>
  <p:clrMapOvr>
    <a:masterClrMapping/>
  </p:clrMapOvr>
</p:sld>
</file>

<file path=ppt/slides/slide1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3200" dirty="0" err="1"/>
              <a:t>Traditional</a:t>
            </a:r>
            <a:r>
              <a:rPr lang="pl-PL" sz="3200" dirty="0"/>
              <a:t> </a:t>
            </a:r>
            <a:r>
              <a:rPr lang="pl-PL" sz="3200" dirty="0" err="1"/>
              <a:t>Approaches</a:t>
            </a:r>
            <a:r>
              <a:rPr lang="pl-PL" sz="3200" dirty="0"/>
              <a:t> to </a:t>
            </a:r>
            <a:r>
              <a:rPr lang="pl-PL" sz="3200" dirty="0" err="1"/>
              <a:t>Electing</a:t>
            </a:r>
            <a:r>
              <a:rPr lang="pl-PL" sz="3200" dirty="0"/>
              <a:t> a </a:t>
            </a:r>
            <a:r>
              <a:rPr lang="pl-PL" sz="3200" dirty="0" err="1"/>
              <a:t>Parliament</a:t>
            </a:r>
            <a:endParaRPr lang="pl-PL" sz="3200" dirty="0"/>
          </a:p>
        </p:txBody>
      </p:sp>
      <p:sp>
        <p:nvSpPr>
          <p:cNvPr id="5" name="Symbol zastępczy zawartości 4"/>
          <p:cNvSpPr>
            <a:spLocks noGrp="1"/>
          </p:cNvSpPr>
          <p:nvPr>
            <p:ph idx="1"/>
          </p:nvPr>
        </p:nvSpPr>
        <p:spPr>
          <a:xfrm>
            <a:off x="457200" y="1340768"/>
            <a:ext cx="4403609" cy="238588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l-PL" b="1" dirty="0"/>
              <a:t>Single-</a:t>
            </a:r>
            <a:r>
              <a:rPr lang="pl-PL" b="1" dirty="0" err="1"/>
              <a:t>member</a:t>
            </a:r>
            <a:r>
              <a:rPr lang="pl-PL" b="1" dirty="0"/>
              <a:t> </a:t>
            </a:r>
            <a:r>
              <a:rPr lang="pl-PL" b="1" dirty="0" err="1"/>
              <a:t>districts</a:t>
            </a:r>
            <a:r>
              <a:rPr lang="pl-PL" b="1" dirty="0"/>
              <a:t>:</a:t>
            </a:r>
          </a:p>
          <a:p>
            <a:r>
              <a:rPr lang="pl-PL" dirty="0" err="1"/>
              <a:t>voters</a:t>
            </a:r>
            <a:r>
              <a:rPr lang="pl-PL" dirty="0"/>
              <a:t> and </a:t>
            </a:r>
            <a:r>
              <a:rPr lang="pl-PL" dirty="0" err="1"/>
              <a:t>candidates</a:t>
            </a:r>
            <a:r>
              <a:rPr lang="pl-PL" dirty="0"/>
              <a:t> </a:t>
            </a:r>
            <a:r>
              <a:rPr lang="pl-PL" dirty="0" err="1"/>
              <a:t>are</a:t>
            </a:r>
            <a:r>
              <a:rPr lang="pl-PL" dirty="0"/>
              <a:t> </a:t>
            </a:r>
            <a:r>
              <a:rPr lang="pl-PL" dirty="0" err="1"/>
              <a:t>divided</a:t>
            </a:r>
            <a:r>
              <a:rPr lang="pl-PL" dirty="0"/>
              <a:t> </a:t>
            </a:r>
            <a:r>
              <a:rPr lang="pl-PL" dirty="0" err="1"/>
              <a:t>into</a:t>
            </a:r>
            <a:r>
              <a:rPr lang="pl-PL" dirty="0"/>
              <a:t> </a:t>
            </a:r>
            <a:r>
              <a:rPr lang="pl-PL" dirty="0" err="1"/>
              <a:t>districts</a:t>
            </a:r>
            <a:endParaRPr lang="pl-PL" dirty="0"/>
          </a:p>
          <a:p>
            <a:r>
              <a:rPr lang="pl-PL" dirty="0" err="1"/>
              <a:t>each</a:t>
            </a:r>
            <a:r>
              <a:rPr lang="pl-PL" dirty="0"/>
              <a:t> </a:t>
            </a:r>
            <a:r>
              <a:rPr lang="pl-PL" dirty="0" err="1"/>
              <a:t>electoral</a:t>
            </a:r>
            <a:r>
              <a:rPr lang="pl-PL" dirty="0"/>
              <a:t> </a:t>
            </a:r>
            <a:r>
              <a:rPr lang="pl-PL" dirty="0" err="1"/>
              <a:t>district</a:t>
            </a:r>
            <a:r>
              <a:rPr lang="pl-PL" dirty="0"/>
              <a:t> </a:t>
            </a:r>
            <a:r>
              <a:rPr lang="pl-PL" dirty="0" err="1"/>
              <a:t>selects</a:t>
            </a:r>
            <a:r>
              <a:rPr lang="pl-PL" dirty="0"/>
              <a:t> a single </a:t>
            </a:r>
            <a:r>
              <a:rPr lang="pl-PL" dirty="0" err="1"/>
              <a:t>candidate</a:t>
            </a:r>
            <a:endParaRPr lang="pl-PL" dirty="0"/>
          </a:p>
        </p:txBody>
      </p:sp>
      <p:cxnSp>
        <p:nvCxnSpPr>
          <p:cNvPr id="79" name="Łącznik prosty 78"/>
          <p:cNvCxnSpPr/>
          <p:nvPr/>
        </p:nvCxnSpPr>
        <p:spPr>
          <a:xfrm>
            <a:off x="638355" y="3858385"/>
            <a:ext cx="324918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Łącznik prosty 80"/>
          <p:cNvCxnSpPr/>
          <p:nvPr/>
        </p:nvCxnSpPr>
        <p:spPr>
          <a:xfrm>
            <a:off x="4860809" y="1441817"/>
            <a:ext cx="0" cy="22848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56310837"/>
      </p:ext>
    </p:extLst>
  </p:cSld>
  <p:clrMapOvr>
    <a:masterClrMapping/>
  </p:clrMapOvr>
</p:sld>
</file>

<file path=ppt/slides/slide1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3200" dirty="0" err="1"/>
              <a:t>Traditional</a:t>
            </a:r>
            <a:r>
              <a:rPr lang="pl-PL" sz="3200" dirty="0"/>
              <a:t> </a:t>
            </a:r>
            <a:r>
              <a:rPr lang="pl-PL" sz="3200" dirty="0" err="1"/>
              <a:t>Approaches</a:t>
            </a:r>
            <a:r>
              <a:rPr lang="pl-PL" sz="3200" dirty="0"/>
              <a:t> to </a:t>
            </a:r>
            <a:r>
              <a:rPr lang="pl-PL" sz="3200" dirty="0" err="1"/>
              <a:t>Electing</a:t>
            </a:r>
            <a:r>
              <a:rPr lang="pl-PL" sz="3200" dirty="0"/>
              <a:t> a </a:t>
            </a:r>
            <a:r>
              <a:rPr lang="pl-PL" sz="3200" dirty="0" err="1"/>
              <a:t>Parliament</a:t>
            </a:r>
            <a:endParaRPr lang="pl-PL" sz="3200" dirty="0"/>
          </a:p>
        </p:txBody>
      </p:sp>
      <p:sp>
        <p:nvSpPr>
          <p:cNvPr id="5" name="Symbol zastępczy zawartości 4"/>
          <p:cNvSpPr>
            <a:spLocks noGrp="1"/>
          </p:cNvSpPr>
          <p:nvPr>
            <p:ph idx="1"/>
          </p:nvPr>
        </p:nvSpPr>
        <p:spPr>
          <a:xfrm>
            <a:off x="457200" y="1340768"/>
            <a:ext cx="4333723" cy="238588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l-PL" b="1" dirty="0"/>
              <a:t>Single-</a:t>
            </a:r>
            <a:r>
              <a:rPr lang="pl-PL" b="1" dirty="0" err="1"/>
              <a:t>member</a:t>
            </a:r>
            <a:r>
              <a:rPr lang="pl-PL" b="1" dirty="0"/>
              <a:t> </a:t>
            </a:r>
            <a:r>
              <a:rPr lang="pl-PL" b="1" dirty="0" err="1"/>
              <a:t>districts</a:t>
            </a:r>
            <a:r>
              <a:rPr lang="pl-PL" b="1" dirty="0"/>
              <a:t>:</a:t>
            </a:r>
          </a:p>
          <a:p>
            <a:r>
              <a:rPr lang="pl-PL" dirty="0" err="1"/>
              <a:t>voters</a:t>
            </a:r>
            <a:r>
              <a:rPr lang="pl-PL" dirty="0"/>
              <a:t> and </a:t>
            </a:r>
            <a:r>
              <a:rPr lang="pl-PL" dirty="0" err="1"/>
              <a:t>candidates</a:t>
            </a:r>
            <a:r>
              <a:rPr lang="pl-PL" dirty="0"/>
              <a:t> </a:t>
            </a:r>
            <a:r>
              <a:rPr lang="pl-PL" dirty="0" err="1"/>
              <a:t>are</a:t>
            </a:r>
            <a:r>
              <a:rPr lang="pl-PL" dirty="0"/>
              <a:t> </a:t>
            </a:r>
            <a:r>
              <a:rPr lang="pl-PL" dirty="0" err="1"/>
              <a:t>divided</a:t>
            </a:r>
            <a:r>
              <a:rPr lang="pl-PL" dirty="0"/>
              <a:t> </a:t>
            </a:r>
            <a:r>
              <a:rPr lang="pl-PL" dirty="0" err="1"/>
              <a:t>into</a:t>
            </a:r>
            <a:r>
              <a:rPr lang="pl-PL" dirty="0"/>
              <a:t> </a:t>
            </a:r>
            <a:r>
              <a:rPr lang="pl-PL" dirty="0" err="1"/>
              <a:t>districts</a:t>
            </a:r>
            <a:endParaRPr lang="pl-PL" dirty="0"/>
          </a:p>
          <a:p>
            <a:r>
              <a:rPr lang="pl-PL" dirty="0" err="1"/>
              <a:t>each</a:t>
            </a:r>
            <a:r>
              <a:rPr lang="pl-PL" dirty="0"/>
              <a:t> </a:t>
            </a:r>
            <a:r>
              <a:rPr lang="pl-PL" dirty="0" err="1"/>
              <a:t>electoral</a:t>
            </a:r>
            <a:r>
              <a:rPr lang="pl-PL" dirty="0"/>
              <a:t> </a:t>
            </a:r>
            <a:r>
              <a:rPr lang="pl-PL" dirty="0" err="1"/>
              <a:t>district</a:t>
            </a:r>
            <a:r>
              <a:rPr lang="pl-PL" dirty="0"/>
              <a:t> </a:t>
            </a:r>
            <a:r>
              <a:rPr lang="pl-PL" dirty="0" err="1"/>
              <a:t>selects</a:t>
            </a:r>
            <a:r>
              <a:rPr lang="pl-PL" dirty="0"/>
              <a:t> a single </a:t>
            </a:r>
            <a:r>
              <a:rPr lang="pl-PL" dirty="0" err="1"/>
              <a:t>candidate</a:t>
            </a:r>
            <a:endParaRPr lang="pl-PL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8355" y="2537229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6159" y="3051938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6159" y="2457225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8355" y="3144228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7257" y="1862512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5061" y="1813665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3963" y="2432802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2865" y="1816601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0027" y="2451328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7442" y="3122679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9318" y="3105971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8254" y="3628125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6928" y="3729617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Prostokąt: zaokrąglone rogi 19"/>
          <p:cNvSpPr/>
          <p:nvPr/>
        </p:nvSpPr>
        <p:spPr>
          <a:xfrm>
            <a:off x="5258355" y="1126234"/>
            <a:ext cx="1604463" cy="3365786"/>
          </a:xfrm>
          <a:prstGeom prst="round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1" name="pole tekstowe 20"/>
          <p:cNvSpPr txBox="1"/>
          <p:nvPr/>
        </p:nvSpPr>
        <p:spPr>
          <a:xfrm>
            <a:off x="5437257" y="1126233"/>
            <a:ext cx="13565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err="1"/>
              <a:t>district</a:t>
            </a:r>
            <a:r>
              <a:rPr lang="pl-PL" sz="2400" dirty="0"/>
              <a:t> 2</a:t>
            </a:r>
          </a:p>
        </p:txBody>
      </p:sp>
      <p:sp>
        <p:nvSpPr>
          <p:cNvPr id="22" name="Strzałka w dół 5"/>
          <p:cNvSpPr/>
          <p:nvPr/>
        </p:nvSpPr>
        <p:spPr>
          <a:xfrm>
            <a:off x="6031972" y="4596095"/>
            <a:ext cx="163583" cy="378373"/>
          </a:xfrm>
          <a:prstGeom prst="downArrow">
            <a:avLst/>
          </a:prstGeom>
          <a:solidFill>
            <a:srgbClr val="FF000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2337" y="2540209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0141" y="3054918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0141" y="2460205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2337" y="3147208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1239" y="1865492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9043" y="1816645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7945" y="2435782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6847" y="1819581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8655" y="2445045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1424" y="3125659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3300" y="3108951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2236" y="3631105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0910" y="3732597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" name="Prostokąt: zaokrąglone rogi 36"/>
          <p:cNvSpPr/>
          <p:nvPr/>
        </p:nvSpPr>
        <p:spPr>
          <a:xfrm>
            <a:off x="7082337" y="1126234"/>
            <a:ext cx="1604463" cy="3368766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8" name="pole tekstowe 37"/>
          <p:cNvSpPr txBox="1"/>
          <p:nvPr/>
        </p:nvSpPr>
        <p:spPr>
          <a:xfrm>
            <a:off x="7261239" y="1129213"/>
            <a:ext cx="13565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err="1"/>
              <a:t>district</a:t>
            </a:r>
            <a:r>
              <a:rPr lang="pl-PL" sz="2400" dirty="0"/>
              <a:t> 3</a:t>
            </a:r>
          </a:p>
        </p:txBody>
      </p:sp>
      <p:sp>
        <p:nvSpPr>
          <p:cNvPr id="39" name="Strzałka w dół 5"/>
          <p:cNvSpPr/>
          <p:nvPr/>
        </p:nvSpPr>
        <p:spPr>
          <a:xfrm>
            <a:off x="7855954" y="4607701"/>
            <a:ext cx="163583" cy="378373"/>
          </a:xfrm>
          <a:prstGeom prst="downArrow">
            <a:avLst/>
          </a:prstGeom>
          <a:solidFill>
            <a:srgbClr val="FF000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325" y="5507181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6254" y="5076651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295" y="5844540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3806" y="5086188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708" y="4881464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4984" y="579188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5605" y="5683314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1699" y="5120570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8951" y="579188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106" y="5553249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7033" y="5122718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1358" y="5041052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2615" y="5146552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2" name="pole tekstowe 71"/>
          <p:cNvSpPr txBox="1"/>
          <p:nvPr/>
        </p:nvSpPr>
        <p:spPr>
          <a:xfrm>
            <a:off x="1338633" y="4406113"/>
            <a:ext cx="13565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err="1"/>
              <a:t>district</a:t>
            </a:r>
            <a:r>
              <a:rPr lang="pl-PL" sz="2400" dirty="0"/>
              <a:t> 1</a:t>
            </a:r>
          </a:p>
        </p:txBody>
      </p:sp>
      <p:sp>
        <p:nvSpPr>
          <p:cNvPr id="73" name="Strzałka w dół 5"/>
          <p:cNvSpPr/>
          <p:nvPr/>
        </p:nvSpPr>
        <p:spPr>
          <a:xfrm rot="16200000">
            <a:off x="3494651" y="5535208"/>
            <a:ext cx="163583" cy="378373"/>
          </a:xfrm>
          <a:prstGeom prst="downArrow">
            <a:avLst/>
          </a:prstGeom>
          <a:solidFill>
            <a:srgbClr val="FF000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5" name="Prostokąt: zaokrąglone rogi 74"/>
          <p:cNvSpPr/>
          <p:nvPr/>
        </p:nvSpPr>
        <p:spPr>
          <a:xfrm>
            <a:off x="560717" y="4358267"/>
            <a:ext cx="2751826" cy="2206435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cxnSp>
        <p:nvCxnSpPr>
          <p:cNvPr id="79" name="Łącznik prosty 78"/>
          <p:cNvCxnSpPr/>
          <p:nvPr/>
        </p:nvCxnSpPr>
        <p:spPr>
          <a:xfrm>
            <a:off x="638355" y="3858385"/>
            <a:ext cx="324918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Łącznik prosty 80"/>
          <p:cNvCxnSpPr/>
          <p:nvPr/>
        </p:nvCxnSpPr>
        <p:spPr>
          <a:xfrm>
            <a:off x="4860809" y="1441817"/>
            <a:ext cx="0" cy="22848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7" name="pole tekstowe 86"/>
          <p:cNvSpPr txBox="1"/>
          <p:nvPr/>
        </p:nvSpPr>
        <p:spPr>
          <a:xfrm>
            <a:off x="4733115" y="5869238"/>
            <a:ext cx="32234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err="1"/>
              <a:t>committee</a:t>
            </a:r>
            <a:r>
              <a:rPr lang="pl-PL" sz="2400" dirty="0"/>
              <a:t> of </a:t>
            </a:r>
            <a:r>
              <a:rPr lang="pl-PL" sz="2400" dirty="0" err="1"/>
              <a:t>size</a:t>
            </a:r>
            <a:r>
              <a:rPr lang="pl-PL" sz="2400" dirty="0"/>
              <a:t> k = 3</a:t>
            </a:r>
          </a:p>
        </p:txBody>
      </p:sp>
      <p:pic>
        <p:nvPicPr>
          <p:cNvPr id="55" name="Picture 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3920" y="5126440"/>
            <a:ext cx="247650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8754" y="5076651"/>
            <a:ext cx="247650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7" name="Picture 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7416" y="5503718"/>
            <a:ext cx="247650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3663247"/>
      </p:ext>
    </p:extLst>
  </p:cSld>
  <p:clrMapOvr>
    <a:masterClrMapping/>
  </p:clrMapOvr>
</p:sld>
</file>

<file path=ppt/slides/slide1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3200" dirty="0" err="1"/>
              <a:t>Traditional</a:t>
            </a:r>
            <a:r>
              <a:rPr lang="pl-PL" sz="3200" dirty="0"/>
              <a:t> </a:t>
            </a:r>
            <a:r>
              <a:rPr lang="pl-PL" sz="3200" dirty="0" err="1"/>
              <a:t>Approaches</a:t>
            </a:r>
            <a:r>
              <a:rPr lang="pl-PL" sz="3200" dirty="0"/>
              <a:t> to </a:t>
            </a:r>
            <a:r>
              <a:rPr lang="pl-PL" sz="3200" dirty="0" err="1"/>
              <a:t>Electing</a:t>
            </a:r>
            <a:r>
              <a:rPr lang="pl-PL" sz="3200" dirty="0"/>
              <a:t> a </a:t>
            </a:r>
            <a:r>
              <a:rPr lang="pl-PL" sz="3200" dirty="0" err="1"/>
              <a:t>Parliament</a:t>
            </a:r>
            <a:endParaRPr lang="pl-PL" sz="3200" dirty="0"/>
          </a:p>
        </p:txBody>
      </p:sp>
      <p:sp>
        <p:nvSpPr>
          <p:cNvPr id="5" name="Symbol zastępczy zawartości 4"/>
          <p:cNvSpPr>
            <a:spLocks noGrp="1"/>
          </p:cNvSpPr>
          <p:nvPr>
            <p:ph idx="1"/>
          </p:nvPr>
        </p:nvSpPr>
        <p:spPr>
          <a:xfrm>
            <a:off x="457200" y="1340769"/>
            <a:ext cx="4360130" cy="230874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l-PL" b="1" dirty="0"/>
              <a:t>Single-</a:t>
            </a:r>
            <a:r>
              <a:rPr lang="pl-PL" b="1" dirty="0" err="1"/>
              <a:t>member</a:t>
            </a:r>
            <a:r>
              <a:rPr lang="pl-PL" b="1" dirty="0"/>
              <a:t> </a:t>
            </a:r>
            <a:r>
              <a:rPr lang="pl-PL" b="1" dirty="0" err="1"/>
              <a:t>districts</a:t>
            </a:r>
            <a:r>
              <a:rPr lang="pl-PL" b="1" dirty="0"/>
              <a:t>:</a:t>
            </a:r>
          </a:p>
          <a:p>
            <a:r>
              <a:rPr lang="pl-PL" dirty="0" err="1"/>
              <a:t>voters</a:t>
            </a:r>
            <a:r>
              <a:rPr lang="pl-PL" dirty="0"/>
              <a:t> and </a:t>
            </a:r>
            <a:r>
              <a:rPr lang="pl-PL" dirty="0" err="1"/>
              <a:t>candidates</a:t>
            </a:r>
            <a:r>
              <a:rPr lang="pl-PL" dirty="0"/>
              <a:t> </a:t>
            </a:r>
            <a:r>
              <a:rPr lang="pl-PL" dirty="0" err="1"/>
              <a:t>are</a:t>
            </a:r>
            <a:r>
              <a:rPr lang="pl-PL" dirty="0"/>
              <a:t> </a:t>
            </a:r>
            <a:r>
              <a:rPr lang="pl-PL" dirty="0" err="1"/>
              <a:t>divided</a:t>
            </a:r>
            <a:r>
              <a:rPr lang="pl-PL" dirty="0"/>
              <a:t> </a:t>
            </a:r>
            <a:r>
              <a:rPr lang="pl-PL" dirty="0" err="1"/>
              <a:t>into</a:t>
            </a:r>
            <a:r>
              <a:rPr lang="pl-PL" dirty="0"/>
              <a:t> </a:t>
            </a:r>
            <a:r>
              <a:rPr lang="pl-PL" dirty="0" err="1"/>
              <a:t>districts</a:t>
            </a:r>
            <a:endParaRPr lang="pl-PL" dirty="0"/>
          </a:p>
          <a:p>
            <a:r>
              <a:rPr lang="pl-PL" dirty="0" err="1"/>
              <a:t>each</a:t>
            </a:r>
            <a:r>
              <a:rPr lang="pl-PL" dirty="0"/>
              <a:t> </a:t>
            </a:r>
            <a:r>
              <a:rPr lang="pl-PL" dirty="0" err="1"/>
              <a:t>electoral</a:t>
            </a:r>
            <a:r>
              <a:rPr lang="pl-PL" dirty="0"/>
              <a:t> </a:t>
            </a:r>
            <a:r>
              <a:rPr lang="pl-PL" dirty="0" err="1"/>
              <a:t>district</a:t>
            </a:r>
            <a:r>
              <a:rPr lang="pl-PL" dirty="0"/>
              <a:t> </a:t>
            </a:r>
            <a:r>
              <a:rPr lang="pl-PL" dirty="0" err="1"/>
              <a:t>selects</a:t>
            </a:r>
            <a:r>
              <a:rPr lang="pl-PL" dirty="0"/>
              <a:t> a single </a:t>
            </a:r>
            <a:r>
              <a:rPr lang="pl-PL" dirty="0" err="1"/>
              <a:t>candidate</a:t>
            </a:r>
            <a:endParaRPr lang="pl-PL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8355" y="2537229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6159" y="3051938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6159" y="2457225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8355" y="3144228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7257" y="1862512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5061" y="1813665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3963" y="2432802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2865" y="1816601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0027" y="2451328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7442" y="3122679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9318" y="3105971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8254" y="3628125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6928" y="3729617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Prostokąt: zaokrąglone rogi 19"/>
          <p:cNvSpPr/>
          <p:nvPr/>
        </p:nvSpPr>
        <p:spPr>
          <a:xfrm>
            <a:off x="5258355" y="1126234"/>
            <a:ext cx="1604463" cy="3365786"/>
          </a:xfrm>
          <a:prstGeom prst="round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1" name="pole tekstowe 20"/>
          <p:cNvSpPr txBox="1"/>
          <p:nvPr/>
        </p:nvSpPr>
        <p:spPr>
          <a:xfrm>
            <a:off x="5437257" y="1126233"/>
            <a:ext cx="13565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err="1"/>
              <a:t>district</a:t>
            </a:r>
            <a:r>
              <a:rPr lang="pl-PL" sz="2400" dirty="0"/>
              <a:t> 2</a:t>
            </a:r>
          </a:p>
        </p:txBody>
      </p:sp>
      <p:sp>
        <p:nvSpPr>
          <p:cNvPr id="22" name="Strzałka w dół 5"/>
          <p:cNvSpPr/>
          <p:nvPr/>
        </p:nvSpPr>
        <p:spPr>
          <a:xfrm>
            <a:off x="6031972" y="4596095"/>
            <a:ext cx="163583" cy="378373"/>
          </a:xfrm>
          <a:prstGeom prst="downArrow">
            <a:avLst/>
          </a:prstGeom>
          <a:solidFill>
            <a:srgbClr val="FF000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4590" y="5076650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2337" y="2540209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0141" y="3054918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0141" y="2460205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2337" y="3147208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1239" y="1865492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9043" y="1816645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7945" y="2435782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6847" y="1819581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8655" y="2445045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1424" y="3125659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3300" y="3108951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2236" y="3631105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0910" y="3732597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" name="Prostokąt: zaokrąglone rogi 36"/>
          <p:cNvSpPr/>
          <p:nvPr/>
        </p:nvSpPr>
        <p:spPr>
          <a:xfrm>
            <a:off x="7082337" y="1126234"/>
            <a:ext cx="1604463" cy="3368766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8" name="pole tekstowe 37"/>
          <p:cNvSpPr txBox="1"/>
          <p:nvPr/>
        </p:nvSpPr>
        <p:spPr>
          <a:xfrm>
            <a:off x="7261239" y="1129213"/>
            <a:ext cx="13565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err="1"/>
              <a:t>district</a:t>
            </a:r>
            <a:r>
              <a:rPr lang="pl-PL" sz="2400" dirty="0"/>
              <a:t> 3</a:t>
            </a:r>
          </a:p>
        </p:txBody>
      </p:sp>
      <p:sp>
        <p:nvSpPr>
          <p:cNvPr id="39" name="Strzałka w dół 5"/>
          <p:cNvSpPr/>
          <p:nvPr/>
        </p:nvSpPr>
        <p:spPr>
          <a:xfrm>
            <a:off x="7855954" y="4599075"/>
            <a:ext cx="163583" cy="378373"/>
          </a:xfrm>
          <a:prstGeom prst="downArrow">
            <a:avLst/>
          </a:prstGeom>
          <a:solidFill>
            <a:srgbClr val="FF000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4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8843" y="5197510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325" y="5507181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6254" y="5076651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295" y="5844540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3806" y="5086188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708" y="4881464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4984" y="579188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5605" y="5683314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1699" y="5120570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8951" y="579188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106" y="5553249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7033" y="5122718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1358" y="5041052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2615" y="5146552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2" name="pole tekstowe 71"/>
          <p:cNvSpPr txBox="1"/>
          <p:nvPr/>
        </p:nvSpPr>
        <p:spPr>
          <a:xfrm>
            <a:off x="1338633" y="4406113"/>
            <a:ext cx="13565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err="1"/>
              <a:t>district</a:t>
            </a:r>
            <a:r>
              <a:rPr lang="pl-PL" sz="2400" dirty="0"/>
              <a:t> 1</a:t>
            </a:r>
          </a:p>
        </p:txBody>
      </p:sp>
      <p:sp>
        <p:nvSpPr>
          <p:cNvPr id="73" name="Strzałka w dół 5"/>
          <p:cNvSpPr/>
          <p:nvPr/>
        </p:nvSpPr>
        <p:spPr>
          <a:xfrm rot="16200000">
            <a:off x="3494651" y="5535208"/>
            <a:ext cx="163583" cy="378373"/>
          </a:xfrm>
          <a:prstGeom prst="downArrow">
            <a:avLst/>
          </a:prstGeom>
          <a:solidFill>
            <a:srgbClr val="FF000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5585" y="5330973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5" name="Prostokąt: zaokrąglone rogi 74"/>
          <p:cNvSpPr/>
          <p:nvPr/>
        </p:nvSpPr>
        <p:spPr>
          <a:xfrm>
            <a:off x="560717" y="4358267"/>
            <a:ext cx="2751826" cy="2206435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cxnSp>
        <p:nvCxnSpPr>
          <p:cNvPr id="79" name="Łącznik prosty 78"/>
          <p:cNvCxnSpPr/>
          <p:nvPr/>
        </p:nvCxnSpPr>
        <p:spPr>
          <a:xfrm>
            <a:off x="638355" y="3858385"/>
            <a:ext cx="324918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Łącznik prosty 80"/>
          <p:cNvCxnSpPr/>
          <p:nvPr/>
        </p:nvCxnSpPr>
        <p:spPr>
          <a:xfrm>
            <a:off x="4860809" y="1441817"/>
            <a:ext cx="0" cy="22848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Owal 85"/>
          <p:cNvSpPr/>
          <p:nvPr/>
        </p:nvSpPr>
        <p:spPr>
          <a:xfrm>
            <a:off x="3802653" y="4785281"/>
            <a:ext cx="4743901" cy="1766102"/>
          </a:xfrm>
          <a:prstGeom prst="ellipse">
            <a:avLst/>
          </a:prstGeom>
          <a:noFill/>
          <a:ln w="38100"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>
              <a:solidFill>
                <a:srgbClr val="C00000"/>
              </a:solidFill>
              <a:highlight>
                <a:srgbClr val="FFFF00"/>
              </a:highlight>
            </a:endParaRPr>
          </a:p>
        </p:txBody>
      </p:sp>
      <p:sp>
        <p:nvSpPr>
          <p:cNvPr id="87" name="pole tekstowe 86"/>
          <p:cNvSpPr txBox="1"/>
          <p:nvPr/>
        </p:nvSpPr>
        <p:spPr>
          <a:xfrm>
            <a:off x="4733115" y="5869238"/>
            <a:ext cx="32234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err="1"/>
              <a:t>committee</a:t>
            </a:r>
            <a:r>
              <a:rPr lang="pl-PL" sz="2400" dirty="0"/>
              <a:t> of </a:t>
            </a:r>
            <a:r>
              <a:rPr lang="pl-PL" sz="2400" dirty="0" err="1"/>
              <a:t>size</a:t>
            </a:r>
            <a:r>
              <a:rPr lang="pl-PL" sz="2400" dirty="0"/>
              <a:t> k = 3</a:t>
            </a:r>
          </a:p>
        </p:txBody>
      </p:sp>
      <p:sp>
        <p:nvSpPr>
          <p:cNvPr id="88" name="TextBox 1"/>
          <p:cNvSpPr txBox="1"/>
          <p:nvPr/>
        </p:nvSpPr>
        <p:spPr>
          <a:xfrm>
            <a:off x="3174521" y="2833104"/>
            <a:ext cx="2640826" cy="830997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pl-PL" sz="1600" b="1" dirty="0"/>
          </a:p>
          <a:p>
            <a:pPr algn="ctr"/>
            <a:r>
              <a:rPr lang="pl-PL" sz="1600" b="1" dirty="0" err="1"/>
              <a:t>This</a:t>
            </a:r>
            <a:r>
              <a:rPr lang="pl-PL" sz="1600" b="1" dirty="0"/>
              <a:t> </a:t>
            </a:r>
            <a:r>
              <a:rPr lang="pl-PL" sz="1600" b="1" dirty="0" err="1"/>
              <a:t>is</a:t>
            </a:r>
            <a:r>
              <a:rPr lang="pl-PL" sz="1600" b="1" dirty="0"/>
              <a:t> not </a:t>
            </a:r>
            <a:r>
              <a:rPr lang="pl-PL" sz="1600" b="1" dirty="0" err="1"/>
              <a:t>proportional</a:t>
            </a:r>
            <a:r>
              <a:rPr lang="pl-PL" sz="1600" b="1" dirty="0"/>
              <a:t>!</a:t>
            </a:r>
          </a:p>
          <a:p>
            <a:endParaRPr lang="pl-PL" sz="1600" dirty="0"/>
          </a:p>
        </p:txBody>
      </p:sp>
      <p:sp>
        <p:nvSpPr>
          <p:cNvPr id="90" name="TextBox 1"/>
          <p:cNvSpPr txBox="1"/>
          <p:nvPr/>
        </p:nvSpPr>
        <p:spPr>
          <a:xfrm>
            <a:off x="4201861" y="4769614"/>
            <a:ext cx="3880730" cy="1569660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1600" b="1" dirty="0" err="1"/>
              <a:t>Disproportionality</a:t>
            </a:r>
            <a:r>
              <a:rPr lang="pl-PL" sz="1600" b="1" dirty="0"/>
              <a:t> of the single-</a:t>
            </a:r>
            <a:r>
              <a:rPr lang="pl-PL" sz="1600" b="1" dirty="0" err="1"/>
              <a:t>member</a:t>
            </a:r>
            <a:r>
              <a:rPr lang="pl-PL" sz="1600" b="1" dirty="0"/>
              <a:t> </a:t>
            </a:r>
            <a:r>
              <a:rPr lang="pl-PL" sz="1600" b="1" dirty="0" err="1"/>
              <a:t>constituency</a:t>
            </a:r>
            <a:r>
              <a:rPr lang="pl-PL" sz="1600" b="1" dirty="0"/>
              <a:t> </a:t>
            </a:r>
            <a:r>
              <a:rPr lang="pl-PL" sz="1600" b="1" dirty="0" err="1"/>
              <a:t>can</a:t>
            </a:r>
            <a:r>
              <a:rPr lang="pl-PL" sz="1600" b="1" dirty="0"/>
              <a:t> be </a:t>
            </a:r>
            <a:r>
              <a:rPr lang="pl-PL" sz="1600" b="1" dirty="0" err="1"/>
              <a:t>very</a:t>
            </a:r>
            <a:r>
              <a:rPr lang="pl-PL" sz="1600" b="1" dirty="0"/>
              <a:t> </a:t>
            </a:r>
            <a:r>
              <a:rPr lang="pl-PL" sz="1600" b="1" dirty="0" err="1"/>
              <a:t>large</a:t>
            </a:r>
            <a:r>
              <a:rPr lang="pl-PL" sz="1600" b="1" dirty="0"/>
              <a:t>:</a:t>
            </a:r>
          </a:p>
          <a:p>
            <a:endParaRPr lang="pl-PL" sz="1600" dirty="0"/>
          </a:p>
          <a:p>
            <a:r>
              <a:rPr lang="pl-PL" sz="1600" dirty="0"/>
              <a:t>[BLLZ17] Y. </a:t>
            </a:r>
            <a:r>
              <a:rPr lang="pl-PL" sz="1600" dirty="0" err="1"/>
              <a:t>Bachrach</a:t>
            </a:r>
            <a:r>
              <a:rPr lang="pl-PL" sz="1600" dirty="0"/>
              <a:t>, O. </a:t>
            </a:r>
            <a:r>
              <a:rPr lang="pl-PL" sz="1600" dirty="0" err="1"/>
              <a:t>Lev</a:t>
            </a:r>
            <a:r>
              <a:rPr lang="pl-PL" sz="1600" dirty="0"/>
              <a:t>, Y. </a:t>
            </a:r>
            <a:r>
              <a:rPr lang="pl-PL" sz="1600" dirty="0" err="1"/>
              <a:t>Lewenberg</a:t>
            </a:r>
            <a:r>
              <a:rPr lang="pl-PL" sz="1600" dirty="0"/>
              <a:t>,  Y. </a:t>
            </a:r>
            <a:r>
              <a:rPr lang="pl-PL" sz="1600" dirty="0" err="1"/>
              <a:t>Zick</a:t>
            </a:r>
            <a:r>
              <a:rPr lang="pl-PL" sz="1600" dirty="0"/>
              <a:t>, </a:t>
            </a:r>
            <a:r>
              <a:rPr lang="pl-PL" sz="1600" dirty="0" err="1"/>
              <a:t>Misrepresentation</a:t>
            </a:r>
            <a:r>
              <a:rPr lang="pl-PL" sz="1600" dirty="0"/>
              <a:t> in </a:t>
            </a:r>
            <a:r>
              <a:rPr lang="pl-PL" sz="1600" dirty="0" err="1"/>
              <a:t>District</a:t>
            </a:r>
            <a:r>
              <a:rPr lang="pl-PL" sz="1600" dirty="0"/>
              <a:t> </a:t>
            </a:r>
            <a:r>
              <a:rPr lang="pl-PL" sz="1600" dirty="0" err="1"/>
              <a:t>Voting</a:t>
            </a:r>
            <a:r>
              <a:rPr lang="pl-PL" sz="1600" dirty="0"/>
              <a:t>, IJCAI, 2016</a:t>
            </a:r>
          </a:p>
        </p:txBody>
      </p:sp>
    </p:spTree>
    <p:extLst>
      <p:ext uri="{BB962C8B-B14F-4D97-AF65-F5344CB8AC3E}">
        <p14:creationId xmlns:p14="http://schemas.microsoft.com/office/powerpoint/2010/main" val="1474238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 animBg="1"/>
      <p:bldP spid="90" grpId="0" animBg="1"/>
    </p:bldLst>
  </p:timing>
</p:sld>
</file>

<file path=ppt/slides/slide1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3200" dirty="0" err="1"/>
              <a:t>Traditional</a:t>
            </a:r>
            <a:r>
              <a:rPr lang="pl-PL" sz="3200" dirty="0"/>
              <a:t> </a:t>
            </a:r>
            <a:r>
              <a:rPr lang="pl-PL" sz="3200" dirty="0" err="1"/>
              <a:t>Approaches</a:t>
            </a:r>
            <a:r>
              <a:rPr lang="pl-PL" sz="3200" dirty="0"/>
              <a:t> to </a:t>
            </a:r>
            <a:r>
              <a:rPr lang="pl-PL" sz="3200" dirty="0" err="1"/>
              <a:t>Electing</a:t>
            </a:r>
            <a:r>
              <a:rPr lang="pl-PL" sz="3200" dirty="0"/>
              <a:t> a </a:t>
            </a:r>
            <a:r>
              <a:rPr lang="pl-PL" sz="3200" dirty="0" err="1"/>
              <a:t>Parliament</a:t>
            </a:r>
            <a:endParaRPr lang="pl-PL" sz="3200" dirty="0"/>
          </a:p>
        </p:txBody>
      </p:sp>
      <p:sp>
        <p:nvSpPr>
          <p:cNvPr id="5" name="Symbol zastępczy zawartości 4"/>
          <p:cNvSpPr>
            <a:spLocks noGrp="1"/>
          </p:cNvSpPr>
          <p:nvPr>
            <p:ph idx="1"/>
          </p:nvPr>
        </p:nvSpPr>
        <p:spPr>
          <a:xfrm>
            <a:off x="457200" y="1351401"/>
            <a:ext cx="4993340" cy="161198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l-PL" b="1" dirty="0"/>
              <a:t>Party list </a:t>
            </a:r>
            <a:r>
              <a:rPr lang="pl-PL" b="1" dirty="0" err="1"/>
              <a:t>systems</a:t>
            </a:r>
            <a:r>
              <a:rPr lang="pl-PL" b="1" dirty="0"/>
              <a:t>:</a:t>
            </a:r>
          </a:p>
          <a:p>
            <a:r>
              <a:rPr lang="pl-PL" dirty="0" err="1"/>
              <a:t>voters</a:t>
            </a:r>
            <a:r>
              <a:rPr lang="pl-PL" dirty="0"/>
              <a:t> </a:t>
            </a:r>
            <a:r>
              <a:rPr lang="pl-PL" dirty="0" err="1"/>
              <a:t>vote</a:t>
            </a:r>
            <a:r>
              <a:rPr lang="pl-PL" dirty="0"/>
              <a:t> for </a:t>
            </a:r>
            <a:r>
              <a:rPr lang="pl-PL" dirty="0" err="1"/>
              <a:t>political</a:t>
            </a:r>
            <a:r>
              <a:rPr lang="pl-PL" dirty="0"/>
              <a:t> </a:t>
            </a:r>
            <a:r>
              <a:rPr lang="pl-PL" dirty="0" err="1"/>
              <a:t>parties</a:t>
            </a:r>
            <a:r>
              <a:rPr lang="pl-PL" dirty="0"/>
              <a:t> </a:t>
            </a:r>
            <a:r>
              <a:rPr lang="pl-PL" dirty="0" err="1"/>
              <a:t>rather</a:t>
            </a:r>
            <a:r>
              <a:rPr lang="pl-PL" dirty="0"/>
              <a:t> </a:t>
            </a:r>
            <a:r>
              <a:rPr lang="pl-PL" dirty="0" err="1"/>
              <a:t>than</a:t>
            </a:r>
            <a:r>
              <a:rPr lang="pl-PL" dirty="0"/>
              <a:t> for </a:t>
            </a:r>
            <a:r>
              <a:rPr lang="pl-PL" dirty="0" err="1"/>
              <a:t>individuals</a:t>
            </a:r>
            <a:endParaRPr lang="pl-PL" dirty="0"/>
          </a:p>
        </p:txBody>
      </p:sp>
      <p:cxnSp>
        <p:nvCxnSpPr>
          <p:cNvPr id="79" name="Łącznik prosty 78"/>
          <p:cNvCxnSpPr/>
          <p:nvPr/>
        </p:nvCxnSpPr>
        <p:spPr>
          <a:xfrm>
            <a:off x="635162" y="2963386"/>
            <a:ext cx="324918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Łącznik prosty 80"/>
          <p:cNvCxnSpPr>
            <a:cxnSpLocks/>
          </p:cNvCxnSpPr>
          <p:nvPr/>
        </p:nvCxnSpPr>
        <p:spPr>
          <a:xfrm>
            <a:off x="5649702" y="1281883"/>
            <a:ext cx="0" cy="152407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1" name="Wykres 40"/>
          <p:cNvGraphicFramePr/>
          <p:nvPr/>
        </p:nvGraphicFramePr>
        <p:xfrm>
          <a:off x="5450540" y="3101728"/>
          <a:ext cx="3243280" cy="34514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44" name="Wykres 43"/>
          <p:cNvGraphicFramePr/>
          <p:nvPr/>
        </p:nvGraphicFramePr>
        <p:xfrm>
          <a:off x="116541" y="3259161"/>
          <a:ext cx="3767802" cy="34080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1" name="Strzałka w dół 5"/>
          <p:cNvSpPr/>
          <p:nvPr/>
        </p:nvSpPr>
        <p:spPr>
          <a:xfrm rot="16200000">
            <a:off x="4662416" y="4556319"/>
            <a:ext cx="517010" cy="1059238"/>
          </a:xfrm>
          <a:prstGeom prst="downArrow">
            <a:avLst/>
          </a:prstGeom>
          <a:solidFill>
            <a:srgbClr val="FF000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6" name="TextBox 1"/>
          <p:cNvSpPr txBox="1"/>
          <p:nvPr/>
        </p:nvSpPr>
        <p:spPr>
          <a:xfrm>
            <a:off x="5290781" y="1489391"/>
            <a:ext cx="3331938" cy="1077218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pl-PL" sz="1600" b="1" dirty="0"/>
          </a:p>
          <a:p>
            <a:pPr algn="ctr"/>
            <a:r>
              <a:rPr lang="pl-PL" sz="1600" b="1" dirty="0" err="1"/>
              <a:t>Voters</a:t>
            </a:r>
            <a:r>
              <a:rPr lang="pl-PL" sz="1600" b="1" dirty="0"/>
              <a:t> do not </a:t>
            </a:r>
            <a:r>
              <a:rPr lang="pl-PL" sz="1600" b="1" dirty="0" err="1"/>
              <a:t>really</a:t>
            </a:r>
            <a:r>
              <a:rPr lang="pl-PL" sz="1600" b="1" dirty="0"/>
              <a:t> </a:t>
            </a:r>
            <a:r>
              <a:rPr lang="pl-PL" sz="1600" b="1" dirty="0" err="1"/>
              <a:t>have</a:t>
            </a:r>
            <a:r>
              <a:rPr lang="pl-PL" sz="1600" b="1" dirty="0"/>
              <a:t> influence </a:t>
            </a:r>
            <a:r>
              <a:rPr lang="pl-PL" sz="1600" b="1" dirty="0" err="1"/>
              <a:t>who’ll</a:t>
            </a:r>
            <a:r>
              <a:rPr lang="pl-PL" sz="1600" b="1" dirty="0"/>
              <a:t> </a:t>
            </a:r>
            <a:r>
              <a:rPr lang="pl-PL" sz="1600" b="1" dirty="0" err="1"/>
              <a:t>get</a:t>
            </a:r>
            <a:r>
              <a:rPr lang="pl-PL" sz="1600" b="1" dirty="0"/>
              <a:t> to the </a:t>
            </a:r>
            <a:r>
              <a:rPr lang="pl-PL" sz="1600" b="1" dirty="0" err="1"/>
              <a:t>parliament</a:t>
            </a:r>
            <a:r>
              <a:rPr lang="pl-PL" sz="1600" b="1" dirty="0"/>
              <a:t>.</a:t>
            </a:r>
          </a:p>
          <a:p>
            <a:endParaRPr lang="pl-PL" sz="1600" dirty="0"/>
          </a:p>
        </p:txBody>
      </p:sp>
      <p:sp>
        <p:nvSpPr>
          <p:cNvPr id="77" name="TextBox 1"/>
          <p:cNvSpPr txBox="1"/>
          <p:nvPr/>
        </p:nvSpPr>
        <p:spPr>
          <a:xfrm>
            <a:off x="457200" y="1003231"/>
            <a:ext cx="4486381" cy="2308324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600" dirty="0" err="1"/>
              <a:t>Some</a:t>
            </a:r>
            <a:r>
              <a:rPr lang="pl-PL" sz="1600" dirty="0"/>
              <a:t> </a:t>
            </a:r>
            <a:r>
              <a:rPr lang="pl-PL" sz="1600" dirty="0" err="1"/>
              <a:t>countries</a:t>
            </a:r>
            <a:r>
              <a:rPr lang="pl-PL" sz="1600" dirty="0"/>
              <a:t> </a:t>
            </a:r>
            <a:r>
              <a:rPr lang="pl-PL" sz="1600" dirty="0" err="1"/>
              <a:t>use</a:t>
            </a:r>
            <a:r>
              <a:rPr lang="pl-PL" sz="1600" dirty="0"/>
              <a:t> open-list </a:t>
            </a:r>
            <a:r>
              <a:rPr lang="pl-PL" sz="1600" dirty="0" err="1"/>
              <a:t>systems</a:t>
            </a:r>
            <a:br>
              <a:rPr lang="pl-PL" sz="1600" dirty="0"/>
            </a:br>
            <a:endParaRPr lang="pl-PL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600" dirty="0"/>
              <a:t>In ``</a:t>
            </a:r>
            <a:r>
              <a:rPr lang="pl-PL" sz="1600" dirty="0" err="1"/>
              <a:t>panachage</a:t>
            </a:r>
            <a:r>
              <a:rPr lang="pl-PL" sz="1600" dirty="0"/>
              <a:t>’’ </a:t>
            </a:r>
            <a:r>
              <a:rPr lang="pl-PL" sz="1600" dirty="0" err="1"/>
              <a:t>voters</a:t>
            </a:r>
            <a:r>
              <a:rPr lang="pl-PL" sz="1600" dirty="0"/>
              <a:t> </a:t>
            </a:r>
            <a:r>
              <a:rPr lang="pl-PL" sz="1600" dirty="0" err="1"/>
              <a:t>can</a:t>
            </a:r>
            <a:r>
              <a:rPr lang="pl-PL" sz="1600" dirty="0"/>
              <a:t> </a:t>
            </a:r>
            <a:r>
              <a:rPr lang="pl-PL" sz="1600" dirty="0" err="1"/>
              <a:t>vote</a:t>
            </a:r>
            <a:r>
              <a:rPr lang="pl-PL" sz="1600" dirty="0"/>
              <a:t> for </a:t>
            </a:r>
            <a:r>
              <a:rPr lang="pl-PL" sz="1600" dirty="0" err="1"/>
              <a:t>candidates</a:t>
            </a:r>
            <a:r>
              <a:rPr lang="pl-PL" sz="1600" dirty="0"/>
              <a:t> from </a:t>
            </a:r>
            <a:r>
              <a:rPr lang="pl-PL" sz="1600" dirty="0" err="1"/>
              <a:t>different</a:t>
            </a:r>
            <a:r>
              <a:rPr lang="pl-PL" sz="1600" dirty="0"/>
              <a:t> </a:t>
            </a:r>
            <a:r>
              <a:rPr lang="pl-PL" sz="1600" dirty="0" err="1"/>
              <a:t>parties</a:t>
            </a:r>
            <a:endParaRPr lang="pl-PL" sz="1600" dirty="0"/>
          </a:p>
          <a:p>
            <a:br>
              <a:rPr lang="pl-PL" sz="1600" dirty="0"/>
            </a:br>
            <a:r>
              <a:rPr lang="pl-PL" sz="1600" dirty="0"/>
              <a:t>[LS16] J.-F. </a:t>
            </a:r>
            <a:r>
              <a:rPr lang="pl-PL" sz="1600" dirty="0" err="1"/>
              <a:t>Laslier</a:t>
            </a:r>
            <a:r>
              <a:rPr lang="pl-PL" sz="1600" dirty="0"/>
              <a:t>, K. Van der </a:t>
            </a:r>
            <a:r>
              <a:rPr lang="pl-PL" sz="1600" dirty="0" err="1"/>
              <a:t>Straeten</a:t>
            </a:r>
            <a:r>
              <a:rPr lang="pl-PL" sz="1600" dirty="0"/>
              <a:t>, </a:t>
            </a:r>
            <a:r>
              <a:rPr lang="en-US" sz="1600" dirty="0"/>
              <a:t>Strategic voting in multi-winners elections with approval balloting: a theory for large electorates</a:t>
            </a:r>
            <a:r>
              <a:rPr lang="pl-PL" sz="1600" dirty="0"/>
              <a:t>, </a:t>
            </a:r>
            <a:r>
              <a:rPr lang="pl-PL" sz="1600" dirty="0" err="1"/>
              <a:t>Social</a:t>
            </a:r>
            <a:r>
              <a:rPr lang="pl-PL" sz="1600" dirty="0"/>
              <a:t> Choice and </a:t>
            </a:r>
            <a:r>
              <a:rPr lang="pl-PL" sz="1600" dirty="0" err="1"/>
              <a:t>Welfare</a:t>
            </a:r>
            <a:r>
              <a:rPr lang="pl-PL" sz="1600" dirty="0"/>
              <a:t>, 2016</a:t>
            </a:r>
          </a:p>
        </p:txBody>
      </p:sp>
      <p:pic>
        <p:nvPicPr>
          <p:cNvPr id="78" name="Obraz 3" descr="myohmy.jp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7812" y="5465829"/>
            <a:ext cx="722039" cy="1299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0" name="Objaśnienie owalne 5"/>
          <p:cNvSpPr/>
          <p:nvPr/>
        </p:nvSpPr>
        <p:spPr>
          <a:xfrm>
            <a:off x="2950039" y="3406971"/>
            <a:ext cx="2969210" cy="1460329"/>
          </a:xfrm>
          <a:prstGeom prst="wedgeEllipseCallout">
            <a:avLst>
              <a:gd name="adj1" fmla="val 27160"/>
              <a:gd name="adj2" fmla="val 103127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b="1" dirty="0">
                <a:solidFill>
                  <a:schemeClr val="tx1"/>
                </a:solidFill>
              </a:rPr>
              <a:t>I </a:t>
            </a:r>
            <a:r>
              <a:rPr lang="pl-PL" sz="1600" b="1" dirty="0" err="1">
                <a:solidFill>
                  <a:schemeClr val="tx1"/>
                </a:solidFill>
              </a:rPr>
              <a:t>should</a:t>
            </a:r>
            <a:r>
              <a:rPr lang="pl-PL" sz="1600" b="1" dirty="0">
                <a:solidFill>
                  <a:schemeClr val="tx1"/>
                </a:solidFill>
              </a:rPr>
              <a:t> </a:t>
            </a:r>
            <a:r>
              <a:rPr lang="pl-PL" sz="1600" b="1" dirty="0" err="1">
                <a:solidFill>
                  <a:schemeClr val="tx1"/>
                </a:solidFill>
              </a:rPr>
              <a:t>care</a:t>
            </a:r>
            <a:r>
              <a:rPr lang="pl-PL" sz="1600" b="1" dirty="0">
                <a:solidFill>
                  <a:schemeClr val="tx1"/>
                </a:solidFill>
              </a:rPr>
              <a:t> </a:t>
            </a:r>
            <a:r>
              <a:rPr lang="pl-PL" sz="1600" b="1" dirty="0" err="1">
                <a:solidFill>
                  <a:schemeClr val="tx1"/>
                </a:solidFill>
              </a:rPr>
              <a:t>more</a:t>
            </a:r>
            <a:r>
              <a:rPr lang="pl-PL" sz="1600" b="1" dirty="0">
                <a:solidFill>
                  <a:schemeClr val="tx1"/>
                </a:solidFill>
              </a:rPr>
              <a:t> </a:t>
            </a:r>
            <a:r>
              <a:rPr lang="pl-PL" sz="1600" b="1" dirty="0" err="1">
                <a:solidFill>
                  <a:schemeClr val="tx1"/>
                </a:solidFill>
              </a:rPr>
              <a:t>about</a:t>
            </a:r>
            <a:r>
              <a:rPr lang="pl-PL" sz="1600" b="1" dirty="0">
                <a:solidFill>
                  <a:schemeClr val="tx1"/>
                </a:solidFill>
              </a:rPr>
              <a:t> my party </a:t>
            </a:r>
            <a:r>
              <a:rPr lang="pl-PL" sz="1600" b="1" dirty="0" err="1">
                <a:solidFill>
                  <a:schemeClr val="tx1"/>
                </a:solidFill>
              </a:rPr>
              <a:t>than</a:t>
            </a:r>
            <a:r>
              <a:rPr lang="pl-PL" sz="1600" b="1" dirty="0">
                <a:solidFill>
                  <a:schemeClr val="tx1"/>
                </a:solidFill>
              </a:rPr>
              <a:t> </a:t>
            </a:r>
            <a:r>
              <a:rPr lang="pl-PL" sz="1600" b="1" dirty="0" err="1">
                <a:solidFill>
                  <a:schemeClr val="tx1"/>
                </a:solidFill>
              </a:rPr>
              <a:t>about</a:t>
            </a:r>
            <a:r>
              <a:rPr lang="pl-PL" sz="1600" b="1" dirty="0">
                <a:solidFill>
                  <a:schemeClr val="tx1"/>
                </a:solidFill>
              </a:rPr>
              <a:t> the </a:t>
            </a:r>
            <a:r>
              <a:rPr lang="pl-PL" sz="1600" b="1" dirty="0" err="1">
                <a:solidFill>
                  <a:schemeClr val="tx1"/>
                </a:solidFill>
              </a:rPr>
              <a:t>electorate</a:t>
            </a:r>
            <a:endParaRPr lang="pl-PL" sz="1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2939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" grpId="0" animBg="1"/>
      <p:bldP spid="77" grpId="0" animBg="1"/>
      <p:bldP spid="80" grpId="0" animBg="1"/>
    </p:bldLst>
  </p:timing>
</p:sld>
</file>

<file path=ppt/slides/slide1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3200" dirty="0" err="1"/>
              <a:t>Proportionality</a:t>
            </a:r>
            <a:r>
              <a:rPr lang="pl-PL" sz="3200" dirty="0"/>
              <a:t> in </a:t>
            </a:r>
            <a:r>
              <a:rPr lang="pl-PL" sz="3200" dirty="0" err="1"/>
              <a:t>Approval-Based</a:t>
            </a:r>
            <a:r>
              <a:rPr lang="pl-PL" sz="3200" dirty="0"/>
              <a:t> Model</a:t>
            </a:r>
          </a:p>
        </p:txBody>
      </p:sp>
      <p:cxnSp>
        <p:nvCxnSpPr>
          <p:cNvPr id="81" name="Łącznik prosty 80"/>
          <p:cNvCxnSpPr>
            <a:cxnSpLocks/>
          </p:cNvCxnSpPr>
          <p:nvPr/>
        </p:nvCxnSpPr>
        <p:spPr>
          <a:xfrm>
            <a:off x="5649702" y="1281883"/>
            <a:ext cx="0" cy="532595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1154630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5719312" y="1384555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V1:</a:t>
            </a: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561" y="1177665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1113" y="1203647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3374" y="1093243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1788062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pole tekstowe 19"/>
          <p:cNvSpPr txBox="1"/>
          <p:nvPr/>
        </p:nvSpPr>
        <p:spPr>
          <a:xfrm>
            <a:off x="5719312" y="2017987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V2:</a:t>
            </a:r>
          </a:p>
        </p:txBody>
      </p:sp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561" y="1811097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9425" y="1743459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2452138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pole tekstowe 24"/>
          <p:cNvSpPr txBox="1"/>
          <p:nvPr/>
        </p:nvSpPr>
        <p:spPr>
          <a:xfrm>
            <a:off x="5719312" y="26820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V3:</a:t>
            </a:r>
          </a:p>
        </p:txBody>
      </p: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561" y="2475173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3113264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pole tekstowe 29"/>
          <p:cNvSpPr txBox="1"/>
          <p:nvPr/>
        </p:nvSpPr>
        <p:spPr>
          <a:xfrm>
            <a:off x="5719312" y="3343189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V4:</a:t>
            </a:r>
          </a:p>
        </p:txBody>
      </p:sp>
      <p:pic>
        <p:nvPicPr>
          <p:cNvPr id="3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561" y="313629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pole tekstowe 34"/>
          <p:cNvSpPr txBox="1"/>
          <p:nvPr/>
        </p:nvSpPr>
        <p:spPr>
          <a:xfrm>
            <a:off x="5720373" y="3990519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V5:</a:t>
            </a:r>
          </a:p>
        </p:txBody>
      </p:sp>
      <p:pic>
        <p:nvPicPr>
          <p:cNvPr id="3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6365" y="3795428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pole tekstowe 39"/>
          <p:cNvSpPr txBox="1"/>
          <p:nvPr/>
        </p:nvSpPr>
        <p:spPr>
          <a:xfrm>
            <a:off x="5719312" y="4634510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V6:</a:t>
            </a:r>
          </a:p>
        </p:txBody>
      </p:sp>
      <p:sp>
        <p:nvSpPr>
          <p:cNvPr id="47" name="pole tekstowe 46"/>
          <p:cNvSpPr txBox="1"/>
          <p:nvPr/>
        </p:nvSpPr>
        <p:spPr>
          <a:xfrm>
            <a:off x="5719312" y="5299075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V7:</a:t>
            </a:r>
          </a:p>
        </p:txBody>
      </p:sp>
      <p:pic>
        <p:nvPicPr>
          <p:cNvPr id="4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6356" y="5106288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9336" y="5027341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" name="pole tekstowe 56"/>
          <p:cNvSpPr txBox="1"/>
          <p:nvPr/>
        </p:nvSpPr>
        <p:spPr>
          <a:xfrm>
            <a:off x="5719312" y="59648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V8:</a:t>
            </a:r>
          </a:p>
        </p:txBody>
      </p:sp>
      <p:pic>
        <p:nvPicPr>
          <p:cNvPr id="61" name="Obraz 3" descr="myohmy.jp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1297" y="2460185"/>
            <a:ext cx="408543" cy="735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4435" y="2467714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2637" y="3810492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Obraz 3" descr="myohmy.jp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3915" y="4417310"/>
            <a:ext cx="408543" cy="735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Obraz 6" descr="hvd4-c2.jpg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1297" y="4375302"/>
            <a:ext cx="469659" cy="730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4765" y="5794711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9" name="TextBox 1"/>
              <p:cNvSpPr txBox="1"/>
              <p:nvPr/>
            </p:nvSpPr>
            <p:spPr>
              <a:xfrm>
                <a:off x="299070" y="1294457"/>
                <a:ext cx="5161449" cy="2492990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pl-PL" sz="2800" b="1" i="1" dirty="0">
                        <a:latin typeface="Cambria Math" panose="02040503050406030204" pitchFamily="18" charset="0"/>
                      </a:rPr>
                      <m:t>ℓ</m:t>
                    </m:r>
                  </m:oMath>
                </a14:m>
                <a:r>
                  <a:rPr lang="pl-PL" sz="2800" b="1" dirty="0"/>
                  <a:t>-</a:t>
                </a:r>
                <a:r>
                  <a:rPr lang="pl-PL" sz="2800" b="1" dirty="0" err="1"/>
                  <a:t>cohesive</a:t>
                </a:r>
                <a:r>
                  <a:rPr lang="pl-PL" sz="2800" b="1" dirty="0"/>
                  <a:t> </a:t>
                </a:r>
                <a:r>
                  <a:rPr lang="pl-PL" sz="2800" b="1" dirty="0" err="1"/>
                  <a:t>group</a:t>
                </a:r>
                <a:r>
                  <a:rPr lang="pl-PL" sz="2800" b="1" dirty="0"/>
                  <a:t> of </a:t>
                </a:r>
                <a:r>
                  <a:rPr lang="pl-PL" sz="2800" b="1" dirty="0" err="1"/>
                  <a:t>votets</a:t>
                </a:r>
                <a:r>
                  <a:rPr lang="pl-PL" sz="2800" b="1" dirty="0"/>
                  <a:t>:</a:t>
                </a:r>
              </a:p>
              <a:p>
                <a:endParaRPr lang="pl-PL" sz="2800" b="1" dirty="0"/>
              </a:p>
              <a:p>
                <a:r>
                  <a:rPr lang="pl-PL" sz="2800" dirty="0"/>
                  <a:t>A </a:t>
                </a:r>
                <a:r>
                  <a:rPr lang="pl-PL" sz="2800" dirty="0" err="1"/>
                  <a:t>group</a:t>
                </a:r>
                <a:r>
                  <a:rPr lang="pl-PL" sz="2800" dirty="0"/>
                  <a:t> of </a:t>
                </a:r>
                <a:r>
                  <a:rPr lang="pl-PL" sz="2800" dirty="0" err="1"/>
                  <a:t>at</a:t>
                </a:r>
                <a:r>
                  <a:rPr lang="pl-PL" sz="2800" dirty="0"/>
                  <a:t> </a:t>
                </a:r>
                <a:r>
                  <a:rPr lang="pl-PL" sz="2800" dirty="0" err="1"/>
                  <a:t>least</a:t>
                </a:r>
                <a:r>
                  <a:rPr lang="pl-PL" sz="2800" dirty="0"/>
                  <a:t> </a:t>
                </a:r>
                <a14:m>
                  <m:oMath xmlns:m="http://schemas.openxmlformats.org/officeDocument/2006/math">
                    <m:r>
                      <a:rPr lang="pl-PL" sz="2800" i="1">
                        <a:latin typeface="Cambria Math" panose="02040503050406030204" pitchFamily="18" charset="0"/>
                      </a:rPr>
                      <m:t>ℓ⋅</m:t>
                    </m:r>
                    <m:r>
                      <a:rPr lang="pl-PL" sz="2800" i="1">
                        <a:latin typeface="Cambria Math" panose="02040503050406030204" pitchFamily="18" charset="0"/>
                      </a:rPr>
                      <m:t>𝑛</m:t>
                    </m:r>
                    <m:r>
                      <a:rPr lang="pl-PL" sz="2800" i="1">
                        <a:latin typeface="Cambria Math" panose="02040503050406030204" pitchFamily="18" charset="0"/>
                      </a:rPr>
                      <m:t>/</m:t>
                    </m:r>
                    <m:r>
                      <a:rPr lang="pl-PL" sz="2800" i="1"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pl-PL" sz="2800" dirty="0"/>
                  <a:t> </a:t>
                </a:r>
                <a:r>
                  <a:rPr lang="pl-PL" sz="2800" dirty="0" err="1"/>
                  <a:t>voters</a:t>
                </a:r>
                <a:r>
                  <a:rPr lang="pl-PL" sz="2800" dirty="0"/>
                  <a:t> </a:t>
                </a:r>
                <a:r>
                  <a:rPr lang="pl-PL" sz="2800" dirty="0" err="1"/>
                  <a:t>who</a:t>
                </a:r>
                <a:r>
                  <a:rPr lang="pl-PL" sz="2800" dirty="0"/>
                  <a:t> </a:t>
                </a:r>
                <a:r>
                  <a:rPr lang="pl-PL" sz="2800" dirty="0" err="1"/>
                  <a:t>all</a:t>
                </a:r>
                <a:r>
                  <a:rPr lang="pl-PL" sz="2800" dirty="0"/>
                  <a:t> </a:t>
                </a:r>
                <a:r>
                  <a:rPr lang="pl-PL" sz="2800" dirty="0" err="1"/>
                  <a:t>approve</a:t>
                </a:r>
                <a:r>
                  <a:rPr lang="pl-PL" sz="2800" dirty="0"/>
                  <a:t> the same </a:t>
                </a:r>
                <a14:m>
                  <m:oMath xmlns:m="http://schemas.openxmlformats.org/officeDocument/2006/math">
                    <m:r>
                      <a:rPr lang="pl-PL" sz="2800" i="1">
                        <a:latin typeface="Cambria Math" panose="02040503050406030204" pitchFamily="18" charset="0"/>
                      </a:rPr>
                      <m:t>ℓ</m:t>
                    </m:r>
                  </m:oMath>
                </a14:m>
                <a:r>
                  <a:rPr lang="pl-PL" sz="2800" dirty="0"/>
                  <a:t> </a:t>
                </a:r>
                <a:r>
                  <a:rPr lang="pl-PL" sz="2800" dirty="0" err="1"/>
                  <a:t>group</a:t>
                </a:r>
                <a:r>
                  <a:rPr lang="pl-PL" sz="2800" dirty="0"/>
                  <a:t> of </a:t>
                </a:r>
                <a:r>
                  <a:rPr lang="pl-PL" sz="2800" dirty="0" err="1"/>
                  <a:t>candidates</a:t>
                </a:r>
                <a:endParaRPr lang="pl-PL" sz="2800" dirty="0"/>
              </a:p>
              <a:p>
                <a:endParaRPr lang="pl-PL" sz="1600" dirty="0"/>
              </a:p>
            </p:txBody>
          </p:sp>
        </mc:Choice>
        <mc:Fallback xmlns="">
          <p:sp>
            <p:nvSpPr>
              <p:cNvPr id="69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9070" y="1294457"/>
                <a:ext cx="5161449" cy="2492990"/>
              </a:xfrm>
              <a:prstGeom prst="rect">
                <a:avLst/>
              </a:prstGeom>
              <a:blipFill>
                <a:blip r:embed="rId9"/>
                <a:stretch>
                  <a:fillRect l="-2238" t="-1946" r="-824"/>
                </a:stretch>
              </a:blip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pole tekstowe 7"/>
              <p:cNvSpPr txBox="1"/>
              <p:nvPr/>
            </p:nvSpPr>
            <p:spPr>
              <a:xfrm>
                <a:off x="1072473" y="4740795"/>
                <a:ext cx="3061262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pl-PL" sz="3200" b="0" dirty="0"/>
                  <a:t> </a:t>
                </a:r>
                <a14:m>
                  <m:oMath xmlns:m="http://schemas.openxmlformats.org/officeDocument/2006/math">
                    <m:r>
                      <a:rPr lang="pl-PL" sz="3200" b="0" i="1" smtClean="0">
                        <a:latin typeface="Cambria Math" panose="02040503050406030204" pitchFamily="18" charset="0"/>
                      </a:rPr>
                      <m:t>𝑘</m:t>
                    </m:r>
                    <m:r>
                      <a:rPr lang="pl-PL" sz="32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pl-PL" sz="3200" b="0" i="1" smtClean="0">
                        <a:latin typeface="Cambria Math" panose="02040503050406030204" pitchFamily="18" charset="0"/>
                      </a:rPr>
                      <m:t>2</m:t>
                    </m:r>
                  </m:oMath>
                </a14:m>
                <a:r>
                  <a:rPr lang="pl-PL" sz="3200" b="0" dirty="0"/>
                  <a:t> and </a:t>
                </a:r>
                <a14:m>
                  <m:oMath xmlns:m="http://schemas.openxmlformats.org/officeDocument/2006/math">
                    <m:r>
                      <a:rPr lang="pl-PL" sz="3200" i="1">
                        <a:latin typeface="Cambria Math" panose="02040503050406030204" pitchFamily="18" charset="0"/>
                      </a:rPr>
                      <m:t>ℓ=</m:t>
                    </m:r>
                    <m:r>
                      <a:rPr lang="pl-PL" sz="3200" i="1">
                        <a:latin typeface="Cambria Math" panose="02040503050406030204" pitchFamily="18" charset="0"/>
                      </a:rPr>
                      <m:t>1</m:t>
                    </m:r>
                  </m:oMath>
                </a14:m>
                <a:endParaRPr lang="pl-PL" sz="3200" b="0" dirty="0"/>
              </a:p>
            </p:txBody>
          </p:sp>
        </mc:Choice>
        <mc:Fallback xmlns="">
          <p:sp>
            <p:nvSpPr>
              <p:cNvPr id="8" name="pole tekstow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2473" y="4740795"/>
                <a:ext cx="3061262" cy="584775"/>
              </a:xfrm>
              <a:prstGeom prst="rect">
                <a:avLst/>
              </a:prstGeom>
              <a:blipFill>
                <a:blip r:embed="rId10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Prostokąt: zaokrąglone rogi 8"/>
          <p:cNvSpPr/>
          <p:nvPr/>
        </p:nvSpPr>
        <p:spPr>
          <a:xfrm>
            <a:off x="5719312" y="1154630"/>
            <a:ext cx="1040249" cy="2655862"/>
          </a:xfrm>
          <a:prstGeom prst="roundRect">
            <a:avLst/>
          </a:prstGeom>
          <a:noFill/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7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6534" y="4320553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6330" y="4456950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83410057"/>
      </p:ext>
    </p:extLst>
  </p:cSld>
  <p:clrMapOvr>
    <a:masterClrMapping/>
  </p:clrMapOvr>
</p:sld>
</file>

<file path=ppt/slides/slide1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3200" dirty="0" err="1"/>
              <a:t>Proportionality</a:t>
            </a:r>
            <a:r>
              <a:rPr lang="pl-PL" sz="3200" dirty="0"/>
              <a:t> in </a:t>
            </a:r>
            <a:r>
              <a:rPr lang="pl-PL" sz="3200" dirty="0" err="1"/>
              <a:t>Approval-Based</a:t>
            </a:r>
            <a:r>
              <a:rPr lang="pl-PL" sz="3200" dirty="0"/>
              <a:t> Model</a:t>
            </a:r>
          </a:p>
        </p:txBody>
      </p:sp>
      <p:cxnSp>
        <p:nvCxnSpPr>
          <p:cNvPr id="81" name="Łącznik prosty 80"/>
          <p:cNvCxnSpPr>
            <a:cxnSpLocks/>
          </p:cNvCxnSpPr>
          <p:nvPr/>
        </p:nvCxnSpPr>
        <p:spPr>
          <a:xfrm>
            <a:off x="5649702" y="1281883"/>
            <a:ext cx="0" cy="532595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1154630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5719312" y="1384555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V1:</a:t>
            </a: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561" y="1177665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1113" y="1203647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3374" y="1093243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1788062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pole tekstowe 19"/>
          <p:cNvSpPr txBox="1"/>
          <p:nvPr/>
        </p:nvSpPr>
        <p:spPr>
          <a:xfrm>
            <a:off x="5719312" y="2017987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V2:</a:t>
            </a:r>
          </a:p>
        </p:txBody>
      </p:sp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561" y="1811097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9425" y="1743459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2452138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pole tekstowe 24"/>
          <p:cNvSpPr txBox="1"/>
          <p:nvPr/>
        </p:nvSpPr>
        <p:spPr>
          <a:xfrm>
            <a:off x="5719312" y="26820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V3:</a:t>
            </a:r>
          </a:p>
        </p:txBody>
      </p: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561" y="2475173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3113264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pole tekstowe 29"/>
          <p:cNvSpPr txBox="1"/>
          <p:nvPr/>
        </p:nvSpPr>
        <p:spPr>
          <a:xfrm>
            <a:off x="5719312" y="3343189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V4:</a:t>
            </a:r>
          </a:p>
        </p:txBody>
      </p:sp>
      <p:pic>
        <p:nvPicPr>
          <p:cNvPr id="3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561" y="313629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pole tekstowe 34"/>
          <p:cNvSpPr txBox="1"/>
          <p:nvPr/>
        </p:nvSpPr>
        <p:spPr>
          <a:xfrm>
            <a:off x="5720373" y="3990519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V5:</a:t>
            </a:r>
          </a:p>
        </p:txBody>
      </p:sp>
      <p:pic>
        <p:nvPicPr>
          <p:cNvPr id="3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6365" y="3795428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pole tekstowe 39"/>
          <p:cNvSpPr txBox="1"/>
          <p:nvPr/>
        </p:nvSpPr>
        <p:spPr>
          <a:xfrm>
            <a:off x="5719312" y="4634510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V6:</a:t>
            </a:r>
          </a:p>
        </p:txBody>
      </p:sp>
      <p:sp>
        <p:nvSpPr>
          <p:cNvPr id="47" name="pole tekstowe 46"/>
          <p:cNvSpPr txBox="1"/>
          <p:nvPr/>
        </p:nvSpPr>
        <p:spPr>
          <a:xfrm>
            <a:off x="5719312" y="5299075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V7:</a:t>
            </a:r>
          </a:p>
        </p:txBody>
      </p:sp>
      <p:pic>
        <p:nvPicPr>
          <p:cNvPr id="4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6356" y="5106288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9336" y="5027341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" name="pole tekstowe 56"/>
          <p:cNvSpPr txBox="1"/>
          <p:nvPr/>
        </p:nvSpPr>
        <p:spPr>
          <a:xfrm>
            <a:off x="5719312" y="59648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V8:</a:t>
            </a:r>
          </a:p>
        </p:txBody>
      </p:sp>
      <p:pic>
        <p:nvPicPr>
          <p:cNvPr id="61" name="Obraz 3" descr="myohmy.jp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1297" y="2460185"/>
            <a:ext cx="408543" cy="735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4435" y="2467714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2637" y="3810492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Obraz 3" descr="myohmy.jp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3915" y="4417310"/>
            <a:ext cx="408543" cy="735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Obraz 6" descr="hvd4-c2.jpg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1297" y="4375302"/>
            <a:ext cx="469659" cy="730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4765" y="5794711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9" name="TextBox 1"/>
              <p:cNvSpPr txBox="1"/>
              <p:nvPr/>
            </p:nvSpPr>
            <p:spPr>
              <a:xfrm>
                <a:off x="299070" y="1294457"/>
                <a:ext cx="5161449" cy="2492990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pl-PL" sz="2800" b="1" i="1" dirty="0">
                        <a:latin typeface="Cambria Math" panose="02040503050406030204" pitchFamily="18" charset="0"/>
                      </a:rPr>
                      <m:t>ℓ</m:t>
                    </m:r>
                  </m:oMath>
                </a14:m>
                <a:r>
                  <a:rPr lang="pl-PL" sz="2800" b="1" dirty="0"/>
                  <a:t>-</a:t>
                </a:r>
                <a:r>
                  <a:rPr lang="pl-PL" sz="2800" b="1" dirty="0" err="1"/>
                  <a:t>cohesive</a:t>
                </a:r>
                <a:r>
                  <a:rPr lang="pl-PL" sz="2800" b="1" dirty="0"/>
                  <a:t> </a:t>
                </a:r>
                <a:r>
                  <a:rPr lang="pl-PL" sz="2800" b="1" dirty="0" err="1"/>
                  <a:t>group</a:t>
                </a:r>
                <a:r>
                  <a:rPr lang="pl-PL" sz="2800" b="1" dirty="0"/>
                  <a:t> of </a:t>
                </a:r>
                <a:r>
                  <a:rPr lang="pl-PL" sz="2800" b="1" dirty="0" err="1"/>
                  <a:t>votets</a:t>
                </a:r>
                <a:r>
                  <a:rPr lang="pl-PL" sz="2800" b="1" dirty="0"/>
                  <a:t>:</a:t>
                </a:r>
              </a:p>
              <a:p>
                <a:endParaRPr lang="pl-PL" sz="2800" b="1" dirty="0"/>
              </a:p>
              <a:p>
                <a:r>
                  <a:rPr lang="pl-PL" sz="2800" dirty="0"/>
                  <a:t>A </a:t>
                </a:r>
                <a:r>
                  <a:rPr lang="pl-PL" sz="2800" dirty="0" err="1"/>
                  <a:t>group</a:t>
                </a:r>
                <a:r>
                  <a:rPr lang="pl-PL" sz="2800" dirty="0"/>
                  <a:t> of </a:t>
                </a:r>
                <a:r>
                  <a:rPr lang="pl-PL" sz="2800" dirty="0" err="1"/>
                  <a:t>at</a:t>
                </a:r>
                <a:r>
                  <a:rPr lang="pl-PL" sz="2800" dirty="0"/>
                  <a:t> </a:t>
                </a:r>
                <a:r>
                  <a:rPr lang="pl-PL" sz="2800" dirty="0" err="1"/>
                  <a:t>least</a:t>
                </a:r>
                <a:r>
                  <a:rPr lang="pl-PL" sz="2800" dirty="0"/>
                  <a:t> </a:t>
                </a:r>
                <a14:m>
                  <m:oMath xmlns:m="http://schemas.openxmlformats.org/officeDocument/2006/math">
                    <m:r>
                      <a:rPr lang="pl-PL" sz="2800" i="1">
                        <a:latin typeface="Cambria Math" panose="02040503050406030204" pitchFamily="18" charset="0"/>
                      </a:rPr>
                      <m:t>ℓ⋅</m:t>
                    </m:r>
                    <m:r>
                      <a:rPr lang="pl-PL" sz="2800" i="1">
                        <a:latin typeface="Cambria Math" panose="02040503050406030204" pitchFamily="18" charset="0"/>
                      </a:rPr>
                      <m:t>𝑛</m:t>
                    </m:r>
                    <m:r>
                      <a:rPr lang="pl-PL" sz="2800" i="1">
                        <a:latin typeface="Cambria Math" panose="02040503050406030204" pitchFamily="18" charset="0"/>
                      </a:rPr>
                      <m:t>/</m:t>
                    </m:r>
                    <m:r>
                      <a:rPr lang="pl-PL" sz="2800" i="1"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pl-PL" sz="2800" dirty="0"/>
                  <a:t> </a:t>
                </a:r>
                <a:r>
                  <a:rPr lang="pl-PL" sz="2800" dirty="0" err="1"/>
                  <a:t>voters</a:t>
                </a:r>
                <a:r>
                  <a:rPr lang="pl-PL" sz="2800" dirty="0"/>
                  <a:t> </a:t>
                </a:r>
                <a:r>
                  <a:rPr lang="pl-PL" sz="2800" dirty="0" err="1"/>
                  <a:t>who</a:t>
                </a:r>
                <a:r>
                  <a:rPr lang="pl-PL" sz="2800" dirty="0"/>
                  <a:t> </a:t>
                </a:r>
                <a:r>
                  <a:rPr lang="pl-PL" sz="2800" dirty="0" err="1"/>
                  <a:t>all</a:t>
                </a:r>
                <a:r>
                  <a:rPr lang="pl-PL" sz="2800" dirty="0"/>
                  <a:t> </a:t>
                </a:r>
                <a:r>
                  <a:rPr lang="pl-PL" sz="2800" dirty="0" err="1"/>
                  <a:t>approve</a:t>
                </a:r>
                <a:r>
                  <a:rPr lang="pl-PL" sz="2800" dirty="0"/>
                  <a:t> the same </a:t>
                </a:r>
                <a14:m>
                  <m:oMath xmlns:m="http://schemas.openxmlformats.org/officeDocument/2006/math">
                    <m:r>
                      <a:rPr lang="pl-PL" sz="2800" i="1">
                        <a:latin typeface="Cambria Math" panose="02040503050406030204" pitchFamily="18" charset="0"/>
                      </a:rPr>
                      <m:t>ℓ</m:t>
                    </m:r>
                  </m:oMath>
                </a14:m>
                <a:r>
                  <a:rPr lang="pl-PL" sz="2800" dirty="0"/>
                  <a:t> </a:t>
                </a:r>
                <a:r>
                  <a:rPr lang="pl-PL" sz="2800" dirty="0" err="1"/>
                  <a:t>group</a:t>
                </a:r>
                <a:r>
                  <a:rPr lang="pl-PL" sz="2800" dirty="0"/>
                  <a:t> of </a:t>
                </a:r>
                <a:r>
                  <a:rPr lang="pl-PL" sz="2800" dirty="0" err="1"/>
                  <a:t>candidates</a:t>
                </a:r>
                <a:endParaRPr lang="pl-PL" sz="2800" dirty="0"/>
              </a:p>
              <a:p>
                <a:endParaRPr lang="pl-PL" sz="1600" dirty="0"/>
              </a:p>
            </p:txBody>
          </p:sp>
        </mc:Choice>
        <mc:Fallback xmlns="">
          <p:sp>
            <p:nvSpPr>
              <p:cNvPr id="69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9070" y="1294457"/>
                <a:ext cx="5161449" cy="2492990"/>
              </a:xfrm>
              <a:prstGeom prst="rect">
                <a:avLst/>
              </a:prstGeom>
              <a:blipFill>
                <a:blip r:embed="rId9"/>
                <a:stretch>
                  <a:fillRect l="-2238" t="-1946" r="-824"/>
                </a:stretch>
              </a:blip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pole tekstowe 7"/>
              <p:cNvSpPr txBox="1"/>
              <p:nvPr/>
            </p:nvSpPr>
            <p:spPr>
              <a:xfrm>
                <a:off x="1072473" y="4740795"/>
                <a:ext cx="3061262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pl-PL" sz="3200" b="0" dirty="0"/>
                  <a:t> </a:t>
                </a:r>
                <a14:m>
                  <m:oMath xmlns:m="http://schemas.openxmlformats.org/officeDocument/2006/math">
                    <m:r>
                      <a:rPr lang="pl-PL" sz="3200" b="0" i="1" smtClean="0">
                        <a:latin typeface="Cambria Math" panose="02040503050406030204" pitchFamily="18" charset="0"/>
                      </a:rPr>
                      <m:t>𝑘</m:t>
                    </m:r>
                    <m:r>
                      <a:rPr lang="pl-PL" sz="32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pl-PL" sz="3200" b="0" i="1" smtClean="0">
                        <a:latin typeface="Cambria Math" panose="02040503050406030204" pitchFamily="18" charset="0"/>
                      </a:rPr>
                      <m:t>4</m:t>
                    </m:r>
                  </m:oMath>
                </a14:m>
                <a:r>
                  <a:rPr lang="pl-PL" sz="3200" b="0" dirty="0"/>
                  <a:t> and </a:t>
                </a:r>
                <a14:m>
                  <m:oMath xmlns:m="http://schemas.openxmlformats.org/officeDocument/2006/math">
                    <m:r>
                      <a:rPr lang="pl-PL" sz="3200" i="1">
                        <a:latin typeface="Cambria Math" panose="02040503050406030204" pitchFamily="18" charset="0"/>
                      </a:rPr>
                      <m:t>ℓ=</m:t>
                    </m:r>
                    <m:r>
                      <a:rPr lang="pl-PL" sz="3200" b="0" i="1" smtClean="0">
                        <a:latin typeface="Cambria Math" panose="02040503050406030204" pitchFamily="18" charset="0"/>
                      </a:rPr>
                      <m:t>2</m:t>
                    </m:r>
                  </m:oMath>
                </a14:m>
                <a:endParaRPr lang="pl-PL" sz="3200" b="0" dirty="0"/>
              </a:p>
            </p:txBody>
          </p:sp>
        </mc:Choice>
        <mc:Fallback xmlns="">
          <p:sp>
            <p:nvSpPr>
              <p:cNvPr id="8" name="pole tekstow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2473" y="4740795"/>
                <a:ext cx="3061262" cy="584775"/>
              </a:xfrm>
              <a:prstGeom prst="rect">
                <a:avLst/>
              </a:prstGeom>
              <a:blipFill>
                <a:blip r:embed="rId10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Prostokąt: zaokrąglone rogi 8"/>
          <p:cNvSpPr/>
          <p:nvPr/>
        </p:nvSpPr>
        <p:spPr>
          <a:xfrm>
            <a:off x="5719312" y="1154630"/>
            <a:ext cx="1551985" cy="2655862"/>
          </a:xfrm>
          <a:prstGeom prst="roundRect">
            <a:avLst/>
          </a:prstGeom>
          <a:noFill/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7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6534" y="4320553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6330" y="4456950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06715991"/>
      </p:ext>
    </p:extLst>
  </p:cSld>
  <p:clrMapOvr>
    <a:masterClrMapping/>
  </p:clrMapOvr>
</p:sld>
</file>

<file path=ppt/slides/slide1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3200" dirty="0" err="1"/>
              <a:t>Proportionality</a:t>
            </a:r>
            <a:r>
              <a:rPr lang="pl-PL" sz="3200" dirty="0"/>
              <a:t> in </a:t>
            </a:r>
            <a:r>
              <a:rPr lang="pl-PL" sz="3200" dirty="0" err="1"/>
              <a:t>Approval-Based</a:t>
            </a:r>
            <a:r>
              <a:rPr lang="pl-PL" sz="3200" dirty="0"/>
              <a:t> Model</a:t>
            </a:r>
          </a:p>
        </p:txBody>
      </p:sp>
      <p:cxnSp>
        <p:nvCxnSpPr>
          <p:cNvPr id="81" name="Łącznik prosty 80"/>
          <p:cNvCxnSpPr>
            <a:cxnSpLocks/>
          </p:cNvCxnSpPr>
          <p:nvPr/>
        </p:nvCxnSpPr>
        <p:spPr>
          <a:xfrm>
            <a:off x="5649702" y="1281883"/>
            <a:ext cx="0" cy="532595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1154630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5719312" y="1384555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V1:</a:t>
            </a: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561" y="1177665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1113" y="1203647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3374" y="1093243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1788062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pole tekstowe 19"/>
          <p:cNvSpPr txBox="1"/>
          <p:nvPr/>
        </p:nvSpPr>
        <p:spPr>
          <a:xfrm>
            <a:off x="5719312" y="2017987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V2:</a:t>
            </a:r>
          </a:p>
        </p:txBody>
      </p:sp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561" y="1811097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9425" y="1743459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2452138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pole tekstowe 24"/>
          <p:cNvSpPr txBox="1"/>
          <p:nvPr/>
        </p:nvSpPr>
        <p:spPr>
          <a:xfrm>
            <a:off x="5719312" y="26820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V3:</a:t>
            </a:r>
          </a:p>
        </p:txBody>
      </p: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561" y="2475173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3113264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pole tekstowe 29"/>
          <p:cNvSpPr txBox="1"/>
          <p:nvPr/>
        </p:nvSpPr>
        <p:spPr>
          <a:xfrm>
            <a:off x="5719312" y="3343189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V4:</a:t>
            </a:r>
          </a:p>
        </p:txBody>
      </p:sp>
      <p:pic>
        <p:nvPicPr>
          <p:cNvPr id="3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561" y="313629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pole tekstowe 34"/>
          <p:cNvSpPr txBox="1"/>
          <p:nvPr/>
        </p:nvSpPr>
        <p:spPr>
          <a:xfrm>
            <a:off x="5720373" y="3990519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V5:</a:t>
            </a:r>
          </a:p>
        </p:txBody>
      </p:sp>
      <p:pic>
        <p:nvPicPr>
          <p:cNvPr id="3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6365" y="3795428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pole tekstowe 39"/>
          <p:cNvSpPr txBox="1"/>
          <p:nvPr/>
        </p:nvSpPr>
        <p:spPr>
          <a:xfrm>
            <a:off x="5719312" y="4634510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V6:</a:t>
            </a:r>
          </a:p>
        </p:txBody>
      </p:sp>
      <p:sp>
        <p:nvSpPr>
          <p:cNvPr id="47" name="pole tekstowe 46"/>
          <p:cNvSpPr txBox="1"/>
          <p:nvPr/>
        </p:nvSpPr>
        <p:spPr>
          <a:xfrm>
            <a:off x="5719312" y="5299075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V7:</a:t>
            </a:r>
          </a:p>
        </p:txBody>
      </p:sp>
      <p:pic>
        <p:nvPicPr>
          <p:cNvPr id="49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6356" y="5106288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9336" y="5027341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" name="pole tekstowe 56"/>
          <p:cNvSpPr txBox="1"/>
          <p:nvPr/>
        </p:nvSpPr>
        <p:spPr>
          <a:xfrm>
            <a:off x="5719312" y="59648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V8:</a:t>
            </a:r>
          </a:p>
        </p:txBody>
      </p:sp>
      <p:pic>
        <p:nvPicPr>
          <p:cNvPr id="61" name="Obraz 3" descr="myohmy.jpg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1297" y="2460185"/>
            <a:ext cx="408543" cy="735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4435" y="2467714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2637" y="3810492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Obraz 3" descr="myohmy.jpg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3915" y="4417310"/>
            <a:ext cx="408543" cy="735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Obraz 6" descr="hvd4-c2.jpg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1297" y="4375302"/>
            <a:ext cx="469659" cy="730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4765" y="5794711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9" name="TextBox 1"/>
              <p:cNvSpPr txBox="1"/>
              <p:nvPr/>
            </p:nvSpPr>
            <p:spPr>
              <a:xfrm>
                <a:off x="299070" y="1294457"/>
                <a:ext cx="5161449" cy="2492990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pl-PL" sz="2800" b="1" i="1" dirty="0">
                        <a:latin typeface="Cambria Math" panose="02040503050406030204" pitchFamily="18" charset="0"/>
                      </a:rPr>
                      <m:t>ℓ</m:t>
                    </m:r>
                  </m:oMath>
                </a14:m>
                <a:r>
                  <a:rPr lang="pl-PL" sz="2800" b="1" dirty="0"/>
                  <a:t>-</a:t>
                </a:r>
                <a:r>
                  <a:rPr lang="pl-PL" sz="2800" b="1" dirty="0" err="1"/>
                  <a:t>cohesive</a:t>
                </a:r>
                <a:r>
                  <a:rPr lang="pl-PL" sz="2800" b="1" dirty="0"/>
                  <a:t> </a:t>
                </a:r>
                <a:r>
                  <a:rPr lang="pl-PL" sz="2800" b="1" dirty="0" err="1"/>
                  <a:t>group</a:t>
                </a:r>
                <a:r>
                  <a:rPr lang="pl-PL" sz="2800" b="1" dirty="0"/>
                  <a:t> of </a:t>
                </a:r>
                <a:r>
                  <a:rPr lang="pl-PL" sz="2800" b="1" dirty="0" err="1"/>
                  <a:t>votets</a:t>
                </a:r>
                <a:r>
                  <a:rPr lang="pl-PL" sz="2800" b="1" dirty="0"/>
                  <a:t>:</a:t>
                </a:r>
              </a:p>
              <a:p>
                <a:endParaRPr lang="pl-PL" sz="2800" b="1" dirty="0"/>
              </a:p>
              <a:p>
                <a:r>
                  <a:rPr lang="pl-PL" sz="2800" dirty="0"/>
                  <a:t>A </a:t>
                </a:r>
                <a:r>
                  <a:rPr lang="pl-PL" sz="2800" dirty="0" err="1"/>
                  <a:t>group</a:t>
                </a:r>
                <a:r>
                  <a:rPr lang="pl-PL" sz="2800" dirty="0"/>
                  <a:t> of </a:t>
                </a:r>
                <a:r>
                  <a:rPr lang="pl-PL" sz="2800" dirty="0" err="1"/>
                  <a:t>at</a:t>
                </a:r>
                <a:r>
                  <a:rPr lang="pl-PL" sz="2800" dirty="0"/>
                  <a:t> </a:t>
                </a:r>
                <a:r>
                  <a:rPr lang="pl-PL" sz="2800" dirty="0" err="1"/>
                  <a:t>least</a:t>
                </a:r>
                <a:r>
                  <a:rPr lang="pl-PL" sz="2800" dirty="0"/>
                  <a:t> </a:t>
                </a:r>
                <a14:m>
                  <m:oMath xmlns:m="http://schemas.openxmlformats.org/officeDocument/2006/math">
                    <m:r>
                      <a:rPr lang="pl-PL" sz="2800" i="1">
                        <a:latin typeface="Cambria Math" panose="02040503050406030204" pitchFamily="18" charset="0"/>
                      </a:rPr>
                      <m:t>ℓ⋅</m:t>
                    </m:r>
                    <m:r>
                      <a:rPr lang="pl-PL" sz="2800" i="1">
                        <a:latin typeface="Cambria Math" panose="02040503050406030204" pitchFamily="18" charset="0"/>
                      </a:rPr>
                      <m:t>𝑛</m:t>
                    </m:r>
                    <m:r>
                      <a:rPr lang="pl-PL" sz="2800" i="1">
                        <a:latin typeface="Cambria Math" panose="02040503050406030204" pitchFamily="18" charset="0"/>
                      </a:rPr>
                      <m:t>/</m:t>
                    </m:r>
                    <m:r>
                      <a:rPr lang="pl-PL" sz="2800" i="1"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pl-PL" sz="2800" dirty="0"/>
                  <a:t> </a:t>
                </a:r>
                <a:r>
                  <a:rPr lang="pl-PL" sz="2800" dirty="0" err="1"/>
                  <a:t>voters</a:t>
                </a:r>
                <a:r>
                  <a:rPr lang="pl-PL" sz="2800" dirty="0"/>
                  <a:t> </a:t>
                </a:r>
                <a:r>
                  <a:rPr lang="pl-PL" sz="2800" dirty="0" err="1"/>
                  <a:t>who</a:t>
                </a:r>
                <a:r>
                  <a:rPr lang="pl-PL" sz="2800" dirty="0"/>
                  <a:t> </a:t>
                </a:r>
                <a:r>
                  <a:rPr lang="pl-PL" sz="2800" dirty="0" err="1"/>
                  <a:t>all</a:t>
                </a:r>
                <a:r>
                  <a:rPr lang="pl-PL" sz="2800" dirty="0"/>
                  <a:t> </a:t>
                </a:r>
                <a:r>
                  <a:rPr lang="pl-PL" sz="2800" dirty="0" err="1"/>
                  <a:t>approve</a:t>
                </a:r>
                <a:r>
                  <a:rPr lang="pl-PL" sz="2800" dirty="0"/>
                  <a:t> the same </a:t>
                </a:r>
                <a14:m>
                  <m:oMath xmlns:m="http://schemas.openxmlformats.org/officeDocument/2006/math">
                    <m:r>
                      <a:rPr lang="pl-PL" sz="2800" i="1">
                        <a:latin typeface="Cambria Math" panose="02040503050406030204" pitchFamily="18" charset="0"/>
                      </a:rPr>
                      <m:t>ℓ</m:t>
                    </m:r>
                  </m:oMath>
                </a14:m>
                <a:r>
                  <a:rPr lang="pl-PL" sz="2800" dirty="0"/>
                  <a:t> </a:t>
                </a:r>
                <a:r>
                  <a:rPr lang="pl-PL" sz="2800" dirty="0" err="1"/>
                  <a:t>group</a:t>
                </a:r>
                <a:r>
                  <a:rPr lang="pl-PL" sz="2800" dirty="0"/>
                  <a:t> of </a:t>
                </a:r>
                <a:r>
                  <a:rPr lang="pl-PL" sz="2800" dirty="0" err="1"/>
                  <a:t>candidates</a:t>
                </a:r>
                <a:endParaRPr lang="pl-PL" sz="2800" dirty="0"/>
              </a:p>
              <a:p>
                <a:endParaRPr lang="pl-PL" sz="1600" dirty="0"/>
              </a:p>
            </p:txBody>
          </p:sp>
        </mc:Choice>
        <mc:Fallback xmlns="">
          <p:sp>
            <p:nvSpPr>
              <p:cNvPr id="69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9070" y="1294457"/>
                <a:ext cx="5161449" cy="2492990"/>
              </a:xfrm>
              <a:prstGeom prst="rect">
                <a:avLst/>
              </a:prstGeom>
              <a:blipFill>
                <a:blip r:embed="rId10"/>
                <a:stretch>
                  <a:fillRect l="-2238" t="-1946" r="-824"/>
                </a:stretch>
              </a:blip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Prostokąt: zaokrąglone rogi 8"/>
          <p:cNvSpPr/>
          <p:nvPr/>
        </p:nvSpPr>
        <p:spPr>
          <a:xfrm>
            <a:off x="5719312" y="1154630"/>
            <a:ext cx="1040249" cy="2655862"/>
          </a:xfrm>
          <a:prstGeom prst="roundRect">
            <a:avLst/>
          </a:prstGeom>
          <a:noFill/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73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6534" y="4320553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6330" y="4456950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" name="TextBox 1"/>
          <p:cNvSpPr txBox="1"/>
          <p:nvPr/>
        </p:nvSpPr>
        <p:spPr>
          <a:xfrm>
            <a:off x="313132" y="4052580"/>
            <a:ext cx="5161449" cy="249299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2800" b="1" dirty="0" err="1"/>
              <a:t>Justified</a:t>
            </a:r>
            <a:r>
              <a:rPr lang="pl-PL" sz="2800" b="1" dirty="0"/>
              <a:t> </a:t>
            </a:r>
            <a:r>
              <a:rPr lang="pl-PL" sz="2800" b="1" dirty="0" err="1"/>
              <a:t>Representation</a:t>
            </a:r>
            <a:r>
              <a:rPr lang="pl-PL" sz="2800" b="1" dirty="0"/>
              <a:t>:</a:t>
            </a:r>
          </a:p>
          <a:p>
            <a:endParaRPr lang="pl-PL" sz="2800" b="1" dirty="0"/>
          </a:p>
          <a:p>
            <a:r>
              <a:rPr lang="pl-PL" sz="2800" dirty="0"/>
              <a:t>In </a:t>
            </a:r>
            <a:r>
              <a:rPr lang="pl-PL" sz="2800" dirty="0" err="1"/>
              <a:t>each</a:t>
            </a:r>
            <a:r>
              <a:rPr lang="pl-PL" sz="2800" dirty="0"/>
              <a:t> 1-cohesive </a:t>
            </a:r>
            <a:r>
              <a:rPr lang="pl-PL" sz="2800" dirty="0" err="1"/>
              <a:t>group</a:t>
            </a:r>
            <a:r>
              <a:rPr lang="pl-PL" sz="2800" dirty="0"/>
              <a:t> </a:t>
            </a:r>
            <a:r>
              <a:rPr lang="pl-PL" sz="2800" dirty="0" err="1"/>
              <a:t>there</a:t>
            </a:r>
            <a:r>
              <a:rPr lang="pl-PL" sz="2800" dirty="0"/>
              <a:t> </a:t>
            </a:r>
            <a:r>
              <a:rPr lang="pl-PL" sz="2800" dirty="0" err="1"/>
              <a:t>should</a:t>
            </a:r>
            <a:r>
              <a:rPr lang="pl-PL" sz="2800" dirty="0"/>
              <a:t> be a </a:t>
            </a:r>
            <a:r>
              <a:rPr lang="pl-PL" sz="2800" dirty="0" err="1"/>
              <a:t>voter</a:t>
            </a:r>
            <a:r>
              <a:rPr lang="pl-PL" sz="2800" dirty="0"/>
              <a:t> </a:t>
            </a:r>
            <a:r>
              <a:rPr lang="pl-PL" sz="2800" dirty="0" err="1"/>
              <a:t>who</a:t>
            </a:r>
            <a:r>
              <a:rPr lang="pl-PL" sz="2800" dirty="0"/>
              <a:t> </a:t>
            </a:r>
            <a:r>
              <a:rPr lang="pl-PL" sz="2800" dirty="0" err="1"/>
              <a:t>approves</a:t>
            </a:r>
            <a:r>
              <a:rPr lang="pl-PL" sz="2800" dirty="0"/>
              <a:t> a </a:t>
            </a:r>
            <a:r>
              <a:rPr lang="pl-PL" sz="2800" dirty="0" err="1"/>
              <a:t>committee</a:t>
            </a:r>
            <a:r>
              <a:rPr lang="pl-PL" sz="2800" dirty="0"/>
              <a:t> </a:t>
            </a:r>
            <a:r>
              <a:rPr lang="pl-PL" sz="2800" dirty="0" err="1"/>
              <a:t>member</a:t>
            </a:r>
            <a:endParaRPr lang="pl-PL" sz="2800" dirty="0"/>
          </a:p>
          <a:p>
            <a:endParaRPr lang="pl-PL" sz="1600" dirty="0"/>
          </a:p>
        </p:txBody>
      </p:sp>
      <p:pic>
        <p:nvPicPr>
          <p:cNvPr id="41" name="Picture 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0616" y="5755656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Obraz 6" descr="hvd4-c2.jpg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4615" y="5727522"/>
            <a:ext cx="469659" cy="730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Owal 5"/>
          <p:cNvSpPr/>
          <p:nvPr/>
        </p:nvSpPr>
        <p:spPr>
          <a:xfrm>
            <a:off x="7506126" y="5483741"/>
            <a:ext cx="1425223" cy="1214771"/>
          </a:xfrm>
          <a:prstGeom prst="ellipse">
            <a:avLst/>
          </a:prstGeom>
          <a:noFill/>
          <a:ln w="28575"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pole tekstowe 6"/>
          <p:cNvSpPr txBox="1"/>
          <p:nvPr/>
        </p:nvSpPr>
        <p:spPr>
          <a:xfrm>
            <a:off x="8086959" y="4837814"/>
            <a:ext cx="106403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dirty="0">
                <a:solidFill>
                  <a:srgbClr val="008000"/>
                </a:solidFill>
              </a:rPr>
              <a:t>OK!</a:t>
            </a:r>
          </a:p>
        </p:txBody>
      </p:sp>
      <p:sp>
        <p:nvSpPr>
          <p:cNvPr id="10" name="Prostokąt: zaokrąglone rogi 9"/>
          <p:cNvSpPr/>
          <p:nvPr/>
        </p:nvSpPr>
        <p:spPr>
          <a:xfrm>
            <a:off x="6170716" y="1827729"/>
            <a:ext cx="528476" cy="669225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685926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6" grpId="0" animBg="1"/>
      <p:bldP spid="7" grpId="0"/>
      <p:bldP spid="10" grpId="0" animBg="1"/>
    </p:bldLst>
  </p:timing>
</p:sld>
</file>

<file path=ppt/slides/slide1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3200" dirty="0" err="1"/>
              <a:t>Proportionality</a:t>
            </a:r>
            <a:r>
              <a:rPr lang="pl-PL" sz="3200" dirty="0"/>
              <a:t> in </a:t>
            </a:r>
            <a:r>
              <a:rPr lang="pl-PL" sz="3200" dirty="0" err="1"/>
              <a:t>Approval-Based</a:t>
            </a:r>
            <a:r>
              <a:rPr lang="pl-PL" sz="3200" dirty="0"/>
              <a:t> Model</a:t>
            </a:r>
          </a:p>
        </p:txBody>
      </p:sp>
      <p:cxnSp>
        <p:nvCxnSpPr>
          <p:cNvPr id="81" name="Łącznik prosty 80"/>
          <p:cNvCxnSpPr>
            <a:cxnSpLocks/>
          </p:cNvCxnSpPr>
          <p:nvPr/>
        </p:nvCxnSpPr>
        <p:spPr>
          <a:xfrm>
            <a:off x="5649702" y="1281883"/>
            <a:ext cx="0" cy="532595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1154630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5719312" y="1384555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V1:</a:t>
            </a: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561" y="1177665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1113" y="1203647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3374" y="1093243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1788062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pole tekstowe 19"/>
          <p:cNvSpPr txBox="1"/>
          <p:nvPr/>
        </p:nvSpPr>
        <p:spPr>
          <a:xfrm>
            <a:off x="5719312" y="2017987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V2:</a:t>
            </a:r>
          </a:p>
        </p:txBody>
      </p:sp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561" y="1811097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9425" y="1743459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2452138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pole tekstowe 24"/>
          <p:cNvSpPr txBox="1"/>
          <p:nvPr/>
        </p:nvSpPr>
        <p:spPr>
          <a:xfrm>
            <a:off x="5719312" y="26820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V3:</a:t>
            </a:r>
          </a:p>
        </p:txBody>
      </p: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561" y="2475173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3113264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pole tekstowe 29"/>
          <p:cNvSpPr txBox="1"/>
          <p:nvPr/>
        </p:nvSpPr>
        <p:spPr>
          <a:xfrm>
            <a:off x="5719312" y="3343189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V4:</a:t>
            </a:r>
          </a:p>
        </p:txBody>
      </p:sp>
      <p:pic>
        <p:nvPicPr>
          <p:cNvPr id="3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561" y="313629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pole tekstowe 34"/>
          <p:cNvSpPr txBox="1"/>
          <p:nvPr/>
        </p:nvSpPr>
        <p:spPr>
          <a:xfrm>
            <a:off x="5720373" y="3990519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V5:</a:t>
            </a:r>
          </a:p>
        </p:txBody>
      </p:sp>
      <p:pic>
        <p:nvPicPr>
          <p:cNvPr id="3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6365" y="3795428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pole tekstowe 39"/>
          <p:cNvSpPr txBox="1"/>
          <p:nvPr/>
        </p:nvSpPr>
        <p:spPr>
          <a:xfrm>
            <a:off x="5719312" y="4634510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V6:</a:t>
            </a:r>
          </a:p>
        </p:txBody>
      </p:sp>
      <p:sp>
        <p:nvSpPr>
          <p:cNvPr id="47" name="pole tekstowe 46"/>
          <p:cNvSpPr txBox="1"/>
          <p:nvPr/>
        </p:nvSpPr>
        <p:spPr>
          <a:xfrm>
            <a:off x="5719312" y="5299075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V7:</a:t>
            </a:r>
          </a:p>
        </p:txBody>
      </p:sp>
      <p:pic>
        <p:nvPicPr>
          <p:cNvPr id="49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6356" y="5106288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9336" y="5027341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" name="pole tekstowe 56"/>
          <p:cNvSpPr txBox="1"/>
          <p:nvPr/>
        </p:nvSpPr>
        <p:spPr>
          <a:xfrm>
            <a:off x="5719312" y="59648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V8:</a:t>
            </a:r>
          </a:p>
        </p:txBody>
      </p:sp>
      <p:pic>
        <p:nvPicPr>
          <p:cNvPr id="61" name="Obraz 3" descr="myohmy.jpg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1297" y="2460185"/>
            <a:ext cx="408543" cy="735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4435" y="2467714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2637" y="3810492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Obraz 3" descr="myohmy.jpg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3915" y="4417310"/>
            <a:ext cx="408543" cy="735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Obraz 6" descr="hvd4-c2.jpg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1297" y="4375302"/>
            <a:ext cx="469659" cy="730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4765" y="5794711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9" name="TextBox 1"/>
              <p:cNvSpPr txBox="1"/>
              <p:nvPr/>
            </p:nvSpPr>
            <p:spPr>
              <a:xfrm>
                <a:off x="299070" y="1294457"/>
                <a:ext cx="5161449" cy="2492990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pl-PL" sz="2800" b="1" i="1" dirty="0">
                        <a:latin typeface="Cambria Math" panose="02040503050406030204" pitchFamily="18" charset="0"/>
                      </a:rPr>
                      <m:t>ℓ</m:t>
                    </m:r>
                  </m:oMath>
                </a14:m>
                <a:r>
                  <a:rPr lang="pl-PL" sz="2800" b="1" dirty="0"/>
                  <a:t>-</a:t>
                </a:r>
                <a:r>
                  <a:rPr lang="pl-PL" sz="2800" b="1" dirty="0" err="1"/>
                  <a:t>cohesive</a:t>
                </a:r>
                <a:r>
                  <a:rPr lang="pl-PL" sz="2800" b="1" dirty="0"/>
                  <a:t> </a:t>
                </a:r>
                <a:r>
                  <a:rPr lang="pl-PL" sz="2800" b="1" dirty="0" err="1"/>
                  <a:t>group</a:t>
                </a:r>
                <a:r>
                  <a:rPr lang="pl-PL" sz="2800" b="1" dirty="0"/>
                  <a:t> of </a:t>
                </a:r>
                <a:r>
                  <a:rPr lang="pl-PL" sz="2800" b="1" dirty="0" err="1"/>
                  <a:t>votets</a:t>
                </a:r>
                <a:r>
                  <a:rPr lang="pl-PL" sz="2800" b="1" dirty="0"/>
                  <a:t>:</a:t>
                </a:r>
              </a:p>
              <a:p>
                <a:endParaRPr lang="pl-PL" sz="2800" b="1" dirty="0"/>
              </a:p>
              <a:p>
                <a:r>
                  <a:rPr lang="pl-PL" sz="2800" dirty="0"/>
                  <a:t>A </a:t>
                </a:r>
                <a:r>
                  <a:rPr lang="pl-PL" sz="2800" dirty="0" err="1"/>
                  <a:t>group</a:t>
                </a:r>
                <a:r>
                  <a:rPr lang="pl-PL" sz="2800" dirty="0"/>
                  <a:t> of </a:t>
                </a:r>
                <a:r>
                  <a:rPr lang="pl-PL" sz="2800" dirty="0" err="1"/>
                  <a:t>at</a:t>
                </a:r>
                <a:r>
                  <a:rPr lang="pl-PL" sz="2800" dirty="0"/>
                  <a:t> </a:t>
                </a:r>
                <a:r>
                  <a:rPr lang="pl-PL" sz="2800" dirty="0" err="1"/>
                  <a:t>least</a:t>
                </a:r>
                <a:r>
                  <a:rPr lang="pl-PL" sz="2800" dirty="0"/>
                  <a:t> </a:t>
                </a:r>
                <a14:m>
                  <m:oMath xmlns:m="http://schemas.openxmlformats.org/officeDocument/2006/math">
                    <m:r>
                      <a:rPr lang="pl-PL" sz="2800" i="1">
                        <a:latin typeface="Cambria Math" panose="02040503050406030204" pitchFamily="18" charset="0"/>
                      </a:rPr>
                      <m:t>ℓ⋅</m:t>
                    </m:r>
                    <m:r>
                      <a:rPr lang="pl-PL" sz="2800" i="1">
                        <a:latin typeface="Cambria Math" panose="02040503050406030204" pitchFamily="18" charset="0"/>
                      </a:rPr>
                      <m:t>𝑛</m:t>
                    </m:r>
                    <m:r>
                      <a:rPr lang="pl-PL" sz="2800" i="1">
                        <a:latin typeface="Cambria Math" panose="02040503050406030204" pitchFamily="18" charset="0"/>
                      </a:rPr>
                      <m:t>/</m:t>
                    </m:r>
                    <m:r>
                      <a:rPr lang="pl-PL" sz="2800" i="1"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pl-PL" sz="2800" dirty="0"/>
                  <a:t> </a:t>
                </a:r>
                <a:r>
                  <a:rPr lang="pl-PL" sz="2800" dirty="0" err="1"/>
                  <a:t>voters</a:t>
                </a:r>
                <a:r>
                  <a:rPr lang="pl-PL" sz="2800" dirty="0"/>
                  <a:t> </a:t>
                </a:r>
                <a:r>
                  <a:rPr lang="pl-PL" sz="2800" dirty="0" err="1"/>
                  <a:t>who</a:t>
                </a:r>
                <a:r>
                  <a:rPr lang="pl-PL" sz="2800" dirty="0"/>
                  <a:t> </a:t>
                </a:r>
                <a:r>
                  <a:rPr lang="pl-PL" sz="2800" dirty="0" err="1"/>
                  <a:t>all</a:t>
                </a:r>
                <a:r>
                  <a:rPr lang="pl-PL" sz="2800" dirty="0"/>
                  <a:t> </a:t>
                </a:r>
                <a:r>
                  <a:rPr lang="pl-PL" sz="2800" dirty="0" err="1"/>
                  <a:t>approve</a:t>
                </a:r>
                <a:r>
                  <a:rPr lang="pl-PL" sz="2800" dirty="0"/>
                  <a:t> the same </a:t>
                </a:r>
                <a14:m>
                  <m:oMath xmlns:m="http://schemas.openxmlformats.org/officeDocument/2006/math">
                    <m:r>
                      <a:rPr lang="pl-PL" sz="2800" i="1">
                        <a:latin typeface="Cambria Math" panose="02040503050406030204" pitchFamily="18" charset="0"/>
                      </a:rPr>
                      <m:t>ℓ</m:t>
                    </m:r>
                  </m:oMath>
                </a14:m>
                <a:r>
                  <a:rPr lang="pl-PL" sz="2800" dirty="0"/>
                  <a:t> </a:t>
                </a:r>
                <a:r>
                  <a:rPr lang="pl-PL" sz="2800" dirty="0" err="1"/>
                  <a:t>group</a:t>
                </a:r>
                <a:r>
                  <a:rPr lang="pl-PL" sz="2800" dirty="0"/>
                  <a:t> of </a:t>
                </a:r>
                <a:r>
                  <a:rPr lang="pl-PL" sz="2800" dirty="0" err="1"/>
                  <a:t>candidates</a:t>
                </a:r>
                <a:endParaRPr lang="pl-PL" sz="2800" dirty="0"/>
              </a:p>
              <a:p>
                <a:endParaRPr lang="pl-PL" sz="1600" dirty="0"/>
              </a:p>
            </p:txBody>
          </p:sp>
        </mc:Choice>
        <mc:Fallback xmlns="">
          <p:sp>
            <p:nvSpPr>
              <p:cNvPr id="69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9070" y="1294457"/>
                <a:ext cx="5161449" cy="2492990"/>
              </a:xfrm>
              <a:prstGeom prst="rect">
                <a:avLst/>
              </a:prstGeom>
              <a:blipFill>
                <a:blip r:embed="rId10"/>
                <a:stretch>
                  <a:fillRect l="-2238" t="-1946" r="-824"/>
                </a:stretch>
              </a:blip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Prostokąt: zaokrąglone rogi 8"/>
          <p:cNvSpPr/>
          <p:nvPr/>
        </p:nvSpPr>
        <p:spPr>
          <a:xfrm>
            <a:off x="5719312" y="1154630"/>
            <a:ext cx="1040249" cy="2655862"/>
          </a:xfrm>
          <a:prstGeom prst="roundRect">
            <a:avLst/>
          </a:prstGeom>
          <a:noFill/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73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6534" y="4320553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6330" y="4456950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" name="TextBox 1"/>
          <p:cNvSpPr txBox="1"/>
          <p:nvPr/>
        </p:nvSpPr>
        <p:spPr>
          <a:xfrm>
            <a:off x="313132" y="4052580"/>
            <a:ext cx="5161449" cy="249299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2800" b="1" dirty="0" err="1"/>
              <a:t>Justified</a:t>
            </a:r>
            <a:r>
              <a:rPr lang="pl-PL" sz="2800" b="1" dirty="0"/>
              <a:t> </a:t>
            </a:r>
            <a:r>
              <a:rPr lang="pl-PL" sz="2800" b="1" dirty="0" err="1"/>
              <a:t>Representation</a:t>
            </a:r>
            <a:r>
              <a:rPr lang="pl-PL" sz="2800" b="1" dirty="0"/>
              <a:t>:</a:t>
            </a:r>
          </a:p>
          <a:p>
            <a:endParaRPr lang="pl-PL" sz="2800" b="1" dirty="0"/>
          </a:p>
          <a:p>
            <a:r>
              <a:rPr lang="pl-PL" sz="2800" dirty="0"/>
              <a:t>In </a:t>
            </a:r>
            <a:r>
              <a:rPr lang="pl-PL" sz="2800" dirty="0" err="1"/>
              <a:t>each</a:t>
            </a:r>
            <a:r>
              <a:rPr lang="pl-PL" sz="2800" dirty="0"/>
              <a:t> 1-cohesive </a:t>
            </a:r>
            <a:r>
              <a:rPr lang="pl-PL" sz="2800" dirty="0" err="1"/>
              <a:t>group</a:t>
            </a:r>
            <a:r>
              <a:rPr lang="pl-PL" sz="2800" dirty="0"/>
              <a:t> </a:t>
            </a:r>
            <a:r>
              <a:rPr lang="pl-PL" sz="2800" dirty="0" err="1"/>
              <a:t>there</a:t>
            </a:r>
            <a:r>
              <a:rPr lang="pl-PL" sz="2800" dirty="0"/>
              <a:t> </a:t>
            </a:r>
            <a:r>
              <a:rPr lang="pl-PL" sz="2800" dirty="0" err="1"/>
              <a:t>should</a:t>
            </a:r>
            <a:r>
              <a:rPr lang="pl-PL" sz="2800" dirty="0"/>
              <a:t> be a </a:t>
            </a:r>
            <a:r>
              <a:rPr lang="pl-PL" sz="2800" dirty="0" err="1"/>
              <a:t>voter</a:t>
            </a:r>
            <a:r>
              <a:rPr lang="pl-PL" sz="2800" dirty="0"/>
              <a:t> </a:t>
            </a:r>
            <a:r>
              <a:rPr lang="pl-PL" sz="2800" dirty="0" err="1"/>
              <a:t>who</a:t>
            </a:r>
            <a:r>
              <a:rPr lang="pl-PL" sz="2800" dirty="0"/>
              <a:t> </a:t>
            </a:r>
            <a:r>
              <a:rPr lang="pl-PL" sz="2800" dirty="0" err="1"/>
              <a:t>approves</a:t>
            </a:r>
            <a:r>
              <a:rPr lang="pl-PL" sz="2800" dirty="0"/>
              <a:t> a </a:t>
            </a:r>
            <a:r>
              <a:rPr lang="pl-PL" sz="2800" dirty="0" err="1"/>
              <a:t>committee</a:t>
            </a:r>
            <a:r>
              <a:rPr lang="pl-PL" sz="2800" dirty="0"/>
              <a:t> </a:t>
            </a:r>
            <a:r>
              <a:rPr lang="pl-PL" sz="2800" dirty="0" err="1"/>
              <a:t>member</a:t>
            </a:r>
            <a:endParaRPr lang="pl-PL" sz="2800" dirty="0"/>
          </a:p>
          <a:p>
            <a:endParaRPr lang="pl-PL" sz="1600" dirty="0"/>
          </a:p>
        </p:txBody>
      </p:sp>
      <p:pic>
        <p:nvPicPr>
          <p:cNvPr id="42" name="Obraz 6" descr="hvd4-c2.jpg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4615" y="5727522"/>
            <a:ext cx="469659" cy="730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Owal 5"/>
          <p:cNvSpPr/>
          <p:nvPr/>
        </p:nvSpPr>
        <p:spPr>
          <a:xfrm>
            <a:off x="7506126" y="5483741"/>
            <a:ext cx="1425223" cy="1214771"/>
          </a:xfrm>
          <a:prstGeom prst="ellipse">
            <a:avLst/>
          </a:prstGeom>
          <a:noFill/>
          <a:ln w="28575"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pole tekstowe 6"/>
          <p:cNvSpPr txBox="1"/>
          <p:nvPr/>
        </p:nvSpPr>
        <p:spPr>
          <a:xfrm>
            <a:off x="8086959" y="4837814"/>
            <a:ext cx="106403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dirty="0">
                <a:solidFill>
                  <a:srgbClr val="008000"/>
                </a:solidFill>
              </a:rPr>
              <a:t>OK!</a:t>
            </a:r>
          </a:p>
        </p:txBody>
      </p:sp>
      <p:sp>
        <p:nvSpPr>
          <p:cNvPr id="10" name="Prostokąt: zaokrąglone rogi 9"/>
          <p:cNvSpPr/>
          <p:nvPr/>
        </p:nvSpPr>
        <p:spPr>
          <a:xfrm>
            <a:off x="7212480" y="1136687"/>
            <a:ext cx="528476" cy="669225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43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4003" y="5727522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54505556"/>
      </p:ext>
    </p:extLst>
  </p:cSld>
  <p:clrMapOvr>
    <a:masterClrMapping/>
  </p:clrMapOvr>
</p:sld>
</file>

<file path=ppt/slides/slide1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3200" dirty="0" err="1"/>
              <a:t>Proportionality</a:t>
            </a:r>
            <a:r>
              <a:rPr lang="pl-PL" sz="3200" dirty="0"/>
              <a:t> in </a:t>
            </a:r>
            <a:r>
              <a:rPr lang="pl-PL" sz="3200" dirty="0" err="1"/>
              <a:t>Approval-Based</a:t>
            </a:r>
            <a:r>
              <a:rPr lang="pl-PL" sz="3200" dirty="0"/>
              <a:t> Model</a:t>
            </a:r>
          </a:p>
        </p:txBody>
      </p:sp>
      <p:cxnSp>
        <p:nvCxnSpPr>
          <p:cNvPr id="81" name="Łącznik prosty 80"/>
          <p:cNvCxnSpPr>
            <a:cxnSpLocks/>
          </p:cNvCxnSpPr>
          <p:nvPr/>
        </p:nvCxnSpPr>
        <p:spPr>
          <a:xfrm>
            <a:off x="5649702" y="1281883"/>
            <a:ext cx="0" cy="532595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1154630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5719312" y="1384555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V1:</a:t>
            </a: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561" y="1177665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1113" y="1203647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3374" y="1093243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1788062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pole tekstowe 19"/>
          <p:cNvSpPr txBox="1"/>
          <p:nvPr/>
        </p:nvSpPr>
        <p:spPr>
          <a:xfrm>
            <a:off x="5719312" y="2017987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V2:</a:t>
            </a:r>
          </a:p>
        </p:txBody>
      </p:sp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561" y="1811097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9425" y="1743459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2452138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pole tekstowe 24"/>
          <p:cNvSpPr txBox="1"/>
          <p:nvPr/>
        </p:nvSpPr>
        <p:spPr>
          <a:xfrm>
            <a:off x="5719312" y="26820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V3:</a:t>
            </a:r>
          </a:p>
        </p:txBody>
      </p: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561" y="2475173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3113264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pole tekstowe 29"/>
          <p:cNvSpPr txBox="1"/>
          <p:nvPr/>
        </p:nvSpPr>
        <p:spPr>
          <a:xfrm>
            <a:off x="5719312" y="3343189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V4:</a:t>
            </a:r>
          </a:p>
        </p:txBody>
      </p:sp>
      <p:pic>
        <p:nvPicPr>
          <p:cNvPr id="3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561" y="313629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pole tekstowe 34"/>
          <p:cNvSpPr txBox="1"/>
          <p:nvPr/>
        </p:nvSpPr>
        <p:spPr>
          <a:xfrm>
            <a:off x="5720373" y="3990519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V5:</a:t>
            </a:r>
          </a:p>
        </p:txBody>
      </p:sp>
      <p:pic>
        <p:nvPicPr>
          <p:cNvPr id="3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6365" y="3795428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pole tekstowe 39"/>
          <p:cNvSpPr txBox="1"/>
          <p:nvPr/>
        </p:nvSpPr>
        <p:spPr>
          <a:xfrm>
            <a:off x="5719312" y="4634510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V6:</a:t>
            </a:r>
          </a:p>
        </p:txBody>
      </p:sp>
      <p:sp>
        <p:nvSpPr>
          <p:cNvPr id="47" name="pole tekstowe 46"/>
          <p:cNvSpPr txBox="1"/>
          <p:nvPr/>
        </p:nvSpPr>
        <p:spPr>
          <a:xfrm>
            <a:off x="5719312" y="5299075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V7:</a:t>
            </a:r>
          </a:p>
        </p:txBody>
      </p:sp>
      <p:pic>
        <p:nvPicPr>
          <p:cNvPr id="49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6356" y="5106288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9336" y="5027341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" name="pole tekstowe 56"/>
          <p:cNvSpPr txBox="1"/>
          <p:nvPr/>
        </p:nvSpPr>
        <p:spPr>
          <a:xfrm>
            <a:off x="5719312" y="59648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V8:</a:t>
            </a:r>
          </a:p>
        </p:txBody>
      </p:sp>
      <p:pic>
        <p:nvPicPr>
          <p:cNvPr id="61" name="Obraz 3" descr="myohmy.jpg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1297" y="2460185"/>
            <a:ext cx="408543" cy="735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4435" y="2467714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2637" y="3810492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Obraz 3" descr="myohmy.jpg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3915" y="4417310"/>
            <a:ext cx="408543" cy="735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Obraz 6" descr="hvd4-c2.jpg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1297" y="4375302"/>
            <a:ext cx="469659" cy="730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4765" y="5794711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9" name="TextBox 1"/>
              <p:cNvSpPr txBox="1"/>
              <p:nvPr/>
            </p:nvSpPr>
            <p:spPr>
              <a:xfrm>
                <a:off x="299070" y="1294457"/>
                <a:ext cx="5161449" cy="2492990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pl-PL" sz="2800" b="1" i="1" dirty="0">
                        <a:latin typeface="Cambria Math" panose="02040503050406030204" pitchFamily="18" charset="0"/>
                      </a:rPr>
                      <m:t>ℓ</m:t>
                    </m:r>
                  </m:oMath>
                </a14:m>
                <a:r>
                  <a:rPr lang="pl-PL" sz="2800" b="1" dirty="0"/>
                  <a:t>-</a:t>
                </a:r>
                <a:r>
                  <a:rPr lang="pl-PL" sz="2800" b="1" dirty="0" err="1"/>
                  <a:t>cohesive</a:t>
                </a:r>
                <a:r>
                  <a:rPr lang="pl-PL" sz="2800" b="1" dirty="0"/>
                  <a:t> </a:t>
                </a:r>
                <a:r>
                  <a:rPr lang="pl-PL" sz="2800" b="1" dirty="0" err="1"/>
                  <a:t>group</a:t>
                </a:r>
                <a:r>
                  <a:rPr lang="pl-PL" sz="2800" b="1" dirty="0"/>
                  <a:t> of </a:t>
                </a:r>
                <a:r>
                  <a:rPr lang="pl-PL" sz="2800" b="1" dirty="0" err="1"/>
                  <a:t>votets</a:t>
                </a:r>
                <a:r>
                  <a:rPr lang="pl-PL" sz="2800" b="1" dirty="0"/>
                  <a:t>:</a:t>
                </a:r>
              </a:p>
              <a:p>
                <a:endParaRPr lang="pl-PL" sz="2800" b="1" dirty="0"/>
              </a:p>
              <a:p>
                <a:r>
                  <a:rPr lang="pl-PL" sz="2800" dirty="0"/>
                  <a:t>A </a:t>
                </a:r>
                <a:r>
                  <a:rPr lang="pl-PL" sz="2800" dirty="0" err="1"/>
                  <a:t>group</a:t>
                </a:r>
                <a:r>
                  <a:rPr lang="pl-PL" sz="2800" dirty="0"/>
                  <a:t> of </a:t>
                </a:r>
                <a:r>
                  <a:rPr lang="pl-PL" sz="2800" dirty="0" err="1"/>
                  <a:t>at</a:t>
                </a:r>
                <a:r>
                  <a:rPr lang="pl-PL" sz="2800" dirty="0"/>
                  <a:t> </a:t>
                </a:r>
                <a:r>
                  <a:rPr lang="pl-PL" sz="2800" dirty="0" err="1"/>
                  <a:t>least</a:t>
                </a:r>
                <a:r>
                  <a:rPr lang="pl-PL" sz="2800" dirty="0"/>
                  <a:t> </a:t>
                </a:r>
                <a14:m>
                  <m:oMath xmlns:m="http://schemas.openxmlformats.org/officeDocument/2006/math">
                    <m:r>
                      <a:rPr lang="pl-PL" sz="2800" i="1">
                        <a:latin typeface="Cambria Math" panose="02040503050406030204" pitchFamily="18" charset="0"/>
                      </a:rPr>
                      <m:t>ℓ⋅</m:t>
                    </m:r>
                    <m:r>
                      <a:rPr lang="pl-PL" sz="2800" i="1">
                        <a:latin typeface="Cambria Math" panose="02040503050406030204" pitchFamily="18" charset="0"/>
                      </a:rPr>
                      <m:t>𝑛</m:t>
                    </m:r>
                    <m:r>
                      <a:rPr lang="pl-PL" sz="2800" i="1">
                        <a:latin typeface="Cambria Math" panose="02040503050406030204" pitchFamily="18" charset="0"/>
                      </a:rPr>
                      <m:t>/</m:t>
                    </m:r>
                    <m:r>
                      <a:rPr lang="pl-PL" sz="2800" i="1"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pl-PL" sz="2800" dirty="0"/>
                  <a:t> </a:t>
                </a:r>
                <a:r>
                  <a:rPr lang="pl-PL" sz="2800" dirty="0" err="1"/>
                  <a:t>voters</a:t>
                </a:r>
                <a:r>
                  <a:rPr lang="pl-PL" sz="2800" dirty="0"/>
                  <a:t> </a:t>
                </a:r>
                <a:r>
                  <a:rPr lang="pl-PL" sz="2800" dirty="0" err="1"/>
                  <a:t>who</a:t>
                </a:r>
                <a:r>
                  <a:rPr lang="pl-PL" sz="2800" dirty="0"/>
                  <a:t> </a:t>
                </a:r>
                <a:r>
                  <a:rPr lang="pl-PL" sz="2800" dirty="0" err="1"/>
                  <a:t>all</a:t>
                </a:r>
                <a:r>
                  <a:rPr lang="pl-PL" sz="2800" dirty="0"/>
                  <a:t> </a:t>
                </a:r>
                <a:r>
                  <a:rPr lang="pl-PL" sz="2800" dirty="0" err="1"/>
                  <a:t>approve</a:t>
                </a:r>
                <a:r>
                  <a:rPr lang="pl-PL" sz="2800" dirty="0"/>
                  <a:t> the same </a:t>
                </a:r>
                <a14:m>
                  <m:oMath xmlns:m="http://schemas.openxmlformats.org/officeDocument/2006/math">
                    <m:r>
                      <a:rPr lang="pl-PL" sz="2800" i="1">
                        <a:latin typeface="Cambria Math" panose="02040503050406030204" pitchFamily="18" charset="0"/>
                      </a:rPr>
                      <m:t>ℓ</m:t>
                    </m:r>
                  </m:oMath>
                </a14:m>
                <a:r>
                  <a:rPr lang="pl-PL" sz="2800" dirty="0"/>
                  <a:t> </a:t>
                </a:r>
                <a:r>
                  <a:rPr lang="pl-PL" sz="2800" dirty="0" err="1"/>
                  <a:t>group</a:t>
                </a:r>
                <a:r>
                  <a:rPr lang="pl-PL" sz="2800" dirty="0"/>
                  <a:t> of </a:t>
                </a:r>
                <a:r>
                  <a:rPr lang="pl-PL" sz="2800" dirty="0" err="1"/>
                  <a:t>candidates</a:t>
                </a:r>
                <a:endParaRPr lang="pl-PL" sz="2800" dirty="0"/>
              </a:p>
              <a:p>
                <a:endParaRPr lang="pl-PL" sz="1600" dirty="0"/>
              </a:p>
            </p:txBody>
          </p:sp>
        </mc:Choice>
        <mc:Fallback xmlns="">
          <p:sp>
            <p:nvSpPr>
              <p:cNvPr id="69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9070" y="1294457"/>
                <a:ext cx="5161449" cy="2492990"/>
              </a:xfrm>
              <a:prstGeom prst="rect">
                <a:avLst/>
              </a:prstGeom>
              <a:blipFill>
                <a:blip r:embed="rId10"/>
                <a:stretch>
                  <a:fillRect l="-2238" t="-1946" r="-824"/>
                </a:stretch>
              </a:blip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Prostokąt: zaokrąglone rogi 8"/>
          <p:cNvSpPr/>
          <p:nvPr/>
        </p:nvSpPr>
        <p:spPr>
          <a:xfrm>
            <a:off x="5719312" y="1154630"/>
            <a:ext cx="1040249" cy="2655862"/>
          </a:xfrm>
          <a:prstGeom prst="roundRect">
            <a:avLst/>
          </a:prstGeom>
          <a:noFill/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73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6534" y="4320553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6330" y="4456950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" name="TextBox 1"/>
          <p:cNvSpPr txBox="1"/>
          <p:nvPr/>
        </p:nvSpPr>
        <p:spPr>
          <a:xfrm>
            <a:off x="313132" y="4052580"/>
            <a:ext cx="5161449" cy="249299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2800" b="1" dirty="0" err="1"/>
              <a:t>Justified</a:t>
            </a:r>
            <a:r>
              <a:rPr lang="pl-PL" sz="2800" b="1" dirty="0"/>
              <a:t> </a:t>
            </a:r>
            <a:r>
              <a:rPr lang="pl-PL" sz="2800" b="1" dirty="0" err="1"/>
              <a:t>Representation</a:t>
            </a:r>
            <a:r>
              <a:rPr lang="pl-PL" sz="2800" b="1" dirty="0"/>
              <a:t>:</a:t>
            </a:r>
          </a:p>
          <a:p>
            <a:endParaRPr lang="pl-PL" sz="2800" b="1" dirty="0"/>
          </a:p>
          <a:p>
            <a:r>
              <a:rPr lang="pl-PL" sz="2800" dirty="0"/>
              <a:t>In </a:t>
            </a:r>
            <a:r>
              <a:rPr lang="pl-PL" sz="2800" dirty="0" err="1"/>
              <a:t>each</a:t>
            </a:r>
            <a:r>
              <a:rPr lang="pl-PL" sz="2800" dirty="0"/>
              <a:t> 1-cohesive </a:t>
            </a:r>
            <a:r>
              <a:rPr lang="pl-PL" sz="2800" dirty="0" err="1"/>
              <a:t>group</a:t>
            </a:r>
            <a:r>
              <a:rPr lang="pl-PL" sz="2800" dirty="0"/>
              <a:t> </a:t>
            </a:r>
            <a:r>
              <a:rPr lang="pl-PL" sz="2800" dirty="0" err="1"/>
              <a:t>there</a:t>
            </a:r>
            <a:r>
              <a:rPr lang="pl-PL" sz="2800" dirty="0"/>
              <a:t> </a:t>
            </a:r>
            <a:r>
              <a:rPr lang="pl-PL" sz="2800" dirty="0" err="1"/>
              <a:t>should</a:t>
            </a:r>
            <a:r>
              <a:rPr lang="pl-PL" sz="2800" dirty="0"/>
              <a:t> be a </a:t>
            </a:r>
            <a:r>
              <a:rPr lang="pl-PL" sz="2800" dirty="0" err="1"/>
              <a:t>voter</a:t>
            </a:r>
            <a:r>
              <a:rPr lang="pl-PL" sz="2800" dirty="0"/>
              <a:t> </a:t>
            </a:r>
            <a:r>
              <a:rPr lang="pl-PL" sz="2800" dirty="0" err="1"/>
              <a:t>who</a:t>
            </a:r>
            <a:r>
              <a:rPr lang="pl-PL" sz="2800" dirty="0"/>
              <a:t> </a:t>
            </a:r>
            <a:r>
              <a:rPr lang="pl-PL" sz="2800" dirty="0" err="1"/>
              <a:t>approves</a:t>
            </a:r>
            <a:r>
              <a:rPr lang="pl-PL" sz="2800" dirty="0"/>
              <a:t> a </a:t>
            </a:r>
            <a:r>
              <a:rPr lang="pl-PL" sz="2800" dirty="0" err="1"/>
              <a:t>committee</a:t>
            </a:r>
            <a:r>
              <a:rPr lang="pl-PL" sz="2800" dirty="0"/>
              <a:t> </a:t>
            </a:r>
            <a:r>
              <a:rPr lang="pl-PL" sz="2800" dirty="0" err="1"/>
              <a:t>member</a:t>
            </a:r>
            <a:endParaRPr lang="pl-PL" sz="2800" dirty="0"/>
          </a:p>
          <a:p>
            <a:endParaRPr lang="pl-PL" sz="1600" dirty="0"/>
          </a:p>
        </p:txBody>
      </p:sp>
      <p:pic>
        <p:nvPicPr>
          <p:cNvPr id="42" name="Obraz 6" descr="hvd4-c2.jpg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4615" y="5727522"/>
            <a:ext cx="469659" cy="730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Owal 5"/>
          <p:cNvSpPr/>
          <p:nvPr/>
        </p:nvSpPr>
        <p:spPr>
          <a:xfrm>
            <a:off x="7506126" y="5483741"/>
            <a:ext cx="1425223" cy="1214771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pole tekstowe 6"/>
          <p:cNvSpPr txBox="1"/>
          <p:nvPr/>
        </p:nvSpPr>
        <p:spPr>
          <a:xfrm>
            <a:off x="7963786" y="4912241"/>
            <a:ext cx="14460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dirty="0">
                <a:solidFill>
                  <a:srgbClr val="FF0000"/>
                </a:solidFill>
              </a:rPr>
              <a:t>BAD!</a:t>
            </a:r>
          </a:p>
        </p:txBody>
      </p:sp>
      <p:pic>
        <p:nvPicPr>
          <p:cNvPr id="44" name="Obraz 43" descr="bob-c.jpg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3374" y="5734938"/>
            <a:ext cx="358808" cy="666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" name="TextBox 1"/>
          <p:cNvSpPr txBox="1"/>
          <p:nvPr/>
        </p:nvSpPr>
        <p:spPr>
          <a:xfrm>
            <a:off x="1765400" y="1863522"/>
            <a:ext cx="5852304" cy="3785652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1600" b="1" dirty="0" err="1"/>
              <a:t>Rules</a:t>
            </a:r>
            <a:r>
              <a:rPr lang="pl-PL" sz="1600" b="1" dirty="0"/>
              <a:t> </a:t>
            </a:r>
            <a:r>
              <a:rPr lang="pl-PL" sz="1600" b="1" dirty="0" err="1"/>
              <a:t>satisfying</a:t>
            </a:r>
            <a:r>
              <a:rPr lang="pl-PL" sz="1600" b="1" dirty="0"/>
              <a:t> JR: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600" dirty="0" err="1"/>
              <a:t>Greedy</a:t>
            </a:r>
            <a:r>
              <a:rPr lang="pl-PL" sz="1600" dirty="0"/>
              <a:t> </a:t>
            </a:r>
            <a:r>
              <a:rPr lang="pl-PL" sz="1600" dirty="0" err="1"/>
              <a:t>Approval</a:t>
            </a:r>
            <a:r>
              <a:rPr lang="pl-PL" sz="1600" dirty="0"/>
              <a:t> </a:t>
            </a:r>
            <a:r>
              <a:rPr lang="pl-PL" sz="1600" dirty="0" err="1"/>
              <a:t>Chamberlin</a:t>
            </a:r>
            <a:r>
              <a:rPr lang="pl-PL" sz="1600" dirty="0"/>
              <a:t>-Courant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600" dirty="0" err="1"/>
              <a:t>Approval</a:t>
            </a:r>
            <a:r>
              <a:rPr lang="pl-PL" sz="1600" dirty="0"/>
              <a:t> Monroe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600" dirty="0" err="1"/>
              <a:t>Proportional</a:t>
            </a:r>
            <a:r>
              <a:rPr lang="pl-PL" sz="1600" dirty="0"/>
              <a:t> </a:t>
            </a:r>
            <a:r>
              <a:rPr lang="pl-PL" sz="1600" dirty="0" err="1"/>
              <a:t>Approval</a:t>
            </a:r>
            <a:r>
              <a:rPr lang="pl-PL" sz="1600" dirty="0"/>
              <a:t> </a:t>
            </a:r>
            <a:r>
              <a:rPr lang="pl-PL" sz="1600" dirty="0" err="1"/>
              <a:t>Voting</a:t>
            </a:r>
            <a:endParaRPr lang="pl-PL" sz="1600" dirty="0"/>
          </a:p>
          <a:p>
            <a:endParaRPr lang="pl-PL" sz="1600" dirty="0"/>
          </a:p>
          <a:p>
            <a:r>
              <a:rPr lang="pl-PL" sz="1600" b="1" dirty="0" err="1"/>
              <a:t>Rules</a:t>
            </a:r>
            <a:r>
              <a:rPr lang="pl-PL" sz="1600" b="1" dirty="0"/>
              <a:t> not </a:t>
            </a:r>
            <a:r>
              <a:rPr lang="pl-PL" sz="1600" b="1" dirty="0" err="1"/>
              <a:t>satisfying</a:t>
            </a:r>
            <a:r>
              <a:rPr lang="pl-PL" sz="1600" b="1" dirty="0"/>
              <a:t> JR: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600" dirty="0" err="1"/>
              <a:t>Approval</a:t>
            </a:r>
            <a:r>
              <a:rPr lang="pl-PL" sz="1600" dirty="0"/>
              <a:t> </a:t>
            </a:r>
            <a:r>
              <a:rPr lang="pl-PL" sz="1600" dirty="0" err="1"/>
              <a:t>Voting</a:t>
            </a:r>
            <a:endParaRPr lang="pl-PL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600" dirty="0" err="1"/>
              <a:t>Greedy</a:t>
            </a:r>
            <a:r>
              <a:rPr lang="pl-PL" sz="1600" dirty="0"/>
              <a:t> </a:t>
            </a:r>
            <a:r>
              <a:rPr lang="pl-PL" sz="1600" dirty="0" err="1"/>
              <a:t>Proportional</a:t>
            </a:r>
            <a:r>
              <a:rPr lang="pl-PL" sz="1600" dirty="0"/>
              <a:t> </a:t>
            </a:r>
            <a:r>
              <a:rPr lang="pl-PL" sz="1600" dirty="0" err="1"/>
              <a:t>Approval</a:t>
            </a:r>
            <a:r>
              <a:rPr lang="pl-PL" sz="1600" dirty="0"/>
              <a:t> </a:t>
            </a:r>
            <a:r>
              <a:rPr lang="pl-PL" sz="1600" dirty="0" err="1"/>
              <a:t>Voting</a:t>
            </a:r>
            <a:endParaRPr lang="pl-PL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600" dirty="0" err="1"/>
              <a:t>Satisfaction</a:t>
            </a:r>
            <a:r>
              <a:rPr lang="pl-PL" sz="1600" dirty="0"/>
              <a:t> </a:t>
            </a:r>
            <a:r>
              <a:rPr lang="pl-PL" sz="1600" dirty="0" err="1"/>
              <a:t>Approval</a:t>
            </a:r>
            <a:r>
              <a:rPr lang="pl-PL" sz="1600" dirty="0"/>
              <a:t> </a:t>
            </a:r>
            <a:r>
              <a:rPr lang="pl-PL" sz="1600" dirty="0" err="1"/>
              <a:t>Voting</a:t>
            </a:r>
            <a:endParaRPr lang="pl-PL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600" dirty="0" err="1"/>
              <a:t>Minimax</a:t>
            </a:r>
            <a:r>
              <a:rPr lang="pl-PL" sz="1600" dirty="0"/>
              <a:t> </a:t>
            </a:r>
            <a:r>
              <a:rPr lang="pl-PL" sz="1600" dirty="0" err="1"/>
              <a:t>Approval</a:t>
            </a:r>
            <a:r>
              <a:rPr lang="pl-PL" sz="1600" dirty="0"/>
              <a:t> </a:t>
            </a:r>
            <a:r>
              <a:rPr lang="pl-PL" sz="1600" dirty="0" err="1"/>
              <a:t>Voting</a:t>
            </a:r>
            <a:endParaRPr lang="pl-PL" sz="1600" dirty="0"/>
          </a:p>
          <a:p>
            <a:endParaRPr lang="pl-PL" sz="1600" dirty="0"/>
          </a:p>
          <a:p>
            <a:br>
              <a:rPr lang="pl-PL" sz="1600" dirty="0"/>
            </a:br>
            <a:r>
              <a:rPr lang="pl-PL" sz="1600" dirty="0"/>
              <a:t>[ABC+17] H.</a:t>
            </a:r>
            <a:r>
              <a:rPr lang="en-US" sz="1600" dirty="0"/>
              <a:t> Aziz, M</a:t>
            </a:r>
            <a:r>
              <a:rPr lang="pl-PL" sz="1600" dirty="0"/>
              <a:t>.</a:t>
            </a:r>
            <a:r>
              <a:rPr lang="en-US" sz="1600" dirty="0"/>
              <a:t> Brill, V</a:t>
            </a:r>
            <a:r>
              <a:rPr lang="pl-PL" sz="1600" dirty="0"/>
              <a:t>.</a:t>
            </a:r>
            <a:r>
              <a:rPr lang="en-US" sz="1600" dirty="0"/>
              <a:t> </a:t>
            </a:r>
            <a:r>
              <a:rPr lang="en-US" sz="1600" dirty="0" err="1"/>
              <a:t>Conitzer</a:t>
            </a:r>
            <a:r>
              <a:rPr lang="en-US" sz="1600" dirty="0"/>
              <a:t>, E</a:t>
            </a:r>
            <a:r>
              <a:rPr lang="pl-PL" sz="1600" dirty="0"/>
              <a:t>.</a:t>
            </a:r>
            <a:r>
              <a:rPr lang="en-US" sz="1600" dirty="0"/>
              <a:t> </a:t>
            </a:r>
            <a:r>
              <a:rPr lang="en-US" sz="1600" dirty="0" err="1"/>
              <a:t>Elkind</a:t>
            </a:r>
            <a:r>
              <a:rPr lang="en-US" sz="1600" dirty="0"/>
              <a:t>, R</a:t>
            </a:r>
            <a:r>
              <a:rPr lang="pl-PL" sz="1600" dirty="0"/>
              <a:t>.</a:t>
            </a:r>
            <a:r>
              <a:rPr lang="en-US" sz="1600" dirty="0"/>
              <a:t> Freeman, T</a:t>
            </a:r>
            <a:r>
              <a:rPr lang="pl-PL" sz="1600" dirty="0"/>
              <a:t>.</a:t>
            </a:r>
            <a:r>
              <a:rPr lang="en-US" sz="1600" dirty="0"/>
              <a:t> Walsh</a:t>
            </a:r>
            <a:r>
              <a:rPr lang="pl-PL" sz="1600" dirty="0"/>
              <a:t>,</a:t>
            </a:r>
            <a:r>
              <a:rPr lang="en-US" sz="1600" dirty="0"/>
              <a:t> Justified representation in approval-based committee voting</a:t>
            </a:r>
            <a:r>
              <a:rPr lang="pl-PL" sz="1600" dirty="0"/>
              <a:t>,</a:t>
            </a:r>
            <a:r>
              <a:rPr lang="en-US" sz="1600" dirty="0"/>
              <a:t> Social Choice and Welfare</a:t>
            </a:r>
            <a:r>
              <a:rPr lang="pl-PL" sz="1600" dirty="0"/>
              <a:t>, 2017.</a:t>
            </a:r>
          </a:p>
        </p:txBody>
      </p:sp>
    </p:spTree>
    <p:extLst>
      <p:ext uri="{BB962C8B-B14F-4D97-AF65-F5344CB8AC3E}">
        <p14:creationId xmlns:p14="http://schemas.microsoft.com/office/powerpoint/2010/main" val="38168237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</p:bldLst>
  </p:timing>
</p:sld>
</file>

<file path=ppt/slides/slide1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3200" dirty="0" err="1"/>
              <a:t>Recall</a:t>
            </a:r>
            <a:r>
              <a:rPr lang="pl-PL" sz="3200" dirty="0"/>
              <a:t> the </a:t>
            </a:r>
            <a:r>
              <a:rPr lang="pl-PL" sz="3200" dirty="0" err="1"/>
              <a:t>definition</a:t>
            </a:r>
            <a:r>
              <a:rPr lang="pl-PL" sz="3200" dirty="0"/>
              <a:t> of PAV</a:t>
            </a:r>
          </a:p>
        </p:txBody>
      </p:sp>
      <p:cxnSp>
        <p:nvCxnSpPr>
          <p:cNvPr id="81" name="Łącznik prosty 80"/>
          <p:cNvCxnSpPr>
            <a:cxnSpLocks/>
          </p:cNvCxnSpPr>
          <p:nvPr/>
        </p:nvCxnSpPr>
        <p:spPr>
          <a:xfrm>
            <a:off x="5649702" y="1281883"/>
            <a:ext cx="0" cy="532595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1154630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5719312" y="1384555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V1:</a:t>
            </a: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561" y="1177665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1113" y="1203647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3374" y="1093243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1788062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pole tekstowe 19"/>
          <p:cNvSpPr txBox="1"/>
          <p:nvPr/>
        </p:nvSpPr>
        <p:spPr>
          <a:xfrm>
            <a:off x="5719312" y="2017987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V2:</a:t>
            </a:r>
          </a:p>
        </p:txBody>
      </p:sp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561" y="1811097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9425" y="1743459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2452138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pole tekstowe 24"/>
          <p:cNvSpPr txBox="1"/>
          <p:nvPr/>
        </p:nvSpPr>
        <p:spPr>
          <a:xfrm>
            <a:off x="5719312" y="26820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V3:</a:t>
            </a:r>
          </a:p>
        </p:txBody>
      </p: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561" y="2475173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3113264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pole tekstowe 29"/>
          <p:cNvSpPr txBox="1"/>
          <p:nvPr/>
        </p:nvSpPr>
        <p:spPr>
          <a:xfrm>
            <a:off x="5719312" y="3343189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V4:</a:t>
            </a:r>
          </a:p>
        </p:txBody>
      </p:sp>
      <p:pic>
        <p:nvPicPr>
          <p:cNvPr id="3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561" y="313629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pole tekstowe 34"/>
          <p:cNvSpPr txBox="1"/>
          <p:nvPr/>
        </p:nvSpPr>
        <p:spPr>
          <a:xfrm>
            <a:off x="5720373" y="3990519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V5:</a:t>
            </a:r>
          </a:p>
        </p:txBody>
      </p:sp>
      <p:pic>
        <p:nvPicPr>
          <p:cNvPr id="3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6365" y="3795428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pole tekstowe 39"/>
          <p:cNvSpPr txBox="1"/>
          <p:nvPr/>
        </p:nvSpPr>
        <p:spPr>
          <a:xfrm>
            <a:off x="5719312" y="4634510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V6:</a:t>
            </a:r>
          </a:p>
        </p:txBody>
      </p:sp>
      <p:sp>
        <p:nvSpPr>
          <p:cNvPr id="47" name="pole tekstowe 46"/>
          <p:cNvSpPr txBox="1"/>
          <p:nvPr/>
        </p:nvSpPr>
        <p:spPr>
          <a:xfrm>
            <a:off x="5719312" y="5299075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V7:</a:t>
            </a:r>
          </a:p>
        </p:txBody>
      </p:sp>
      <p:pic>
        <p:nvPicPr>
          <p:cNvPr id="49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6356" y="5106288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9336" y="5027341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" name="pole tekstowe 56"/>
          <p:cNvSpPr txBox="1"/>
          <p:nvPr/>
        </p:nvSpPr>
        <p:spPr>
          <a:xfrm>
            <a:off x="5719312" y="59648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V8:</a:t>
            </a:r>
          </a:p>
        </p:txBody>
      </p:sp>
      <p:pic>
        <p:nvPicPr>
          <p:cNvPr id="61" name="Obraz 3" descr="myohmy.jpg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1297" y="2460185"/>
            <a:ext cx="408543" cy="735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4435" y="2467714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2637" y="3810492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Obraz 3" descr="myohmy.jpg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3915" y="4417310"/>
            <a:ext cx="408543" cy="735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Obraz 6" descr="hvd4-c2.jpg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1297" y="4375302"/>
            <a:ext cx="469659" cy="730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4765" y="5794711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6534" y="4320553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6330" y="4456950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pole tekstowe 2"/>
              <p:cNvSpPr txBox="1"/>
              <p:nvPr/>
            </p:nvSpPr>
            <p:spPr>
              <a:xfrm>
                <a:off x="172720" y="975361"/>
                <a:ext cx="5188788" cy="13525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pl-PL" sz="2400" dirty="0"/>
                  <a:t>Assume a </a:t>
                </a:r>
                <a:r>
                  <a:rPr lang="pl-PL" sz="2400" dirty="0" err="1"/>
                  <a:t>voter</a:t>
                </a:r>
                <a:r>
                  <a:rPr lang="pl-PL" sz="2400" dirty="0"/>
                  <a:t> </a:t>
                </a:r>
                <a14:m>
                  <m:oMath xmlns:m="http://schemas.openxmlformats.org/officeDocument/2006/math"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𝑖</m:t>
                    </m:r>
                  </m:oMath>
                </a14:m>
                <a:r>
                  <a:rPr lang="pl-PL" sz="2400" dirty="0"/>
                  <a:t> </a:t>
                </a:r>
                <a:r>
                  <a:rPr lang="pl-PL" sz="2400" dirty="0" err="1"/>
                  <a:t>approves</a:t>
                </a:r>
                <a:r>
                  <a:rPr lang="pl-PL" sz="2400" dirty="0"/>
                  <a:t> </a:t>
                </a:r>
                <a14:m>
                  <m:oMath xmlns:m="http://schemas.openxmlformats.org/officeDocument/2006/math"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pl-PL" sz="2400" dirty="0"/>
                  <a:t> </a:t>
                </a:r>
                <a:r>
                  <a:rPr lang="pl-PL" sz="2400" dirty="0" err="1"/>
                  <a:t>members</a:t>
                </a:r>
                <a:r>
                  <a:rPr lang="pl-PL" sz="2400" dirty="0"/>
                  <a:t> of a </a:t>
                </a:r>
                <a:r>
                  <a:rPr lang="pl-PL" sz="2400" dirty="0" err="1"/>
                  <a:t>committee</a:t>
                </a:r>
                <a:r>
                  <a:rPr lang="pl-PL" sz="2400" dirty="0"/>
                  <a:t> </a:t>
                </a:r>
                <a14:m>
                  <m:oMath xmlns:m="http://schemas.openxmlformats.org/officeDocument/2006/math"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𝐶</m:t>
                    </m:r>
                  </m:oMath>
                </a14:m>
                <a:r>
                  <a:rPr lang="pl-PL" sz="2400" dirty="0"/>
                  <a:t>.</a:t>
                </a:r>
                <a:r>
                  <a:rPr lang="pl-PL" dirty="0"/>
                  <a:t> </a:t>
                </a:r>
                <a:r>
                  <a:rPr lang="pl-PL" sz="2400" dirty="0" err="1"/>
                  <a:t>Such</a:t>
                </a:r>
                <a:r>
                  <a:rPr lang="pl-PL" sz="2400" dirty="0"/>
                  <a:t> </a:t>
                </a:r>
                <a:r>
                  <a:rPr lang="pl-PL" sz="2400" dirty="0" err="1"/>
                  <a:t>voter</a:t>
                </a:r>
                <a:r>
                  <a:rPr lang="pl-PL" sz="2400" dirty="0"/>
                  <a:t> </a:t>
                </a:r>
                <a:r>
                  <a:rPr lang="pl-PL" sz="2400" dirty="0" err="1"/>
                  <a:t>gives</a:t>
                </a:r>
                <a:r>
                  <a:rPr lang="pl-PL" sz="2400" dirty="0"/>
                  <a:t> </a:t>
                </a:r>
                <a:r>
                  <a:rPr lang="pl-PL" sz="2400" dirty="0" err="1"/>
                  <a:t>score</a:t>
                </a:r>
                <a:r>
                  <a:rPr lang="pl-PL" sz="2400" dirty="0"/>
                  <a:t> of </a:t>
                </a:r>
                <a14:m>
                  <m:oMath xmlns:m="http://schemas.openxmlformats.org/officeDocument/2006/math">
                    <m:r>
                      <a:rPr lang="pl-PL" sz="2400" b="0" i="0" smtClean="0">
                        <a:latin typeface="Cambria Math" panose="02040503050406030204" pitchFamily="18" charset="0"/>
                      </a:rPr>
                      <m:t>1</m:t>
                    </m:r>
                    <m:r>
                      <a:rPr lang="pl-PL" sz="2400" b="0" i="0" smtClean="0">
                        <a:latin typeface="Cambria Math" panose="02040503050406030204" pitchFamily="18" charset="0"/>
                      </a:rPr>
                      <m:t>+ </m:t>
                    </m:r>
                    <m:f>
                      <m:fPr>
                        <m:ctrlPr>
                          <a:rPr lang="pl-PL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pl-PL" sz="24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pl-PL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 + </m:t>
                    </m:r>
                    <m:f>
                      <m:fPr>
                        <m:ctrlPr>
                          <a:rPr lang="pl-PL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pl-PL" sz="24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pl-PL" sz="24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 +…+ </m:t>
                    </m:r>
                    <m:f>
                      <m:fPr>
                        <m:ctrlPr>
                          <a:rPr lang="pl-PL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pl-PL" sz="24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pl-PL" sz="24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den>
                    </m:f>
                  </m:oMath>
                </a14:m>
                <a:r>
                  <a:rPr lang="pl-PL" dirty="0"/>
                  <a:t>  </a:t>
                </a:r>
                <a:r>
                  <a:rPr lang="pl-PL" sz="2400" dirty="0"/>
                  <a:t>to </a:t>
                </a:r>
                <a14:m>
                  <m:oMath xmlns:m="http://schemas.openxmlformats.org/officeDocument/2006/math">
                    <m:r>
                      <a:rPr lang="pl-PL" sz="2400" i="1">
                        <a:latin typeface="Cambria Math" panose="02040503050406030204" pitchFamily="18" charset="0"/>
                      </a:rPr>
                      <m:t>𝐶</m:t>
                    </m:r>
                    <m:r>
                      <a:rPr lang="pl-PL" sz="2400">
                        <a:latin typeface="Cambria Math" panose="02040503050406030204" pitchFamily="18" charset="0"/>
                      </a:rPr>
                      <m:t>.</m:t>
                    </m:r>
                  </m:oMath>
                </a14:m>
                <a:endParaRPr lang="pl-PL" sz="2400" dirty="0"/>
              </a:p>
            </p:txBody>
          </p:sp>
        </mc:Choice>
        <mc:Fallback xmlns="">
          <p:sp>
            <p:nvSpPr>
              <p:cNvPr id="3" name="pole tekstow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2720" y="975361"/>
                <a:ext cx="5188788" cy="1352550"/>
              </a:xfrm>
              <a:prstGeom prst="rect">
                <a:avLst/>
              </a:prstGeom>
              <a:blipFill>
                <a:blip r:embed="rId10"/>
                <a:stretch>
                  <a:fillRect l="-1761" t="-3604" r="-1526" b="-4054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pole tekstowe 4"/>
          <p:cNvSpPr txBox="1"/>
          <p:nvPr/>
        </p:nvSpPr>
        <p:spPr>
          <a:xfrm>
            <a:off x="172720" y="2682063"/>
            <a:ext cx="34709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err="1"/>
              <a:t>E.g</a:t>
            </a:r>
            <a:r>
              <a:rPr lang="pl-PL" sz="2400" dirty="0"/>
              <a:t>., </a:t>
            </a:r>
            <a:r>
              <a:rPr lang="pl-PL" sz="2400" dirty="0" err="1"/>
              <a:t>consider</a:t>
            </a:r>
            <a:r>
              <a:rPr lang="pl-PL" sz="2400" dirty="0"/>
              <a:t> </a:t>
            </a:r>
            <a:r>
              <a:rPr lang="pl-PL" sz="2400" dirty="0" err="1"/>
              <a:t>committee</a:t>
            </a:r>
            <a:endParaRPr lang="pl-PL" sz="2400" dirty="0"/>
          </a:p>
        </p:txBody>
      </p:sp>
      <p:pic>
        <p:nvPicPr>
          <p:cNvPr id="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4393" y="2540952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5949" y="2538003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4425" y="2586455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pole tekstowe 5"/>
              <p:cNvSpPr txBox="1"/>
              <p:nvPr/>
            </p:nvSpPr>
            <p:spPr>
              <a:xfrm>
                <a:off x="167477" y="3541594"/>
                <a:ext cx="2355004" cy="98321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pl-PL" sz="2400" dirty="0" err="1"/>
                  <a:t>Score</a:t>
                </a:r>
                <a:r>
                  <a:rPr lang="pl-PL" sz="2400" dirty="0"/>
                  <a:t> from </a:t>
                </a:r>
                <a:r>
                  <a:rPr lang="pl-PL" sz="2400" dirty="0" err="1"/>
                  <a:t>voter</a:t>
                </a:r>
                <a:r>
                  <a:rPr lang="pl-PL" sz="2400" dirty="0"/>
                  <a:t>:</a:t>
                </a:r>
              </a:p>
              <a:p>
                <a:r>
                  <a:rPr lang="pl-PL" sz="2400" dirty="0"/>
                  <a:t> v1: </a:t>
                </a:r>
                <a14:m>
                  <m:oMath xmlns:m="http://schemas.openxmlformats.org/officeDocument/2006/math">
                    <m:r>
                      <a:rPr lang="pl-PL" sz="2400">
                        <a:latin typeface="Cambria Math" panose="02040503050406030204" pitchFamily="18" charset="0"/>
                      </a:rPr>
                      <m:t>1</m:t>
                    </m:r>
                    <m:r>
                      <a:rPr lang="pl-PL" sz="2400">
                        <a:latin typeface="Cambria Math" panose="02040503050406030204" pitchFamily="18" charset="0"/>
                      </a:rPr>
                      <m:t>+ </m:t>
                    </m:r>
                    <m:f>
                      <m:fPr>
                        <m:ctrlPr>
                          <a:rPr lang="pl-PL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pl-PL" sz="2400" i="1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pl-PL" sz="2400" i="1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pl-PL" sz="2400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endParaRPr lang="pl-PL" sz="2400" dirty="0"/>
              </a:p>
            </p:txBody>
          </p:sp>
        </mc:Choice>
        <mc:Fallback xmlns="">
          <p:sp>
            <p:nvSpPr>
              <p:cNvPr id="6" name="pole tekstow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7477" y="3541594"/>
                <a:ext cx="2355004" cy="983218"/>
              </a:xfrm>
              <a:prstGeom prst="rect">
                <a:avLst/>
              </a:prstGeom>
              <a:blipFill>
                <a:blip r:embed="rId11"/>
                <a:stretch>
                  <a:fillRect l="-3876" t="-4969" r="-2842" b="-6211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1" name="Prostokąt: zaokrąglone rogi 50"/>
          <p:cNvSpPr/>
          <p:nvPr/>
        </p:nvSpPr>
        <p:spPr>
          <a:xfrm>
            <a:off x="6244764" y="1184385"/>
            <a:ext cx="937131" cy="652409"/>
          </a:xfrm>
          <a:prstGeom prst="roundRect">
            <a:avLst/>
          </a:prstGeom>
          <a:noFill/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171090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51" grpId="0" animBg="1"/>
    </p:bldLst>
  </p:timing>
</p:sld>
</file>

<file path=ppt/slides/slide1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3200" dirty="0" err="1"/>
              <a:t>Recall</a:t>
            </a:r>
            <a:r>
              <a:rPr lang="pl-PL" sz="3200" dirty="0"/>
              <a:t> the </a:t>
            </a:r>
            <a:r>
              <a:rPr lang="pl-PL" sz="3200" dirty="0" err="1"/>
              <a:t>definition</a:t>
            </a:r>
            <a:r>
              <a:rPr lang="pl-PL" sz="3200" dirty="0"/>
              <a:t> of PAV</a:t>
            </a:r>
          </a:p>
        </p:txBody>
      </p:sp>
      <p:cxnSp>
        <p:nvCxnSpPr>
          <p:cNvPr id="81" name="Łącznik prosty 80"/>
          <p:cNvCxnSpPr>
            <a:cxnSpLocks/>
          </p:cNvCxnSpPr>
          <p:nvPr/>
        </p:nvCxnSpPr>
        <p:spPr>
          <a:xfrm>
            <a:off x="5649702" y="1281883"/>
            <a:ext cx="0" cy="532595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1154630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5719312" y="1384555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V1:</a:t>
            </a: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561" y="1177665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1113" y="1203647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3374" y="1093243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1788062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pole tekstowe 19"/>
          <p:cNvSpPr txBox="1"/>
          <p:nvPr/>
        </p:nvSpPr>
        <p:spPr>
          <a:xfrm>
            <a:off x="5719312" y="2017987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V2:</a:t>
            </a:r>
          </a:p>
        </p:txBody>
      </p:sp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561" y="1811097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9425" y="1743459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2452138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pole tekstowe 24"/>
          <p:cNvSpPr txBox="1"/>
          <p:nvPr/>
        </p:nvSpPr>
        <p:spPr>
          <a:xfrm>
            <a:off x="5719312" y="26820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V3:</a:t>
            </a:r>
          </a:p>
        </p:txBody>
      </p: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561" y="2475173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3113264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pole tekstowe 29"/>
          <p:cNvSpPr txBox="1"/>
          <p:nvPr/>
        </p:nvSpPr>
        <p:spPr>
          <a:xfrm>
            <a:off x="5719312" y="3343189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V4:</a:t>
            </a:r>
          </a:p>
        </p:txBody>
      </p:sp>
      <p:pic>
        <p:nvPicPr>
          <p:cNvPr id="3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561" y="313629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pole tekstowe 34"/>
          <p:cNvSpPr txBox="1"/>
          <p:nvPr/>
        </p:nvSpPr>
        <p:spPr>
          <a:xfrm>
            <a:off x="5720373" y="3990519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V5:</a:t>
            </a:r>
          </a:p>
        </p:txBody>
      </p:sp>
      <p:pic>
        <p:nvPicPr>
          <p:cNvPr id="3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6365" y="3795428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pole tekstowe 39"/>
          <p:cNvSpPr txBox="1"/>
          <p:nvPr/>
        </p:nvSpPr>
        <p:spPr>
          <a:xfrm>
            <a:off x="5719312" y="4634510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V6:</a:t>
            </a:r>
          </a:p>
        </p:txBody>
      </p:sp>
      <p:sp>
        <p:nvSpPr>
          <p:cNvPr id="47" name="pole tekstowe 46"/>
          <p:cNvSpPr txBox="1"/>
          <p:nvPr/>
        </p:nvSpPr>
        <p:spPr>
          <a:xfrm>
            <a:off x="5719312" y="5299075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V7:</a:t>
            </a:r>
          </a:p>
        </p:txBody>
      </p:sp>
      <p:pic>
        <p:nvPicPr>
          <p:cNvPr id="49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6356" y="5106288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9336" y="5027341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" name="pole tekstowe 56"/>
          <p:cNvSpPr txBox="1"/>
          <p:nvPr/>
        </p:nvSpPr>
        <p:spPr>
          <a:xfrm>
            <a:off x="5719312" y="59648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V8:</a:t>
            </a:r>
          </a:p>
        </p:txBody>
      </p:sp>
      <p:pic>
        <p:nvPicPr>
          <p:cNvPr id="61" name="Obraz 3" descr="myohmy.jpg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1297" y="2460185"/>
            <a:ext cx="408543" cy="735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4435" y="2467714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2637" y="3810492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Obraz 3" descr="myohmy.jpg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3915" y="4417310"/>
            <a:ext cx="408543" cy="735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Obraz 6" descr="hvd4-c2.jpg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1297" y="4375302"/>
            <a:ext cx="469659" cy="730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4765" y="5794711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6534" y="4320553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6330" y="4456950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pole tekstowe 2"/>
              <p:cNvSpPr txBox="1"/>
              <p:nvPr/>
            </p:nvSpPr>
            <p:spPr>
              <a:xfrm>
                <a:off x="172720" y="975361"/>
                <a:ext cx="5188788" cy="13525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pl-PL" sz="2400" dirty="0"/>
                  <a:t>Assume a </a:t>
                </a:r>
                <a:r>
                  <a:rPr lang="pl-PL" sz="2400" dirty="0" err="1"/>
                  <a:t>voter</a:t>
                </a:r>
                <a:r>
                  <a:rPr lang="pl-PL" sz="2400" dirty="0"/>
                  <a:t> </a:t>
                </a:r>
                <a14:m>
                  <m:oMath xmlns:m="http://schemas.openxmlformats.org/officeDocument/2006/math"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𝑖</m:t>
                    </m:r>
                  </m:oMath>
                </a14:m>
                <a:r>
                  <a:rPr lang="pl-PL" sz="2400" dirty="0"/>
                  <a:t> </a:t>
                </a:r>
                <a:r>
                  <a:rPr lang="pl-PL" sz="2400" dirty="0" err="1"/>
                  <a:t>approves</a:t>
                </a:r>
                <a:r>
                  <a:rPr lang="pl-PL" sz="2400" dirty="0"/>
                  <a:t> </a:t>
                </a:r>
                <a14:m>
                  <m:oMath xmlns:m="http://schemas.openxmlformats.org/officeDocument/2006/math"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pl-PL" sz="2400" dirty="0"/>
                  <a:t> </a:t>
                </a:r>
                <a:r>
                  <a:rPr lang="pl-PL" sz="2400" dirty="0" err="1"/>
                  <a:t>members</a:t>
                </a:r>
                <a:r>
                  <a:rPr lang="pl-PL" sz="2400" dirty="0"/>
                  <a:t> of a </a:t>
                </a:r>
                <a:r>
                  <a:rPr lang="pl-PL" sz="2400" dirty="0" err="1"/>
                  <a:t>committee</a:t>
                </a:r>
                <a:r>
                  <a:rPr lang="pl-PL" sz="2400" dirty="0"/>
                  <a:t> </a:t>
                </a:r>
                <a14:m>
                  <m:oMath xmlns:m="http://schemas.openxmlformats.org/officeDocument/2006/math"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𝐶</m:t>
                    </m:r>
                  </m:oMath>
                </a14:m>
                <a:r>
                  <a:rPr lang="pl-PL" sz="2400" dirty="0"/>
                  <a:t>.</a:t>
                </a:r>
                <a:r>
                  <a:rPr lang="pl-PL" dirty="0"/>
                  <a:t> </a:t>
                </a:r>
                <a:r>
                  <a:rPr lang="pl-PL" sz="2400" dirty="0" err="1"/>
                  <a:t>Such</a:t>
                </a:r>
                <a:r>
                  <a:rPr lang="pl-PL" sz="2400" dirty="0"/>
                  <a:t> </a:t>
                </a:r>
                <a:r>
                  <a:rPr lang="pl-PL" sz="2400" dirty="0" err="1"/>
                  <a:t>voter</a:t>
                </a:r>
                <a:r>
                  <a:rPr lang="pl-PL" sz="2400" dirty="0"/>
                  <a:t> </a:t>
                </a:r>
                <a:r>
                  <a:rPr lang="pl-PL" sz="2400" dirty="0" err="1"/>
                  <a:t>gives</a:t>
                </a:r>
                <a:r>
                  <a:rPr lang="pl-PL" sz="2400" dirty="0"/>
                  <a:t> </a:t>
                </a:r>
                <a:r>
                  <a:rPr lang="pl-PL" sz="2400" dirty="0" err="1"/>
                  <a:t>score</a:t>
                </a:r>
                <a:r>
                  <a:rPr lang="pl-PL" sz="2400" dirty="0"/>
                  <a:t> of </a:t>
                </a:r>
                <a14:m>
                  <m:oMath xmlns:m="http://schemas.openxmlformats.org/officeDocument/2006/math">
                    <m:r>
                      <a:rPr lang="pl-PL" sz="2400" b="0" i="0" smtClean="0">
                        <a:latin typeface="Cambria Math" panose="02040503050406030204" pitchFamily="18" charset="0"/>
                      </a:rPr>
                      <m:t>1</m:t>
                    </m:r>
                    <m:r>
                      <a:rPr lang="pl-PL" sz="2400" b="0" i="0" smtClean="0">
                        <a:latin typeface="Cambria Math" panose="02040503050406030204" pitchFamily="18" charset="0"/>
                      </a:rPr>
                      <m:t>+ </m:t>
                    </m:r>
                    <m:f>
                      <m:fPr>
                        <m:ctrlPr>
                          <a:rPr lang="pl-PL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pl-PL" sz="24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pl-PL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 + </m:t>
                    </m:r>
                    <m:f>
                      <m:fPr>
                        <m:ctrlPr>
                          <a:rPr lang="pl-PL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pl-PL" sz="24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pl-PL" sz="24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 +…+ </m:t>
                    </m:r>
                    <m:f>
                      <m:fPr>
                        <m:ctrlPr>
                          <a:rPr lang="pl-PL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pl-PL" sz="24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pl-PL" sz="24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den>
                    </m:f>
                  </m:oMath>
                </a14:m>
                <a:r>
                  <a:rPr lang="pl-PL" dirty="0"/>
                  <a:t>  </a:t>
                </a:r>
                <a:r>
                  <a:rPr lang="pl-PL" sz="2400" dirty="0"/>
                  <a:t>to </a:t>
                </a:r>
                <a14:m>
                  <m:oMath xmlns:m="http://schemas.openxmlformats.org/officeDocument/2006/math">
                    <m:r>
                      <a:rPr lang="pl-PL" sz="2400" i="1">
                        <a:latin typeface="Cambria Math" panose="02040503050406030204" pitchFamily="18" charset="0"/>
                      </a:rPr>
                      <m:t>𝐶</m:t>
                    </m:r>
                    <m:r>
                      <a:rPr lang="pl-PL" sz="2400">
                        <a:latin typeface="Cambria Math" panose="02040503050406030204" pitchFamily="18" charset="0"/>
                      </a:rPr>
                      <m:t>.</m:t>
                    </m:r>
                  </m:oMath>
                </a14:m>
                <a:endParaRPr lang="pl-PL" sz="2400" dirty="0"/>
              </a:p>
            </p:txBody>
          </p:sp>
        </mc:Choice>
        <mc:Fallback xmlns="">
          <p:sp>
            <p:nvSpPr>
              <p:cNvPr id="3" name="pole tekstow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2720" y="975361"/>
                <a:ext cx="5188788" cy="1352550"/>
              </a:xfrm>
              <a:prstGeom prst="rect">
                <a:avLst/>
              </a:prstGeom>
              <a:blipFill>
                <a:blip r:embed="rId10"/>
                <a:stretch>
                  <a:fillRect l="-1761" t="-3604" r="-1526" b="-4054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pole tekstowe 4"/>
          <p:cNvSpPr txBox="1"/>
          <p:nvPr/>
        </p:nvSpPr>
        <p:spPr>
          <a:xfrm>
            <a:off x="172720" y="2682063"/>
            <a:ext cx="34709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err="1"/>
              <a:t>E.g</a:t>
            </a:r>
            <a:r>
              <a:rPr lang="pl-PL" sz="2400" dirty="0"/>
              <a:t>., </a:t>
            </a:r>
            <a:r>
              <a:rPr lang="pl-PL" sz="2400" dirty="0" err="1"/>
              <a:t>consider</a:t>
            </a:r>
            <a:r>
              <a:rPr lang="pl-PL" sz="2400" dirty="0"/>
              <a:t> </a:t>
            </a:r>
            <a:r>
              <a:rPr lang="pl-PL" sz="2400" dirty="0" err="1"/>
              <a:t>committee</a:t>
            </a:r>
            <a:endParaRPr lang="pl-PL" sz="2400" dirty="0"/>
          </a:p>
        </p:txBody>
      </p:sp>
      <p:pic>
        <p:nvPicPr>
          <p:cNvPr id="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4393" y="2540952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5949" y="2538003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4425" y="2586455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pole tekstowe 5"/>
              <p:cNvSpPr txBox="1"/>
              <p:nvPr/>
            </p:nvSpPr>
            <p:spPr>
              <a:xfrm>
                <a:off x="167477" y="3541594"/>
                <a:ext cx="2355004" cy="98321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pl-PL" sz="2400" dirty="0" err="1"/>
                  <a:t>Score</a:t>
                </a:r>
                <a:r>
                  <a:rPr lang="pl-PL" sz="2400" dirty="0"/>
                  <a:t> from </a:t>
                </a:r>
                <a:r>
                  <a:rPr lang="pl-PL" sz="2400" dirty="0" err="1"/>
                  <a:t>voter</a:t>
                </a:r>
                <a:r>
                  <a:rPr lang="pl-PL" sz="2400" dirty="0"/>
                  <a:t>:</a:t>
                </a:r>
              </a:p>
              <a:p>
                <a:r>
                  <a:rPr lang="pl-PL" sz="2400" dirty="0"/>
                  <a:t> v1: </a:t>
                </a:r>
                <a14:m>
                  <m:oMath xmlns:m="http://schemas.openxmlformats.org/officeDocument/2006/math">
                    <m:r>
                      <a:rPr lang="pl-PL" sz="2400">
                        <a:latin typeface="Cambria Math" panose="02040503050406030204" pitchFamily="18" charset="0"/>
                      </a:rPr>
                      <m:t>1</m:t>
                    </m:r>
                    <m:r>
                      <a:rPr lang="pl-PL" sz="2400">
                        <a:latin typeface="Cambria Math" panose="02040503050406030204" pitchFamily="18" charset="0"/>
                      </a:rPr>
                      <m:t>+ </m:t>
                    </m:r>
                    <m:f>
                      <m:fPr>
                        <m:ctrlPr>
                          <a:rPr lang="pl-PL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pl-PL" sz="2400" i="1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pl-PL" sz="2400" i="1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pl-PL" sz="2400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endParaRPr lang="pl-PL" sz="2400" dirty="0"/>
              </a:p>
            </p:txBody>
          </p:sp>
        </mc:Choice>
        <mc:Fallback xmlns="">
          <p:sp>
            <p:nvSpPr>
              <p:cNvPr id="6" name="pole tekstow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7477" y="3541594"/>
                <a:ext cx="2355004" cy="983218"/>
              </a:xfrm>
              <a:prstGeom prst="rect">
                <a:avLst/>
              </a:prstGeom>
              <a:blipFill>
                <a:blip r:embed="rId11"/>
                <a:stretch>
                  <a:fillRect l="-3876" t="-4969" r="-2842" b="-6211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8" name="pole tekstowe 47"/>
              <p:cNvSpPr txBox="1"/>
              <p:nvPr/>
            </p:nvSpPr>
            <p:spPr>
              <a:xfrm>
                <a:off x="2736981" y="3910926"/>
                <a:ext cx="1430776" cy="613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pl-PL" sz="2400" dirty="0"/>
                  <a:t>v2: </a:t>
                </a:r>
                <a14:m>
                  <m:oMath xmlns:m="http://schemas.openxmlformats.org/officeDocument/2006/math">
                    <m:r>
                      <a:rPr lang="pl-PL" sz="2400">
                        <a:latin typeface="Cambria Math" panose="02040503050406030204" pitchFamily="18" charset="0"/>
                      </a:rPr>
                      <m:t>1</m:t>
                    </m:r>
                    <m:r>
                      <a:rPr lang="pl-PL" sz="2400">
                        <a:latin typeface="Cambria Math" panose="02040503050406030204" pitchFamily="18" charset="0"/>
                      </a:rPr>
                      <m:t>+ </m:t>
                    </m:r>
                    <m:f>
                      <m:fPr>
                        <m:ctrlPr>
                          <a:rPr lang="pl-PL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pl-PL" sz="2400" i="1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pl-PL" sz="2400" i="1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pl-PL" sz="2400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endParaRPr lang="pl-PL" sz="2400" dirty="0"/>
              </a:p>
            </p:txBody>
          </p:sp>
        </mc:Choice>
        <mc:Fallback xmlns="">
          <p:sp>
            <p:nvSpPr>
              <p:cNvPr id="48" name="pole tekstowe 4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36981" y="3910926"/>
                <a:ext cx="1430776" cy="613886"/>
              </a:xfrm>
              <a:prstGeom prst="rect">
                <a:avLst/>
              </a:prstGeom>
              <a:blipFill>
                <a:blip r:embed="rId12"/>
                <a:stretch>
                  <a:fillRect l="-6809" b="-11000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1" name="Prostokąt: zaokrąglone rogi 50"/>
          <p:cNvSpPr/>
          <p:nvPr/>
        </p:nvSpPr>
        <p:spPr>
          <a:xfrm>
            <a:off x="6205327" y="1824476"/>
            <a:ext cx="937131" cy="652409"/>
          </a:xfrm>
          <a:prstGeom prst="roundRect">
            <a:avLst/>
          </a:prstGeom>
          <a:noFill/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8925031"/>
      </p:ext>
    </p:extLst>
  </p:cSld>
  <p:clrMapOvr>
    <a:masterClrMapping/>
  </p:clrMapOvr>
</p:sld>
</file>

<file path=ppt/slides/slide1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3200" dirty="0" err="1"/>
              <a:t>Recall</a:t>
            </a:r>
            <a:r>
              <a:rPr lang="pl-PL" sz="3200" dirty="0"/>
              <a:t> the </a:t>
            </a:r>
            <a:r>
              <a:rPr lang="pl-PL" sz="3200" dirty="0" err="1"/>
              <a:t>definition</a:t>
            </a:r>
            <a:r>
              <a:rPr lang="pl-PL" sz="3200" dirty="0"/>
              <a:t> of PAV</a:t>
            </a:r>
          </a:p>
        </p:txBody>
      </p:sp>
      <p:cxnSp>
        <p:nvCxnSpPr>
          <p:cNvPr id="81" name="Łącznik prosty 80"/>
          <p:cNvCxnSpPr>
            <a:cxnSpLocks/>
          </p:cNvCxnSpPr>
          <p:nvPr/>
        </p:nvCxnSpPr>
        <p:spPr>
          <a:xfrm>
            <a:off x="5649702" y="1281883"/>
            <a:ext cx="0" cy="532595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1154630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5719312" y="1384555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V1:</a:t>
            </a: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561" y="1177665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1113" y="1203647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3374" y="1093243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1788062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pole tekstowe 19"/>
          <p:cNvSpPr txBox="1"/>
          <p:nvPr/>
        </p:nvSpPr>
        <p:spPr>
          <a:xfrm>
            <a:off x="5719312" y="2017987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V2:</a:t>
            </a:r>
          </a:p>
        </p:txBody>
      </p:sp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561" y="1811097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9425" y="1743459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2452138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pole tekstowe 24"/>
          <p:cNvSpPr txBox="1"/>
          <p:nvPr/>
        </p:nvSpPr>
        <p:spPr>
          <a:xfrm>
            <a:off x="5719312" y="26820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V3:</a:t>
            </a:r>
          </a:p>
        </p:txBody>
      </p: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561" y="2475173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3113264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pole tekstowe 29"/>
          <p:cNvSpPr txBox="1"/>
          <p:nvPr/>
        </p:nvSpPr>
        <p:spPr>
          <a:xfrm>
            <a:off x="5719312" y="3343189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V4:</a:t>
            </a:r>
          </a:p>
        </p:txBody>
      </p:sp>
      <p:pic>
        <p:nvPicPr>
          <p:cNvPr id="3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561" y="313629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pole tekstowe 34"/>
          <p:cNvSpPr txBox="1"/>
          <p:nvPr/>
        </p:nvSpPr>
        <p:spPr>
          <a:xfrm>
            <a:off x="5720373" y="3990519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V5:</a:t>
            </a:r>
          </a:p>
        </p:txBody>
      </p:sp>
      <p:pic>
        <p:nvPicPr>
          <p:cNvPr id="3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6365" y="3795428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pole tekstowe 39"/>
          <p:cNvSpPr txBox="1"/>
          <p:nvPr/>
        </p:nvSpPr>
        <p:spPr>
          <a:xfrm>
            <a:off x="5719312" y="4634510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V6:</a:t>
            </a:r>
          </a:p>
        </p:txBody>
      </p:sp>
      <p:sp>
        <p:nvSpPr>
          <p:cNvPr id="47" name="pole tekstowe 46"/>
          <p:cNvSpPr txBox="1"/>
          <p:nvPr/>
        </p:nvSpPr>
        <p:spPr>
          <a:xfrm>
            <a:off x="5719312" y="5299075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V7:</a:t>
            </a:r>
          </a:p>
        </p:txBody>
      </p:sp>
      <p:pic>
        <p:nvPicPr>
          <p:cNvPr id="49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6356" y="5106288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9336" y="5027341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" name="pole tekstowe 56"/>
          <p:cNvSpPr txBox="1"/>
          <p:nvPr/>
        </p:nvSpPr>
        <p:spPr>
          <a:xfrm>
            <a:off x="5719312" y="59648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V8:</a:t>
            </a:r>
          </a:p>
        </p:txBody>
      </p:sp>
      <p:pic>
        <p:nvPicPr>
          <p:cNvPr id="61" name="Obraz 3" descr="myohmy.jpg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1297" y="2460185"/>
            <a:ext cx="408543" cy="735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4435" y="2467714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2637" y="3810492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Obraz 3" descr="myohmy.jpg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3915" y="4417310"/>
            <a:ext cx="408543" cy="735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Obraz 6" descr="hvd4-c2.jpg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1297" y="4375302"/>
            <a:ext cx="469659" cy="730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4765" y="5794711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6534" y="4320553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6330" y="4456950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pole tekstowe 2"/>
              <p:cNvSpPr txBox="1"/>
              <p:nvPr/>
            </p:nvSpPr>
            <p:spPr>
              <a:xfrm>
                <a:off x="172720" y="975361"/>
                <a:ext cx="5188788" cy="13525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pl-PL" sz="2400" dirty="0"/>
                  <a:t>Assume a </a:t>
                </a:r>
                <a:r>
                  <a:rPr lang="pl-PL" sz="2400" dirty="0" err="1"/>
                  <a:t>voter</a:t>
                </a:r>
                <a:r>
                  <a:rPr lang="pl-PL" sz="2400" dirty="0"/>
                  <a:t> </a:t>
                </a:r>
                <a14:m>
                  <m:oMath xmlns:m="http://schemas.openxmlformats.org/officeDocument/2006/math"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𝑖</m:t>
                    </m:r>
                  </m:oMath>
                </a14:m>
                <a:r>
                  <a:rPr lang="pl-PL" sz="2400" dirty="0"/>
                  <a:t> </a:t>
                </a:r>
                <a:r>
                  <a:rPr lang="pl-PL" sz="2400" dirty="0" err="1"/>
                  <a:t>approves</a:t>
                </a:r>
                <a:r>
                  <a:rPr lang="pl-PL" sz="2400" dirty="0"/>
                  <a:t> </a:t>
                </a:r>
                <a14:m>
                  <m:oMath xmlns:m="http://schemas.openxmlformats.org/officeDocument/2006/math"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pl-PL" sz="2400" dirty="0"/>
                  <a:t> </a:t>
                </a:r>
                <a:r>
                  <a:rPr lang="pl-PL" sz="2400" dirty="0" err="1"/>
                  <a:t>members</a:t>
                </a:r>
                <a:r>
                  <a:rPr lang="pl-PL" sz="2400" dirty="0"/>
                  <a:t> of a </a:t>
                </a:r>
                <a:r>
                  <a:rPr lang="pl-PL" sz="2400" dirty="0" err="1"/>
                  <a:t>committee</a:t>
                </a:r>
                <a:r>
                  <a:rPr lang="pl-PL" sz="2400" dirty="0"/>
                  <a:t> </a:t>
                </a:r>
                <a14:m>
                  <m:oMath xmlns:m="http://schemas.openxmlformats.org/officeDocument/2006/math"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𝐶</m:t>
                    </m:r>
                  </m:oMath>
                </a14:m>
                <a:r>
                  <a:rPr lang="pl-PL" sz="2400" dirty="0"/>
                  <a:t>.</a:t>
                </a:r>
                <a:r>
                  <a:rPr lang="pl-PL" dirty="0"/>
                  <a:t> </a:t>
                </a:r>
                <a:r>
                  <a:rPr lang="pl-PL" sz="2400" dirty="0" err="1"/>
                  <a:t>Such</a:t>
                </a:r>
                <a:r>
                  <a:rPr lang="pl-PL" sz="2400" dirty="0"/>
                  <a:t> </a:t>
                </a:r>
                <a:r>
                  <a:rPr lang="pl-PL" sz="2400" dirty="0" err="1"/>
                  <a:t>voter</a:t>
                </a:r>
                <a:r>
                  <a:rPr lang="pl-PL" sz="2400" dirty="0"/>
                  <a:t> </a:t>
                </a:r>
                <a:r>
                  <a:rPr lang="pl-PL" sz="2400" dirty="0" err="1"/>
                  <a:t>gives</a:t>
                </a:r>
                <a:r>
                  <a:rPr lang="pl-PL" sz="2400" dirty="0"/>
                  <a:t> </a:t>
                </a:r>
                <a:r>
                  <a:rPr lang="pl-PL" sz="2400" dirty="0" err="1"/>
                  <a:t>score</a:t>
                </a:r>
                <a:r>
                  <a:rPr lang="pl-PL" sz="2400" dirty="0"/>
                  <a:t> of </a:t>
                </a:r>
                <a14:m>
                  <m:oMath xmlns:m="http://schemas.openxmlformats.org/officeDocument/2006/math">
                    <m:r>
                      <a:rPr lang="pl-PL" sz="2400" b="0" i="0" smtClean="0">
                        <a:latin typeface="Cambria Math" panose="02040503050406030204" pitchFamily="18" charset="0"/>
                      </a:rPr>
                      <m:t>1</m:t>
                    </m:r>
                    <m:r>
                      <a:rPr lang="pl-PL" sz="2400" b="0" i="0" smtClean="0">
                        <a:latin typeface="Cambria Math" panose="02040503050406030204" pitchFamily="18" charset="0"/>
                      </a:rPr>
                      <m:t>+ </m:t>
                    </m:r>
                    <m:f>
                      <m:fPr>
                        <m:ctrlPr>
                          <a:rPr lang="pl-PL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pl-PL" sz="24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pl-PL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 + </m:t>
                    </m:r>
                    <m:f>
                      <m:fPr>
                        <m:ctrlPr>
                          <a:rPr lang="pl-PL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pl-PL" sz="24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pl-PL" sz="24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 +…+ </m:t>
                    </m:r>
                    <m:f>
                      <m:fPr>
                        <m:ctrlPr>
                          <a:rPr lang="pl-PL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pl-PL" sz="24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pl-PL" sz="24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den>
                    </m:f>
                  </m:oMath>
                </a14:m>
                <a:r>
                  <a:rPr lang="pl-PL" dirty="0"/>
                  <a:t>  </a:t>
                </a:r>
                <a:r>
                  <a:rPr lang="pl-PL" sz="2400" dirty="0"/>
                  <a:t>to </a:t>
                </a:r>
                <a14:m>
                  <m:oMath xmlns:m="http://schemas.openxmlformats.org/officeDocument/2006/math">
                    <m:r>
                      <a:rPr lang="pl-PL" sz="2400" i="1">
                        <a:latin typeface="Cambria Math" panose="02040503050406030204" pitchFamily="18" charset="0"/>
                      </a:rPr>
                      <m:t>𝐶</m:t>
                    </m:r>
                    <m:r>
                      <a:rPr lang="pl-PL" sz="2400">
                        <a:latin typeface="Cambria Math" panose="02040503050406030204" pitchFamily="18" charset="0"/>
                      </a:rPr>
                      <m:t>.</m:t>
                    </m:r>
                  </m:oMath>
                </a14:m>
                <a:endParaRPr lang="pl-PL" sz="2400" dirty="0"/>
              </a:p>
            </p:txBody>
          </p:sp>
        </mc:Choice>
        <mc:Fallback xmlns="">
          <p:sp>
            <p:nvSpPr>
              <p:cNvPr id="3" name="pole tekstow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2720" y="975361"/>
                <a:ext cx="5188788" cy="1352550"/>
              </a:xfrm>
              <a:prstGeom prst="rect">
                <a:avLst/>
              </a:prstGeom>
              <a:blipFill>
                <a:blip r:embed="rId10"/>
                <a:stretch>
                  <a:fillRect l="-1761" t="-3604" r="-1526" b="-4054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pole tekstowe 4"/>
          <p:cNvSpPr txBox="1"/>
          <p:nvPr/>
        </p:nvSpPr>
        <p:spPr>
          <a:xfrm>
            <a:off x="172720" y="2682063"/>
            <a:ext cx="34709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err="1"/>
              <a:t>E.g</a:t>
            </a:r>
            <a:r>
              <a:rPr lang="pl-PL" sz="2400" dirty="0"/>
              <a:t>., </a:t>
            </a:r>
            <a:r>
              <a:rPr lang="pl-PL" sz="2400" dirty="0" err="1"/>
              <a:t>consider</a:t>
            </a:r>
            <a:r>
              <a:rPr lang="pl-PL" sz="2400" dirty="0"/>
              <a:t> </a:t>
            </a:r>
            <a:r>
              <a:rPr lang="pl-PL" sz="2400" dirty="0" err="1"/>
              <a:t>committee</a:t>
            </a:r>
            <a:endParaRPr lang="pl-PL" sz="2400" dirty="0"/>
          </a:p>
        </p:txBody>
      </p:sp>
      <p:pic>
        <p:nvPicPr>
          <p:cNvPr id="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4393" y="2540952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5949" y="2538003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4425" y="2586455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pole tekstowe 5"/>
              <p:cNvSpPr txBox="1"/>
              <p:nvPr/>
            </p:nvSpPr>
            <p:spPr>
              <a:xfrm>
                <a:off x="167477" y="3541594"/>
                <a:ext cx="2355004" cy="98321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pl-PL" sz="2400" dirty="0" err="1"/>
                  <a:t>Score</a:t>
                </a:r>
                <a:r>
                  <a:rPr lang="pl-PL" sz="2400" dirty="0"/>
                  <a:t> from </a:t>
                </a:r>
                <a:r>
                  <a:rPr lang="pl-PL" sz="2400" dirty="0" err="1"/>
                  <a:t>voter</a:t>
                </a:r>
                <a:r>
                  <a:rPr lang="pl-PL" sz="2400" dirty="0"/>
                  <a:t>:</a:t>
                </a:r>
              </a:p>
              <a:p>
                <a:r>
                  <a:rPr lang="pl-PL" sz="2400" dirty="0"/>
                  <a:t> v1: </a:t>
                </a:r>
                <a14:m>
                  <m:oMath xmlns:m="http://schemas.openxmlformats.org/officeDocument/2006/math">
                    <m:r>
                      <a:rPr lang="pl-PL" sz="2400">
                        <a:latin typeface="Cambria Math" panose="02040503050406030204" pitchFamily="18" charset="0"/>
                      </a:rPr>
                      <m:t>1</m:t>
                    </m:r>
                    <m:r>
                      <a:rPr lang="pl-PL" sz="2400">
                        <a:latin typeface="Cambria Math" panose="02040503050406030204" pitchFamily="18" charset="0"/>
                      </a:rPr>
                      <m:t>+ </m:t>
                    </m:r>
                    <m:f>
                      <m:fPr>
                        <m:ctrlPr>
                          <a:rPr lang="pl-PL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pl-PL" sz="2400" i="1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pl-PL" sz="2400" i="1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pl-PL" sz="2400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endParaRPr lang="pl-PL" sz="2400" dirty="0"/>
              </a:p>
            </p:txBody>
          </p:sp>
        </mc:Choice>
        <mc:Fallback xmlns="">
          <p:sp>
            <p:nvSpPr>
              <p:cNvPr id="6" name="pole tekstow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7477" y="3541594"/>
                <a:ext cx="2355004" cy="983218"/>
              </a:xfrm>
              <a:prstGeom prst="rect">
                <a:avLst/>
              </a:prstGeom>
              <a:blipFill>
                <a:blip r:embed="rId11"/>
                <a:stretch>
                  <a:fillRect l="-3876" t="-4969" r="-2842" b="-6211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8" name="pole tekstowe 47"/>
              <p:cNvSpPr txBox="1"/>
              <p:nvPr/>
            </p:nvSpPr>
            <p:spPr>
              <a:xfrm>
                <a:off x="2736981" y="3910926"/>
                <a:ext cx="1430776" cy="613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pl-PL" sz="2400" dirty="0"/>
                  <a:t>v2: </a:t>
                </a:r>
                <a14:m>
                  <m:oMath xmlns:m="http://schemas.openxmlformats.org/officeDocument/2006/math">
                    <m:r>
                      <a:rPr lang="pl-PL" sz="2400">
                        <a:latin typeface="Cambria Math" panose="02040503050406030204" pitchFamily="18" charset="0"/>
                      </a:rPr>
                      <m:t>1</m:t>
                    </m:r>
                    <m:r>
                      <a:rPr lang="pl-PL" sz="2400">
                        <a:latin typeface="Cambria Math" panose="02040503050406030204" pitchFamily="18" charset="0"/>
                      </a:rPr>
                      <m:t>+ </m:t>
                    </m:r>
                    <m:f>
                      <m:fPr>
                        <m:ctrlPr>
                          <a:rPr lang="pl-PL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pl-PL" sz="2400" i="1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pl-PL" sz="2400" i="1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pl-PL" sz="2400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endParaRPr lang="pl-PL" sz="2400" dirty="0"/>
              </a:p>
            </p:txBody>
          </p:sp>
        </mc:Choice>
        <mc:Fallback xmlns="">
          <p:sp>
            <p:nvSpPr>
              <p:cNvPr id="48" name="pole tekstowe 4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36981" y="3910926"/>
                <a:ext cx="1430776" cy="613886"/>
              </a:xfrm>
              <a:prstGeom prst="rect">
                <a:avLst/>
              </a:prstGeom>
              <a:blipFill>
                <a:blip r:embed="rId12"/>
                <a:stretch>
                  <a:fillRect l="-6809" b="-11000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1" name="Prostokąt: zaokrąglone rogi 50"/>
          <p:cNvSpPr/>
          <p:nvPr/>
        </p:nvSpPr>
        <p:spPr>
          <a:xfrm>
            <a:off x="6205327" y="2515421"/>
            <a:ext cx="937131" cy="652409"/>
          </a:xfrm>
          <a:prstGeom prst="roundRect">
            <a:avLst/>
          </a:prstGeom>
          <a:noFill/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5" name="Prostokąt: zaokrąglone rogi 44"/>
          <p:cNvSpPr/>
          <p:nvPr/>
        </p:nvSpPr>
        <p:spPr>
          <a:xfrm>
            <a:off x="7756690" y="2453235"/>
            <a:ext cx="422134" cy="652409"/>
          </a:xfrm>
          <a:prstGeom prst="roundRect">
            <a:avLst/>
          </a:prstGeom>
          <a:noFill/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6" name="pole tekstowe 45"/>
              <p:cNvSpPr txBox="1"/>
              <p:nvPr/>
            </p:nvSpPr>
            <p:spPr>
              <a:xfrm>
                <a:off x="232354" y="4477887"/>
                <a:ext cx="1926681" cy="61574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pl-PL" sz="2400" dirty="0"/>
                  <a:t>v3: </a:t>
                </a:r>
                <a14:m>
                  <m:oMath xmlns:m="http://schemas.openxmlformats.org/officeDocument/2006/math">
                    <m:r>
                      <a:rPr lang="pl-PL" sz="2400">
                        <a:latin typeface="Cambria Math" panose="02040503050406030204" pitchFamily="18" charset="0"/>
                      </a:rPr>
                      <m:t>1</m:t>
                    </m:r>
                    <m:r>
                      <a:rPr lang="pl-PL" sz="2400">
                        <a:latin typeface="Cambria Math" panose="02040503050406030204" pitchFamily="18" charset="0"/>
                      </a:rPr>
                      <m:t>+ </m:t>
                    </m:r>
                    <m:f>
                      <m:fPr>
                        <m:ctrlPr>
                          <a:rPr lang="pl-PL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pl-PL" sz="2400" i="1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pl-PL" sz="2400" i="1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pl-PL" sz="2400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pl-PL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pl-PL" sz="24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pl-PL" sz="24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endParaRPr lang="pl-PL" sz="2400" dirty="0"/>
              </a:p>
            </p:txBody>
          </p:sp>
        </mc:Choice>
        <mc:Fallback xmlns="">
          <p:sp>
            <p:nvSpPr>
              <p:cNvPr id="46" name="pole tekstowe 4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2354" y="4477887"/>
                <a:ext cx="1926681" cy="615746"/>
              </a:xfrm>
              <a:prstGeom prst="rect">
                <a:avLst/>
              </a:prstGeom>
              <a:blipFill>
                <a:blip r:embed="rId13"/>
                <a:stretch>
                  <a:fillRect l="-4747" b="-9901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14816212"/>
      </p:ext>
    </p:extLst>
  </p:cSld>
  <p:clrMapOvr>
    <a:masterClrMapping/>
  </p:clrMapOvr>
</p:sld>
</file>

<file path=ppt/slides/slide1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3200" dirty="0" err="1"/>
              <a:t>Recall</a:t>
            </a:r>
            <a:r>
              <a:rPr lang="pl-PL" sz="3200" dirty="0"/>
              <a:t> the </a:t>
            </a:r>
            <a:r>
              <a:rPr lang="pl-PL" sz="3200" dirty="0" err="1"/>
              <a:t>definition</a:t>
            </a:r>
            <a:r>
              <a:rPr lang="pl-PL" sz="3200" dirty="0"/>
              <a:t> of PAV</a:t>
            </a:r>
          </a:p>
        </p:txBody>
      </p:sp>
      <p:cxnSp>
        <p:nvCxnSpPr>
          <p:cNvPr id="81" name="Łącznik prosty 80"/>
          <p:cNvCxnSpPr>
            <a:cxnSpLocks/>
          </p:cNvCxnSpPr>
          <p:nvPr/>
        </p:nvCxnSpPr>
        <p:spPr>
          <a:xfrm>
            <a:off x="5649702" y="1281883"/>
            <a:ext cx="0" cy="532595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1154630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5719312" y="1384555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V1:</a:t>
            </a: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561" y="1177665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1113" y="1203647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3374" y="1093243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1788062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pole tekstowe 19"/>
          <p:cNvSpPr txBox="1"/>
          <p:nvPr/>
        </p:nvSpPr>
        <p:spPr>
          <a:xfrm>
            <a:off x="5719312" y="2017987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V2:</a:t>
            </a:r>
          </a:p>
        </p:txBody>
      </p:sp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561" y="1811097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9425" y="1743459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2452138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pole tekstowe 24"/>
          <p:cNvSpPr txBox="1"/>
          <p:nvPr/>
        </p:nvSpPr>
        <p:spPr>
          <a:xfrm>
            <a:off x="5719312" y="26820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V3:</a:t>
            </a:r>
          </a:p>
        </p:txBody>
      </p: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561" y="2475173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3113264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pole tekstowe 29"/>
          <p:cNvSpPr txBox="1"/>
          <p:nvPr/>
        </p:nvSpPr>
        <p:spPr>
          <a:xfrm>
            <a:off x="5719312" y="3343189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V4:</a:t>
            </a:r>
          </a:p>
        </p:txBody>
      </p:sp>
      <p:pic>
        <p:nvPicPr>
          <p:cNvPr id="3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561" y="313629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pole tekstowe 34"/>
          <p:cNvSpPr txBox="1"/>
          <p:nvPr/>
        </p:nvSpPr>
        <p:spPr>
          <a:xfrm>
            <a:off x="5720373" y="3990519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V5:</a:t>
            </a:r>
          </a:p>
        </p:txBody>
      </p:sp>
      <p:pic>
        <p:nvPicPr>
          <p:cNvPr id="3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6365" y="3795428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pole tekstowe 39"/>
          <p:cNvSpPr txBox="1"/>
          <p:nvPr/>
        </p:nvSpPr>
        <p:spPr>
          <a:xfrm>
            <a:off x="5719312" y="4634510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V6:</a:t>
            </a:r>
          </a:p>
        </p:txBody>
      </p:sp>
      <p:sp>
        <p:nvSpPr>
          <p:cNvPr id="47" name="pole tekstowe 46"/>
          <p:cNvSpPr txBox="1"/>
          <p:nvPr/>
        </p:nvSpPr>
        <p:spPr>
          <a:xfrm>
            <a:off x="5719312" y="5299075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V7:</a:t>
            </a:r>
          </a:p>
        </p:txBody>
      </p:sp>
      <p:pic>
        <p:nvPicPr>
          <p:cNvPr id="49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6356" y="5106288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9336" y="5027341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" name="pole tekstowe 56"/>
          <p:cNvSpPr txBox="1"/>
          <p:nvPr/>
        </p:nvSpPr>
        <p:spPr>
          <a:xfrm>
            <a:off x="5719312" y="59648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V8:</a:t>
            </a:r>
          </a:p>
        </p:txBody>
      </p:sp>
      <p:pic>
        <p:nvPicPr>
          <p:cNvPr id="61" name="Obraz 3" descr="myohmy.jpg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1297" y="2460185"/>
            <a:ext cx="408543" cy="735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4435" y="2467714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2637" y="3810492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Obraz 3" descr="myohmy.jpg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3915" y="4417310"/>
            <a:ext cx="408543" cy="735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Obraz 6" descr="hvd4-c2.jpg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1297" y="4375302"/>
            <a:ext cx="469659" cy="730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4765" y="5794711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6534" y="4320553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6330" y="4456950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pole tekstowe 2"/>
              <p:cNvSpPr txBox="1"/>
              <p:nvPr/>
            </p:nvSpPr>
            <p:spPr>
              <a:xfrm>
                <a:off x="172720" y="975361"/>
                <a:ext cx="5188788" cy="13525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pl-PL" sz="2400" dirty="0"/>
                  <a:t>Assume a </a:t>
                </a:r>
                <a:r>
                  <a:rPr lang="pl-PL" sz="2400" dirty="0" err="1"/>
                  <a:t>voter</a:t>
                </a:r>
                <a:r>
                  <a:rPr lang="pl-PL" sz="2400" dirty="0"/>
                  <a:t> </a:t>
                </a:r>
                <a14:m>
                  <m:oMath xmlns:m="http://schemas.openxmlformats.org/officeDocument/2006/math"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𝑖</m:t>
                    </m:r>
                  </m:oMath>
                </a14:m>
                <a:r>
                  <a:rPr lang="pl-PL" sz="2400" dirty="0"/>
                  <a:t> </a:t>
                </a:r>
                <a:r>
                  <a:rPr lang="pl-PL" sz="2400" dirty="0" err="1"/>
                  <a:t>approves</a:t>
                </a:r>
                <a:r>
                  <a:rPr lang="pl-PL" sz="2400" dirty="0"/>
                  <a:t> </a:t>
                </a:r>
                <a14:m>
                  <m:oMath xmlns:m="http://schemas.openxmlformats.org/officeDocument/2006/math"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pl-PL" sz="2400" dirty="0"/>
                  <a:t> </a:t>
                </a:r>
                <a:r>
                  <a:rPr lang="pl-PL" sz="2400" dirty="0" err="1"/>
                  <a:t>members</a:t>
                </a:r>
                <a:r>
                  <a:rPr lang="pl-PL" sz="2400" dirty="0"/>
                  <a:t> of a </a:t>
                </a:r>
                <a:r>
                  <a:rPr lang="pl-PL" sz="2400" dirty="0" err="1"/>
                  <a:t>committee</a:t>
                </a:r>
                <a:r>
                  <a:rPr lang="pl-PL" sz="2400" dirty="0"/>
                  <a:t> </a:t>
                </a:r>
                <a14:m>
                  <m:oMath xmlns:m="http://schemas.openxmlformats.org/officeDocument/2006/math"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𝐶</m:t>
                    </m:r>
                  </m:oMath>
                </a14:m>
                <a:r>
                  <a:rPr lang="pl-PL" sz="2400" dirty="0"/>
                  <a:t>.</a:t>
                </a:r>
                <a:r>
                  <a:rPr lang="pl-PL" dirty="0"/>
                  <a:t> </a:t>
                </a:r>
                <a:r>
                  <a:rPr lang="pl-PL" sz="2400" dirty="0" err="1"/>
                  <a:t>Such</a:t>
                </a:r>
                <a:r>
                  <a:rPr lang="pl-PL" sz="2400" dirty="0"/>
                  <a:t> </a:t>
                </a:r>
                <a:r>
                  <a:rPr lang="pl-PL" sz="2400" dirty="0" err="1"/>
                  <a:t>voter</a:t>
                </a:r>
                <a:r>
                  <a:rPr lang="pl-PL" sz="2400" dirty="0"/>
                  <a:t> </a:t>
                </a:r>
                <a:r>
                  <a:rPr lang="pl-PL" sz="2400" dirty="0" err="1"/>
                  <a:t>gives</a:t>
                </a:r>
                <a:r>
                  <a:rPr lang="pl-PL" sz="2400" dirty="0"/>
                  <a:t> </a:t>
                </a:r>
                <a:r>
                  <a:rPr lang="pl-PL" sz="2400" dirty="0" err="1"/>
                  <a:t>score</a:t>
                </a:r>
                <a:r>
                  <a:rPr lang="pl-PL" sz="2400" dirty="0"/>
                  <a:t> of </a:t>
                </a:r>
                <a14:m>
                  <m:oMath xmlns:m="http://schemas.openxmlformats.org/officeDocument/2006/math">
                    <m:r>
                      <a:rPr lang="pl-PL" sz="2400" b="0" i="0" smtClean="0">
                        <a:latin typeface="Cambria Math" panose="02040503050406030204" pitchFamily="18" charset="0"/>
                      </a:rPr>
                      <m:t>1</m:t>
                    </m:r>
                    <m:r>
                      <a:rPr lang="pl-PL" sz="2400" b="0" i="0" smtClean="0">
                        <a:latin typeface="Cambria Math" panose="02040503050406030204" pitchFamily="18" charset="0"/>
                      </a:rPr>
                      <m:t>+ </m:t>
                    </m:r>
                    <m:f>
                      <m:fPr>
                        <m:ctrlPr>
                          <a:rPr lang="pl-PL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pl-PL" sz="24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pl-PL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 + </m:t>
                    </m:r>
                    <m:f>
                      <m:fPr>
                        <m:ctrlPr>
                          <a:rPr lang="pl-PL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pl-PL" sz="24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pl-PL" sz="24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 +…+ </m:t>
                    </m:r>
                    <m:f>
                      <m:fPr>
                        <m:ctrlPr>
                          <a:rPr lang="pl-PL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pl-PL" sz="24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pl-PL" sz="24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den>
                    </m:f>
                  </m:oMath>
                </a14:m>
                <a:r>
                  <a:rPr lang="pl-PL" dirty="0"/>
                  <a:t>  </a:t>
                </a:r>
                <a:r>
                  <a:rPr lang="pl-PL" sz="2400" dirty="0"/>
                  <a:t>to </a:t>
                </a:r>
                <a14:m>
                  <m:oMath xmlns:m="http://schemas.openxmlformats.org/officeDocument/2006/math">
                    <m:r>
                      <a:rPr lang="pl-PL" sz="2400" i="1">
                        <a:latin typeface="Cambria Math" panose="02040503050406030204" pitchFamily="18" charset="0"/>
                      </a:rPr>
                      <m:t>𝐶</m:t>
                    </m:r>
                    <m:r>
                      <a:rPr lang="pl-PL" sz="2400">
                        <a:latin typeface="Cambria Math" panose="02040503050406030204" pitchFamily="18" charset="0"/>
                      </a:rPr>
                      <m:t>.</m:t>
                    </m:r>
                  </m:oMath>
                </a14:m>
                <a:endParaRPr lang="pl-PL" sz="2400" dirty="0"/>
              </a:p>
            </p:txBody>
          </p:sp>
        </mc:Choice>
        <mc:Fallback xmlns="">
          <p:sp>
            <p:nvSpPr>
              <p:cNvPr id="3" name="pole tekstow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2720" y="975361"/>
                <a:ext cx="5188788" cy="1352550"/>
              </a:xfrm>
              <a:prstGeom prst="rect">
                <a:avLst/>
              </a:prstGeom>
              <a:blipFill>
                <a:blip r:embed="rId10"/>
                <a:stretch>
                  <a:fillRect l="-1761" t="-3604" r="-1526" b="-4054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pole tekstowe 4"/>
          <p:cNvSpPr txBox="1"/>
          <p:nvPr/>
        </p:nvSpPr>
        <p:spPr>
          <a:xfrm>
            <a:off x="172720" y="2682063"/>
            <a:ext cx="34709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err="1"/>
              <a:t>E.g</a:t>
            </a:r>
            <a:r>
              <a:rPr lang="pl-PL" sz="2400" dirty="0"/>
              <a:t>., </a:t>
            </a:r>
            <a:r>
              <a:rPr lang="pl-PL" sz="2400" dirty="0" err="1"/>
              <a:t>consider</a:t>
            </a:r>
            <a:r>
              <a:rPr lang="pl-PL" sz="2400" dirty="0"/>
              <a:t> </a:t>
            </a:r>
            <a:r>
              <a:rPr lang="pl-PL" sz="2400" dirty="0" err="1"/>
              <a:t>committee</a:t>
            </a:r>
            <a:endParaRPr lang="pl-PL" sz="2400" dirty="0"/>
          </a:p>
        </p:txBody>
      </p:sp>
      <p:pic>
        <p:nvPicPr>
          <p:cNvPr id="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4393" y="2540952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5949" y="2538003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4425" y="2586455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pole tekstowe 5"/>
              <p:cNvSpPr txBox="1"/>
              <p:nvPr/>
            </p:nvSpPr>
            <p:spPr>
              <a:xfrm>
                <a:off x="167477" y="3541594"/>
                <a:ext cx="2355004" cy="98321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pl-PL" sz="2400" dirty="0" err="1"/>
                  <a:t>Score</a:t>
                </a:r>
                <a:r>
                  <a:rPr lang="pl-PL" sz="2400" dirty="0"/>
                  <a:t> from </a:t>
                </a:r>
                <a:r>
                  <a:rPr lang="pl-PL" sz="2400" dirty="0" err="1"/>
                  <a:t>voter</a:t>
                </a:r>
                <a:r>
                  <a:rPr lang="pl-PL" sz="2400" dirty="0"/>
                  <a:t>:</a:t>
                </a:r>
              </a:p>
              <a:p>
                <a:r>
                  <a:rPr lang="pl-PL" sz="2400" dirty="0"/>
                  <a:t> v1: </a:t>
                </a:r>
                <a14:m>
                  <m:oMath xmlns:m="http://schemas.openxmlformats.org/officeDocument/2006/math">
                    <m:r>
                      <a:rPr lang="pl-PL" sz="2400">
                        <a:latin typeface="Cambria Math" panose="02040503050406030204" pitchFamily="18" charset="0"/>
                      </a:rPr>
                      <m:t>1</m:t>
                    </m:r>
                    <m:r>
                      <a:rPr lang="pl-PL" sz="2400">
                        <a:latin typeface="Cambria Math" panose="02040503050406030204" pitchFamily="18" charset="0"/>
                      </a:rPr>
                      <m:t>+ </m:t>
                    </m:r>
                    <m:f>
                      <m:fPr>
                        <m:ctrlPr>
                          <a:rPr lang="pl-PL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pl-PL" sz="2400" i="1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pl-PL" sz="2400" i="1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pl-PL" sz="2400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endParaRPr lang="pl-PL" sz="2400" dirty="0"/>
              </a:p>
            </p:txBody>
          </p:sp>
        </mc:Choice>
        <mc:Fallback xmlns="">
          <p:sp>
            <p:nvSpPr>
              <p:cNvPr id="6" name="pole tekstow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7477" y="3541594"/>
                <a:ext cx="2355004" cy="983218"/>
              </a:xfrm>
              <a:prstGeom prst="rect">
                <a:avLst/>
              </a:prstGeom>
              <a:blipFill>
                <a:blip r:embed="rId11"/>
                <a:stretch>
                  <a:fillRect l="-3876" t="-4969" r="-2842" b="-6211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8" name="pole tekstowe 47"/>
              <p:cNvSpPr txBox="1"/>
              <p:nvPr/>
            </p:nvSpPr>
            <p:spPr>
              <a:xfrm>
                <a:off x="2736981" y="3910926"/>
                <a:ext cx="1430776" cy="613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pl-PL" sz="2400" dirty="0"/>
                  <a:t>v2: </a:t>
                </a:r>
                <a14:m>
                  <m:oMath xmlns:m="http://schemas.openxmlformats.org/officeDocument/2006/math">
                    <m:r>
                      <a:rPr lang="pl-PL" sz="2400">
                        <a:latin typeface="Cambria Math" panose="02040503050406030204" pitchFamily="18" charset="0"/>
                      </a:rPr>
                      <m:t>1</m:t>
                    </m:r>
                    <m:r>
                      <a:rPr lang="pl-PL" sz="2400">
                        <a:latin typeface="Cambria Math" panose="02040503050406030204" pitchFamily="18" charset="0"/>
                      </a:rPr>
                      <m:t>+ </m:t>
                    </m:r>
                    <m:f>
                      <m:fPr>
                        <m:ctrlPr>
                          <a:rPr lang="pl-PL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pl-PL" sz="2400" i="1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pl-PL" sz="2400" i="1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pl-PL" sz="2400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endParaRPr lang="pl-PL" sz="2400" dirty="0"/>
              </a:p>
            </p:txBody>
          </p:sp>
        </mc:Choice>
        <mc:Fallback xmlns="">
          <p:sp>
            <p:nvSpPr>
              <p:cNvPr id="48" name="pole tekstowe 4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36981" y="3910926"/>
                <a:ext cx="1430776" cy="613886"/>
              </a:xfrm>
              <a:prstGeom prst="rect">
                <a:avLst/>
              </a:prstGeom>
              <a:blipFill>
                <a:blip r:embed="rId12"/>
                <a:stretch>
                  <a:fillRect l="-6809" b="-11000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6" name="pole tekstowe 45"/>
              <p:cNvSpPr txBox="1"/>
              <p:nvPr/>
            </p:nvSpPr>
            <p:spPr>
              <a:xfrm>
                <a:off x="232354" y="4477887"/>
                <a:ext cx="1926681" cy="61574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pl-PL" sz="2400" dirty="0"/>
                  <a:t>v3: </a:t>
                </a:r>
                <a14:m>
                  <m:oMath xmlns:m="http://schemas.openxmlformats.org/officeDocument/2006/math">
                    <m:r>
                      <a:rPr lang="pl-PL" sz="2400">
                        <a:latin typeface="Cambria Math" panose="02040503050406030204" pitchFamily="18" charset="0"/>
                      </a:rPr>
                      <m:t>1</m:t>
                    </m:r>
                    <m:r>
                      <a:rPr lang="pl-PL" sz="2400">
                        <a:latin typeface="Cambria Math" panose="02040503050406030204" pitchFamily="18" charset="0"/>
                      </a:rPr>
                      <m:t>+ </m:t>
                    </m:r>
                    <m:f>
                      <m:fPr>
                        <m:ctrlPr>
                          <a:rPr lang="pl-PL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pl-PL" sz="2400" i="1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pl-PL" sz="2400" i="1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pl-PL" sz="2400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pl-PL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pl-PL" sz="24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pl-PL" sz="24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endParaRPr lang="pl-PL" sz="2400" dirty="0"/>
              </a:p>
            </p:txBody>
          </p:sp>
        </mc:Choice>
        <mc:Fallback xmlns="">
          <p:sp>
            <p:nvSpPr>
              <p:cNvPr id="46" name="pole tekstowe 4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2354" y="4477887"/>
                <a:ext cx="1926681" cy="615746"/>
              </a:xfrm>
              <a:prstGeom prst="rect">
                <a:avLst/>
              </a:prstGeom>
              <a:blipFill>
                <a:blip r:embed="rId13"/>
                <a:stretch>
                  <a:fillRect l="-4747" b="-9901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2" name="pole tekstowe 51"/>
              <p:cNvSpPr txBox="1"/>
              <p:nvPr/>
            </p:nvSpPr>
            <p:spPr>
              <a:xfrm>
                <a:off x="2743784" y="4491741"/>
                <a:ext cx="1430776" cy="613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pl-PL" sz="2400" dirty="0"/>
                  <a:t>v4: </a:t>
                </a:r>
                <a14:m>
                  <m:oMath xmlns:m="http://schemas.openxmlformats.org/officeDocument/2006/math">
                    <m:r>
                      <a:rPr lang="pl-PL" sz="2400">
                        <a:latin typeface="Cambria Math" panose="02040503050406030204" pitchFamily="18" charset="0"/>
                      </a:rPr>
                      <m:t>1</m:t>
                    </m:r>
                    <m:r>
                      <a:rPr lang="pl-PL" sz="2400">
                        <a:latin typeface="Cambria Math" panose="02040503050406030204" pitchFamily="18" charset="0"/>
                      </a:rPr>
                      <m:t>+ </m:t>
                    </m:r>
                    <m:f>
                      <m:fPr>
                        <m:ctrlPr>
                          <a:rPr lang="pl-PL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pl-PL" sz="2400" i="1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pl-PL" sz="2400" i="1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pl-PL" sz="2400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endParaRPr lang="pl-PL" sz="2400" dirty="0"/>
              </a:p>
            </p:txBody>
          </p:sp>
        </mc:Choice>
        <mc:Fallback xmlns="">
          <p:sp>
            <p:nvSpPr>
              <p:cNvPr id="52" name="pole tekstowe 5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43784" y="4491741"/>
                <a:ext cx="1430776" cy="613886"/>
              </a:xfrm>
              <a:prstGeom prst="rect">
                <a:avLst/>
              </a:prstGeom>
              <a:blipFill>
                <a:blip r:embed="rId14"/>
                <a:stretch>
                  <a:fillRect l="-6383" b="-9901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3" name="pole tekstowe 52"/>
              <p:cNvSpPr txBox="1"/>
              <p:nvPr/>
            </p:nvSpPr>
            <p:spPr>
              <a:xfrm>
                <a:off x="232353" y="5106288"/>
                <a:ext cx="1430776" cy="613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pl-PL" sz="2400" dirty="0"/>
                  <a:t>v5: </a:t>
                </a:r>
                <a14:m>
                  <m:oMath xmlns:m="http://schemas.openxmlformats.org/officeDocument/2006/math">
                    <m:r>
                      <a:rPr lang="pl-PL" sz="2400">
                        <a:latin typeface="Cambria Math" panose="02040503050406030204" pitchFamily="18" charset="0"/>
                      </a:rPr>
                      <m:t>1</m:t>
                    </m:r>
                    <m:r>
                      <a:rPr lang="pl-PL" sz="2400">
                        <a:latin typeface="Cambria Math" panose="02040503050406030204" pitchFamily="18" charset="0"/>
                      </a:rPr>
                      <m:t>+ </m:t>
                    </m:r>
                    <m:f>
                      <m:fPr>
                        <m:ctrlPr>
                          <a:rPr lang="pl-PL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pl-PL" sz="2400" i="1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pl-PL" sz="2400" i="1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pl-PL" sz="2400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endParaRPr lang="pl-PL" sz="2400" dirty="0"/>
              </a:p>
            </p:txBody>
          </p:sp>
        </mc:Choice>
        <mc:Fallback xmlns="">
          <p:sp>
            <p:nvSpPr>
              <p:cNvPr id="53" name="pole tekstowe 5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2353" y="5106288"/>
                <a:ext cx="1430776" cy="613886"/>
              </a:xfrm>
              <a:prstGeom prst="rect">
                <a:avLst/>
              </a:prstGeom>
              <a:blipFill>
                <a:blip r:embed="rId15"/>
                <a:stretch>
                  <a:fillRect l="-6383" b="-11000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4" name="pole tekstowe 53"/>
              <p:cNvSpPr txBox="1"/>
              <p:nvPr/>
            </p:nvSpPr>
            <p:spPr>
              <a:xfrm>
                <a:off x="2741048" y="5182398"/>
                <a:ext cx="800219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pl-PL" sz="2400" dirty="0"/>
                  <a:t>v6: </a:t>
                </a:r>
                <a14:m>
                  <m:oMath xmlns:m="http://schemas.openxmlformats.org/officeDocument/2006/math"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0</m:t>
                    </m:r>
                  </m:oMath>
                </a14:m>
                <a:endParaRPr lang="pl-PL" sz="2400" dirty="0"/>
              </a:p>
            </p:txBody>
          </p:sp>
        </mc:Choice>
        <mc:Fallback xmlns="">
          <p:sp>
            <p:nvSpPr>
              <p:cNvPr id="54" name="pole tekstowe 5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41048" y="5182398"/>
                <a:ext cx="800219" cy="461665"/>
              </a:xfrm>
              <a:prstGeom prst="rect">
                <a:avLst/>
              </a:prstGeom>
              <a:blipFill>
                <a:blip r:embed="rId16"/>
                <a:stretch>
                  <a:fillRect l="-12214" t="-10526" r="-763" b="-28947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5" name="pole tekstowe 54"/>
              <p:cNvSpPr txBox="1"/>
              <p:nvPr/>
            </p:nvSpPr>
            <p:spPr>
              <a:xfrm>
                <a:off x="232353" y="5794711"/>
                <a:ext cx="800219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pl-PL" sz="2400" dirty="0"/>
                  <a:t>v7: </a:t>
                </a:r>
                <a14:m>
                  <m:oMath xmlns:m="http://schemas.openxmlformats.org/officeDocument/2006/math">
                    <m:r>
                      <a:rPr lang="pl-PL" sz="2400" i="1" smtClean="0">
                        <a:latin typeface="Cambria Math" panose="02040503050406030204" pitchFamily="18" charset="0"/>
                      </a:rPr>
                      <m:t>0</m:t>
                    </m:r>
                  </m:oMath>
                </a14:m>
                <a:endParaRPr lang="pl-PL" sz="2400" dirty="0"/>
              </a:p>
            </p:txBody>
          </p:sp>
        </mc:Choice>
        <mc:Fallback xmlns="">
          <p:sp>
            <p:nvSpPr>
              <p:cNvPr id="55" name="pole tekstowe 5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2353" y="5794711"/>
                <a:ext cx="800219" cy="461665"/>
              </a:xfrm>
              <a:prstGeom prst="rect">
                <a:avLst/>
              </a:prstGeom>
              <a:blipFill>
                <a:blip r:embed="rId17"/>
                <a:stretch>
                  <a:fillRect l="-11450" t="-10667" r="-1527" b="-30667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6" name="pole tekstowe 55"/>
              <p:cNvSpPr txBox="1"/>
              <p:nvPr/>
            </p:nvSpPr>
            <p:spPr>
              <a:xfrm>
                <a:off x="2743784" y="5794710"/>
                <a:ext cx="800219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pl-PL" sz="2400" dirty="0"/>
                  <a:t>v8: </a:t>
                </a:r>
                <a14:m>
                  <m:oMath xmlns:m="http://schemas.openxmlformats.org/officeDocument/2006/math">
                    <m:r>
                      <a:rPr lang="pl-PL" sz="2400">
                        <a:latin typeface="Cambria Math" panose="02040503050406030204" pitchFamily="18" charset="0"/>
                      </a:rPr>
                      <m:t>1</m:t>
                    </m:r>
                  </m:oMath>
                </a14:m>
                <a:endParaRPr lang="pl-PL" sz="2400" dirty="0"/>
              </a:p>
            </p:txBody>
          </p:sp>
        </mc:Choice>
        <mc:Fallback xmlns="">
          <p:sp>
            <p:nvSpPr>
              <p:cNvPr id="56" name="pole tekstowe 5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43784" y="5794710"/>
                <a:ext cx="800219" cy="461665"/>
              </a:xfrm>
              <a:prstGeom prst="rect">
                <a:avLst/>
              </a:prstGeom>
              <a:blipFill>
                <a:blip r:embed="rId18"/>
                <a:stretch>
                  <a:fillRect l="-11450" t="-10667" r="-1527" b="-30667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8" name="pole tekstowe 57"/>
              <p:cNvSpPr txBox="1"/>
              <p:nvPr/>
            </p:nvSpPr>
            <p:spPr>
              <a:xfrm>
                <a:off x="167477" y="6235778"/>
                <a:ext cx="4683918" cy="6222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pl-PL" sz="2400" dirty="0"/>
                  <a:t>Total </a:t>
                </a:r>
                <a:r>
                  <a:rPr lang="pl-PL" sz="2400" dirty="0" err="1"/>
                  <a:t>score</a:t>
                </a:r>
                <a:r>
                  <a:rPr lang="pl-PL" sz="2400" dirty="0"/>
                  <a:t> = </a:t>
                </a:r>
                <a14:m>
                  <m:oMath xmlns:m="http://schemas.openxmlformats.org/officeDocument/2006/math"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8</m:t>
                    </m:r>
                    <m:f>
                      <m:fPr>
                        <m:ctrlPr>
                          <a:rPr lang="pl-PL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pl-PL" sz="2400" b="0" i="1" smtClean="0">
                            <a:latin typeface="Cambria Math" panose="02040503050406030204" pitchFamily="18" charset="0"/>
                          </a:rPr>
                          <m:t>5</m:t>
                        </m:r>
                      </m:num>
                      <m:den>
                        <m:r>
                          <a:rPr lang="pl-PL" sz="2400" b="0" i="1" smtClean="0">
                            <a:latin typeface="Cambria Math" panose="02040503050406030204" pitchFamily="18" charset="0"/>
                          </a:rPr>
                          <m:t>6</m:t>
                        </m:r>
                      </m:den>
                    </m:f>
                  </m:oMath>
                </a14:m>
                <a:endParaRPr lang="pl-PL" sz="2400" dirty="0"/>
              </a:p>
            </p:txBody>
          </p:sp>
        </mc:Choice>
        <mc:Fallback xmlns="">
          <p:sp>
            <p:nvSpPr>
              <p:cNvPr id="58" name="pole tekstowe 5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7477" y="6235778"/>
                <a:ext cx="4683918" cy="622222"/>
              </a:xfrm>
              <a:prstGeom prst="rect">
                <a:avLst/>
              </a:prstGeom>
              <a:blipFill>
                <a:blip r:embed="rId19"/>
                <a:stretch>
                  <a:fillRect l="-1951" b="-9804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Łącznik prosty 7"/>
          <p:cNvCxnSpPr/>
          <p:nvPr/>
        </p:nvCxnSpPr>
        <p:spPr>
          <a:xfrm>
            <a:off x="167477" y="6256375"/>
            <a:ext cx="4683918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TextBox 1"/>
          <p:cNvSpPr txBox="1"/>
          <p:nvPr/>
        </p:nvSpPr>
        <p:spPr>
          <a:xfrm>
            <a:off x="985819" y="3809323"/>
            <a:ext cx="4206577" cy="107721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2400" b="1" dirty="0"/>
              <a:t>A </a:t>
            </a:r>
            <a:r>
              <a:rPr lang="pl-PL" sz="2400" b="1" dirty="0" err="1"/>
              <a:t>committee</a:t>
            </a:r>
            <a:r>
              <a:rPr lang="pl-PL" sz="2400" b="1" dirty="0"/>
              <a:t> with the </a:t>
            </a:r>
            <a:r>
              <a:rPr lang="pl-PL" sz="2400" b="1" dirty="0" err="1"/>
              <a:t>highest</a:t>
            </a:r>
            <a:r>
              <a:rPr lang="pl-PL" sz="2400" b="1" dirty="0"/>
              <a:t> </a:t>
            </a:r>
            <a:r>
              <a:rPr lang="pl-PL" sz="2400" b="1" dirty="0" err="1"/>
              <a:t>total</a:t>
            </a:r>
            <a:r>
              <a:rPr lang="pl-PL" sz="2400" b="1" dirty="0"/>
              <a:t> </a:t>
            </a:r>
            <a:r>
              <a:rPr lang="pl-PL" sz="2400" b="1" dirty="0" err="1"/>
              <a:t>score</a:t>
            </a:r>
            <a:r>
              <a:rPr lang="pl-PL" sz="2400" b="1" dirty="0"/>
              <a:t> </a:t>
            </a:r>
            <a:r>
              <a:rPr lang="pl-PL" sz="2400" b="1" dirty="0" err="1"/>
              <a:t>wins</a:t>
            </a:r>
            <a:r>
              <a:rPr lang="pl-PL" sz="2400" b="1" dirty="0"/>
              <a:t> the </a:t>
            </a:r>
            <a:r>
              <a:rPr lang="pl-PL" sz="2400" b="1" dirty="0" err="1"/>
              <a:t>election</a:t>
            </a:r>
            <a:r>
              <a:rPr lang="pl-PL" sz="2400" b="1" dirty="0"/>
              <a:t>.</a:t>
            </a:r>
            <a:endParaRPr lang="pl-PL" sz="2400" dirty="0"/>
          </a:p>
          <a:p>
            <a:endParaRPr lang="pl-PL" sz="1600" dirty="0"/>
          </a:p>
        </p:txBody>
      </p:sp>
    </p:spTree>
    <p:extLst>
      <p:ext uri="{BB962C8B-B14F-4D97-AF65-F5344CB8AC3E}">
        <p14:creationId xmlns:p14="http://schemas.microsoft.com/office/powerpoint/2010/main" val="4038842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 animBg="1"/>
    </p:bldLst>
  </p:timing>
</p:sld>
</file>

<file path=ppt/slides/slide1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3200" dirty="0" err="1"/>
              <a:t>Proportionality</a:t>
            </a:r>
            <a:r>
              <a:rPr lang="pl-PL" sz="3200" dirty="0"/>
              <a:t> in </a:t>
            </a:r>
            <a:r>
              <a:rPr lang="pl-PL" sz="3200" dirty="0" err="1"/>
              <a:t>Approval-Based</a:t>
            </a:r>
            <a:r>
              <a:rPr lang="pl-PL" sz="3200" dirty="0"/>
              <a:t> Model</a:t>
            </a:r>
          </a:p>
        </p:txBody>
      </p:sp>
      <p:cxnSp>
        <p:nvCxnSpPr>
          <p:cNvPr id="81" name="Łącznik prosty 80"/>
          <p:cNvCxnSpPr>
            <a:cxnSpLocks/>
          </p:cNvCxnSpPr>
          <p:nvPr/>
        </p:nvCxnSpPr>
        <p:spPr>
          <a:xfrm>
            <a:off x="5649702" y="1281883"/>
            <a:ext cx="0" cy="532595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1154630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5719312" y="1384555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V1:</a:t>
            </a: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561" y="1177665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1113" y="1203647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3374" y="1093243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1788062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pole tekstowe 19"/>
          <p:cNvSpPr txBox="1"/>
          <p:nvPr/>
        </p:nvSpPr>
        <p:spPr>
          <a:xfrm>
            <a:off x="5719312" y="2017987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V2:</a:t>
            </a:r>
          </a:p>
        </p:txBody>
      </p:sp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561" y="1811097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9425" y="1743459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2452138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pole tekstowe 24"/>
          <p:cNvSpPr txBox="1"/>
          <p:nvPr/>
        </p:nvSpPr>
        <p:spPr>
          <a:xfrm>
            <a:off x="5719312" y="26820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V3:</a:t>
            </a:r>
          </a:p>
        </p:txBody>
      </p: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561" y="2475173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3113264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pole tekstowe 29"/>
          <p:cNvSpPr txBox="1"/>
          <p:nvPr/>
        </p:nvSpPr>
        <p:spPr>
          <a:xfrm>
            <a:off x="5719312" y="3343189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V4:</a:t>
            </a:r>
          </a:p>
        </p:txBody>
      </p:sp>
      <p:pic>
        <p:nvPicPr>
          <p:cNvPr id="3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561" y="313629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pole tekstowe 34"/>
          <p:cNvSpPr txBox="1"/>
          <p:nvPr/>
        </p:nvSpPr>
        <p:spPr>
          <a:xfrm>
            <a:off x="5720373" y="3990519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V5:</a:t>
            </a:r>
          </a:p>
        </p:txBody>
      </p:sp>
      <p:pic>
        <p:nvPicPr>
          <p:cNvPr id="3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6365" y="3795428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pole tekstowe 39"/>
          <p:cNvSpPr txBox="1"/>
          <p:nvPr/>
        </p:nvSpPr>
        <p:spPr>
          <a:xfrm>
            <a:off x="5719312" y="4634510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V6:</a:t>
            </a:r>
          </a:p>
        </p:txBody>
      </p:sp>
      <p:sp>
        <p:nvSpPr>
          <p:cNvPr id="47" name="pole tekstowe 46"/>
          <p:cNvSpPr txBox="1"/>
          <p:nvPr/>
        </p:nvSpPr>
        <p:spPr>
          <a:xfrm>
            <a:off x="5719312" y="5299075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V7:</a:t>
            </a:r>
          </a:p>
        </p:txBody>
      </p:sp>
      <p:pic>
        <p:nvPicPr>
          <p:cNvPr id="49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6356" y="5106288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9336" y="5027341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" name="pole tekstowe 56"/>
          <p:cNvSpPr txBox="1"/>
          <p:nvPr/>
        </p:nvSpPr>
        <p:spPr>
          <a:xfrm>
            <a:off x="5719312" y="59648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V8:</a:t>
            </a:r>
          </a:p>
        </p:txBody>
      </p:sp>
      <p:pic>
        <p:nvPicPr>
          <p:cNvPr id="61" name="Obraz 3" descr="myohmy.jpg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1297" y="2460185"/>
            <a:ext cx="408543" cy="735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4435" y="2467714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2637" y="3810492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Obraz 3" descr="myohmy.jpg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3915" y="4417310"/>
            <a:ext cx="408543" cy="735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Obraz 6" descr="hvd4-c2.jpg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1297" y="4375302"/>
            <a:ext cx="469659" cy="730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4765" y="5794711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9" name="TextBox 1"/>
              <p:cNvSpPr txBox="1"/>
              <p:nvPr/>
            </p:nvSpPr>
            <p:spPr>
              <a:xfrm>
                <a:off x="299070" y="1294457"/>
                <a:ext cx="5161449" cy="2492990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pl-PL" sz="2800" b="1" i="1" dirty="0">
                        <a:latin typeface="Cambria Math" panose="02040503050406030204" pitchFamily="18" charset="0"/>
                      </a:rPr>
                      <m:t>ℓ</m:t>
                    </m:r>
                  </m:oMath>
                </a14:m>
                <a:r>
                  <a:rPr lang="pl-PL" sz="2800" b="1" dirty="0"/>
                  <a:t>-</a:t>
                </a:r>
                <a:r>
                  <a:rPr lang="pl-PL" sz="2800" b="1" dirty="0" err="1"/>
                  <a:t>cohesive</a:t>
                </a:r>
                <a:r>
                  <a:rPr lang="pl-PL" sz="2800" b="1" dirty="0"/>
                  <a:t> </a:t>
                </a:r>
                <a:r>
                  <a:rPr lang="pl-PL" sz="2800" b="1" dirty="0" err="1"/>
                  <a:t>group</a:t>
                </a:r>
                <a:r>
                  <a:rPr lang="pl-PL" sz="2800" b="1" dirty="0"/>
                  <a:t> of </a:t>
                </a:r>
                <a:r>
                  <a:rPr lang="pl-PL" sz="2800" b="1" dirty="0" err="1"/>
                  <a:t>votets</a:t>
                </a:r>
                <a:r>
                  <a:rPr lang="pl-PL" sz="2800" b="1" dirty="0"/>
                  <a:t>:</a:t>
                </a:r>
              </a:p>
              <a:p>
                <a:endParaRPr lang="pl-PL" sz="2800" b="1" dirty="0"/>
              </a:p>
              <a:p>
                <a:r>
                  <a:rPr lang="pl-PL" sz="2800" dirty="0"/>
                  <a:t>A </a:t>
                </a:r>
                <a:r>
                  <a:rPr lang="pl-PL" sz="2800" dirty="0" err="1"/>
                  <a:t>group</a:t>
                </a:r>
                <a:r>
                  <a:rPr lang="pl-PL" sz="2800" dirty="0"/>
                  <a:t> of </a:t>
                </a:r>
                <a:r>
                  <a:rPr lang="pl-PL" sz="2800" dirty="0" err="1"/>
                  <a:t>at</a:t>
                </a:r>
                <a:r>
                  <a:rPr lang="pl-PL" sz="2800" dirty="0"/>
                  <a:t> </a:t>
                </a:r>
                <a:r>
                  <a:rPr lang="pl-PL" sz="2800" dirty="0" err="1"/>
                  <a:t>least</a:t>
                </a:r>
                <a:r>
                  <a:rPr lang="pl-PL" sz="2800" dirty="0"/>
                  <a:t> </a:t>
                </a:r>
                <a14:m>
                  <m:oMath xmlns:m="http://schemas.openxmlformats.org/officeDocument/2006/math">
                    <m:r>
                      <a:rPr lang="pl-PL" sz="2800" i="1">
                        <a:latin typeface="Cambria Math" panose="02040503050406030204" pitchFamily="18" charset="0"/>
                      </a:rPr>
                      <m:t>ℓ⋅</m:t>
                    </m:r>
                    <m:r>
                      <a:rPr lang="pl-PL" sz="2800" i="1">
                        <a:latin typeface="Cambria Math" panose="02040503050406030204" pitchFamily="18" charset="0"/>
                      </a:rPr>
                      <m:t>𝑛</m:t>
                    </m:r>
                    <m:r>
                      <a:rPr lang="pl-PL" sz="2800" i="1">
                        <a:latin typeface="Cambria Math" panose="02040503050406030204" pitchFamily="18" charset="0"/>
                      </a:rPr>
                      <m:t>/</m:t>
                    </m:r>
                    <m:r>
                      <a:rPr lang="pl-PL" sz="2800" i="1"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pl-PL" sz="2800" dirty="0"/>
                  <a:t> </a:t>
                </a:r>
                <a:r>
                  <a:rPr lang="pl-PL" sz="2800" dirty="0" err="1"/>
                  <a:t>voters</a:t>
                </a:r>
                <a:r>
                  <a:rPr lang="pl-PL" sz="2800" dirty="0"/>
                  <a:t> </a:t>
                </a:r>
                <a:r>
                  <a:rPr lang="pl-PL" sz="2800" dirty="0" err="1"/>
                  <a:t>who</a:t>
                </a:r>
                <a:r>
                  <a:rPr lang="pl-PL" sz="2800" dirty="0"/>
                  <a:t> </a:t>
                </a:r>
                <a:r>
                  <a:rPr lang="pl-PL" sz="2800" dirty="0" err="1"/>
                  <a:t>all</a:t>
                </a:r>
                <a:r>
                  <a:rPr lang="pl-PL" sz="2800" dirty="0"/>
                  <a:t> </a:t>
                </a:r>
                <a:r>
                  <a:rPr lang="pl-PL" sz="2800" dirty="0" err="1"/>
                  <a:t>approve</a:t>
                </a:r>
                <a:r>
                  <a:rPr lang="pl-PL" sz="2800" dirty="0"/>
                  <a:t> the same </a:t>
                </a:r>
                <a14:m>
                  <m:oMath xmlns:m="http://schemas.openxmlformats.org/officeDocument/2006/math">
                    <m:r>
                      <a:rPr lang="pl-PL" sz="2800" i="1">
                        <a:latin typeface="Cambria Math" panose="02040503050406030204" pitchFamily="18" charset="0"/>
                      </a:rPr>
                      <m:t>ℓ</m:t>
                    </m:r>
                  </m:oMath>
                </a14:m>
                <a:r>
                  <a:rPr lang="pl-PL" sz="2800" dirty="0"/>
                  <a:t> </a:t>
                </a:r>
                <a:r>
                  <a:rPr lang="pl-PL" sz="2800" dirty="0" err="1"/>
                  <a:t>group</a:t>
                </a:r>
                <a:r>
                  <a:rPr lang="pl-PL" sz="2800" dirty="0"/>
                  <a:t> of </a:t>
                </a:r>
                <a:r>
                  <a:rPr lang="pl-PL" sz="2800" dirty="0" err="1"/>
                  <a:t>candidates</a:t>
                </a:r>
                <a:endParaRPr lang="pl-PL" sz="2800" dirty="0"/>
              </a:p>
              <a:p>
                <a:endParaRPr lang="pl-PL" sz="1600" dirty="0"/>
              </a:p>
            </p:txBody>
          </p:sp>
        </mc:Choice>
        <mc:Fallback xmlns="">
          <p:sp>
            <p:nvSpPr>
              <p:cNvPr id="69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9070" y="1294457"/>
                <a:ext cx="5161449" cy="2492990"/>
              </a:xfrm>
              <a:prstGeom prst="rect">
                <a:avLst/>
              </a:prstGeom>
              <a:blipFill>
                <a:blip r:embed="rId10"/>
                <a:stretch>
                  <a:fillRect l="-2238" t="-1946" r="-824"/>
                </a:stretch>
              </a:blip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Prostokąt: zaokrąglone rogi 8"/>
          <p:cNvSpPr/>
          <p:nvPr/>
        </p:nvSpPr>
        <p:spPr>
          <a:xfrm>
            <a:off x="5719312" y="1154630"/>
            <a:ext cx="1513859" cy="2655862"/>
          </a:xfrm>
          <a:prstGeom prst="roundRect">
            <a:avLst/>
          </a:prstGeom>
          <a:noFill/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73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6534" y="4320553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6330" y="4456950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1"/>
              <p:cNvSpPr txBox="1"/>
              <p:nvPr/>
            </p:nvSpPr>
            <p:spPr>
              <a:xfrm>
                <a:off x="152400" y="4052580"/>
                <a:ext cx="5422965" cy="2492990"/>
              </a:xfrm>
              <a:prstGeom prst="rect">
                <a:avLst/>
              </a:prstGeom>
              <a:solidFill>
                <a:schemeClr val="accent5">
                  <a:lumMod val="20000"/>
                  <a:lumOff val="80000"/>
                </a:schemeClr>
              </a:solid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pl-PL" sz="2800" b="1" dirty="0"/>
                  <a:t>Extended </a:t>
                </a:r>
                <a:r>
                  <a:rPr lang="pl-PL" sz="2800" b="1" dirty="0" err="1"/>
                  <a:t>Justified</a:t>
                </a:r>
                <a:r>
                  <a:rPr lang="pl-PL" sz="2800" b="1" dirty="0"/>
                  <a:t> </a:t>
                </a:r>
                <a:r>
                  <a:rPr lang="pl-PL" sz="2800" b="1" dirty="0" err="1"/>
                  <a:t>Representation</a:t>
                </a:r>
                <a:r>
                  <a:rPr lang="pl-PL" sz="2800" b="1" dirty="0"/>
                  <a:t>:</a:t>
                </a:r>
              </a:p>
              <a:p>
                <a:endParaRPr lang="pl-PL" sz="2800" b="1" dirty="0"/>
              </a:p>
              <a:p>
                <a:r>
                  <a:rPr lang="pl-PL" sz="2800" dirty="0"/>
                  <a:t>In </a:t>
                </a:r>
                <a:r>
                  <a:rPr lang="pl-PL" sz="2800" dirty="0" err="1"/>
                  <a:t>each</a:t>
                </a:r>
                <a:r>
                  <a:rPr lang="pl-PL" sz="2800" dirty="0"/>
                  <a:t> </a:t>
                </a:r>
                <a14:m>
                  <m:oMath xmlns:m="http://schemas.openxmlformats.org/officeDocument/2006/math">
                    <m:r>
                      <a:rPr lang="pl-PL" sz="2800" b="1" i="1" dirty="0">
                        <a:latin typeface="Cambria Math" panose="02040503050406030204" pitchFamily="18" charset="0"/>
                      </a:rPr>
                      <m:t>ℓ</m:t>
                    </m:r>
                  </m:oMath>
                </a14:m>
                <a:r>
                  <a:rPr lang="pl-PL" sz="2800" dirty="0"/>
                  <a:t>-cohesive </a:t>
                </a:r>
                <a:r>
                  <a:rPr lang="pl-PL" sz="2800" dirty="0" err="1"/>
                  <a:t>group</a:t>
                </a:r>
                <a:r>
                  <a:rPr lang="pl-PL" sz="2800" dirty="0"/>
                  <a:t> </a:t>
                </a:r>
                <a:r>
                  <a:rPr lang="pl-PL" sz="2800" dirty="0" err="1"/>
                  <a:t>there</a:t>
                </a:r>
                <a:r>
                  <a:rPr lang="pl-PL" sz="2800" dirty="0"/>
                  <a:t> </a:t>
                </a:r>
                <a:r>
                  <a:rPr lang="pl-PL" sz="2800" dirty="0" err="1"/>
                  <a:t>should</a:t>
                </a:r>
                <a:r>
                  <a:rPr lang="pl-PL" sz="2800" dirty="0"/>
                  <a:t> be a </a:t>
                </a:r>
                <a:r>
                  <a:rPr lang="pl-PL" sz="2800" dirty="0" err="1"/>
                  <a:t>voter</a:t>
                </a:r>
                <a:r>
                  <a:rPr lang="pl-PL" sz="2800" dirty="0"/>
                  <a:t> </a:t>
                </a:r>
                <a:r>
                  <a:rPr lang="pl-PL" sz="2800" dirty="0" err="1"/>
                  <a:t>who</a:t>
                </a:r>
                <a:r>
                  <a:rPr lang="pl-PL" sz="2800" dirty="0"/>
                  <a:t> </a:t>
                </a:r>
                <a:r>
                  <a:rPr lang="pl-PL" sz="2800" dirty="0" err="1"/>
                  <a:t>approves</a:t>
                </a:r>
                <a:r>
                  <a:rPr lang="pl-PL" sz="2800" dirty="0"/>
                  <a:t> </a:t>
                </a:r>
                <a:r>
                  <a:rPr lang="pl-PL" sz="2800" dirty="0" err="1"/>
                  <a:t>at</a:t>
                </a:r>
                <a:r>
                  <a:rPr lang="pl-PL" sz="2800" dirty="0"/>
                  <a:t> </a:t>
                </a:r>
                <a:r>
                  <a:rPr lang="pl-PL" sz="2800" dirty="0" err="1"/>
                  <a:t>least</a:t>
                </a:r>
                <a:r>
                  <a:rPr lang="pl-PL" sz="2800" dirty="0"/>
                  <a:t> </a:t>
                </a:r>
                <a14:m>
                  <m:oMath xmlns:m="http://schemas.openxmlformats.org/officeDocument/2006/math">
                    <m:r>
                      <a:rPr lang="pl-PL" sz="2800" b="1" i="1" dirty="0">
                        <a:latin typeface="Cambria Math" panose="02040503050406030204" pitchFamily="18" charset="0"/>
                      </a:rPr>
                      <m:t>ℓ</m:t>
                    </m:r>
                  </m:oMath>
                </a14:m>
                <a:r>
                  <a:rPr lang="pl-PL" sz="2800" dirty="0"/>
                  <a:t> </a:t>
                </a:r>
                <a:r>
                  <a:rPr lang="pl-PL" sz="2800" dirty="0" err="1"/>
                  <a:t>committee</a:t>
                </a:r>
                <a:r>
                  <a:rPr lang="pl-PL" sz="2800" dirty="0"/>
                  <a:t> </a:t>
                </a:r>
                <a:r>
                  <a:rPr lang="pl-PL" sz="2800" dirty="0" err="1"/>
                  <a:t>members</a:t>
                </a:r>
                <a:r>
                  <a:rPr lang="pl-PL" sz="2800" dirty="0"/>
                  <a:t>.</a:t>
                </a:r>
              </a:p>
              <a:p>
                <a:endParaRPr lang="pl-PL" sz="1600" dirty="0"/>
              </a:p>
            </p:txBody>
          </p:sp>
        </mc:Choice>
        <mc:Fallback xmlns="">
          <p:sp>
            <p:nvSpPr>
              <p:cNvPr id="39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400" y="4052580"/>
                <a:ext cx="5422965" cy="2492990"/>
              </a:xfrm>
              <a:prstGeom prst="rect">
                <a:avLst/>
              </a:prstGeom>
              <a:blipFill>
                <a:blip r:embed="rId11"/>
                <a:stretch>
                  <a:fillRect l="-2130" t="-2190"/>
                </a:stretch>
              </a:blip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1"/>
              <p:cNvSpPr txBox="1"/>
              <p:nvPr/>
            </p:nvSpPr>
            <p:spPr>
              <a:xfrm>
                <a:off x="6412263" y="4423731"/>
                <a:ext cx="2446350" cy="1631216"/>
              </a:xfrm>
              <a:prstGeom prst="rect">
                <a:avLst/>
              </a:prstGeom>
              <a:solidFill>
                <a:srgbClr val="FFFFCC"/>
              </a:solid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pl-PL" sz="2000" dirty="0"/>
                  <a:t>For</a:t>
                </a:r>
                <a14:m>
                  <m:oMath xmlns:m="http://schemas.openxmlformats.org/officeDocument/2006/math">
                    <m:r>
                      <a:rPr lang="pl-PL" sz="2000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pl-PL" sz="2000" b="0" i="1" smtClean="0">
                        <a:latin typeface="Cambria Math" panose="02040503050406030204" pitchFamily="18" charset="0"/>
                      </a:rPr>
                      <m:t>𝑘</m:t>
                    </m:r>
                    <m:r>
                      <a:rPr lang="pl-PL" sz="20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pl-PL" sz="2000" b="0" i="1" smtClean="0">
                        <a:latin typeface="Cambria Math" panose="02040503050406030204" pitchFamily="18" charset="0"/>
                      </a:rPr>
                      <m:t>4</m:t>
                    </m:r>
                  </m:oMath>
                </a14:m>
                <a:r>
                  <a:rPr lang="pl-PL" sz="2000" b="0" dirty="0"/>
                  <a:t> one of the </a:t>
                </a:r>
                <a:r>
                  <a:rPr lang="pl-PL" sz="2000" b="0" dirty="0" err="1"/>
                  <a:t>voters</a:t>
                </a:r>
                <a:r>
                  <a:rPr lang="pl-PL" sz="2000" b="0" dirty="0"/>
                  <a:t> v1, v2, v3, v4 </a:t>
                </a:r>
                <a:r>
                  <a:rPr lang="pl-PL" sz="2000" b="0" dirty="0" err="1"/>
                  <a:t>needs</a:t>
                </a:r>
                <a:r>
                  <a:rPr lang="pl-PL" sz="2000" b="0" dirty="0"/>
                  <a:t> to </a:t>
                </a:r>
                <a:r>
                  <a:rPr lang="pl-PL" sz="2000" b="0" dirty="0" err="1"/>
                  <a:t>approve</a:t>
                </a:r>
                <a:r>
                  <a:rPr lang="pl-PL" sz="2000" b="0" dirty="0"/>
                  <a:t> </a:t>
                </a:r>
                <a:r>
                  <a:rPr lang="pl-PL" sz="2000" b="0" dirty="0" err="1"/>
                  <a:t>at</a:t>
                </a:r>
                <a:r>
                  <a:rPr lang="pl-PL" sz="2000" b="0" dirty="0"/>
                  <a:t> </a:t>
                </a:r>
                <a:r>
                  <a:rPr lang="pl-PL" sz="2000" dirty="0" err="1"/>
                  <a:t>l</a:t>
                </a:r>
                <a:r>
                  <a:rPr lang="pl-PL" sz="2000" b="0" dirty="0" err="1"/>
                  <a:t>east</a:t>
                </a:r>
                <a:r>
                  <a:rPr lang="pl-PL" sz="2000" b="0" dirty="0"/>
                  <a:t> 2 </a:t>
                </a:r>
                <a:r>
                  <a:rPr lang="pl-PL" sz="2000" b="0" dirty="0" err="1"/>
                  <a:t>committee</a:t>
                </a:r>
                <a:r>
                  <a:rPr lang="pl-PL" sz="2000" b="0" dirty="0"/>
                  <a:t> </a:t>
                </a:r>
                <a:r>
                  <a:rPr lang="pl-PL" sz="2000" b="0" dirty="0" err="1"/>
                  <a:t>members</a:t>
                </a:r>
                <a:r>
                  <a:rPr lang="pl-PL" sz="2000" b="0" dirty="0"/>
                  <a:t>.</a:t>
                </a:r>
              </a:p>
            </p:txBody>
          </p:sp>
        </mc:Choice>
        <mc:Fallback xmlns="">
          <p:sp>
            <p:nvSpPr>
              <p:cNvPr id="46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12263" y="4423731"/>
                <a:ext cx="2446350" cy="1631216"/>
              </a:xfrm>
              <a:prstGeom prst="rect">
                <a:avLst/>
              </a:prstGeom>
              <a:blipFill>
                <a:blip r:embed="rId12"/>
                <a:stretch>
                  <a:fillRect l="-2481" t="-1859" b="-5576"/>
                </a:stretch>
              </a:blip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Łącznik prosty ze strzałką 7"/>
          <p:cNvCxnSpPr>
            <a:stCxn id="46" idx="0"/>
          </p:cNvCxnSpPr>
          <p:nvPr/>
        </p:nvCxnSpPr>
        <p:spPr>
          <a:xfrm flipH="1" flipV="1">
            <a:off x="7142458" y="3795428"/>
            <a:ext cx="492980" cy="628303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1"/>
          <p:cNvSpPr txBox="1"/>
          <p:nvPr/>
        </p:nvSpPr>
        <p:spPr>
          <a:xfrm>
            <a:off x="1468809" y="999959"/>
            <a:ext cx="5852304" cy="4770537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1600" b="1" dirty="0" err="1"/>
              <a:t>Rules</a:t>
            </a:r>
            <a:r>
              <a:rPr lang="pl-PL" sz="1600" b="1" dirty="0"/>
              <a:t> </a:t>
            </a:r>
            <a:r>
              <a:rPr lang="pl-PL" sz="1600" b="1" dirty="0" err="1"/>
              <a:t>satisfying</a:t>
            </a:r>
            <a:r>
              <a:rPr lang="pl-PL" sz="1600" b="1" dirty="0"/>
              <a:t> EJR: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600" dirty="0"/>
              <a:t>PAV </a:t>
            </a:r>
            <a:r>
              <a:rPr lang="pl-PL" sz="1600" dirty="0" err="1"/>
              <a:t>is</a:t>
            </a:r>
            <a:r>
              <a:rPr lang="pl-PL" sz="1600" dirty="0"/>
              <a:t> the </a:t>
            </a:r>
            <a:r>
              <a:rPr lang="pl-PL" sz="1600" dirty="0" err="1"/>
              <a:t>only</a:t>
            </a:r>
            <a:r>
              <a:rPr lang="pl-PL" sz="1600" dirty="0"/>
              <a:t> OWA-</a:t>
            </a:r>
            <a:r>
              <a:rPr lang="pl-PL" sz="1600" dirty="0" err="1"/>
              <a:t>based</a:t>
            </a:r>
            <a:r>
              <a:rPr lang="pl-PL" sz="1600" dirty="0"/>
              <a:t> </a:t>
            </a:r>
            <a:r>
              <a:rPr lang="pl-PL" sz="1600" dirty="0" err="1"/>
              <a:t>rule</a:t>
            </a:r>
            <a:r>
              <a:rPr lang="pl-PL" sz="1600" dirty="0"/>
              <a:t> </a:t>
            </a:r>
            <a:r>
              <a:rPr lang="pl-PL" sz="1600" dirty="0" err="1"/>
              <a:t>which</a:t>
            </a:r>
            <a:r>
              <a:rPr lang="pl-PL" sz="1600" dirty="0"/>
              <a:t> </a:t>
            </a:r>
            <a:r>
              <a:rPr lang="pl-PL" sz="1600" dirty="0" err="1"/>
              <a:t>satisfies</a:t>
            </a:r>
            <a:r>
              <a:rPr lang="pl-PL" sz="1600" dirty="0"/>
              <a:t> EJR [ABC+17]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600" dirty="0" err="1"/>
              <a:t>Local</a:t>
            </a:r>
            <a:r>
              <a:rPr lang="pl-PL" sz="1600" dirty="0"/>
              <a:t> </a:t>
            </a:r>
            <a:r>
              <a:rPr lang="pl-PL" sz="1600" dirty="0" err="1"/>
              <a:t>search</a:t>
            </a:r>
            <a:r>
              <a:rPr lang="pl-PL" sz="1600" dirty="0"/>
              <a:t> </a:t>
            </a:r>
            <a:r>
              <a:rPr lang="pl-PL" sz="1600" dirty="0" err="1"/>
              <a:t>algorithm</a:t>
            </a:r>
            <a:r>
              <a:rPr lang="pl-PL" sz="1600" dirty="0"/>
              <a:t> for PAV </a:t>
            </a:r>
            <a:r>
              <a:rPr lang="pl-PL" sz="1600" dirty="0" err="1"/>
              <a:t>satisfies</a:t>
            </a:r>
            <a:r>
              <a:rPr lang="pl-PL" sz="1600" dirty="0"/>
              <a:t> EJR [AH17, SLES17]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600" dirty="0" err="1"/>
              <a:t>There</a:t>
            </a:r>
            <a:r>
              <a:rPr lang="pl-PL" sz="1600" dirty="0"/>
              <a:t> </a:t>
            </a:r>
            <a:r>
              <a:rPr lang="pl-PL" sz="1600" dirty="0" err="1"/>
              <a:t>exist</a:t>
            </a:r>
            <a:r>
              <a:rPr lang="pl-PL" sz="1600" dirty="0"/>
              <a:t> </a:t>
            </a:r>
            <a:r>
              <a:rPr lang="pl-PL" sz="1600" dirty="0" err="1"/>
              <a:t>some</a:t>
            </a:r>
            <a:r>
              <a:rPr lang="pl-PL" sz="1600" dirty="0"/>
              <a:t> </a:t>
            </a:r>
            <a:r>
              <a:rPr lang="pl-PL" sz="1600" dirty="0" err="1"/>
              <a:t>other</a:t>
            </a:r>
            <a:r>
              <a:rPr lang="pl-PL" sz="1600" dirty="0"/>
              <a:t> </a:t>
            </a:r>
            <a:r>
              <a:rPr lang="pl-PL" sz="1600" dirty="0" err="1"/>
              <a:t>rules</a:t>
            </a:r>
            <a:r>
              <a:rPr lang="pl-PL" sz="1600" dirty="0"/>
              <a:t> </a:t>
            </a:r>
            <a:r>
              <a:rPr lang="pl-PL" sz="1600" dirty="0" err="1"/>
              <a:t>satisfying</a:t>
            </a:r>
            <a:r>
              <a:rPr lang="pl-PL" sz="1600" dirty="0"/>
              <a:t> EJR [SEL17]</a:t>
            </a:r>
          </a:p>
          <a:p>
            <a:endParaRPr lang="pl-PL" sz="1600" dirty="0"/>
          </a:p>
          <a:p>
            <a:br>
              <a:rPr lang="pl-PL" sz="1600" dirty="0"/>
            </a:br>
            <a:r>
              <a:rPr lang="pl-PL" sz="1600" dirty="0"/>
              <a:t>[ABC+17] H.</a:t>
            </a:r>
            <a:r>
              <a:rPr lang="en-US" sz="1600" dirty="0"/>
              <a:t> Aziz, M</a:t>
            </a:r>
            <a:r>
              <a:rPr lang="pl-PL" sz="1600" dirty="0"/>
              <a:t>.</a:t>
            </a:r>
            <a:r>
              <a:rPr lang="en-US" sz="1600" dirty="0"/>
              <a:t> Brill, V</a:t>
            </a:r>
            <a:r>
              <a:rPr lang="pl-PL" sz="1600" dirty="0"/>
              <a:t>.</a:t>
            </a:r>
            <a:r>
              <a:rPr lang="en-US" sz="1600" dirty="0"/>
              <a:t> </a:t>
            </a:r>
            <a:r>
              <a:rPr lang="en-US" sz="1600" dirty="0" err="1"/>
              <a:t>Conitzer</a:t>
            </a:r>
            <a:r>
              <a:rPr lang="en-US" sz="1600" dirty="0"/>
              <a:t>, E</a:t>
            </a:r>
            <a:r>
              <a:rPr lang="pl-PL" sz="1600" dirty="0"/>
              <a:t>.</a:t>
            </a:r>
            <a:r>
              <a:rPr lang="en-US" sz="1600" dirty="0"/>
              <a:t> </a:t>
            </a:r>
            <a:r>
              <a:rPr lang="en-US" sz="1600" dirty="0" err="1"/>
              <a:t>Elkind</a:t>
            </a:r>
            <a:r>
              <a:rPr lang="en-US" sz="1600" dirty="0"/>
              <a:t>, R</a:t>
            </a:r>
            <a:r>
              <a:rPr lang="pl-PL" sz="1600" dirty="0"/>
              <a:t>.</a:t>
            </a:r>
            <a:r>
              <a:rPr lang="en-US" sz="1600" dirty="0"/>
              <a:t> Freeman, T</a:t>
            </a:r>
            <a:r>
              <a:rPr lang="pl-PL" sz="1600" dirty="0"/>
              <a:t>.</a:t>
            </a:r>
            <a:r>
              <a:rPr lang="en-US" sz="1600" dirty="0"/>
              <a:t> Walsh</a:t>
            </a:r>
            <a:r>
              <a:rPr lang="pl-PL" sz="1600" dirty="0"/>
              <a:t>,</a:t>
            </a:r>
            <a:r>
              <a:rPr lang="en-US" sz="1600" dirty="0"/>
              <a:t> Justified representation in approval-based committee voting</a:t>
            </a:r>
            <a:r>
              <a:rPr lang="pl-PL" sz="1600" dirty="0"/>
              <a:t>,</a:t>
            </a:r>
            <a:r>
              <a:rPr lang="en-US" sz="1600" dirty="0"/>
              <a:t> Social Choice and Welfare</a:t>
            </a:r>
            <a:r>
              <a:rPr lang="pl-PL" sz="1600" dirty="0"/>
              <a:t>, 2017.</a:t>
            </a:r>
          </a:p>
          <a:p>
            <a:endParaRPr lang="pl-PL" sz="1600" dirty="0"/>
          </a:p>
          <a:p>
            <a:r>
              <a:rPr lang="pl-PL" sz="1600" dirty="0"/>
              <a:t>[AH17] H. Aziz, S. Huang, </a:t>
            </a:r>
            <a:r>
              <a:rPr lang="en-US" sz="1600" dirty="0"/>
              <a:t>A Polynomial-time Algorithm to Achieve Extended Justified Representation</a:t>
            </a:r>
            <a:r>
              <a:rPr lang="pl-PL" sz="1600" dirty="0"/>
              <a:t>, </a:t>
            </a:r>
            <a:r>
              <a:rPr lang="pl-PL" sz="1600" dirty="0" err="1"/>
              <a:t>Arxiv</a:t>
            </a:r>
            <a:r>
              <a:rPr lang="pl-PL" sz="1600" dirty="0"/>
              <a:t>, 2017</a:t>
            </a:r>
          </a:p>
          <a:p>
            <a:endParaRPr lang="pl-PL" sz="1600" dirty="0"/>
          </a:p>
          <a:p>
            <a:r>
              <a:rPr lang="pl-PL" sz="1600" dirty="0"/>
              <a:t>[SLES17] P. Skowron, M. </a:t>
            </a:r>
            <a:r>
              <a:rPr lang="pl-PL" sz="1600" dirty="0" err="1"/>
              <a:t>Lackner</a:t>
            </a:r>
            <a:r>
              <a:rPr lang="pl-PL" sz="1600" dirty="0"/>
              <a:t>, E. </a:t>
            </a:r>
            <a:r>
              <a:rPr lang="pl-PL" sz="1600" dirty="0" err="1"/>
              <a:t>Elkind</a:t>
            </a:r>
            <a:r>
              <a:rPr lang="pl-PL" sz="1600" dirty="0"/>
              <a:t>, L. </a:t>
            </a:r>
            <a:r>
              <a:rPr lang="pl-PL" sz="1600" dirty="0" err="1"/>
              <a:t>Sánchez-Fernández</a:t>
            </a:r>
            <a:r>
              <a:rPr lang="pl-PL" sz="1600" dirty="0"/>
              <a:t>, </a:t>
            </a:r>
            <a:r>
              <a:rPr lang="en-US" sz="1600" dirty="0"/>
              <a:t>Optimal Average Satisfaction and Extended Justified Representation in Polynomial Time</a:t>
            </a:r>
            <a:r>
              <a:rPr lang="pl-PL" sz="1600" dirty="0"/>
              <a:t>, </a:t>
            </a:r>
            <a:r>
              <a:rPr lang="pl-PL" sz="1600" dirty="0" err="1"/>
              <a:t>Arxiv</a:t>
            </a:r>
            <a:r>
              <a:rPr lang="pl-PL" sz="1600" dirty="0"/>
              <a:t>, 2017.</a:t>
            </a:r>
          </a:p>
          <a:p>
            <a:endParaRPr lang="pl-PL" sz="1600" dirty="0"/>
          </a:p>
          <a:p>
            <a:r>
              <a:rPr lang="pl-PL" sz="1600" dirty="0"/>
              <a:t>[SEL17] L. </a:t>
            </a:r>
            <a:r>
              <a:rPr lang="pl-PL" sz="1600" dirty="0" err="1"/>
              <a:t>Sánchez-Fernández</a:t>
            </a:r>
            <a:r>
              <a:rPr lang="pl-PL" sz="1600" dirty="0"/>
              <a:t>, E. </a:t>
            </a:r>
            <a:r>
              <a:rPr lang="pl-PL" sz="1600" dirty="0" err="1"/>
              <a:t>Elkind</a:t>
            </a:r>
            <a:r>
              <a:rPr lang="pl-PL" sz="1600" dirty="0"/>
              <a:t>, M. </a:t>
            </a:r>
            <a:r>
              <a:rPr lang="pl-PL" sz="1600" dirty="0" err="1"/>
              <a:t>Lackner</a:t>
            </a:r>
            <a:r>
              <a:rPr lang="pl-PL" sz="1600" dirty="0"/>
              <a:t>, </a:t>
            </a:r>
            <a:r>
              <a:rPr lang="en-US" sz="1600" dirty="0"/>
              <a:t>Committees providing EJR can be computed efficiently</a:t>
            </a:r>
            <a:r>
              <a:rPr lang="pl-PL" sz="1600" dirty="0"/>
              <a:t>, </a:t>
            </a:r>
            <a:r>
              <a:rPr lang="pl-PL" sz="1600" dirty="0" err="1"/>
              <a:t>Arxiv</a:t>
            </a:r>
            <a:r>
              <a:rPr lang="pl-PL" sz="1600" dirty="0"/>
              <a:t>, 2017.</a:t>
            </a:r>
          </a:p>
        </p:txBody>
      </p:sp>
    </p:spTree>
    <p:extLst>
      <p:ext uri="{BB962C8B-B14F-4D97-AF65-F5344CB8AC3E}">
        <p14:creationId xmlns:p14="http://schemas.microsoft.com/office/powerpoint/2010/main" val="3319264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46" grpId="0" animBg="1"/>
      <p:bldP spid="41" grpId="0" animBg="1"/>
    </p:bldLst>
  </p:timing>
</p:sld>
</file>

<file path=ppt/slides/slide1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3200" dirty="0" err="1"/>
              <a:t>Proportionality</a:t>
            </a:r>
            <a:r>
              <a:rPr lang="pl-PL" sz="3200" dirty="0"/>
              <a:t> in </a:t>
            </a:r>
            <a:r>
              <a:rPr lang="pl-PL" sz="3200" dirty="0" err="1"/>
              <a:t>Approval-Based</a:t>
            </a:r>
            <a:r>
              <a:rPr lang="pl-PL" sz="3200" dirty="0"/>
              <a:t> Model</a:t>
            </a:r>
          </a:p>
        </p:txBody>
      </p:sp>
      <p:cxnSp>
        <p:nvCxnSpPr>
          <p:cNvPr id="81" name="Łącznik prosty 80"/>
          <p:cNvCxnSpPr>
            <a:cxnSpLocks/>
          </p:cNvCxnSpPr>
          <p:nvPr/>
        </p:nvCxnSpPr>
        <p:spPr>
          <a:xfrm>
            <a:off x="5649702" y="1281883"/>
            <a:ext cx="0" cy="532595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1154630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5719312" y="1384555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V1:</a:t>
            </a: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561" y="1177665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1113" y="1203647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3374" y="1093243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1788062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pole tekstowe 19"/>
          <p:cNvSpPr txBox="1"/>
          <p:nvPr/>
        </p:nvSpPr>
        <p:spPr>
          <a:xfrm>
            <a:off x="5719312" y="2017987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V2:</a:t>
            </a:r>
          </a:p>
        </p:txBody>
      </p:sp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561" y="1811097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9425" y="1743459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2452138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pole tekstowe 24"/>
          <p:cNvSpPr txBox="1"/>
          <p:nvPr/>
        </p:nvSpPr>
        <p:spPr>
          <a:xfrm>
            <a:off x="5719312" y="26820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V3:</a:t>
            </a:r>
          </a:p>
        </p:txBody>
      </p: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561" y="2475173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3113264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pole tekstowe 29"/>
          <p:cNvSpPr txBox="1"/>
          <p:nvPr/>
        </p:nvSpPr>
        <p:spPr>
          <a:xfrm>
            <a:off x="5719312" y="3343189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V4:</a:t>
            </a:r>
          </a:p>
        </p:txBody>
      </p:sp>
      <p:pic>
        <p:nvPicPr>
          <p:cNvPr id="3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561" y="313629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pole tekstowe 34"/>
          <p:cNvSpPr txBox="1"/>
          <p:nvPr/>
        </p:nvSpPr>
        <p:spPr>
          <a:xfrm>
            <a:off x="5720373" y="3990519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V5:</a:t>
            </a:r>
          </a:p>
        </p:txBody>
      </p:sp>
      <p:pic>
        <p:nvPicPr>
          <p:cNvPr id="3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6365" y="3795428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pole tekstowe 39"/>
          <p:cNvSpPr txBox="1"/>
          <p:nvPr/>
        </p:nvSpPr>
        <p:spPr>
          <a:xfrm>
            <a:off x="5719312" y="4634510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V6:</a:t>
            </a:r>
          </a:p>
        </p:txBody>
      </p:sp>
      <p:sp>
        <p:nvSpPr>
          <p:cNvPr id="47" name="pole tekstowe 46"/>
          <p:cNvSpPr txBox="1"/>
          <p:nvPr/>
        </p:nvSpPr>
        <p:spPr>
          <a:xfrm>
            <a:off x="5719312" y="5299075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V7:</a:t>
            </a:r>
          </a:p>
        </p:txBody>
      </p:sp>
      <p:pic>
        <p:nvPicPr>
          <p:cNvPr id="49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6356" y="5106288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9336" y="5027341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" name="pole tekstowe 56"/>
          <p:cNvSpPr txBox="1"/>
          <p:nvPr/>
        </p:nvSpPr>
        <p:spPr>
          <a:xfrm>
            <a:off x="5719312" y="59648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V8:</a:t>
            </a:r>
          </a:p>
        </p:txBody>
      </p:sp>
      <p:pic>
        <p:nvPicPr>
          <p:cNvPr id="61" name="Obraz 3" descr="myohmy.jpg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1297" y="2460185"/>
            <a:ext cx="408543" cy="735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4435" y="2467714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2637" y="3810492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Obraz 3" descr="myohmy.jpg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3915" y="4417310"/>
            <a:ext cx="408543" cy="735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Obraz 6" descr="hvd4-c2.jpg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1297" y="4375302"/>
            <a:ext cx="469659" cy="730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4765" y="5794711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9" name="TextBox 1"/>
              <p:cNvSpPr txBox="1"/>
              <p:nvPr/>
            </p:nvSpPr>
            <p:spPr>
              <a:xfrm>
                <a:off x="299070" y="983616"/>
                <a:ext cx="5161449" cy="2492990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pl-PL" sz="2800" b="1" i="1" dirty="0">
                        <a:latin typeface="Cambria Math" panose="02040503050406030204" pitchFamily="18" charset="0"/>
                      </a:rPr>
                      <m:t>ℓ</m:t>
                    </m:r>
                  </m:oMath>
                </a14:m>
                <a:r>
                  <a:rPr lang="pl-PL" sz="2800" b="1" dirty="0"/>
                  <a:t>-</a:t>
                </a:r>
                <a:r>
                  <a:rPr lang="pl-PL" sz="2800" b="1" dirty="0" err="1"/>
                  <a:t>cohesive</a:t>
                </a:r>
                <a:r>
                  <a:rPr lang="pl-PL" sz="2800" b="1" dirty="0"/>
                  <a:t> </a:t>
                </a:r>
                <a:r>
                  <a:rPr lang="pl-PL" sz="2800" b="1" dirty="0" err="1"/>
                  <a:t>group</a:t>
                </a:r>
                <a:r>
                  <a:rPr lang="pl-PL" sz="2800" b="1" dirty="0"/>
                  <a:t> of </a:t>
                </a:r>
                <a:r>
                  <a:rPr lang="pl-PL" sz="2800" b="1" dirty="0" err="1"/>
                  <a:t>votets</a:t>
                </a:r>
                <a:r>
                  <a:rPr lang="pl-PL" sz="2800" b="1" dirty="0"/>
                  <a:t>:</a:t>
                </a:r>
              </a:p>
              <a:p>
                <a:endParaRPr lang="pl-PL" sz="2800" b="1" dirty="0"/>
              </a:p>
              <a:p>
                <a:r>
                  <a:rPr lang="pl-PL" sz="2800" dirty="0"/>
                  <a:t>A </a:t>
                </a:r>
                <a:r>
                  <a:rPr lang="pl-PL" sz="2800" dirty="0" err="1"/>
                  <a:t>group</a:t>
                </a:r>
                <a:r>
                  <a:rPr lang="pl-PL" sz="2800" dirty="0"/>
                  <a:t> of </a:t>
                </a:r>
                <a:r>
                  <a:rPr lang="pl-PL" sz="2800" dirty="0" err="1"/>
                  <a:t>at</a:t>
                </a:r>
                <a:r>
                  <a:rPr lang="pl-PL" sz="2800" dirty="0"/>
                  <a:t> </a:t>
                </a:r>
                <a:r>
                  <a:rPr lang="pl-PL" sz="2800" dirty="0" err="1"/>
                  <a:t>least</a:t>
                </a:r>
                <a:r>
                  <a:rPr lang="pl-PL" sz="2800" dirty="0"/>
                  <a:t> </a:t>
                </a:r>
                <a14:m>
                  <m:oMath xmlns:m="http://schemas.openxmlformats.org/officeDocument/2006/math">
                    <m:r>
                      <a:rPr lang="pl-PL" sz="2800" i="1">
                        <a:latin typeface="Cambria Math" panose="02040503050406030204" pitchFamily="18" charset="0"/>
                      </a:rPr>
                      <m:t>ℓ⋅</m:t>
                    </m:r>
                    <m:r>
                      <a:rPr lang="pl-PL" sz="2800" i="1">
                        <a:latin typeface="Cambria Math" panose="02040503050406030204" pitchFamily="18" charset="0"/>
                      </a:rPr>
                      <m:t>𝑛</m:t>
                    </m:r>
                    <m:r>
                      <a:rPr lang="pl-PL" sz="2800" i="1">
                        <a:latin typeface="Cambria Math" panose="02040503050406030204" pitchFamily="18" charset="0"/>
                      </a:rPr>
                      <m:t>/</m:t>
                    </m:r>
                    <m:r>
                      <a:rPr lang="pl-PL" sz="2800" i="1"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pl-PL" sz="2800" dirty="0"/>
                  <a:t> </a:t>
                </a:r>
                <a:r>
                  <a:rPr lang="pl-PL" sz="2800" dirty="0" err="1"/>
                  <a:t>voters</a:t>
                </a:r>
                <a:r>
                  <a:rPr lang="pl-PL" sz="2800" dirty="0"/>
                  <a:t> </a:t>
                </a:r>
                <a:r>
                  <a:rPr lang="pl-PL" sz="2800" dirty="0" err="1"/>
                  <a:t>who</a:t>
                </a:r>
                <a:r>
                  <a:rPr lang="pl-PL" sz="2800" dirty="0"/>
                  <a:t> </a:t>
                </a:r>
                <a:r>
                  <a:rPr lang="pl-PL" sz="2800" dirty="0" err="1"/>
                  <a:t>all</a:t>
                </a:r>
                <a:r>
                  <a:rPr lang="pl-PL" sz="2800" dirty="0"/>
                  <a:t> </a:t>
                </a:r>
                <a:r>
                  <a:rPr lang="pl-PL" sz="2800" dirty="0" err="1"/>
                  <a:t>approve</a:t>
                </a:r>
                <a:r>
                  <a:rPr lang="pl-PL" sz="2800" dirty="0"/>
                  <a:t> the same </a:t>
                </a:r>
                <a14:m>
                  <m:oMath xmlns:m="http://schemas.openxmlformats.org/officeDocument/2006/math">
                    <m:r>
                      <a:rPr lang="pl-PL" sz="2800" i="1">
                        <a:latin typeface="Cambria Math" panose="02040503050406030204" pitchFamily="18" charset="0"/>
                      </a:rPr>
                      <m:t>ℓ</m:t>
                    </m:r>
                  </m:oMath>
                </a14:m>
                <a:r>
                  <a:rPr lang="pl-PL" sz="2800" dirty="0"/>
                  <a:t> </a:t>
                </a:r>
                <a:r>
                  <a:rPr lang="pl-PL" sz="2800" dirty="0" err="1"/>
                  <a:t>group</a:t>
                </a:r>
                <a:r>
                  <a:rPr lang="pl-PL" sz="2800" dirty="0"/>
                  <a:t> of </a:t>
                </a:r>
                <a:r>
                  <a:rPr lang="pl-PL" sz="2800" dirty="0" err="1"/>
                  <a:t>candidates</a:t>
                </a:r>
                <a:endParaRPr lang="pl-PL" sz="2800" dirty="0"/>
              </a:p>
              <a:p>
                <a:endParaRPr lang="pl-PL" sz="1600" dirty="0"/>
              </a:p>
            </p:txBody>
          </p:sp>
        </mc:Choice>
        <mc:Fallback xmlns="">
          <p:sp>
            <p:nvSpPr>
              <p:cNvPr id="69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9070" y="983616"/>
                <a:ext cx="5161449" cy="2492990"/>
              </a:xfrm>
              <a:prstGeom prst="rect">
                <a:avLst/>
              </a:prstGeom>
              <a:blipFill>
                <a:blip r:embed="rId10"/>
                <a:stretch>
                  <a:fillRect l="-2238" t="-1946" r="-824"/>
                </a:stretch>
              </a:blip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Prostokąt: zaokrąglone rogi 8"/>
          <p:cNvSpPr/>
          <p:nvPr/>
        </p:nvSpPr>
        <p:spPr>
          <a:xfrm>
            <a:off x="5719312" y="1154630"/>
            <a:ext cx="1513859" cy="2655862"/>
          </a:xfrm>
          <a:prstGeom prst="roundRect">
            <a:avLst/>
          </a:prstGeom>
          <a:noFill/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73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6534" y="4320553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6330" y="4456950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1"/>
              <p:cNvSpPr txBox="1"/>
              <p:nvPr/>
            </p:nvSpPr>
            <p:spPr>
              <a:xfrm>
                <a:off x="142988" y="3644349"/>
                <a:ext cx="5422965" cy="2923877"/>
              </a:xfrm>
              <a:prstGeom prst="rect">
                <a:avLst/>
              </a:prstGeom>
              <a:solidFill>
                <a:schemeClr val="accent5">
                  <a:lumMod val="20000"/>
                  <a:lumOff val="80000"/>
                </a:schemeClr>
              </a:solid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pl-PL" sz="2800" b="1" dirty="0"/>
                  <a:t>Proportional JR:</a:t>
                </a:r>
              </a:p>
              <a:p>
                <a:endParaRPr lang="pl-PL" sz="2800" b="1" dirty="0"/>
              </a:p>
              <a:p>
                <a:r>
                  <a:rPr lang="pl-PL" sz="2800" dirty="0"/>
                  <a:t>For </a:t>
                </a:r>
                <a:r>
                  <a:rPr lang="pl-PL" sz="2800" dirty="0" err="1"/>
                  <a:t>each</a:t>
                </a:r>
                <a:r>
                  <a:rPr lang="pl-PL" sz="2800" dirty="0"/>
                  <a:t> </a:t>
                </a:r>
                <a14:m>
                  <m:oMath xmlns:m="http://schemas.openxmlformats.org/officeDocument/2006/math">
                    <m:r>
                      <a:rPr lang="pl-PL" sz="2800" b="1" i="1" dirty="0">
                        <a:latin typeface="Cambria Math" panose="02040503050406030204" pitchFamily="18" charset="0"/>
                      </a:rPr>
                      <m:t>ℓ</m:t>
                    </m:r>
                  </m:oMath>
                </a14:m>
                <a:r>
                  <a:rPr lang="pl-PL" sz="2800" dirty="0"/>
                  <a:t>-cohesive </a:t>
                </a:r>
                <a:r>
                  <a:rPr lang="pl-PL" sz="2800" dirty="0" err="1"/>
                  <a:t>group</a:t>
                </a:r>
                <a:r>
                  <a:rPr lang="pl-PL" sz="2800" dirty="0"/>
                  <a:t> </a:t>
                </a:r>
                <a14:m>
                  <m:oMath xmlns:m="http://schemas.openxmlformats.org/officeDocument/2006/math">
                    <m:r>
                      <a:rPr lang="pl-PL" sz="2800" b="0" i="1" smtClean="0">
                        <a:latin typeface="Cambria Math" panose="02040503050406030204" pitchFamily="18" charset="0"/>
                      </a:rPr>
                      <m:t>𝐺</m:t>
                    </m:r>
                  </m:oMath>
                </a14:m>
                <a:r>
                  <a:rPr lang="pl-PL" sz="2800" dirty="0"/>
                  <a:t> </a:t>
                </a:r>
                <a:r>
                  <a:rPr lang="pl-PL" sz="2800" dirty="0" err="1"/>
                  <a:t>there</a:t>
                </a:r>
                <a:r>
                  <a:rPr lang="pl-PL" sz="2800" dirty="0"/>
                  <a:t> </a:t>
                </a:r>
                <a:r>
                  <a:rPr lang="pl-PL" sz="2800" dirty="0" err="1"/>
                  <a:t>is</a:t>
                </a:r>
                <a:r>
                  <a:rPr lang="pl-PL" sz="2800" dirty="0"/>
                  <a:t> a set of </a:t>
                </a:r>
                <a14:m>
                  <m:oMath xmlns:m="http://schemas.openxmlformats.org/officeDocument/2006/math">
                    <m:r>
                      <a:rPr lang="pl-PL" sz="2800" b="1" i="1" dirty="0">
                        <a:latin typeface="Cambria Math" panose="02040503050406030204" pitchFamily="18" charset="0"/>
                      </a:rPr>
                      <m:t>ℓ</m:t>
                    </m:r>
                  </m:oMath>
                </a14:m>
                <a:r>
                  <a:rPr lang="pl-PL" sz="2800" dirty="0"/>
                  <a:t> </a:t>
                </a:r>
                <a:r>
                  <a:rPr lang="pl-PL" sz="2800" dirty="0" err="1"/>
                  <a:t>committee</a:t>
                </a:r>
                <a:r>
                  <a:rPr lang="pl-PL" sz="2800" dirty="0"/>
                  <a:t> </a:t>
                </a:r>
                <a:r>
                  <a:rPr lang="pl-PL" sz="2800" dirty="0" err="1"/>
                  <a:t>members</a:t>
                </a:r>
                <a:r>
                  <a:rPr lang="pl-PL" sz="2800" dirty="0"/>
                  <a:t> </a:t>
                </a:r>
                <a14:m>
                  <m:oMath xmlns:m="http://schemas.openxmlformats.org/officeDocument/2006/math">
                    <m:r>
                      <a:rPr lang="pl-PL" sz="2800" b="0" i="1" smtClean="0">
                        <a:latin typeface="Cambria Math" panose="02040503050406030204" pitchFamily="18" charset="0"/>
                      </a:rPr>
                      <m:t>𝑆</m:t>
                    </m:r>
                  </m:oMath>
                </a14:m>
                <a:r>
                  <a:rPr lang="pl-PL" sz="2800" dirty="0"/>
                  <a:t> </a:t>
                </a:r>
                <a:r>
                  <a:rPr lang="pl-PL" sz="2800" dirty="0" err="1"/>
                  <a:t>such</a:t>
                </a:r>
                <a:r>
                  <a:rPr lang="pl-PL" sz="2800" dirty="0"/>
                  <a:t> </a:t>
                </a:r>
                <a:r>
                  <a:rPr lang="pl-PL" sz="2800" dirty="0" err="1"/>
                  <a:t>that</a:t>
                </a:r>
                <a:r>
                  <a:rPr lang="pl-PL" sz="2800" dirty="0"/>
                  <a:t> </a:t>
                </a:r>
                <a:r>
                  <a:rPr lang="pl-PL" sz="2800" dirty="0" err="1"/>
                  <a:t>each</a:t>
                </a:r>
                <a:r>
                  <a:rPr lang="pl-PL" sz="2800" dirty="0"/>
                  <a:t> </a:t>
                </a:r>
                <a:r>
                  <a:rPr lang="pl-PL" sz="2800" dirty="0" err="1"/>
                  <a:t>candidate</a:t>
                </a:r>
                <a:r>
                  <a:rPr lang="pl-PL" sz="2800" dirty="0"/>
                  <a:t> from </a:t>
                </a:r>
                <a14:m>
                  <m:oMath xmlns:m="http://schemas.openxmlformats.org/officeDocument/2006/math">
                    <m:r>
                      <a:rPr lang="pl-PL" sz="2800" i="1">
                        <a:latin typeface="Cambria Math" panose="02040503050406030204" pitchFamily="18" charset="0"/>
                      </a:rPr>
                      <m:t>𝑆</m:t>
                    </m:r>
                  </m:oMath>
                </a14:m>
                <a:r>
                  <a:rPr lang="pl-PL" sz="2800" dirty="0"/>
                  <a:t> </a:t>
                </a:r>
                <a:r>
                  <a:rPr lang="pl-PL" sz="2800" dirty="0" err="1"/>
                  <a:t>is</a:t>
                </a:r>
                <a:r>
                  <a:rPr lang="pl-PL" sz="2800" dirty="0"/>
                  <a:t> </a:t>
                </a:r>
                <a:r>
                  <a:rPr lang="pl-PL" sz="2800" dirty="0" err="1"/>
                  <a:t>approved</a:t>
                </a:r>
                <a:r>
                  <a:rPr lang="pl-PL" sz="2800" dirty="0"/>
                  <a:t> by </a:t>
                </a:r>
                <a:r>
                  <a:rPr lang="pl-PL" sz="2800" dirty="0" err="1"/>
                  <a:t>some</a:t>
                </a:r>
                <a:r>
                  <a:rPr lang="pl-PL" sz="2800" dirty="0"/>
                  <a:t> </a:t>
                </a:r>
                <a:r>
                  <a:rPr lang="pl-PL" sz="2800" dirty="0" err="1"/>
                  <a:t>voter</a:t>
                </a:r>
                <a:r>
                  <a:rPr lang="pl-PL" sz="2800" dirty="0"/>
                  <a:t> from </a:t>
                </a:r>
                <a14:m>
                  <m:oMath xmlns:m="http://schemas.openxmlformats.org/officeDocument/2006/math">
                    <m:r>
                      <a:rPr lang="pl-PL" sz="2800" i="1">
                        <a:latin typeface="Cambria Math" panose="02040503050406030204" pitchFamily="18" charset="0"/>
                      </a:rPr>
                      <m:t>𝐺</m:t>
                    </m:r>
                  </m:oMath>
                </a14:m>
                <a:r>
                  <a:rPr lang="pl-PL" sz="2800" dirty="0"/>
                  <a:t>.</a:t>
                </a:r>
              </a:p>
              <a:p>
                <a:endParaRPr lang="pl-PL" sz="1600" dirty="0"/>
              </a:p>
            </p:txBody>
          </p:sp>
        </mc:Choice>
        <mc:Fallback xmlns="">
          <p:sp>
            <p:nvSpPr>
              <p:cNvPr id="39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2988" y="3644349"/>
                <a:ext cx="5422965" cy="2923877"/>
              </a:xfrm>
              <a:prstGeom prst="rect">
                <a:avLst/>
              </a:prstGeom>
              <a:blipFill>
                <a:blip r:embed="rId11"/>
                <a:stretch>
                  <a:fillRect l="-2130" t="-1871"/>
                </a:stretch>
              </a:blip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1" name="Owal 40"/>
          <p:cNvSpPr/>
          <p:nvPr/>
        </p:nvSpPr>
        <p:spPr>
          <a:xfrm>
            <a:off x="7506126" y="5483741"/>
            <a:ext cx="1425223" cy="1214771"/>
          </a:xfrm>
          <a:prstGeom prst="ellipse">
            <a:avLst/>
          </a:prstGeom>
          <a:noFill/>
          <a:ln w="28575"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2" name="pole tekstowe 41"/>
          <p:cNvSpPr txBox="1"/>
          <p:nvPr/>
        </p:nvSpPr>
        <p:spPr>
          <a:xfrm>
            <a:off x="8086959" y="4837814"/>
            <a:ext cx="106403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dirty="0">
                <a:solidFill>
                  <a:srgbClr val="008000"/>
                </a:solidFill>
              </a:rPr>
              <a:t>OK!</a:t>
            </a:r>
          </a:p>
        </p:txBody>
      </p:sp>
      <p:pic>
        <p:nvPicPr>
          <p:cNvPr id="43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2597" y="5734938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4015" y="5734938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" name="Prostokąt: zaokrąglone rogi 44"/>
          <p:cNvSpPr/>
          <p:nvPr/>
        </p:nvSpPr>
        <p:spPr>
          <a:xfrm>
            <a:off x="7241888" y="1169988"/>
            <a:ext cx="528476" cy="669225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8" name="Prostokąt: zaokrąglone rogi 47"/>
          <p:cNvSpPr/>
          <p:nvPr/>
        </p:nvSpPr>
        <p:spPr>
          <a:xfrm>
            <a:off x="7770364" y="2436419"/>
            <a:ext cx="528476" cy="669225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1" name="TextBox 1"/>
          <p:cNvSpPr txBox="1"/>
          <p:nvPr/>
        </p:nvSpPr>
        <p:spPr>
          <a:xfrm>
            <a:off x="1468809" y="999959"/>
            <a:ext cx="5852304" cy="3046988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1600" b="1" dirty="0" err="1"/>
              <a:t>Rules</a:t>
            </a:r>
            <a:r>
              <a:rPr lang="pl-PL" sz="1600" b="1" dirty="0"/>
              <a:t> </a:t>
            </a:r>
            <a:r>
              <a:rPr lang="pl-PL" sz="1600" b="1" dirty="0" err="1"/>
              <a:t>satisfying</a:t>
            </a:r>
            <a:r>
              <a:rPr lang="pl-PL" sz="1600" b="1" dirty="0"/>
              <a:t> PJR: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600" dirty="0"/>
              <a:t>PAV (the </a:t>
            </a:r>
            <a:r>
              <a:rPr lang="pl-PL" sz="1600" dirty="0" err="1"/>
              <a:t>only</a:t>
            </a:r>
            <a:r>
              <a:rPr lang="pl-PL" sz="1600" dirty="0"/>
              <a:t> OWA-</a:t>
            </a:r>
            <a:r>
              <a:rPr lang="pl-PL" sz="1600" dirty="0" err="1"/>
              <a:t>based</a:t>
            </a:r>
            <a:r>
              <a:rPr lang="pl-PL" sz="1600" dirty="0"/>
              <a:t> </a:t>
            </a:r>
            <a:r>
              <a:rPr lang="pl-PL" sz="1600" dirty="0" err="1"/>
              <a:t>rule</a:t>
            </a:r>
            <a:r>
              <a:rPr lang="pl-PL" sz="1600" dirty="0"/>
              <a:t>) [SEL+17]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600" dirty="0" err="1"/>
              <a:t>Approval-based</a:t>
            </a:r>
            <a:r>
              <a:rPr lang="pl-PL" sz="1600" dirty="0"/>
              <a:t> Monroe and </a:t>
            </a:r>
            <a:r>
              <a:rPr lang="pl-PL" sz="1600" dirty="0" err="1"/>
              <a:t>Greedy</a:t>
            </a:r>
            <a:r>
              <a:rPr lang="pl-PL" sz="1600" dirty="0"/>
              <a:t> Monroe [SEL+17]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600" dirty="0"/>
              <a:t>Max-</a:t>
            </a:r>
            <a:r>
              <a:rPr lang="pl-PL" sz="1600" dirty="0" err="1"/>
              <a:t>Phragmén</a:t>
            </a:r>
            <a:r>
              <a:rPr lang="pl-PL" sz="1600" dirty="0"/>
              <a:t> [BFJL17]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600" dirty="0" err="1"/>
              <a:t>Sequential-Phragmén</a:t>
            </a:r>
            <a:r>
              <a:rPr lang="pl-PL" sz="1600" dirty="0"/>
              <a:t> [BFJL17]</a:t>
            </a:r>
          </a:p>
          <a:p>
            <a:br>
              <a:rPr lang="pl-PL" sz="1600" dirty="0"/>
            </a:br>
            <a:r>
              <a:rPr lang="pl-PL" sz="1600" dirty="0"/>
              <a:t>[SEL+17] L. </a:t>
            </a:r>
            <a:r>
              <a:rPr lang="pl-PL" sz="1600" dirty="0" err="1"/>
              <a:t>Sánchez</a:t>
            </a:r>
            <a:r>
              <a:rPr lang="pl-PL" sz="1600" dirty="0"/>
              <a:t> </a:t>
            </a:r>
            <a:r>
              <a:rPr lang="pl-PL" sz="1600" dirty="0" err="1"/>
              <a:t>Fernández</a:t>
            </a:r>
            <a:r>
              <a:rPr lang="pl-PL" sz="1600" dirty="0"/>
              <a:t>, E. </a:t>
            </a:r>
            <a:r>
              <a:rPr lang="pl-PL" sz="1600" dirty="0" err="1"/>
              <a:t>Elkind</a:t>
            </a:r>
            <a:r>
              <a:rPr lang="pl-PL" sz="1600" dirty="0"/>
              <a:t>, M. </a:t>
            </a:r>
            <a:r>
              <a:rPr lang="pl-PL" sz="1600" dirty="0" err="1"/>
              <a:t>Lackner</a:t>
            </a:r>
            <a:r>
              <a:rPr lang="pl-PL" sz="1600" dirty="0"/>
              <a:t>, N. </a:t>
            </a:r>
            <a:r>
              <a:rPr lang="pl-PL" sz="1600" dirty="0" err="1"/>
              <a:t>Fernández</a:t>
            </a:r>
            <a:r>
              <a:rPr lang="pl-PL" sz="1600" dirty="0"/>
              <a:t> </a:t>
            </a:r>
            <a:r>
              <a:rPr lang="pl-PL" sz="1600" dirty="0" err="1"/>
              <a:t>García</a:t>
            </a:r>
            <a:r>
              <a:rPr lang="pl-PL" sz="1600" dirty="0"/>
              <a:t>, J. </a:t>
            </a:r>
            <a:r>
              <a:rPr lang="pl-PL" sz="1600" dirty="0" err="1"/>
              <a:t>Arias-Fisteus</a:t>
            </a:r>
            <a:r>
              <a:rPr lang="pl-PL" sz="1600" dirty="0"/>
              <a:t>, P. </a:t>
            </a:r>
            <a:r>
              <a:rPr lang="pl-PL" sz="1600" dirty="0" err="1"/>
              <a:t>Basanta</a:t>
            </a:r>
            <a:r>
              <a:rPr lang="pl-PL" sz="1600" dirty="0"/>
              <a:t>-Val, P. Skowron, </a:t>
            </a:r>
            <a:r>
              <a:rPr lang="pl-PL" sz="1600" dirty="0" err="1"/>
              <a:t>Proportional</a:t>
            </a:r>
            <a:r>
              <a:rPr lang="pl-PL" sz="1600" dirty="0"/>
              <a:t> </a:t>
            </a:r>
            <a:r>
              <a:rPr lang="pl-PL" sz="1600" dirty="0" err="1"/>
              <a:t>Justified</a:t>
            </a:r>
            <a:r>
              <a:rPr lang="pl-PL" sz="1600" dirty="0"/>
              <a:t> </a:t>
            </a:r>
            <a:r>
              <a:rPr lang="pl-PL" sz="1600" dirty="0" err="1"/>
              <a:t>Representation</a:t>
            </a:r>
            <a:r>
              <a:rPr lang="pl-PL" sz="1600" dirty="0"/>
              <a:t>, AAAI 2016.</a:t>
            </a:r>
          </a:p>
          <a:p>
            <a:endParaRPr lang="pl-PL" sz="1600" dirty="0"/>
          </a:p>
          <a:p>
            <a:r>
              <a:rPr lang="pl-PL" sz="1600" dirty="0"/>
              <a:t>[BFJL17] </a:t>
            </a:r>
            <a:r>
              <a:rPr lang="sv-SE" sz="1600" dirty="0"/>
              <a:t>M</a:t>
            </a:r>
            <a:r>
              <a:rPr lang="pl-PL" sz="1600" dirty="0"/>
              <a:t>.</a:t>
            </a:r>
            <a:r>
              <a:rPr lang="sv-SE" sz="1600" dirty="0"/>
              <a:t> Brill, </a:t>
            </a:r>
            <a:r>
              <a:rPr lang="pl-PL" sz="1600" dirty="0"/>
              <a:t>R.</a:t>
            </a:r>
            <a:r>
              <a:rPr lang="sv-SE" sz="1600" dirty="0"/>
              <a:t> Freeman, S</a:t>
            </a:r>
            <a:r>
              <a:rPr lang="pl-PL" sz="1600" dirty="0"/>
              <a:t>. </a:t>
            </a:r>
            <a:r>
              <a:rPr lang="sv-SE" sz="1600" dirty="0"/>
              <a:t>Janson, M</a:t>
            </a:r>
            <a:r>
              <a:rPr lang="pl-PL" sz="1600" dirty="0"/>
              <a:t>. </a:t>
            </a:r>
            <a:r>
              <a:rPr lang="sv-SE" sz="1600" dirty="0"/>
              <a:t>Lackner</a:t>
            </a:r>
            <a:r>
              <a:rPr lang="pl-PL" sz="1600" dirty="0"/>
              <a:t>, </a:t>
            </a:r>
            <a:r>
              <a:rPr lang="en-US" sz="1600" dirty="0" err="1"/>
              <a:t>Phragmén's</a:t>
            </a:r>
            <a:r>
              <a:rPr lang="en-US" sz="1600" dirty="0"/>
              <a:t> Voting Methods and Justified Representation</a:t>
            </a:r>
            <a:r>
              <a:rPr lang="pl-PL" sz="1600" dirty="0"/>
              <a:t>, AAAI 2017.</a:t>
            </a:r>
          </a:p>
        </p:txBody>
      </p:sp>
    </p:spTree>
    <p:extLst>
      <p:ext uri="{BB962C8B-B14F-4D97-AF65-F5344CB8AC3E}">
        <p14:creationId xmlns:p14="http://schemas.microsoft.com/office/powerpoint/2010/main" val="8870987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41" grpId="0" animBg="1"/>
      <p:bldP spid="42" grpId="0"/>
      <p:bldP spid="45" grpId="0" animBg="1"/>
      <p:bldP spid="48" grpId="0" animBg="1"/>
      <p:bldP spid="51" grpId="0" animBg="1"/>
    </p:bldLst>
  </p:timing>
</p:sld>
</file>

<file path=ppt/slides/slide1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3200" dirty="0" err="1"/>
              <a:t>Phragmén’s</a:t>
            </a:r>
            <a:r>
              <a:rPr lang="pl-PL" sz="3200" dirty="0"/>
              <a:t> </a:t>
            </a:r>
            <a:r>
              <a:rPr lang="pl-PL" sz="3200" dirty="0" err="1"/>
              <a:t>Rule</a:t>
            </a:r>
            <a:r>
              <a:rPr lang="pl-PL" sz="3200" dirty="0"/>
              <a:t>: the </a:t>
            </a:r>
            <a:r>
              <a:rPr lang="pl-PL" sz="3200" dirty="0" err="1"/>
              <a:t>Sequential</a:t>
            </a:r>
            <a:r>
              <a:rPr lang="pl-PL" sz="3200" dirty="0"/>
              <a:t> </a:t>
            </a:r>
            <a:r>
              <a:rPr lang="pl-PL" sz="3200" dirty="0" err="1"/>
              <a:t>Variant</a:t>
            </a:r>
            <a:endParaRPr lang="pl-PL" sz="3200" dirty="0"/>
          </a:p>
        </p:txBody>
      </p:sp>
      <p:sp>
        <p:nvSpPr>
          <p:cNvPr id="46" name="TextBox 1"/>
          <p:cNvSpPr txBox="1"/>
          <p:nvPr/>
        </p:nvSpPr>
        <p:spPr>
          <a:xfrm>
            <a:off x="175034" y="1080788"/>
            <a:ext cx="8807972" cy="156966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2400" dirty="0" err="1"/>
              <a:t>Each</a:t>
            </a:r>
            <a:r>
              <a:rPr lang="pl-PL" sz="2400" dirty="0"/>
              <a:t> </a:t>
            </a:r>
            <a:r>
              <a:rPr lang="pl-PL" sz="2400" dirty="0" err="1"/>
              <a:t>voter</a:t>
            </a:r>
            <a:r>
              <a:rPr lang="pl-PL" sz="2400" dirty="0"/>
              <a:t> </a:t>
            </a:r>
            <a:r>
              <a:rPr lang="pl-PL" sz="2400" dirty="0" err="1"/>
              <a:t>has</a:t>
            </a:r>
            <a:r>
              <a:rPr lang="pl-PL" sz="2400" dirty="0"/>
              <a:t> one unit of ``</a:t>
            </a:r>
            <a:r>
              <a:rPr lang="pl-PL" sz="2400" dirty="0" err="1"/>
              <a:t>load</a:t>
            </a:r>
            <a:r>
              <a:rPr lang="pl-PL" sz="2400" dirty="0"/>
              <a:t>’’.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2400" dirty="0"/>
              <a:t>A </a:t>
            </a:r>
            <a:r>
              <a:rPr lang="pl-PL" sz="2400" dirty="0" err="1"/>
              <a:t>voter</a:t>
            </a:r>
            <a:r>
              <a:rPr lang="pl-PL" sz="2400" dirty="0"/>
              <a:t> </a:t>
            </a:r>
            <a:r>
              <a:rPr lang="pl-PL" sz="2400" dirty="0" err="1"/>
              <a:t>distributes</a:t>
            </a:r>
            <a:r>
              <a:rPr lang="pl-PL" sz="2400" dirty="0"/>
              <a:t> </a:t>
            </a:r>
            <a:r>
              <a:rPr lang="pl-PL" sz="2400" dirty="0" err="1"/>
              <a:t>her</a:t>
            </a:r>
            <a:r>
              <a:rPr lang="pl-PL" sz="2400" dirty="0"/>
              <a:t> </a:t>
            </a:r>
            <a:r>
              <a:rPr lang="pl-PL" sz="2400" dirty="0" err="1"/>
              <a:t>load</a:t>
            </a:r>
            <a:r>
              <a:rPr lang="pl-PL" sz="2400" dirty="0"/>
              <a:t> to the </a:t>
            </a:r>
            <a:r>
              <a:rPr lang="pl-PL" sz="2400" dirty="0" err="1"/>
              <a:t>approved</a:t>
            </a:r>
            <a:r>
              <a:rPr lang="pl-PL" sz="2400" dirty="0"/>
              <a:t> </a:t>
            </a:r>
            <a:r>
              <a:rPr lang="pl-PL" sz="2400" dirty="0" err="1"/>
              <a:t>committee</a:t>
            </a:r>
            <a:r>
              <a:rPr lang="pl-PL" sz="2400" dirty="0"/>
              <a:t> </a:t>
            </a:r>
            <a:r>
              <a:rPr lang="pl-PL" sz="2400" dirty="0" err="1"/>
              <a:t>members</a:t>
            </a:r>
            <a:r>
              <a:rPr lang="pl-PL" sz="2400" dirty="0"/>
              <a:t> </a:t>
            </a:r>
            <a:r>
              <a:rPr lang="pl-PL" sz="2400" dirty="0" err="1"/>
              <a:t>so</a:t>
            </a:r>
            <a:r>
              <a:rPr lang="pl-PL" sz="2400" dirty="0"/>
              <a:t> </a:t>
            </a:r>
            <a:r>
              <a:rPr lang="pl-PL" sz="2400" dirty="0" err="1"/>
              <a:t>that</a:t>
            </a:r>
            <a:r>
              <a:rPr lang="pl-PL" sz="2400" dirty="0"/>
              <a:t> the </a:t>
            </a:r>
            <a:r>
              <a:rPr lang="pl-PL" sz="2400" dirty="0" err="1"/>
              <a:t>load</a:t>
            </a:r>
            <a:r>
              <a:rPr lang="pl-PL" sz="2400" dirty="0"/>
              <a:t> of the </a:t>
            </a:r>
            <a:r>
              <a:rPr lang="pl-PL" sz="2400" dirty="0" err="1"/>
              <a:t>candidate</a:t>
            </a:r>
            <a:r>
              <a:rPr lang="pl-PL" sz="2400" dirty="0"/>
              <a:t> with the </a:t>
            </a:r>
            <a:r>
              <a:rPr lang="pl-PL" sz="2400" dirty="0" err="1"/>
              <a:t>highest</a:t>
            </a:r>
            <a:r>
              <a:rPr lang="pl-PL" sz="2400" dirty="0"/>
              <a:t> </a:t>
            </a:r>
            <a:r>
              <a:rPr lang="pl-PL" sz="2400" dirty="0" err="1"/>
              <a:t>load</a:t>
            </a:r>
            <a:r>
              <a:rPr lang="pl-PL" sz="2400" dirty="0"/>
              <a:t> </a:t>
            </a:r>
            <a:r>
              <a:rPr lang="pl-PL" sz="2400" dirty="0" err="1"/>
              <a:t>is</a:t>
            </a:r>
            <a:r>
              <a:rPr lang="pl-PL" sz="2400" dirty="0"/>
              <a:t> </a:t>
            </a:r>
            <a:r>
              <a:rPr lang="pl-PL" sz="2400" dirty="0" err="1"/>
              <a:t>minimized</a:t>
            </a:r>
            <a:endParaRPr lang="pl-PL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2400" dirty="0"/>
              <a:t>In </a:t>
            </a:r>
            <a:r>
              <a:rPr lang="pl-PL" sz="2400" dirty="0" err="1"/>
              <a:t>each</a:t>
            </a:r>
            <a:r>
              <a:rPr lang="pl-PL" sz="2400" dirty="0"/>
              <a:t> step the </a:t>
            </a:r>
            <a:r>
              <a:rPr lang="pl-PL" sz="2400" dirty="0" err="1"/>
              <a:t>candidate</a:t>
            </a:r>
            <a:r>
              <a:rPr lang="pl-PL" sz="2400" dirty="0"/>
              <a:t> </a:t>
            </a:r>
            <a:r>
              <a:rPr lang="pl-PL" sz="2400" dirty="0" err="1"/>
              <a:t>that</a:t>
            </a:r>
            <a:r>
              <a:rPr lang="pl-PL" sz="2400" dirty="0"/>
              <a:t> </a:t>
            </a:r>
            <a:r>
              <a:rPr lang="pl-PL" sz="2400" dirty="0" err="1"/>
              <a:t>minimizes</a:t>
            </a:r>
            <a:r>
              <a:rPr lang="pl-PL" sz="2400" dirty="0"/>
              <a:t> the max </a:t>
            </a:r>
            <a:r>
              <a:rPr lang="pl-PL" sz="2400" dirty="0" err="1"/>
              <a:t>load</a:t>
            </a:r>
            <a:r>
              <a:rPr lang="pl-PL" sz="2400" dirty="0"/>
              <a:t> </a:t>
            </a:r>
            <a:r>
              <a:rPr lang="pl-PL" sz="2400" dirty="0" err="1"/>
              <a:t>is</a:t>
            </a:r>
            <a:r>
              <a:rPr lang="pl-PL" sz="2400" dirty="0"/>
              <a:t> </a:t>
            </a:r>
            <a:r>
              <a:rPr lang="pl-PL" sz="2400" dirty="0" err="1"/>
              <a:t>selected</a:t>
            </a:r>
            <a:endParaRPr lang="pl-PL" sz="2400" dirty="0"/>
          </a:p>
        </p:txBody>
      </p:sp>
      <p:graphicFrame>
        <p:nvGraphicFramePr>
          <p:cNvPr id="59" name="Wykres 58"/>
          <p:cNvGraphicFramePr/>
          <p:nvPr>
            <p:extLst/>
          </p:nvPr>
        </p:nvGraphicFramePr>
        <p:xfrm>
          <a:off x="175034" y="2870396"/>
          <a:ext cx="8807972" cy="38148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0" name="pole tekstowe 59"/>
          <p:cNvSpPr txBox="1"/>
          <p:nvPr/>
        </p:nvSpPr>
        <p:spPr>
          <a:xfrm>
            <a:off x="1473200" y="6315948"/>
            <a:ext cx="157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{c1, c2, c3, c4}</a:t>
            </a:r>
          </a:p>
        </p:txBody>
      </p:sp>
      <p:cxnSp>
        <p:nvCxnSpPr>
          <p:cNvPr id="79" name="Łącznik prosty ze strzałką 78"/>
          <p:cNvCxnSpPr/>
          <p:nvPr/>
        </p:nvCxnSpPr>
        <p:spPr>
          <a:xfrm>
            <a:off x="985520" y="6217920"/>
            <a:ext cx="2418080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pole tekstowe 81"/>
          <p:cNvSpPr txBox="1"/>
          <p:nvPr/>
        </p:nvSpPr>
        <p:spPr>
          <a:xfrm>
            <a:off x="3799840" y="6315948"/>
            <a:ext cx="20957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{c5, c6}</a:t>
            </a:r>
          </a:p>
        </p:txBody>
      </p:sp>
      <p:cxnSp>
        <p:nvCxnSpPr>
          <p:cNvPr id="83" name="Łącznik prosty ze strzałką 82"/>
          <p:cNvCxnSpPr>
            <a:cxnSpLocks/>
          </p:cNvCxnSpPr>
          <p:nvPr/>
        </p:nvCxnSpPr>
        <p:spPr>
          <a:xfrm>
            <a:off x="3830320" y="6207760"/>
            <a:ext cx="833120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pole tekstowe 83"/>
          <p:cNvSpPr txBox="1"/>
          <p:nvPr/>
        </p:nvSpPr>
        <p:spPr>
          <a:xfrm>
            <a:off x="4734560" y="6315948"/>
            <a:ext cx="1270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{c1, c2, c3}</a:t>
            </a:r>
          </a:p>
        </p:txBody>
      </p:sp>
      <p:cxnSp>
        <p:nvCxnSpPr>
          <p:cNvPr id="85" name="Łącznik prosty ze strzałką 84"/>
          <p:cNvCxnSpPr>
            <a:cxnSpLocks/>
          </p:cNvCxnSpPr>
          <p:nvPr/>
        </p:nvCxnSpPr>
        <p:spPr>
          <a:xfrm flipV="1">
            <a:off x="4847703" y="6207760"/>
            <a:ext cx="913017" cy="1016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8" name="pole tekstowe 87"/>
          <p:cNvSpPr txBox="1"/>
          <p:nvPr/>
        </p:nvSpPr>
        <p:spPr>
          <a:xfrm>
            <a:off x="5893914" y="6315948"/>
            <a:ext cx="863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{c1, c2}</a:t>
            </a:r>
          </a:p>
        </p:txBody>
      </p:sp>
      <p:cxnSp>
        <p:nvCxnSpPr>
          <p:cNvPr id="89" name="Łącznik prosty ze strzałką 88"/>
          <p:cNvCxnSpPr>
            <a:cxnSpLocks/>
          </p:cNvCxnSpPr>
          <p:nvPr/>
        </p:nvCxnSpPr>
        <p:spPr>
          <a:xfrm>
            <a:off x="5924394" y="6207760"/>
            <a:ext cx="833120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0" name="pole tekstowe 89"/>
          <p:cNvSpPr txBox="1"/>
          <p:nvPr/>
        </p:nvSpPr>
        <p:spPr>
          <a:xfrm>
            <a:off x="6887280" y="6315948"/>
            <a:ext cx="863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{c1, c6}</a:t>
            </a:r>
          </a:p>
        </p:txBody>
      </p:sp>
      <p:cxnSp>
        <p:nvCxnSpPr>
          <p:cNvPr id="91" name="Łącznik prosty ze strzałką 90"/>
          <p:cNvCxnSpPr>
            <a:cxnSpLocks/>
          </p:cNvCxnSpPr>
          <p:nvPr/>
        </p:nvCxnSpPr>
        <p:spPr>
          <a:xfrm>
            <a:off x="6917760" y="6207760"/>
            <a:ext cx="833120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91096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9" grpId="0">
        <p:bldAsOne/>
      </p:bldGraphic>
      <p:bldP spid="60" grpId="0"/>
      <p:bldP spid="82" grpId="0"/>
      <p:bldP spid="84" grpId="0"/>
      <p:bldP spid="88" grpId="0"/>
      <p:bldP spid="90" grpId="0"/>
    </p:bldLst>
  </p:timing>
</p:sld>
</file>

<file path=ppt/slides/slide1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3200" dirty="0" err="1"/>
              <a:t>Phragmén’s</a:t>
            </a:r>
            <a:r>
              <a:rPr lang="pl-PL" sz="3200" dirty="0"/>
              <a:t> </a:t>
            </a:r>
            <a:r>
              <a:rPr lang="pl-PL" sz="3200" dirty="0" err="1"/>
              <a:t>Rule</a:t>
            </a:r>
            <a:r>
              <a:rPr lang="pl-PL" sz="3200" dirty="0"/>
              <a:t>: the </a:t>
            </a:r>
            <a:r>
              <a:rPr lang="pl-PL" sz="3200" dirty="0" err="1"/>
              <a:t>Sequential</a:t>
            </a:r>
            <a:r>
              <a:rPr lang="pl-PL" sz="3200" dirty="0"/>
              <a:t> </a:t>
            </a:r>
            <a:r>
              <a:rPr lang="pl-PL" sz="3200" dirty="0" err="1"/>
              <a:t>Variant</a:t>
            </a:r>
            <a:endParaRPr lang="pl-PL" sz="3200" dirty="0"/>
          </a:p>
        </p:txBody>
      </p:sp>
      <p:sp>
        <p:nvSpPr>
          <p:cNvPr id="46" name="TextBox 1"/>
          <p:cNvSpPr txBox="1"/>
          <p:nvPr/>
        </p:nvSpPr>
        <p:spPr>
          <a:xfrm>
            <a:off x="175034" y="1080788"/>
            <a:ext cx="8807972" cy="156966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2400" dirty="0" err="1"/>
              <a:t>Each</a:t>
            </a:r>
            <a:r>
              <a:rPr lang="pl-PL" sz="2400" dirty="0"/>
              <a:t> </a:t>
            </a:r>
            <a:r>
              <a:rPr lang="pl-PL" sz="2400" dirty="0" err="1"/>
              <a:t>voter</a:t>
            </a:r>
            <a:r>
              <a:rPr lang="pl-PL" sz="2400" dirty="0"/>
              <a:t> </a:t>
            </a:r>
            <a:r>
              <a:rPr lang="pl-PL" sz="2400" dirty="0" err="1"/>
              <a:t>has</a:t>
            </a:r>
            <a:r>
              <a:rPr lang="pl-PL" sz="2400" dirty="0"/>
              <a:t> one unit of ``</a:t>
            </a:r>
            <a:r>
              <a:rPr lang="pl-PL" sz="2400" dirty="0" err="1"/>
              <a:t>load</a:t>
            </a:r>
            <a:r>
              <a:rPr lang="pl-PL" sz="2400" dirty="0"/>
              <a:t>’’.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2400" dirty="0"/>
              <a:t>A </a:t>
            </a:r>
            <a:r>
              <a:rPr lang="pl-PL" sz="2400" dirty="0" err="1"/>
              <a:t>voter</a:t>
            </a:r>
            <a:r>
              <a:rPr lang="pl-PL" sz="2400" dirty="0"/>
              <a:t> </a:t>
            </a:r>
            <a:r>
              <a:rPr lang="pl-PL" sz="2400" dirty="0" err="1"/>
              <a:t>distributes</a:t>
            </a:r>
            <a:r>
              <a:rPr lang="pl-PL" sz="2400" dirty="0"/>
              <a:t> </a:t>
            </a:r>
            <a:r>
              <a:rPr lang="pl-PL" sz="2400" dirty="0" err="1"/>
              <a:t>her</a:t>
            </a:r>
            <a:r>
              <a:rPr lang="pl-PL" sz="2400" dirty="0"/>
              <a:t> </a:t>
            </a:r>
            <a:r>
              <a:rPr lang="pl-PL" sz="2400" dirty="0" err="1"/>
              <a:t>load</a:t>
            </a:r>
            <a:r>
              <a:rPr lang="pl-PL" sz="2400" dirty="0"/>
              <a:t> to the </a:t>
            </a:r>
            <a:r>
              <a:rPr lang="pl-PL" sz="2400" dirty="0" err="1"/>
              <a:t>approved</a:t>
            </a:r>
            <a:r>
              <a:rPr lang="pl-PL" sz="2400" dirty="0"/>
              <a:t> </a:t>
            </a:r>
            <a:r>
              <a:rPr lang="pl-PL" sz="2400" dirty="0" err="1"/>
              <a:t>committee</a:t>
            </a:r>
            <a:r>
              <a:rPr lang="pl-PL" sz="2400" dirty="0"/>
              <a:t> </a:t>
            </a:r>
            <a:r>
              <a:rPr lang="pl-PL" sz="2400" dirty="0" err="1"/>
              <a:t>members</a:t>
            </a:r>
            <a:r>
              <a:rPr lang="pl-PL" sz="2400" dirty="0"/>
              <a:t> </a:t>
            </a:r>
            <a:r>
              <a:rPr lang="pl-PL" sz="2400" dirty="0" err="1"/>
              <a:t>so</a:t>
            </a:r>
            <a:r>
              <a:rPr lang="pl-PL" sz="2400" dirty="0"/>
              <a:t> </a:t>
            </a:r>
            <a:r>
              <a:rPr lang="pl-PL" sz="2400" dirty="0" err="1"/>
              <a:t>that</a:t>
            </a:r>
            <a:r>
              <a:rPr lang="pl-PL" sz="2400" dirty="0"/>
              <a:t> the </a:t>
            </a:r>
            <a:r>
              <a:rPr lang="pl-PL" sz="2400" dirty="0" err="1"/>
              <a:t>load</a:t>
            </a:r>
            <a:r>
              <a:rPr lang="pl-PL" sz="2400" dirty="0"/>
              <a:t> of the </a:t>
            </a:r>
            <a:r>
              <a:rPr lang="pl-PL" sz="2400" dirty="0" err="1"/>
              <a:t>candidate</a:t>
            </a:r>
            <a:r>
              <a:rPr lang="pl-PL" sz="2400" dirty="0"/>
              <a:t> with the </a:t>
            </a:r>
            <a:r>
              <a:rPr lang="pl-PL" sz="2400" dirty="0" err="1"/>
              <a:t>highest</a:t>
            </a:r>
            <a:r>
              <a:rPr lang="pl-PL" sz="2400" dirty="0"/>
              <a:t> </a:t>
            </a:r>
            <a:r>
              <a:rPr lang="pl-PL" sz="2400" dirty="0" err="1"/>
              <a:t>load</a:t>
            </a:r>
            <a:r>
              <a:rPr lang="pl-PL" sz="2400" dirty="0"/>
              <a:t> </a:t>
            </a:r>
            <a:r>
              <a:rPr lang="pl-PL" sz="2400" dirty="0" err="1"/>
              <a:t>is</a:t>
            </a:r>
            <a:r>
              <a:rPr lang="pl-PL" sz="2400" dirty="0"/>
              <a:t> </a:t>
            </a:r>
            <a:r>
              <a:rPr lang="pl-PL" sz="2400" dirty="0" err="1"/>
              <a:t>minimized</a:t>
            </a:r>
            <a:endParaRPr lang="pl-PL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2400" dirty="0"/>
              <a:t>In </a:t>
            </a:r>
            <a:r>
              <a:rPr lang="pl-PL" sz="2400" dirty="0" err="1"/>
              <a:t>each</a:t>
            </a:r>
            <a:r>
              <a:rPr lang="pl-PL" sz="2400" dirty="0"/>
              <a:t> step the </a:t>
            </a:r>
            <a:r>
              <a:rPr lang="pl-PL" sz="2400" dirty="0" err="1"/>
              <a:t>candidate</a:t>
            </a:r>
            <a:r>
              <a:rPr lang="pl-PL" sz="2400" dirty="0"/>
              <a:t> </a:t>
            </a:r>
            <a:r>
              <a:rPr lang="pl-PL" sz="2400" dirty="0" err="1"/>
              <a:t>that</a:t>
            </a:r>
            <a:r>
              <a:rPr lang="pl-PL" sz="2400" dirty="0"/>
              <a:t> </a:t>
            </a:r>
            <a:r>
              <a:rPr lang="pl-PL" sz="2400" dirty="0" err="1"/>
              <a:t>minimizes</a:t>
            </a:r>
            <a:r>
              <a:rPr lang="pl-PL" sz="2400" dirty="0"/>
              <a:t> the max </a:t>
            </a:r>
            <a:r>
              <a:rPr lang="pl-PL" sz="2400" dirty="0" err="1"/>
              <a:t>load</a:t>
            </a:r>
            <a:r>
              <a:rPr lang="pl-PL" sz="2400" dirty="0"/>
              <a:t> </a:t>
            </a:r>
            <a:r>
              <a:rPr lang="pl-PL" sz="2400" dirty="0" err="1"/>
              <a:t>is</a:t>
            </a:r>
            <a:r>
              <a:rPr lang="pl-PL" sz="2400" dirty="0"/>
              <a:t> </a:t>
            </a:r>
            <a:r>
              <a:rPr lang="pl-PL" sz="2400" dirty="0" err="1"/>
              <a:t>selected</a:t>
            </a:r>
            <a:endParaRPr lang="pl-PL" sz="2400" dirty="0"/>
          </a:p>
        </p:txBody>
      </p:sp>
      <p:graphicFrame>
        <p:nvGraphicFramePr>
          <p:cNvPr id="59" name="Wykres 58"/>
          <p:cNvGraphicFramePr/>
          <p:nvPr>
            <p:extLst/>
          </p:nvPr>
        </p:nvGraphicFramePr>
        <p:xfrm>
          <a:off x="175034" y="2870396"/>
          <a:ext cx="8807972" cy="38148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0" name="pole tekstowe 59"/>
          <p:cNvSpPr txBox="1"/>
          <p:nvPr/>
        </p:nvSpPr>
        <p:spPr>
          <a:xfrm>
            <a:off x="1473200" y="6315948"/>
            <a:ext cx="157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{c1, c2, c3, c4}</a:t>
            </a:r>
          </a:p>
        </p:txBody>
      </p:sp>
      <p:cxnSp>
        <p:nvCxnSpPr>
          <p:cNvPr id="79" name="Łącznik prosty ze strzałką 78"/>
          <p:cNvCxnSpPr/>
          <p:nvPr/>
        </p:nvCxnSpPr>
        <p:spPr>
          <a:xfrm>
            <a:off x="985520" y="6217920"/>
            <a:ext cx="2418080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pole tekstowe 81"/>
          <p:cNvSpPr txBox="1"/>
          <p:nvPr/>
        </p:nvSpPr>
        <p:spPr>
          <a:xfrm>
            <a:off x="3799840" y="6315948"/>
            <a:ext cx="20957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{c5, c6}</a:t>
            </a:r>
          </a:p>
        </p:txBody>
      </p:sp>
      <p:cxnSp>
        <p:nvCxnSpPr>
          <p:cNvPr id="83" name="Łącznik prosty ze strzałką 82"/>
          <p:cNvCxnSpPr>
            <a:cxnSpLocks/>
          </p:cNvCxnSpPr>
          <p:nvPr/>
        </p:nvCxnSpPr>
        <p:spPr>
          <a:xfrm>
            <a:off x="3830320" y="6207760"/>
            <a:ext cx="833120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pole tekstowe 83"/>
          <p:cNvSpPr txBox="1"/>
          <p:nvPr/>
        </p:nvSpPr>
        <p:spPr>
          <a:xfrm>
            <a:off x="4734560" y="6315948"/>
            <a:ext cx="1270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{c1, c2, c3}</a:t>
            </a:r>
          </a:p>
        </p:txBody>
      </p:sp>
      <p:cxnSp>
        <p:nvCxnSpPr>
          <p:cNvPr id="85" name="Łącznik prosty ze strzałką 84"/>
          <p:cNvCxnSpPr>
            <a:cxnSpLocks/>
          </p:cNvCxnSpPr>
          <p:nvPr/>
        </p:nvCxnSpPr>
        <p:spPr>
          <a:xfrm flipV="1">
            <a:off x="4847703" y="6207760"/>
            <a:ext cx="913017" cy="1016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8" name="pole tekstowe 87"/>
          <p:cNvSpPr txBox="1"/>
          <p:nvPr/>
        </p:nvSpPr>
        <p:spPr>
          <a:xfrm>
            <a:off x="5893914" y="6315948"/>
            <a:ext cx="863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{c1, c2}</a:t>
            </a:r>
          </a:p>
        </p:txBody>
      </p:sp>
      <p:cxnSp>
        <p:nvCxnSpPr>
          <p:cNvPr id="89" name="Łącznik prosty ze strzałką 88"/>
          <p:cNvCxnSpPr>
            <a:cxnSpLocks/>
          </p:cNvCxnSpPr>
          <p:nvPr/>
        </p:nvCxnSpPr>
        <p:spPr>
          <a:xfrm>
            <a:off x="5924394" y="6207760"/>
            <a:ext cx="833120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0" name="pole tekstowe 89"/>
          <p:cNvSpPr txBox="1"/>
          <p:nvPr/>
        </p:nvSpPr>
        <p:spPr>
          <a:xfrm>
            <a:off x="6887280" y="6315948"/>
            <a:ext cx="863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{c1, c6}</a:t>
            </a:r>
          </a:p>
        </p:txBody>
      </p:sp>
      <p:cxnSp>
        <p:nvCxnSpPr>
          <p:cNvPr id="91" name="Łącznik prosty ze strzałką 90"/>
          <p:cNvCxnSpPr>
            <a:cxnSpLocks/>
          </p:cNvCxnSpPr>
          <p:nvPr/>
        </p:nvCxnSpPr>
        <p:spPr>
          <a:xfrm>
            <a:off x="6917760" y="6207760"/>
            <a:ext cx="833120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90290761"/>
      </p:ext>
    </p:extLst>
  </p:cSld>
  <p:clrMapOvr>
    <a:masterClrMapping/>
  </p:clrMapOvr>
</p:sld>
</file>

<file path=ppt/slides/slide1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3200" dirty="0" err="1"/>
              <a:t>Phragmén’s</a:t>
            </a:r>
            <a:r>
              <a:rPr lang="pl-PL" sz="3200" dirty="0"/>
              <a:t> </a:t>
            </a:r>
            <a:r>
              <a:rPr lang="pl-PL" sz="3200" dirty="0" err="1"/>
              <a:t>Rule</a:t>
            </a:r>
            <a:r>
              <a:rPr lang="pl-PL" sz="3200" dirty="0"/>
              <a:t>: the </a:t>
            </a:r>
            <a:r>
              <a:rPr lang="pl-PL" sz="3200" dirty="0" err="1"/>
              <a:t>Sequential</a:t>
            </a:r>
            <a:r>
              <a:rPr lang="pl-PL" sz="3200" dirty="0"/>
              <a:t> </a:t>
            </a:r>
            <a:r>
              <a:rPr lang="pl-PL" sz="3200" dirty="0" err="1"/>
              <a:t>Variant</a:t>
            </a:r>
            <a:endParaRPr lang="pl-PL" sz="3200" dirty="0"/>
          </a:p>
        </p:txBody>
      </p:sp>
      <p:sp>
        <p:nvSpPr>
          <p:cNvPr id="46" name="TextBox 1"/>
          <p:cNvSpPr txBox="1"/>
          <p:nvPr/>
        </p:nvSpPr>
        <p:spPr>
          <a:xfrm>
            <a:off x="175034" y="1080788"/>
            <a:ext cx="8807972" cy="156966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2400" dirty="0" err="1"/>
              <a:t>Each</a:t>
            </a:r>
            <a:r>
              <a:rPr lang="pl-PL" sz="2400" dirty="0"/>
              <a:t> </a:t>
            </a:r>
            <a:r>
              <a:rPr lang="pl-PL" sz="2400" dirty="0" err="1"/>
              <a:t>voter</a:t>
            </a:r>
            <a:r>
              <a:rPr lang="pl-PL" sz="2400" dirty="0"/>
              <a:t> </a:t>
            </a:r>
            <a:r>
              <a:rPr lang="pl-PL" sz="2400" dirty="0" err="1"/>
              <a:t>has</a:t>
            </a:r>
            <a:r>
              <a:rPr lang="pl-PL" sz="2400" dirty="0"/>
              <a:t> one unit of ``</a:t>
            </a:r>
            <a:r>
              <a:rPr lang="pl-PL" sz="2400" dirty="0" err="1"/>
              <a:t>load</a:t>
            </a:r>
            <a:r>
              <a:rPr lang="pl-PL" sz="2400" dirty="0"/>
              <a:t>’’.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2400" dirty="0"/>
              <a:t>A </a:t>
            </a:r>
            <a:r>
              <a:rPr lang="pl-PL" sz="2400" dirty="0" err="1"/>
              <a:t>voter</a:t>
            </a:r>
            <a:r>
              <a:rPr lang="pl-PL" sz="2400" dirty="0"/>
              <a:t> </a:t>
            </a:r>
            <a:r>
              <a:rPr lang="pl-PL" sz="2400" dirty="0" err="1"/>
              <a:t>distributes</a:t>
            </a:r>
            <a:r>
              <a:rPr lang="pl-PL" sz="2400" dirty="0"/>
              <a:t> </a:t>
            </a:r>
            <a:r>
              <a:rPr lang="pl-PL" sz="2400" dirty="0" err="1"/>
              <a:t>her</a:t>
            </a:r>
            <a:r>
              <a:rPr lang="pl-PL" sz="2400" dirty="0"/>
              <a:t> </a:t>
            </a:r>
            <a:r>
              <a:rPr lang="pl-PL" sz="2400" dirty="0" err="1"/>
              <a:t>load</a:t>
            </a:r>
            <a:r>
              <a:rPr lang="pl-PL" sz="2400" dirty="0"/>
              <a:t> to the </a:t>
            </a:r>
            <a:r>
              <a:rPr lang="pl-PL" sz="2400" dirty="0" err="1"/>
              <a:t>approved</a:t>
            </a:r>
            <a:r>
              <a:rPr lang="pl-PL" sz="2400" dirty="0"/>
              <a:t> </a:t>
            </a:r>
            <a:r>
              <a:rPr lang="pl-PL" sz="2400" dirty="0" err="1"/>
              <a:t>committee</a:t>
            </a:r>
            <a:r>
              <a:rPr lang="pl-PL" sz="2400" dirty="0"/>
              <a:t> </a:t>
            </a:r>
            <a:r>
              <a:rPr lang="pl-PL" sz="2400" dirty="0" err="1"/>
              <a:t>members</a:t>
            </a:r>
            <a:r>
              <a:rPr lang="pl-PL" sz="2400" dirty="0"/>
              <a:t> </a:t>
            </a:r>
            <a:r>
              <a:rPr lang="pl-PL" sz="2400" dirty="0" err="1"/>
              <a:t>so</a:t>
            </a:r>
            <a:r>
              <a:rPr lang="pl-PL" sz="2400" dirty="0"/>
              <a:t> </a:t>
            </a:r>
            <a:r>
              <a:rPr lang="pl-PL" sz="2400" dirty="0" err="1"/>
              <a:t>that</a:t>
            </a:r>
            <a:r>
              <a:rPr lang="pl-PL" sz="2400" dirty="0"/>
              <a:t> the </a:t>
            </a:r>
            <a:r>
              <a:rPr lang="pl-PL" sz="2400" dirty="0" err="1"/>
              <a:t>load</a:t>
            </a:r>
            <a:r>
              <a:rPr lang="pl-PL" sz="2400" dirty="0"/>
              <a:t> of the </a:t>
            </a:r>
            <a:r>
              <a:rPr lang="pl-PL" sz="2400" dirty="0" err="1"/>
              <a:t>candidate</a:t>
            </a:r>
            <a:r>
              <a:rPr lang="pl-PL" sz="2400" dirty="0"/>
              <a:t> with the </a:t>
            </a:r>
            <a:r>
              <a:rPr lang="pl-PL" sz="2400" dirty="0" err="1"/>
              <a:t>highest</a:t>
            </a:r>
            <a:r>
              <a:rPr lang="pl-PL" sz="2400" dirty="0"/>
              <a:t> </a:t>
            </a:r>
            <a:r>
              <a:rPr lang="pl-PL" sz="2400" dirty="0" err="1"/>
              <a:t>load</a:t>
            </a:r>
            <a:r>
              <a:rPr lang="pl-PL" sz="2400" dirty="0"/>
              <a:t> </a:t>
            </a:r>
            <a:r>
              <a:rPr lang="pl-PL" sz="2400" dirty="0" err="1"/>
              <a:t>is</a:t>
            </a:r>
            <a:r>
              <a:rPr lang="pl-PL" sz="2400" dirty="0"/>
              <a:t> </a:t>
            </a:r>
            <a:r>
              <a:rPr lang="pl-PL" sz="2400" dirty="0" err="1"/>
              <a:t>minimized</a:t>
            </a:r>
            <a:endParaRPr lang="pl-PL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2400" dirty="0"/>
              <a:t>In </a:t>
            </a:r>
            <a:r>
              <a:rPr lang="pl-PL" sz="2400" dirty="0" err="1"/>
              <a:t>each</a:t>
            </a:r>
            <a:r>
              <a:rPr lang="pl-PL" sz="2400" dirty="0"/>
              <a:t> step the </a:t>
            </a:r>
            <a:r>
              <a:rPr lang="pl-PL" sz="2400" dirty="0" err="1"/>
              <a:t>candidate</a:t>
            </a:r>
            <a:r>
              <a:rPr lang="pl-PL" sz="2400" dirty="0"/>
              <a:t> </a:t>
            </a:r>
            <a:r>
              <a:rPr lang="pl-PL" sz="2400" dirty="0" err="1"/>
              <a:t>that</a:t>
            </a:r>
            <a:r>
              <a:rPr lang="pl-PL" sz="2400" dirty="0"/>
              <a:t> </a:t>
            </a:r>
            <a:r>
              <a:rPr lang="pl-PL" sz="2400" dirty="0" err="1"/>
              <a:t>minimizes</a:t>
            </a:r>
            <a:r>
              <a:rPr lang="pl-PL" sz="2400" dirty="0"/>
              <a:t> the max </a:t>
            </a:r>
            <a:r>
              <a:rPr lang="pl-PL" sz="2400" dirty="0" err="1"/>
              <a:t>load</a:t>
            </a:r>
            <a:r>
              <a:rPr lang="pl-PL" sz="2400" dirty="0"/>
              <a:t> </a:t>
            </a:r>
            <a:r>
              <a:rPr lang="pl-PL" sz="2400" dirty="0" err="1"/>
              <a:t>is</a:t>
            </a:r>
            <a:r>
              <a:rPr lang="pl-PL" sz="2400" dirty="0"/>
              <a:t> </a:t>
            </a:r>
            <a:r>
              <a:rPr lang="pl-PL" sz="2400" dirty="0" err="1"/>
              <a:t>selected</a:t>
            </a:r>
            <a:endParaRPr lang="pl-PL" sz="2400" dirty="0"/>
          </a:p>
        </p:txBody>
      </p:sp>
      <p:graphicFrame>
        <p:nvGraphicFramePr>
          <p:cNvPr id="59" name="Wykres 58"/>
          <p:cNvGraphicFramePr/>
          <p:nvPr/>
        </p:nvGraphicFramePr>
        <p:xfrm>
          <a:off x="175034" y="2870396"/>
          <a:ext cx="8807972" cy="38148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0" name="pole tekstowe 59"/>
          <p:cNvSpPr txBox="1"/>
          <p:nvPr/>
        </p:nvSpPr>
        <p:spPr>
          <a:xfrm>
            <a:off x="1473200" y="6315948"/>
            <a:ext cx="157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{c1, c2, c3, c4}</a:t>
            </a:r>
          </a:p>
        </p:txBody>
      </p:sp>
      <p:cxnSp>
        <p:nvCxnSpPr>
          <p:cNvPr id="79" name="Łącznik prosty ze strzałką 78"/>
          <p:cNvCxnSpPr/>
          <p:nvPr/>
        </p:nvCxnSpPr>
        <p:spPr>
          <a:xfrm>
            <a:off x="985520" y="6217920"/>
            <a:ext cx="2418080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pole tekstowe 81"/>
          <p:cNvSpPr txBox="1"/>
          <p:nvPr/>
        </p:nvSpPr>
        <p:spPr>
          <a:xfrm>
            <a:off x="3799840" y="6315948"/>
            <a:ext cx="20957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{c5, c6}</a:t>
            </a:r>
          </a:p>
        </p:txBody>
      </p:sp>
      <p:cxnSp>
        <p:nvCxnSpPr>
          <p:cNvPr id="83" name="Łącznik prosty ze strzałką 82"/>
          <p:cNvCxnSpPr>
            <a:cxnSpLocks/>
          </p:cNvCxnSpPr>
          <p:nvPr/>
        </p:nvCxnSpPr>
        <p:spPr>
          <a:xfrm>
            <a:off x="3830320" y="6207760"/>
            <a:ext cx="833120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pole tekstowe 83"/>
          <p:cNvSpPr txBox="1"/>
          <p:nvPr/>
        </p:nvSpPr>
        <p:spPr>
          <a:xfrm>
            <a:off x="4734560" y="6315948"/>
            <a:ext cx="1270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{c1, c2, c3}</a:t>
            </a:r>
          </a:p>
        </p:txBody>
      </p:sp>
      <p:cxnSp>
        <p:nvCxnSpPr>
          <p:cNvPr id="85" name="Łącznik prosty ze strzałką 84"/>
          <p:cNvCxnSpPr>
            <a:cxnSpLocks/>
          </p:cNvCxnSpPr>
          <p:nvPr/>
        </p:nvCxnSpPr>
        <p:spPr>
          <a:xfrm flipV="1">
            <a:off x="4847703" y="6207760"/>
            <a:ext cx="913017" cy="1016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8" name="pole tekstowe 87"/>
          <p:cNvSpPr txBox="1"/>
          <p:nvPr/>
        </p:nvSpPr>
        <p:spPr>
          <a:xfrm>
            <a:off x="5893914" y="6315948"/>
            <a:ext cx="863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{c1, c2}</a:t>
            </a:r>
          </a:p>
        </p:txBody>
      </p:sp>
      <p:cxnSp>
        <p:nvCxnSpPr>
          <p:cNvPr id="89" name="Łącznik prosty ze strzałką 88"/>
          <p:cNvCxnSpPr>
            <a:cxnSpLocks/>
          </p:cNvCxnSpPr>
          <p:nvPr/>
        </p:nvCxnSpPr>
        <p:spPr>
          <a:xfrm>
            <a:off x="5924394" y="6207760"/>
            <a:ext cx="833120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0" name="pole tekstowe 89"/>
          <p:cNvSpPr txBox="1"/>
          <p:nvPr/>
        </p:nvSpPr>
        <p:spPr>
          <a:xfrm>
            <a:off x="6887280" y="6315948"/>
            <a:ext cx="863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{c1, c6}</a:t>
            </a:r>
          </a:p>
        </p:txBody>
      </p:sp>
      <p:cxnSp>
        <p:nvCxnSpPr>
          <p:cNvPr id="91" name="Łącznik prosty ze strzałką 90"/>
          <p:cNvCxnSpPr>
            <a:cxnSpLocks/>
          </p:cNvCxnSpPr>
          <p:nvPr/>
        </p:nvCxnSpPr>
        <p:spPr>
          <a:xfrm>
            <a:off x="6917760" y="6207760"/>
            <a:ext cx="833120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Obraz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7181" y="1300736"/>
            <a:ext cx="3608533" cy="4528741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7" name="TextBox 1"/>
          <p:cNvSpPr txBox="1"/>
          <p:nvPr/>
        </p:nvSpPr>
        <p:spPr>
          <a:xfrm>
            <a:off x="1468808" y="999959"/>
            <a:ext cx="6201991" cy="2308324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1600" b="1" dirty="0" err="1"/>
              <a:t>Original</a:t>
            </a:r>
            <a:r>
              <a:rPr lang="pl-PL" sz="1600" b="1" dirty="0"/>
              <a:t> </a:t>
            </a:r>
            <a:r>
              <a:rPr lang="pl-PL" sz="1600" b="1" dirty="0" err="1"/>
              <a:t>Phragmén’s</a:t>
            </a:r>
            <a:r>
              <a:rPr lang="pl-PL" sz="1600" b="1" dirty="0"/>
              <a:t> </a:t>
            </a:r>
            <a:r>
              <a:rPr lang="pl-PL" sz="1600" b="1" dirty="0" err="1"/>
              <a:t>works</a:t>
            </a:r>
            <a:r>
              <a:rPr lang="pl-PL" sz="1600" b="1" dirty="0"/>
              <a:t> </a:t>
            </a:r>
            <a:r>
              <a:rPr lang="pl-PL" sz="1600" b="1" dirty="0" err="1"/>
              <a:t>are</a:t>
            </a:r>
            <a:r>
              <a:rPr lang="pl-PL" sz="1600" b="1" dirty="0"/>
              <a:t> in </a:t>
            </a:r>
            <a:r>
              <a:rPr lang="pl-PL" sz="1600" b="1" dirty="0" err="1"/>
              <a:t>Swedish</a:t>
            </a:r>
            <a:r>
              <a:rPr lang="pl-PL" sz="1600" b="1" dirty="0"/>
              <a:t>. </a:t>
            </a:r>
            <a:r>
              <a:rPr lang="pl-PL" sz="1600" b="1" dirty="0" err="1"/>
              <a:t>Survery</a:t>
            </a:r>
            <a:r>
              <a:rPr lang="pl-PL" sz="1600" b="1" dirty="0"/>
              <a:t> on </a:t>
            </a:r>
            <a:r>
              <a:rPr lang="en-US" sz="1600" b="1" dirty="0" err="1"/>
              <a:t>Phragmén's</a:t>
            </a:r>
            <a:r>
              <a:rPr lang="en-US" sz="1600" b="1" dirty="0"/>
              <a:t> and Thiele's election methods</a:t>
            </a:r>
            <a:r>
              <a:rPr lang="pl-PL" sz="1600" b="1" dirty="0"/>
              <a:t>:</a:t>
            </a:r>
          </a:p>
          <a:p>
            <a:endParaRPr lang="pl-PL" sz="1600" b="1" dirty="0"/>
          </a:p>
          <a:p>
            <a:r>
              <a:rPr lang="pl-PL" sz="1600" dirty="0"/>
              <a:t>[J16] S. Janson, </a:t>
            </a:r>
            <a:r>
              <a:rPr lang="en-US" sz="1600" dirty="0" err="1"/>
              <a:t>Phragmén's</a:t>
            </a:r>
            <a:r>
              <a:rPr lang="en-US" sz="1600" dirty="0"/>
              <a:t> and Thiele's election methods</a:t>
            </a:r>
            <a:r>
              <a:rPr lang="pl-PL" sz="1600" dirty="0"/>
              <a:t>, </a:t>
            </a:r>
            <a:r>
              <a:rPr lang="pl-PL" sz="1600" dirty="0" err="1"/>
              <a:t>Arxiv</a:t>
            </a:r>
            <a:r>
              <a:rPr lang="pl-PL" sz="1600" dirty="0"/>
              <a:t>, 2016</a:t>
            </a:r>
          </a:p>
          <a:p>
            <a:endParaRPr lang="pl-PL" sz="1600" b="1" dirty="0"/>
          </a:p>
          <a:p>
            <a:r>
              <a:rPr lang="pl-PL" sz="1600" b="1" dirty="0" err="1"/>
              <a:t>Some</a:t>
            </a:r>
            <a:r>
              <a:rPr lang="pl-PL" sz="1600" b="1" dirty="0"/>
              <a:t> </a:t>
            </a:r>
            <a:r>
              <a:rPr lang="pl-PL" sz="1600" b="1" dirty="0" err="1"/>
              <a:t>properties</a:t>
            </a:r>
            <a:r>
              <a:rPr lang="pl-PL" sz="1600" b="1" dirty="0"/>
              <a:t> of </a:t>
            </a:r>
            <a:r>
              <a:rPr lang="en-US" sz="1600" b="1" dirty="0" err="1"/>
              <a:t>Phragmén's</a:t>
            </a:r>
            <a:r>
              <a:rPr lang="pl-PL" sz="1600" b="1" dirty="0"/>
              <a:t> </a:t>
            </a:r>
            <a:r>
              <a:rPr lang="pl-PL" sz="1600" b="1" dirty="0" err="1"/>
              <a:t>rule</a:t>
            </a:r>
            <a:r>
              <a:rPr lang="pl-PL" sz="1600" b="1" dirty="0"/>
              <a:t>:</a:t>
            </a:r>
          </a:p>
          <a:p>
            <a:endParaRPr lang="pl-PL" sz="1600" b="1" dirty="0"/>
          </a:p>
          <a:p>
            <a:r>
              <a:rPr lang="pl-PL" sz="1600" dirty="0"/>
              <a:t>[BFJL17] </a:t>
            </a:r>
            <a:r>
              <a:rPr lang="sv-SE" sz="1600" dirty="0"/>
              <a:t>M</a:t>
            </a:r>
            <a:r>
              <a:rPr lang="pl-PL" sz="1600" dirty="0"/>
              <a:t>.</a:t>
            </a:r>
            <a:r>
              <a:rPr lang="sv-SE" sz="1600" dirty="0"/>
              <a:t> Brill, </a:t>
            </a:r>
            <a:r>
              <a:rPr lang="pl-PL" sz="1600" dirty="0"/>
              <a:t>R.</a:t>
            </a:r>
            <a:r>
              <a:rPr lang="sv-SE" sz="1600" dirty="0"/>
              <a:t> Freeman, S</a:t>
            </a:r>
            <a:r>
              <a:rPr lang="pl-PL" sz="1600" dirty="0"/>
              <a:t>. </a:t>
            </a:r>
            <a:r>
              <a:rPr lang="sv-SE" sz="1600" dirty="0"/>
              <a:t>Janson, M</a:t>
            </a:r>
            <a:r>
              <a:rPr lang="pl-PL" sz="1600" dirty="0"/>
              <a:t>. </a:t>
            </a:r>
            <a:r>
              <a:rPr lang="sv-SE" sz="1600" dirty="0"/>
              <a:t>Lackner</a:t>
            </a:r>
            <a:r>
              <a:rPr lang="pl-PL" sz="1600" dirty="0"/>
              <a:t>, </a:t>
            </a:r>
            <a:r>
              <a:rPr lang="en-US" sz="1600" dirty="0" err="1"/>
              <a:t>Phragmén's</a:t>
            </a:r>
            <a:r>
              <a:rPr lang="en-US" sz="1600" dirty="0"/>
              <a:t> Voting Methods and Justified Representation</a:t>
            </a:r>
            <a:r>
              <a:rPr lang="pl-PL" sz="1600" dirty="0"/>
              <a:t>, AAAI 2017.</a:t>
            </a:r>
          </a:p>
        </p:txBody>
      </p:sp>
    </p:spTree>
    <p:extLst>
      <p:ext uri="{BB962C8B-B14F-4D97-AF65-F5344CB8AC3E}">
        <p14:creationId xmlns:p14="http://schemas.microsoft.com/office/powerpoint/2010/main" val="2436512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3200" dirty="0" err="1"/>
              <a:t>Can</a:t>
            </a:r>
            <a:r>
              <a:rPr lang="pl-PL" sz="3200" dirty="0"/>
              <a:t> We </a:t>
            </a:r>
            <a:r>
              <a:rPr lang="pl-PL" sz="3200" dirty="0" err="1"/>
              <a:t>Use</a:t>
            </a:r>
            <a:r>
              <a:rPr lang="pl-PL" sz="3200" dirty="0"/>
              <a:t> </a:t>
            </a:r>
            <a:r>
              <a:rPr lang="pl-PL" sz="3200" dirty="0" err="1"/>
              <a:t>Multiwinner</a:t>
            </a:r>
            <a:r>
              <a:rPr lang="pl-PL" sz="3200" dirty="0"/>
              <a:t> </a:t>
            </a:r>
            <a:r>
              <a:rPr lang="pl-PL" sz="3200" dirty="0" err="1"/>
              <a:t>Rules</a:t>
            </a:r>
            <a:r>
              <a:rPr lang="pl-PL" sz="3200" dirty="0"/>
              <a:t> for Party-</a:t>
            </a:r>
            <a:r>
              <a:rPr lang="pl-PL" sz="3200" dirty="0" err="1"/>
              <a:t>Lists</a:t>
            </a:r>
            <a:r>
              <a:rPr lang="pl-PL" sz="3200" dirty="0"/>
              <a:t>?</a:t>
            </a:r>
          </a:p>
        </p:txBody>
      </p:sp>
      <p:sp>
        <p:nvSpPr>
          <p:cNvPr id="9" name="Prostokąt: zaokrąglone rogi 8"/>
          <p:cNvSpPr/>
          <p:nvPr/>
        </p:nvSpPr>
        <p:spPr>
          <a:xfrm>
            <a:off x="2008539" y="1055090"/>
            <a:ext cx="5205060" cy="941052"/>
          </a:xfrm>
          <a:prstGeom prst="round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2683" y="1108311"/>
            <a:ext cx="293529" cy="805361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6677" y="3105066"/>
            <a:ext cx="298316" cy="818494"/>
          </a:xfrm>
          <a:prstGeom prst="rect">
            <a:avLst/>
          </a:prstGeom>
        </p:spPr>
      </p:pic>
      <p:pic>
        <p:nvPicPr>
          <p:cNvPr id="10" name="Obraz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8663" y="2127968"/>
            <a:ext cx="294569" cy="808215"/>
          </a:xfrm>
          <a:prstGeom prst="rect">
            <a:avLst/>
          </a:prstGeom>
        </p:spPr>
      </p:pic>
      <p:sp>
        <p:nvSpPr>
          <p:cNvPr id="2" name="pole tekstowe 1"/>
          <p:cNvSpPr txBox="1"/>
          <p:nvPr/>
        </p:nvSpPr>
        <p:spPr>
          <a:xfrm>
            <a:off x="464220" y="1280160"/>
            <a:ext cx="15443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/>
              <a:t>60</a:t>
            </a:r>
            <a:r>
              <a:rPr lang="pl-PL" sz="2400" dirty="0"/>
              <a:t> </a:t>
            </a:r>
            <a:r>
              <a:rPr lang="pl-PL" sz="2400" dirty="0" err="1"/>
              <a:t>votes</a:t>
            </a:r>
            <a:r>
              <a:rPr lang="pl-PL" sz="2400" dirty="0"/>
              <a:t>:</a:t>
            </a:r>
          </a:p>
        </p:txBody>
      </p:sp>
      <p:sp>
        <p:nvSpPr>
          <p:cNvPr id="11" name="pole tekstowe 10"/>
          <p:cNvSpPr txBox="1"/>
          <p:nvPr/>
        </p:nvSpPr>
        <p:spPr>
          <a:xfrm>
            <a:off x="1985078" y="1280160"/>
            <a:ext cx="11576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>
                <a:solidFill>
                  <a:schemeClr val="accent1">
                    <a:lumMod val="75000"/>
                  </a:schemeClr>
                </a:solidFill>
              </a:rPr>
              <a:t>Party A</a:t>
            </a:r>
          </a:p>
        </p:txBody>
      </p:sp>
      <p:pic>
        <p:nvPicPr>
          <p:cNvPr id="13" name="Obraz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9477" y="1108311"/>
            <a:ext cx="293529" cy="805361"/>
          </a:xfrm>
          <a:prstGeom prst="rect">
            <a:avLst/>
          </a:prstGeom>
        </p:spPr>
      </p:pic>
      <p:pic>
        <p:nvPicPr>
          <p:cNvPr id="14" name="Obraz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6271" y="1108311"/>
            <a:ext cx="293529" cy="805361"/>
          </a:xfrm>
          <a:prstGeom prst="rect">
            <a:avLst/>
          </a:prstGeom>
        </p:spPr>
      </p:pic>
      <p:pic>
        <p:nvPicPr>
          <p:cNvPr id="15" name="Obraz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3065" y="1108311"/>
            <a:ext cx="293529" cy="805361"/>
          </a:xfrm>
          <a:prstGeom prst="rect">
            <a:avLst/>
          </a:prstGeom>
        </p:spPr>
      </p:pic>
      <p:pic>
        <p:nvPicPr>
          <p:cNvPr id="16" name="Obraz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9859" y="1108311"/>
            <a:ext cx="293529" cy="805361"/>
          </a:xfrm>
          <a:prstGeom prst="rect">
            <a:avLst/>
          </a:prstGeom>
        </p:spPr>
      </p:pic>
      <p:pic>
        <p:nvPicPr>
          <p:cNvPr id="17" name="Obraz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6653" y="1108311"/>
            <a:ext cx="293529" cy="805361"/>
          </a:xfrm>
          <a:prstGeom prst="rect">
            <a:avLst/>
          </a:prstGeom>
        </p:spPr>
      </p:pic>
      <p:pic>
        <p:nvPicPr>
          <p:cNvPr id="18" name="Obraz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3447" y="1122936"/>
            <a:ext cx="293529" cy="805361"/>
          </a:xfrm>
          <a:prstGeom prst="rect">
            <a:avLst/>
          </a:prstGeom>
        </p:spPr>
      </p:pic>
      <p:pic>
        <p:nvPicPr>
          <p:cNvPr id="19" name="Obraz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4780" y="1122936"/>
            <a:ext cx="293529" cy="805361"/>
          </a:xfrm>
          <a:prstGeom prst="rect">
            <a:avLst/>
          </a:prstGeom>
        </p:spPr>
      </p:pic>
      <p:pic>
        <p:nvPicPr>
          <p:cNvPr id="20" name="Obraz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6113" y="1137561"/>
            <a:ext cx="293529" cy="805361"/>
          </a:xfrm>
          <a:prstGeom prst="rect">
            <a:avLst/>
          </a:prstGeom>
        </p:spPr>
      </p:pic>
      <p:sp>
        <p:nvSpPr>
          <p:cNvPr id="21" name="Prostokąt: zaokrąglone rogi 20"/>
          <p:cNvSpPr/>
          <p:nvPr/>
        </p:nvSpPr>
        <p:spPr>
          <a:xfrm>
            <a:off x="2008539" y="2046925"/>
            <a:ext cx="5205060" cy="941052"/>
          </a:xfrm>
          <a:prstGeom prst="roundRect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3" name="pole tekstowe 22"/>
          <p:cNvSpPr txBox="1"/>
          <p:nvPr/>
        </p:nvSpPr>
        <p:spPr>
          <a:xfrm>
            <a:off x="464220" y="2271995"/>
            <a:ext cx="15443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/>
              <a:t>30</a:t>
            </a:r>
            <a:r>
              <a:rPr lang="pl-PL" sz="2400" dirty="0"/>
              <a:t> </a:t>
            </a:r>
            <a:r>
              <a:rPr lang="pl-PL" sz="2400" dirty="0" err="1"/>
              <a:t>votes</a:t>
            </a:r>
            <a:r>
              <a:rPr lang="pl-PL" sz="2400" dirty="0"/>
              <a:t>:</a:t>
            </a:r>
          </a:p>
        </p:txBody>
      </p:sp>
      <p:sp>
        <p:nvSpPr>
          <p:cNvPr id="24" name="pole tekstowe 23"/>
          <p:cNvSpPr txBox="1"/>
          <p:nvPr/>
        </p:nvSpPr>
        <p:spPr>
          <a:xfrm>
            <a:off x="1985078" y="2271995"/>
            <a:ext cx="11576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>
                <a:solidFill>
                  <a:srgbClr val="008000"/>
                </a:solidFill>
              </a:rPr>
              <a:t>Party B</a:t>
            </a:r>
          </a:p>
        </p:txBody>
      </p:sp>
      <p:pic>
        <p:nvPicPr>
          <p:cNvPr id="33" name="Obraz 3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4535" y="2122697"/>
            <a:ext cx="294569" cy="808215"/>
          </a:xfrm>
          <a:prstGeom prst="rect">
            <a:avLst/>
          </a:prstGeom>
        </p:spPr>
      </p:pic>
      <p:pic>
        <p:nvPicPr>
          <p:cNvPr id="34" name="Obraz 3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0951" y="2100146"/>
            <a:ext cx="294569" cy="808215"/>
          </a:xfrm>
          <a:prstGeom prst="rect">
            <a:avLst/>
          </a:prstGeom>
        </p:spPr>
      </p:pic>
      <p:pic>
        <p:nvPicPr>
          <p:cNvPr id="35" name="Obraz 3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35" y="2100146"/>
            <a:ext cx="294569" cy="808215"/>
          </a:xfrm>
          <a:prstGeom prst="rect">
            <a:avLst/>
          </a:prstGeom>
        </p:spPr>
      </p:pic>
      <p:pic>
        <p:nvPicPr>
          <p:cNvPr id="36" name="Obraz 3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8819" y="2100146"/>
            <a:ext cx="294569" cy="808215"/>
          </a:xfrm>
          <a:prstGeom prst="rect">
            <a:avLst/>
          </a:prstGeom>
        </p:spPr>
      </p:pic>
      <p:pic>
        <p:nvPicPr>
          <p:cNvPr id="37" name="Obraz 3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5613" y="2100146"/>
            <a:ext cx="294569" cy="808215"/>
          </a:xfrm>
          <a:prstGeom prst="rect">
            <a:avLst/>
          </a:prstGeom>
        </p:spPr>
      </p:pic>
      <p:pic>
        <p:nvPicPr>
          <p:cNvPr id="38" name="Obraz 3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4281" y="2098719"/>
            <a:ext cx="294569" cy="808215"/>
          </a:xfrm>
          <a:prstGeom prst="rect">
            <a:avLst/>
          </a:prstGeom>
        </p:spPr>
      </p:pic>
      <p:pic>
        <p:nvPicPr>
          <p:cNvPr id="39" name="Obraz 3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1365" y="2098718"/>
            <a:ext cx="294569" cy="808215"/>
          </a:xfrm>
          <a:prstGeom prst="rect">
            <a:avLst/>
          </a:prstGeom>
        </p:spPr>
      </p:pic>
      <p:pic>
        <p:nvPicPr>
          <p:cNvPr id="40" name="Obraz 3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5953" y="2098717"/>
            <a:ext cx="294569" cy="808215"/>
          </a:xfrm>
          <a:prstGeom prst="rect">
            <a:avLst/>
          </a:prstGeom>
        </p:spPr>
      </p:pic>
      <p:sp>
        <p:nvSpPr>
          <p:cNvPr id="42" name="Prostokąt: zaokrąglone rogi 41"/>
          <p:cNvSpPr/>
          <p:nvPr/>
        </p:nvSpPr>
        <p:spPr>
          <a:xfrm>
            <a:off x="2003481" y="3043787"/>
            <a:ext cx="5205060" cy="941052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3" name="pole tekstowe 42"/>
          <p:cNvSpPr txBox="1"/>
          <p:nvPr/>
        </p:nvSpPr>
        <p:spPr>
          <a:xfrm>
            <a:off x="459162" y="3268857"/>
            <a:ext cx="15443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/>
              <a:t>10</a:t>
            </a:r>
            <a:r>
              <a:rPr lang="pl-PL" sz="2400" dirty="0"/>
              <a:t> </a:t>
            </a:r>
            <a:r>
              <a:rPr lang="pl-PL" sz="2400" dirty="0" err="1"/>
              <a:t>votes</a:t>
            </a:r>
            <a:r>
              <a:rPr lang="pl-PL" sz="2400" dirty="0"/>
              <a:t>:</a:t>
            </a:r>
          </a:p>
        </p:txBody>
      </p:sp>
      <p:sp>
        <p:nvSpPr>
          <p:cNvPr id="44" name="pole tekstowe 43"/>
          <p:cNvSpPr txBox="1"/>
          <p:nvPr/>
        </p:nvSpPr>
        <p:spPr>
          <a:xfrm>
            <a:off x="1980020" y="3268857"/>
            <a:ext cx="11576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>
                <a:solidFill>
                  <a:srgbClr val="FF0000"/>
                </a:solidFill>
              </a:rPr>
              <a:t>Party C</a:t>
            </a:r>
          </a:p>
        </p:txBody>
      </p:sp>
      <p:pic>
        <p:nvPicPr>
          <p:cNvPr id="53" name="Obraz 5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7200" y="3114419"/>
            <a:ext cx="298316" cy="818494"/>
          </a:xfrm>
          <a:prstGeom prst="rect">
            <a:avLst/>
          </a:prstGeom>
        </p:spPr>
      </p:pic>
      <p:pic>
        <p:nvPicPr>
          <p:cNvPr id="54" name="Obraz 5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0951" y="3105066"/>
            <a:ext cx="298316" cy="818494"/>
          </a:xfrm>
          <a:prstGeom prst="rect">
            <a:avLst/>
          </a:prstGeom>
        </p:spPr>
      </p:pic>
      <p:pic>
        <p:nvPicPr>
          <p:cNvPr id="55" name="Obraz 5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9861" y="3105066"/>
            <a:ext cx="298316" cy="818494"/>
          </a:xfrm>
          <a:prstGeom prst="rect">
            <a:avLst/>
          </a:prstGeom>
        </p:spPr>
      </p:pic>
      <p:pic>
        <p:nvPicPr>
          <p:cNvPr id="56" name="Obraz 5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8819" y="3105066"/>
            <a:ext cx="298316" cy="818494"/>
          </a:xfrm>
          <a:prstGeom prst="rect">
            <a:avLst/>
          </a:prstGeom>
        </p:spPr>
      </p:pic>
      <p:pic>
        <p:nvPicPr>
          <p:cNvPr id="57" name="Obraz 5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5613" y="3114419"/>
            <a:ext cx="298316" cy="818494"/>
          </a:xfrm>
          <a:prstGeom prst="rect">
            <a:avLst/>
          </a:prstGeom>
        </p:spPr>
      </p:pic>
      <p:pic>
        <p:nvPicPr>
          <p:cNvPr id="58" name="Obraz 5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2407" y="3105066"/>
            <a:ext cx="298316" cy="818494"/>
          </a:xfrm>
          <a:prstGeom prst="rect">
            <a:avLst/>
          </a:prstGeom>
        </p:spPr>
      </p:pic>
      <p:pic>
        <p:nvPicPr>
          <p:cNvPr id="59" name="Obraz 5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8862" y="3090442"/>
            <a:ext cx="298316" cy="818494"/>
          </a:xfrm>
          <a:prstGeom prst="rect">
            <a:avLst/>
          </a:prstGeom>
        </p:spPr>
      </p:pic>
      <p:pic>
        <p:nvPicPr>
          <p:cNvPr id="60" name="Obraz 5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2206" y="3105066"/>
            <a:ext cx="298316" cy="818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88668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3200" dirty="0" err="1"/>
              <a:t>Can</a:t>
            </a:r>
            <a:r>
              <a:rPr lang="pl-PL" sz="3200" dirty="0"/>
              <a:t> We </a:t>
            </a:r>
            <a:r>
              <a:rPr lang="pl-PL" sz="3200" dirty="0" err="1"/>
              <a:t>Use</a:t>
            </a:r>
            <a:r>
              <a:rPr lang="pl-PL" sz="3200" dirty="0"/>
              <a:t> </a:t>
            </a:r>
            <a:r>
              <a:rPr lang="pl-PL" sz="3200" dirty="0" err="1"/>
              <a:t>Multiwinner</a:t>
            </a:r>
            <a:r>
              <a:rPr lang="pl-PL" sz="3200" dirty="0"/>
              <a:t> </a:t>
            </a:r>
            <a:r>
              <a:rPr lang="pl-PL" sz="3200" dirty="0" err="1"/>
              <a:t>Rules</a:t>
            </a:r>
            <a:r>
              <a:rPr lang="pl-PL" sz="3200" dirty="0"/>
              <a:t> for Party-</a:t>
            </a:r>
            <a:r>
              <a:rPr lang="pl-PL" sz="3200" dirty="0" err="1"/>
              <a:t>Lists</a:t>
            </a:r>
            <a:r>
              <a:rPr lang="pl-PL" sz="3200" dirty="0"/>
              <a:t>?</a:t>
            </a:r>
          </a:p>
        </p:txBody>
      </p:sp>
      <p:sp>
        <p:nvSpPr>
          <p:cNvPr id="9" name="Prostokąt: zaokrąglone rogi 8"/>
          <p:cNvSpPr/>
          <p:nvPr/>
        </p:nvSpPr>
        <p:spPr>
          <a:xfrm>
            <a:off x="2008539" y="1055090"/>
            <a:ext cx="5205060" cy="941052"/>
          </a:xfrm>
          <a:prstGeom prst="round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625" y="1108311"/>
            <a:ext cx="298587" cy="805361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6677" y="3105066"/>
            <a:ext cx="298316" cy="818494"/>
          </a:xfrm>
          <a:prstGeom prst="rect">
            <a:avLst/>
          </a:prstGeom>
        </p:spPr>
      </p:pic>
      <p:pic>
        <p:nvPicPr>
          <p:cNvPr id="10" name="Obraz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8663" y="2127968"/>
            <a:ext cx="294569" cy="808215"/>
          </a:xfrm>
          <a:prstGeom prst="rect">
            <a:avLst/>
          </a:prstGeom>
        </p:spPr>
      </p:pic>
      <p:sp>
        <p:nvSpPr>
          <p:cNvPr id="2" name="pole tekstowe 1"/>
          <p:cNvSpPr txBox="1"/>
          <p:nvPr/>
        </p:nvSpPr>
        <p:spPr>
          <a:xfrm>
            <a:off x="464220" y="1280160"/>
            <a:ext cx="15443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/>
              <a:t>60</a:t>
            </a:r>
            <a:r>
              <a:rPr lang="pl-PL" sz="2400" dirty="0"/>
              <a:t> </a:t>
            </a:r>
            <a:r>
              <a:rPr lang="pl-PL" sz="2400" dirty="0" err="1"/>
              <a:t>votes</a:t>
            </a:r>
            <a:r>
              <a:rPr lang="pl-PL" sz="2400" dirty="0"/>
              <a:t>:</a:t>
            </a:r>
          </a:p>
        </p:txBody>
      </p:sp>
      <p:sp>
        <p:nvSpPr>
          <p:cNvPr id="11" name="pole tekstowe 10"/>
          <p:cNvSpPr txBox="1"/>
          <p:nvPr/>
        </p:nvSpPr>
        <p:spPr>
          <a:xfrm>
            <a:off x="1985078" y="1280160"/>
            <a:ext cx="11576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>
                <a:solidFill>
                  <a:schemeClr val="accent1">
                    <a:lumMod val="75000"/>
                  </a:schemeClr>
                </a:solidFill>
              </a:rPr>
              <a:t>Party A</a:t>
            </a:r>
          </a:p>
        </p:txBody>
      </p:sp>
      <p:pic>
        <p:nvPicPr>
          <p:cNvPr id="13" name="Obraz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9477" y="1108311"/>
            <a:ext cx="293529" cy="805361"/>
          </a:xfrm>
          <a:prstGeom prst="rect">
            <a:avLst/>
          </a:prstGeom>
        </p:spPr>
      </p:pic>
      <p:pic>
        <p:nvPicPr>
          <p:cNvPr id="14" name="Obraz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6271" y="1108311"/>
            <a:ext cx="293529" cy="805361"/>
          </a:xfrm>
          <a:prstGeom prst="rect">
            <a:avLst/>
          </a:prstGeom>
        </p:spPr>
      </p:pic>
      <p:pic>
        <p:nvPicPr>
          <p:cNvPr id="15" name="Obraz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3065" y="1108311"/>
            <a:ext cx="293529" cy="805361"/>
          </a:xfrm>
          <a:prstGeom prst="rect">
            <a:avLst/>
          </a:prstGeom>
        </p:spPr>
      </p:pic>
      <p:pic>
        <p:nvPicPr>
          <p:cNvPr id="16" name="Obraz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9859" y="1108311"/>
            <a:ext cx="293529" cy="805361"/>
          </a:xfrm>
          <a:prstGeom prst="rect">
            <a:avLst/>
          </a:prstGeom>
        </p:spPr>
      </p:pic>
      <p:pic>
        <p:nvPicPr>
          <p:cNvPr id="17" name="Obraz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6653" y="1108311"/>
            <a:ext cx="293529" cy="805361"/>
          </a:xfrm>
          <a:prstGeom prst="rect">
            <a:avLst/>
          </a:prstGeom>
        </p:spPr>
      </p:pic>
      <p:pic>
        <p:nvPicPr>
          <p:cNvPr id="18" name="Obraz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3447" y="1122936"/>
            <a:ext cx="293529" cy="805361"/>
          </a:xfrm>
          <a:prstGeom prst="rect">
            <a:avLst/>
          </a:prstGeom>
        </p:spPr>
      </p:pic>
      <p:pic>
        <p:nvPicPr>
          <p:cNvPr id="19" name="Obraz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4780" y="1122936"/>
            <a:ext cx="293529" cy="805361"/>
          </a:xfrm>
          <a:prstGeom prst="rect">
            <a:avLst/>
          </a:prstGeom>
        </p:spPr>
      </p:pic>
      <p:pic>
        <p:nvPicPr>
          <p:cNvPr id="20" name="Obraz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6113" y="1137561"/>
            <a:ext cx="293529" cy="805361"/>
          </a:xfrm>
          <a:prstGeom prst="rect">
            <a:avLst/>
          </a:prstGeom>
        </p:spPr>
      </p:pic>
      <p:sp>
        <p:nvSpPr>
          <p:cNvPr id="21" name="Prostokąt: zaokrąglone rogi 20"/>
          <p:cNvSpPr/>
          <p:nvPr/>
        </p:nvSpPr>
        <p:spPr>
          <a:xfrm>
            <a:off x="2008539" y="2046925"/>
            <a:ext cx="5205060" cy="941052"/>
          </a:xfrm>
          <a:prstGeom prst="roundRect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3" name="pole tekstowe 22"/>
          <p:cNvSpPr txBox="1"/>
          <p:nvPr/>
        </p:nvSpPr>
        <p:spPr>
          <a:xfrm>
            <a:off x="464220" y="2271995"/>
            <a:ext cx="15443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/>
              <a:t>30</a:t>
            </a:r>
            <a:r>
              <a:rPr lang="pl-PL" sz="2400" dirty="0"/>
              <a:t> </a:t>
            </a:r>
            <a:r>
              <a:rPr lang="pl-PL" sz="2400" dirty="0" err="1"/>
              <a:t>votes</a:t>
            </a:r>
            <a:r>
              <a:rPr lang="pl-PL" sz="2400" dirty="0"/>
              <a:t>:</a:t>
            </a:r>
          </a:p>
        </p:txBody>
      </p:sp>
      <p:sp>
        <p:nvSpPr>
          <p:cNvPr id="24" name="pole tekstowe 23"/>
          <p:cNvSpPr txBox="1"/>
          <p:nvPr/>
        </p:nvSpPr>
        <p:spPr>
          <a:xfrm>
            <a:off x="1985078" y="2271995"/>
            <a:ext cx="11576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>
                <a:solidFill>
                  <a:srgbClr val="008000"/>
                </a:solidFill>
              </a:rPr>
              <a:t>Party B</a:t>
            </a:r>
          </a:p>
        </p:txBody>
      </p:sp>
      <p:pic>
        <p:nvPicPr>
          <p:cNvPr id="33" name="Obraz 3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4535" y="2122697"/>
            <a:ext cx="294569" cy="808215"/>
          </a:xfrm>
          <a:prstGeom prst="rect">
            <a:avLst/>
          </a:prstGeom>
        </p:spPr>
      </p:pic>
      <p:pic>
        <p:nvPicPr>
          <p:cNvPr id="34" name="Obraz 3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0951" y="2100146"/>
            <a:ext cx="294569" cy="808215"/>
          </a:xfrm>
          <a:prstGeom prst="rect">
            <a:avLst/>
          </a:prstGeom>
        </p:spPr>
      </p:pic>
      <p:pic>
        <p:nvPicPr>
          <p:cNvPr id="35" name="Obraz 3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35" y="2100146"/>
            <a:ext cx="294569" cy="808215"/>
          </a:xfrm>
          <a:prstGeom prst="rect">
            <a:avLst/>
          </a:prstGeom>
        </p:spPr>
      </p:pic>
      <p:pic>
        <p:nvPicPr>
          <p:cNvPr id="36" name="Obraz 3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8819" y="2100146"/>
            <a:ext cx="294569" cy="808215"/>
          </a:xfrm>
          <a:prstGeom prst="rect">
            <a:avLst/>
          </a:prstGeom>
        </p:spPr>
      </p:pic>
      <p:pic>
        <p:nvPicPr>
          <p:cNvPr id="37" name="Obraz 3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5613" y="2100146"/>
            <a:ext cx="294569" cy="808215"/>
          </a:xfrm>
          <a:prstGeom prst="rect">
            <a:avLst/>
          </a:prstGeom>
        </p:spPr>
      </p:pic>
      <p:pic>
        <p:nvPicPr>
          <p:cNvPr id="38" name="Obraz 3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4281" y="2098719"/>
            <a:ext cx="294569" cy="808215"/>
          </a:xfrm>
          <a:prstGeom prst="rect">
            <a:avLst/>
          </a:prstGeom>
        </p:spPr>
      </p:pic>
      <p:pic>
        <p:nvPicPr>
          <p:cNvPr id="39" name="Obraz 3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1365" y="2098718"/>
            <a:ext cx="294569" cy="808215"/>
          </a:xfrm>
          <a:prstGeom prst="rect">
            <a:avLst/>
          </a:prstGeom>
        </p:spPr>
      </p:pic>
      <p:pic>
        <p:nvPicPr>
          <p:cNvPr id="40" name="Obraz 3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5953" y="2098717"/>
            <a:ext cx="294569" cy="808215"/>
          </a:xfrm>
          <a:prstGeom prst="rect">
            <a:avLst/>
          </a:prstGeom>
        </p:spPr>
      </p:pic>
      <p:sp>
        <p:nvSpPr>
          <p:cNvPr id="42" name="Prostokąt: zaokrąglone rogi 41"/>
          <p:cNvSpPr/>
          <p:nvPr/>
        </p:nvSpPr>
        <p:spPr>
          <a:xfrm>
            <a:off x="2003481" y="3043787"/>
            <a:ext cx="5205060" cy="941052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3" name="pole tekstowe 42"/>
          <p:cNvSpPr txBox="1"/>
          <p:nvPr/>
        </p:nvSpPr>
        <p:spPr>
          <a:xfrm>
            <a:off x="459162" y="3268857"/>
            <a:ext cx="15443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/>
              <a:t>10</a:t>
            </a:r>
            <a:r>
              <a:rPr lang="pl-PL" sz="2400" dirty="0"/>
              <a:t> </a:t>
            </a:r>
            <a:r>
              <a:rPr lang="pl-PL" sz="2400" dirty="0" err="1"/>
              <a:t>votes</a:t>
            </a:r>
            <a:r>
              <a:rPr lang="pl-PL" sz="2400" dirty="0"/>
              <a:t>:</a:t>
            </a:r>
          </a:p>
        </p:txBody>
      </p:sp>
      <p:sp>
        <p:nvSpPr>
          <p:cNvPr id="44" name="pole tekstowe 43"/>
          <p:cNvSpPr txBox="1"/>
          <p:nvPr/>
        </p:nvSpPr>
        <p:spPr>
          <a:xfrm>
            <a:off x="1980020" y="3268857"/>
            <a:ext cx="11576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>
                <a:solidFill>
                  <a:srgbClr val="FF0000"/>
                </a:solidFill>
              </a:rPr>
              <a:t>Party C</a:t>
            </a:r>
          </a:p>
        </p:txBody>
      </p:sp>
      <p:pic>
        <p:nvPicPr>
          <p:cNvPr id="53" name="Obraz 5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7200" y="3114419"/>
            <a:ext cx="298316" cy="818494"/>
          </a:xfrm>
          <a:prstGeom prst="rect">
            <a:avLst/>
          </a:prstGeom>
        </p:spPr>
      </p:pic>
      <p:pic>
        <p:nvPicPr>
          <p:cNvPr id="54" name="Obraz 5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0951" y="3105066"/>
            <a:ext cx="298316" cy="818494"/>
          </a:xfrm>
          <a:prstGeom prst="rect">
            <a:avLst/>
          </a:prstGeom>
        </p:spPr>
      </p:pic>
      <p:pic>
        <p:nvPicPr>
          <p:cNvPr id="55" name="Obraz 5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9861" y="3105066"/>
            <a:ext cx="298316" cy="818494"/>
          </a:xfrm>
          <a:prstGeom prst="rect">
            <a:avLst/>
          </a:prstGeom>
        </p:spPr>
      </p:pic>
      <p:pic>
        <p:nvPicPr>
          <p:cNvPr id="56" name="Obraz 5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8819" y="3105066"/>
            <a:ext cx="298316" cy="818494"/>
          </a:xfrm>
          <a:prstGeom prst="rect">
            <a:avLst/>
          </a:prstGeom>
        </p:spPr>
      </p:pic>
      <p:pic>
        <p:nvPicPr>
          <p:cNvPr id="57" name="Obraz 5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5613" y="3114419"/>
            <a:ext cx="298316" cy="818494"/>
          </a:xfrm>
          <a:prstGeom prst="rect">
            <a:avLst/>
          </a:prstGeom>
        </p:spPr>
      </p:pic>
      <p:pic>
        <p:nvPicPr>
          <p:cNvPr id="58" name="Obraz 5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2407" y="3105066"/>
            <a:ext cx="298316" cy="818494"/>
          </a:xfrm>
          <a:prstGeom prst="rect">
            <a:avLst/>
          </a:prstGeom>
        </p:spPr>
      </p:pic>
      <p:pic>
        <p:nvPicPr>
          <p:cNvPr id="59" name="Obraz 5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8862" y="3090442"/>
            <a:ext cx="298316" cy="818494"/>
          </a:xfrm>
          <a:prstGeom prst="rect">
            <a:avLst/>
          </a:prstGeom>
        </p:spPr>
      </p:pic>
      <p:pic>
        <p:nvPicPr>
          <p:cNvPr id="60" name="Obraz 5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2206" y="3105066"/>
            <a:ext cx="298316" cy="81849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pole tekstowe 2"/>
              <p:cNvSpPr txBox="1"/>
              <p:nvPr/>
            </p:nvSpPr>
            <p:spPr>
              <a:xfrm>
                <a:off x="459162" y="4311542"/>
                <a:ext cx="8014278" cy="221599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pl-PL" sz="2400" b="1" dirty="0"/>
                  <a:t>Sequential PAV:</a:t>
                </a:r>
              </a:p>
              <a:p>
                <a:r>
                  <a:rPr lang="pl-PL" sz="2400" dirty="0"/>
                  <a:t>How </a:t>
                </a:r>
                <a:r>
                  <a:rPr lang="pl-PL" sz="2400" dirty="0" err="1"/>
                  <a:t>adding</a:t>
                </a:r>
                <a:r>
                  <a:rPr lang="pl-PL" sz="2400" dirty="0"/>
                  <a:t> </a:t>
                </a:r>
                <a:r>
                  <a:rPr lang="pl-PL" sz="2400" dirty="0" err="1"/>
                  <a:t>different</a:t>
                </a:r>
                <a:r>
                  <a:rPr lang="pl-PL" sz="2400" dirty="0"/>
                  <a:t> </a:t>
                </a:r>
                <a:r>
                  <a:rPr lang="pl-PL" sz="2400" dirty="0" err="1"/>
                  <a:t>candidates</a:t>
                </a:r>
                <a:r>
                  <a:rPr lang="pl-PL" sz="2400" dirty="0"/>
                  <a:t> </a:t>
                </a:r>
                <a:r>
                  <a:rPr lang="pl-PL" sz="2400" dirty="0" err="1"/>
                  <a:t>improves</a:t>
                </a:r>
                <a:r>
                  <a:rPr lang="pl-PL" sz="2400" dirty="0"/>
                  <a:t> </a:t>
                </a:r>
                <a:r>
                  <a:rPr lang="pl-PL" sz="2400" dirty="0" err="1"/>
                  <a:t>total</a:t>
                </a:r>
                <a:r>
                  <a:rPr lang="pl-PL" sz="2400" dirty="0"/>
                  <a:t> PAV </a:t>
                </a:r>
                <a:r>
                  <a:rPr lang="pl-PL" sz="2400" dirty="0" err="1"/>
                  <a:t>score</a:t>
                </a:r>
                <a:r>
                  <a:rPr lang="pl-PL" sz="2400" dirty="0"/>
                  <a:t>:</a:t>
                </a: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pl-PL" sz="2400" dirty="0" err="1"/>
                  <a:t>candidate</a:t>
                </a:r>
                <a:r>
                  <a:rPr lang="pl-PL" sz="2400" dirty="0"/>
                  <a:t> from Party A: </a:t>
                </a:r>
                <a14:m>
                  <m:oMath xmlns:m="http://schemas.openxmlformats.org/officeDocument/2006/math">
                    <m:r>
                      <a:rPr lang="pl-PL" sz="2400" b="1" i="1" smtClean="0">
                        <a:latin typeface="Cambria Math" panose="02040503050406030204" pitchFamily="18" charset="0"/>
                      </a:rPr>
                      <m:t>𝟔𝟎</m:t>
                    </m:r>
                    <m:r>
                      <a:rPr lang="pl-PL" sz="2400" b="1" i="1" smtClean="0">
                        <a:latin typeface="Cambria Math" panose="02040503050406030204" pitchFamily="18" charset="0"/>
                      </a:rPr>
                      <m:t>⋅</m:t>
                    </m:r>
                    <m:r>
                      <a:rPr lang="pl-PL" sz="2400" b="1" i="1" smtClean="0">
                        <a:latin typeface="Cambria Math" panose="02040503050406030204" pitchFamily="18" charset="0"/>
                      </a:rPr>
                      <m:t>𝟏</m:t>
                    </m:r>
                  </m:oMath>
                </a14:m>
                <a:endParaRPr lang="pl-PL" sz="2400" b="1" dirty="0"/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pl-PL" sz="2400" dirty="0"/>
                  <a:t>candidate from Party B: 3</a:t>
                </a:r>
                <a14:m>
                  <m:oMath xmlns:m="http://schemas.openxmlformats.org/officeDocument/2006/math">
                    <m:r>
                      <a:rPr lang="pl-PL" sz="2400" b="0" i="1">
                        <a:latin typeface="Cambria Math" panose="02040503050406030204" pitchFamily="18" charset="0"/>
                      </a:rPr>
                      <m:t>0</m:t>
                    </m:r>
                    <m:r>
                      <a:rPr lang="pl-PL" sz="2400" b="0" i="1">
                        <a:latin typeface="Cambria Math" panose="02040503050406030204" pitchFamily="18" charset="0"/>
                      </a:rPr>
                      <m:t>⋅</m:t>
                    </m:r>
                    <m:r>
                      <a:rPr lang="pl-PL" sz="2400" b="0" i="1">
                        <a:latin typeface="Cambria Math" panose="02040503050406030204" pitchFamily="18" charset="0"/>
                      </a:rPr>
                      <m:t>1</m:t>
                    </m:r>
                  </m:oMath>
                </a14:m>
                <a:endParaRPr lang="pl-PL" sz="2400" dirty="0"/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pl-PL" sz="2400" dirty="0"/>
                  <a:t>candidate from Party C: </a:t>
                </a:r>
                <a14:m>
                  <m:oMath xmlns:m="http://schemas.openxmlformats.org/officeDocument/2006/math"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1</m:t>
                    </m:r>
                    <m:r>
                      <a:rPr lang="pl-PL" sz="2400" b="0" i="1">
                        <a:latin typeface="Cambria Math" panose="02040503050406030204" pitchFamily="18" charset="0"/>
                      </a:rPr>
                      <m:t>0</m:t>
                    </m:r>
                    <m:r>
                      <a:rPr lang="pl-PL" sz="2400" b="0" i="1">
                        <a:latin typeface="Cambria Math" panose="02040503050406030204" pitchFamily="18" charset="0"/>
                      </a:rPr>
                      <m:t>⋅</m:t>
                    </m:r>
                    <m:r>
                      <a:rPr lang="pl-PL" sz="2400" b="0" i="1">
                        <a:latin typeface="Cambria Math" panose="02040503050406030204" pitchFamily="18" charset="0"/>
                      </a:rPr>
                      <m:t>1</m:t>
                    </m:r>
                  </m:oMath>
                </a14:m>
                <a:endParaRPr lang="pl-PL" sz="2400" dirty="0"/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endParaRPr lang="pl-PL" dirty="0"/>
              </a:p>
            </p:txBody>
          </p:sp>
        </mc:Choice>
        <mc:Fallback xmlns="">
          <p:sp>
            <p:nvSpPr>
              <p:cNvPr id="3" name="pole tekstow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9162" y="4311542"/>
                <a:ext cx="8014278" cy="2215991"/>
              </a:xfrm>
              <a:prstGeom prst="rect">
                <a:avLst/>
              </a:prstGeom>
              <a:blipFill>
                <a:blip r:embed="rId6"/>
                <a:stretch>
                  <a:fillRect l="-1141" t="-2198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691751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0.00208 L 0.15191 0.03773 C 0.18369 0.04583 0.23126 0.05046 0.28073 0.05046 C 0.33768 0.05046 0.38282 0.04583 0.41494 0.03773 L 0.56737 0.00208 " pathEditMode="relative" rAng="0" ptsTypes="AAA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368" y="24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3200" dirty="0" err="1"/>
              <a:t>Can</a:t>
            </a:r>
            <a:r>
              <a:rPr lang="pl-PL" sz="3200" dirty="0"/>
              <a:t> We </a:t>
            </a:r>
            <a:r>
              <a:rPr lang="pl-PL" sz="3200" dirty="0" err="1"/>
              <a:t>Use</a:t>
            </a:r>
            <a:r>
              <a:rPr lang="pl-PL" sz="3200" dirty="0"/>
              <a:t> </a:t>
            </a:r>
            <a:r>
              <a:rPr lang="pl-PL" sz="3200" dirty="0" err="1"/>
              <a:t>Multiwinner</a:t>
            </a:r>
            <a:r>
              <a:rPr lang="pl-PL" sz="3200" dirty="0"/>
              <a:t> </a:t>
            </a:r>
            <a:r>
              <a:rPr lang="pl-PL" sz="3200" dirty="0" err="1"/>
              <a:t>Rules</a:t>
            </a:r>
            <a:r>
              <a:rPr lang="pl-PL" sz="3200" dirty="0"/>
              <a:t> for Party-</a:t>
            </a:r>
            <a:r>
              <a:rPr lang="pl-PL" sz="3200" dirty="0" err="1"/>
              <a:t>Lists</a:t>
            </a:r>
            <a:r>
              <a:rPr lang="pl-PL" sz="3200" dirty="0"/>
              <a:t>?</a:t>
            </a:r>
          </a:p>
        </p:txBody>
      </p:sp>
      <p:sp>
        <p:nvSpPr>
          <p:cNvPr id="9" name="Prostokąt: zaokrąglone rogi 8"/>
          <p:cNvSpPr/>
          <p:nvPr/>
        </p:nvSpPr>
        <p:spPr>
          <a:xfrm>
            <a:off x="2008539" y="1055090"/>
            <a:ext cx="5205060" cy="941052"/>
          </a:xfrm>
          <a:prstGeom prst="round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4146" y="1122936"/>
            <a:ext cx="298587" cy="805361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6677" y="3105066"/>
            <a:ext cx="298316" cy="818494"/>
          </a:xfrm>
          <a:prstGeom prst="rect">
            <a:avLst/>
          </a:prstGeom>
        </p:spPr>
      </p:pic>
      <p:pic>
        <p:nvPicPr>
          <p:cNvPr id="10" name="Obraz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8663" y="2127968"/>
            <a:ext cx="294569" cy="808215"/>
          </a:xfrm>
          <a:prstGeom prst="rect">
            <a:avLst/>
          </a:prstGeom>
        </p:spPr>
      </p:pic>
      <p:sp>
        <p:nvSpPr>
          <p:cNvPr id="2" name="pole tekstowe 1"/>
          <p:cNvSpPr txBox="1"/>
          <p:nvPr/>
        </p:nvSpPr>
        <p:spPr>
          <a:xfrm>
            <a:off x="464220" y="1280160"/>
            <a:ext cx="15443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/>
              <a:t>60</a:t>
            </a:r>
            <a:r>
              <a:rPr lang="pl-PL" sz="2400" dirty="0"/>
              <a:t> </a:t>
            </a:r>
            <a:r>
              <a:rPr lang="pl-PL" sz="2400" dirty="0" err="1"/>
              <a:t>votes</a:t>
            </a:r>
            <a:r>
              <a:rPr lang="pl-PL" sz="2400" dirty="0"/>
              <a:t>:</a:t>
            </a:r>
          </a:p>
        </p:txBody>
      </p:sp>
      <p:sp>
        <p:nvSpPr>
          <p:cNvPr id="11" name="pole tekstowe 10"/>
          <p:cNvSpPr txBox="1"/>
          <p:nvPr/>
        </p:nvSpPr>
        <p:spPr>
          <a:xfrm>
            <a:off x="1985078" y="1280160"/>
            <a:ext cx="11576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>
                <a:solidFill>
                  <a:schemeClr val="accent1">
                    <a:lumMod val="75000"/>
                  </a:schemeClr>
                </a:solidFill>
              </a:rPr>
              <a:t>Party A</a:t>
            </a:r>
          </a:p>
        </p:txBody>
      </p:sp>
      <p:pic>
        <p:nvPicPr>
          <p:cNvPr id="13" name="Obraz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9477" y="1108311"/>
            <a:ext cx="293529" cy="805361"/>
          </a:xfrm>
          <a:prstGeom prst="rect">
            <a:avLst/>
          </a:prstGeom>
        </p:spPr>
      </p:pic>
      <p:pic>
        <p:nvPicPr>
          <p:cNvPr id="14" name="Obraz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6271" y="1108311"/>
            <a:ext cx="293529" cy="805361"/>
          </a:xfrm>
          <a:prstGeom prst="rect">
            <a:avLst/>
          </a:prstGeom>
        </p:spPr>
      </p:pic>
      <p:pic>
        <p:nvPicPr>
          <p:cNvPr id="15" name="Obraz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3065" y="1108311"/>
            <a:ext cx="293529" cy="805361"/>
          </a:xfrm>
          <a:prstGeom prst="rect">
            <a:avLst/>
          </a:prstGeom>
        </p:spPr>
      </p:pic>
      <p:pic>
        <p:nvPicPr>
          <p:cNvPr id="16" name="Obraz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9859" y="1108311"/>
            <a:ext cx="293529" cy="805361"/>
          </a:xfrm>
          <a:prstGeom prst="rect">
            <a:avLst/>
          </a:prstGeom>
        </p:spPr>
      </p:pic>
      <p:pic>
        <p:nvPicPr>
          <p:cNvPr id="17" name="Obraz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6653" y="1108311"/>
            <a:ext cx="293529" cy="805361"/>
          </a:xfrm>
          <a:prstGeom prst="rect">
            <a:avLst/>
          </a:prstGeom>
        </p:spPr>
      </p:pic>
      <p:pic>
        <p:nvPicPr>
          <p:cNvPr id="18" name="Obraz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3447" y="1122936"/>
            <a:ext cx="293529" cy="805361"/>
          </a:xfrm>
          <a:prstGeom prst="rect">
            <a:avLst/>
          </a:prstGeom>
        </p:spPr>
      </p:pic>
      <p:pic>
        <p:nvPicPr>
          <p:cNvPr id="19" name="Obraz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4780" y="1122936"/>
            <a:ext cx="293529" cy="805361"/>
          </a:xfrm>
          <a:prstGeom prst="rect">
            <a:avLst/>
          </a:prstGeom>
        </p:spPr>
      </p:pic>
      <p:pic>
        <p:nvPicPr>
          <p:cNvPr id="20" name="Obraz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6113" y="1137561"/>
            <a:ext cx="293529" cy="805361"/>
          </a:xfrm>
          <a:prstGeom prst="rect">
            <a:avLst/>
          </a:prstGeom>
        </p:spPr>
      </p:pic>
      <p:sp>
        <p:nvSpPr>
          <p:cNvPr id="21" name="Prostokąt: zaokrąglone rogi 20"/>
          <p:cNvSpPr/>
          <p:nvPr/>
        </p:nvSpPr>
        <p:spPr>
          <a:xfrm>
            <a:off x="2008539" y="2046925"/>
            <a:ext cx="5205060" cy="941052"/>
          </a:xfrm>
          <a:prstGeom prst="roundRect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3" name="pole tekstowe 22"/>
          <p:cNvSpPr txBox="1"/>
          <p:nvPr/>
        </p:nvSpPr>
        <p:spPr>
          <a:xfrm>
            <a:off x="464220" y="2271995"/>
            <a:ext cx="15443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/>
              <a:t>30</a:t>
            </a:r>
            <a:r>
              <a:rPr lang="pl-PL" sz="2400" dirty="0"/>
              <a:t> </a:t>
            </a:r>
            <a:r>
              <a:rPr lang="pl-PL" sz="2400" dirty="0" err="1"/>
              <a:t>votes</a:t>
            </a:r>
            <a:r>
              <a:rPr lang="pl-PL" sz="2400" dirty="0"/>
              <a:t>:</a:t>
            </a:r>
          </a:p>
        </p:txBody>
      </p:sp>
      <p:sp>
        <p:nvSpPr>
          <p:cNvPr id="24" name="pole tekstowe 23"/>
          <p:cNvSpPr txBox="1"/>
          <p:nvPr/>
        </p:nvSpPr>
        <p:spPr>
          <a:xfrm>
            <a:off x="1985078" y="2271995"/>
            <a:ext cx="11576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>
                <a:solidFill>
                  <a:srgbClr val="008000"/>
                </a:solidFill>
              </a:rPr>
              <a:t>Party B</a:t>
            </a:r>
          </a:p>
        </p:txBody>
      </p:sp>
      <p:pic>
        <p:nvPicPr>
          <p:cNvPr id="33" name="Obraz 3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4535" y="2122697"/>
            <a:ext cx="294569" cy="808215"/>
          </a:xfrm>
          <a:prstGeom prst="rect">
            <a:avLst/>
          </a:prstGeom>
        </p:spPr>
      </p:pic>
      <p:pic>
        <p:nvPicPr>
          <p:cNvPr id="34" name="Obraz 3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0951" y="2100146"/>
            <a:ext cx="294569" cy="808215"/>
          </a:xfrm>
          <a:prstGeom prst="rect">
            <a:avLst/>
          </a:prstGeom>
        </p:spPr>
      </p:pic>
      <p:pic>
        <p:nvPicPr>
          <p:cNvPr id="35" name="Obraz 3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35" y="2100146"/>
            <a:ext cx="294569" cy="808215"/>
          </a:xfrm>
          <a:prstGeom prst="rect">
            <a:avLst/>
          </a:prstGeom>
        </p:spPr>
      </p:pic>
      <p:pic>
        <p:nvPicPr>
          <p:cNvPr id="36" name="Obraz 3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8819" y="2100146"/>
            <a:ext cx="294569" cy="808215"/>
          </a:xfrm>
          <a:prstGeom prst="rect">
            <a:avLst/>
          </a:prstGeom>
        </p:spPr>
      </p:pic>
      <p:pic>
        <p:nvPicPr>
          <p:cNvPr id="37" name="Obraz 3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5613" y="2100146"/>
            <a:ext cx="294569" cy="808215"/>
          </a:xfrm>
          <a:prstGeom prst="rect">
            <a:avLst/>
          </a:prstGeom>
        </p:spPr>
      </p:pic>
      <p:pic>
        <p:nvPicPr>
          <p:cNvPr id="38" name="Obraz 3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4281" y="2098719"/>
            <a:ext cx="294569" cy="808215"/>
          </a:xfrm>
          <a:prstGeom prst="rect">
            <a:avLst/>
          </a:prstGeom>
        </p:spPr>
      </p:pic>
      <p:pic>
        <p:nvPicPr>
          <p:cNvPr id="39" name="Obraz 3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1365" y="2098718"/>
            <a:ext cx="294569" cy="808215"/>
          </a:xfrm>
          <a:prstGeom prst="rect">
            <a:avLst/>
          </a:prstGeom>
        </p:spPr>
      </p:pic>
      <p:pic>
        <p:nvPicPr>
          <p:cNvPr id="40" name="Obraz 3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5953" y="2098717"/>
            <a:ext cx="294569" cy="808215"/>
          </a:xfrm>
          <a:prstGeom prst="rect">
            <a:avLst/>
          </a:prstGeom>
        </p:spPr>
      </p:pic>
      <p:sp>
        <p:nvSpPr>
          <p:cNvPr id="42" name="Prostokąt: zaokrąglone rogi 41"/>
          <p:cNvSpPr/>
          <p:nvPr/>
        </p:nvSpPr>
        <p:spPr>
          <a:xfrm>
            <a:off x="2003481" y="3043787"/>
            <a:ext cx="5205060" cy="941052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3" name="pole tekstowe 42"/>
          <p:cNvSpPr txBox="1"/>
          <p:nvPr/>
        </p:nvSpPr>
        <p:spPr>
          <a:xfrm>
            <a:off x="459162" y="3268857"/>
            <a:ext cx="15443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/>
              <a:t>10</a:t>
            </a:r>
            <a:r>
              <a:rPr lang="pl-PL" sz="2400" dirty="0"/>
              <a:t> </a:t>
            </a:r>
            <a:r>
              <a:rPr lang="pl-PL" sz="2400" dirty="0" err="1"/>
              <a:t>votes</a:t>
            </a:r>
            <a:r>
              <a:rPr lang="pl-PL" sz="2400" dirty="0"/>
              <a:t>:</a:t>
            </a:r>
          </a:p>
        </p:txBody>
      </p:sp>
      <p:sp>
        <p:nvSpPr>
          <p:cNvPr id="44" name="pole tekstowe 43"/>
          <p:cNvSpPr txBox="1"/>
          <p:nvPr/>
        </p:nvSpPr>
        <p:spPr>
          <a:xfrm>
            <a:off x="1980020" y="3268857"/>
            <a:ext cx="11576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>
                <a:solidFill>
                  <a:srgbClr val="FF0000"/>
                </a:solidFill>
              </a:rPr>
              <a:t>Party C</a:t>
            </a:r>
          </a:p>
        </p:txBody>
      </p:sp>
      <p:pic>
        <p:nvPicPr>
          <p:cNvPr id="53" name="Obraz 5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7200" y="3114419"/>
            <a:ext cx="298316" cy="818494"/>
          </a:xfrm>
          <a:prstGeom prst="rect">
            <a:avLst/>
          </a:prstGeom>
        </p:spPr>
      </p:pic>
      <p:pic>
        <p:nvPicPr>
          <p:cNvPr id="54" name="Obraz 5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0951" y="3105066"/>
            <a:ext cx="298316" cy="818494"/>
          </a:xfrm>
          <a:prstGeom prst="rect">
            <a:avLst/>
          </a:prstGeom>
        </p:spPr>
      </p:pic>
      <p:pic>
        <p:nvPicPr>
          <p:cNvPr id="55" name="Obraz 5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9861" y="3105066"/>
            <a:ext cx="298316" cy="818494"/>
          </a:xfrm>
          <a:prstGeom prst="rect">
            <a:avLst/>
          </a:prstGeom>
        </p:spPr>
      </p:pic>
      <p:pic>
        <p:nvPicPr>
          <p:cNvPr id="56" name="Obraz 5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8819" y="3105066"/>
            <a:ext cx="298316" cy="818494"/>
          </a:xfrm>
          <a:prstGeom prst="rect">
            <a:avLst/>
          </a:prstGeom>
        </p:spPr>
      </p:pic>
      <p:pic>
        <p:nvPicPr>
          <p:cNvPr id="57" name="Obraz 5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5613" y="3114419"/>
            <a:ext cx="298316" cy="818494"/>
          </a:xfrm>
          <a:prstGeom prst="rect">
            <a:avLst/>
          </a:prstGeom>
        </p:spPr>
      </p:pic>
      <p:pic>
        <p:nvPicPr>
          <p:cNvPr id="58" name="Obraz 5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2407" y="3105066"/>
            <a:ext cx="298316" cy="818494"/>
          </a:xfrm>
          <a:prstGeom prst="rect">
            <a:avLst/>
          </a:prstGeom>
        </p:spPr>
      </p:pic>
      <p:pic>
        <p:nvPicPr>
          <p:cNvPr id="59" name="Obraz 5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8862" y="3090442"/>
            <a:ext cx="298316" cy="818494"/>
          </a:xfrm>
          <a:prstGeom prst="rect">
            <a:avLst/>
          </a:prstGeom>
        </p:spPr>
      </p:pic>
      <p:pic>
        <p:nvPicPr>
          <p:cNvPr id="60" name="Obraz 5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2206" y="3105066"/>
            <a:ext cx="298316" cy="81849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pole tekstowe 2"/>
              <p:cNvSpPr txBox="1"/>
              <p:nvPr/>
            </p:nvSpPr>
            <p:spPr>
              <a:xfrm>
                <a:off x="459162" y="4311542"/>
                <a:ext cx="8014278" cy="237840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pl-PL" sz="2400" b="1" dirty="0"/>
                  <a:t>Sequential PAV:</a:t>
                </a:r>
              </a:p>
              <a:p>
                <a:r>
                  <a:rPr lang="pl-PL" sz="2400" dirty="0"/>
                  <a:t>How </a:t>
                </a:r>
                <a:r>
                  <a:rPr lang="pl-PL" sz="2400" dirty="0" err="1"/>
                  <a:t>adding</a:t>
                </a:r>
                <a:r>
                  <a:rPr lang="pl-PL" sz="2400" dirty="0"/>
                  <a:t> </a:t>
                </a:r>
                <a:r>
                  <a:rPr lang="pl-PL" sz="2400" dirty="0" err="1"/>
                  <a:t>different</a:t>
                </a:r>
                <a:r>
                  <a:rPr lang="pl-PL" sz="2400" dirty="0"/>
                  <a:t> </a:t>
                </a:r>
                <a:r>
                  <a:rPr lang="pl-PL" sz="2400" dirty="0" err="1"/>
                  <a:t>candidates</a:t>
                </a:r>
                <a:r>
                  <a:rPr lang="pl-PL" sz="2400" dirty="0"/>
                  <a:t> </a:t>
                </a:r>
                <a:r>
                  <a:rPr lang="pl-PL" sz="2400" dirty="0" err="1"/>
                  <a:t>improves</a:t>
                </a:r>
                <a:r>
                  <a:rPr lang="pl-PL" sz="2400" dirty="0"/>
                  <a:t> </a:t>
                </a:r>
                <a:r>
                  <a:rPr lang="pl-PL" sz="2400" dirty="0" err="1"/>
                  <a:t>total</a:t>
                </a:r>
                <a:r>
                  <a:rPr lang="pl-PL" sz="2400" dirty="0"/>
                  <a:t> PAV </a:t>
                </a:r>
                <a:r>
                  <a:rPr lang="pl-PL" sz="2400" dirty="0" err="1"/>
                  <a:t>score</a:t>
                </a:r>
                <a:r>
                  <a:rPr lang="pl-PL" sz="2400" dirty="0"/>
                  <a:t>:</a:t>
                </a: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pl-PL" sz="2400" dirty="0" err="1"/>
                  <a:t>candidate</a:t>
                </a:r>
                <a:r>
                  <a:rPr lang="pl-PL" sz="2400" dirty="0"/>
                  <a:t> from Party A: </a:t>
                </a:r>
                <a14:m>
                  <m:oMath xmlns:m="http://schemas.openxmlformats.org/officeDocument/2006/math">
                    <m:r>
                      <a:rPr lang="pl-PL" sz="2400" b="1" i="1" smtClean="0">
                        <a:latin typeface="Cambria Math" panose="02040503050406030204" pitchFamily="18" charset="0"/>
                      </a:rPr>
                      <m:t>𝟔𝟎</m:t>
                    </m:r>
                    <m:r>
                      <a:rPr lang="pl-PL" sz="2400" b="1" i="1" smtClean="0">
                        <a:latin typeface="Cambria Math" panose="02040503050406030204" pitchFamily="18" charset="0"/>
                      </a:rPr>
                      <m:t>⋅</m:t>
                    </m:r>
                    <m:f>
                      <m:fPr>
                        <m:ctrlPr>
                          <a:rPr lang="pt-BR" sz="2400" b="1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pl-PL" sz="2400" b="1" i="1" smtClean="0"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pt-BR" sz="2400" b="1" i="1" smtClean="0"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endParaRPr lang="pl-PL" sz="2400" b="1" dirty="0"/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pl-PL" sz="2400" dirty="0"/>
                  <a:t>candidate from Party B: </a:t>
                </a:r>
                <a:r>
                  <a:rPr lang="pl-PL" sz="2400" b="1" dirty="0"/>
                  <a:t>3</a:t>
                </a:r>
                <a14:m>
                  <m:oMath xmlns:m="http://schemas.openxmlformats.org/officeDocument/2006/math">
                    <m:r>
                      <a:rPr lang="pl-PL" sz="2400" b="1" i="1">
                        <a:latin typeface="Cambria Math" panose="02040503050406030204" pitchFamily="18" charset="0"/>
                      </a:rPr>
                      <m:t>𝟎</m:t>
                    </m:r>
                    <m:r>
                      <a:rPr lang="pl-PL" sz="2400" b="1" i="1">
                        <a:latin typeface="Cambria Math" panose="02040503050406030204" pitchFamily="18" charset="0"/>
                      </a:rPr>
                      <m:t>⋅</m:t>
                    </m:r>
                    <m:r>
                      <a:rPr lang="pl-PL" sz="2400" b="1" i="1">
                        <a:latin typeface="Cambria Math" panose="02040503050406030204" pitchFamily="18" charset="0"/>
                      </a:rPr>
                      <m:t>𝟏</m:t>
                    </m:r>
                  </m:oMath>
                </a14:m>
                <a:endParaRPr lang="pl-PL" sz="2400" b="1" dirty="0"/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pl-PL" sz="2400" dirty="0"/>
                  <a:t>candidate from Party C: </a:t>
                </a:r>
                <a14:m>
                  <m:oMath xmlns:m="http://schemas.openxmlformats.org/officeDocument/2006/math"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1</m:t>
                    </m:r>
                    <m:r>
                      <a:rPr lang="pl-PL" sz="2400" b="0" i="1">
                        <a:latin typeface="Cambria Math" panose="02040503050406030204" pitchFamily="18" charset="0"/>
                      </a:rPr>
                      <m:t>0</m:t>
                    </m:r>
                    <m:r>
                      <a:rPr lang="pl-PL" sz="2400" b="0" i="1">
                        <a:latin typeface="Cambria Math" panose="02040503050406030204" pitchFamily="18" charset="0"/>
                      </a:rPr>
                      <m:t>⋅</m:t>
                    </m:r>
                    <m:r>
                      <a:rPr lang="pl-PL" sz="2400" b="0" i="1">
                        <a:latin typeface="Cambria Math" panose="02040503050406030204" pitchFamily="18" charset="0"/>
                      </a:rPr>
                      <m:t>1</m:t>
                    </m:r>
                  </m:oMath>
                </a14:m>
                <a:endParaRPr lang="pl-PL" sz="2400" dirty="0"/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endParaRPr lang="pl-PL" dirty="0"/>
              </a:p>
            </p:txBody>
          </p:sp>
        </mc:Choice>
        <mc:Fallback xmlns="">
          <p:sp>
            <p:nvSpPr>
              <p:cNvPr id="3" name="pole tekstow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9162" y="4311542"/>
                <a:ext cx="8014278" cy="2378408"/>
              </a:xfrm>
              <a:prstGeom prst="rect">
                <a:avLst/>
              </a:prstGeom>
              <a:blipFill>
                <a:blip r:embed="rId6"/>
                <a:stretch>
                  <a:fillRect l="-1141" t="-2051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37338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1.11111E-6 L 0.12465 0.0382 C 0.15104 0.04722 0.19045 0.05278 0.23125 0.05278 C 0.27812 0.05278 0.31562 0.04722 0.34201 0.0382 L 0.46805 -1.11111E-6 " pathEditMode="relative" rAng="0" ptsTypes="AAAAA">
                                      <p:cBhvr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403" y="26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3200" dirty="0" err="1"/>
              <a:t>Can</a:t>
            </a:r>
            <a:r>
              <a:rPr lang="pl-PL" sz="3200" dirty="0"/>
              <a:t> We </a:t>
            </a:r>
            <a:r>
              <a:rPr lang="pl-PL" sz="3200" dirty="0" err="1"/>
              <a:t>Use</a:t>
            </a:r>
            <a:r>
              <a:rPr lang="pl-PL" sz="3200" dirty="0"/>
              <a:t> </a:t>
            </a:r>
            <a:r>
              <a:rPr lang="pl-PL" sz="3200" dirty="0" err="1"/>
              <a:t>Multiwinner</a:t>
            </a:r>
            <a:r>
              <a:rPr lang="pl-PL" sz="3200" dirty="0"/>
              <a:t> </a:t>
            </a:r>
            <a:r>
              <a:rPr lang="pl-PL" sz="3200" dirty="0" err="1"/>
              <a:t>Rules</a:t>
            </a:r>
            <a:r>
              <a:rPr lang="pl-PL" sz="3200" dirty="0"/>
              <a:t> for Party-</a:t>
            </a:r>
            <a:r>
              <a:rPr lang="pl-PL" sz="3200" dirty="0" err="1"/>
              <a:t>Lists</a:t>
            </a:r>
            <a:r>
              <a:rPr lang="pl-PL" sz="3200" dirty="0"/>
              <a:t>?</a:t>
            </a:r>
          </a:p>
        </p:txBody>
      </p:sp>
      <p:sp>
        <p:nvSpPr>
          <p:cNvPr id="9" name="Prostokąt: zaokrąglone rogi 8"/>
          <p:cNvSpPr/>
          <p:nvPr/>
        </p:nvSpPr>
        <p:spPr>
          <a:xfrm>
            <a:off x="2008539" y="1055090"/>
            <a:ext cx="5205060" cy="941052"/>
          </a:xfrm>
          <a:prstGeom prst="round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4146" y="1122936"/>
            <a:ext cx="298587" cy="805361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6677" y="3105066"/>
            <a:ext cx="298316" cy="818494"/>
          </a:xfrm>
          <a:prstGeom prst="rect">
            <a:avLst/>
          </a:prstGeom>
        </p:spPr>
      </p:pic>
      <p:pic>
        <p:nvPicPr>
          <p:cNvPr id="10" name="Obraz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1972" y="3894900"/>
            <a:ext cx="294569" cy="808215"/>
          </a:xfrm>
          <a:prstGeom prst="rect">
            <a:avLst/>
          </a:prstGeom>
        </p:spPr>
      </p:pic>
      <p:sp>
        <p:nvSpPr>
          <p:cNvPr id="2" name="pole tekstowe 1"/>
          <p:cNvSpPr txBox="1"/>
          <p:nvPr/>
        </p:nvSpPr>
        <p:spPr>
          <a:xfrm>
            <a:off x="464220" y="1280160"/>
            <a:ext cx="15443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/>
              <a:t>60</a:t>
            </a:r>
            <a:r>
              <a:rPr lang="pl-PL" sz="2400" dirty="0"/>
              <a:t> </a:t>
            </a:r>
            <a:r>
              <a:rPr lang="pl-PL" sz="2400" dirty="0" err="1"/>
              <a:t>votes</a:t>
            </a:r>
            <a:r>
              <a:rPr lang="pl-PL" sz="2400" dirty="0"/>
              <a:t>:</a:t>
            </a:r>
          </a:p>
        </p:txBody>
      </p:sp>
      <p:sp>
        <p:nvSpPr>
          <p:cNvPr id="11" name="pole tekstowe 10"/>
          <p:cNvSpPr txBox="1"/>
          <p:nvPr/>
        </p:nvSpPr>
        <p:spPr>
          <a:xfrm>
            <a:off x="1985078" y="1280160"/>
            <a:ext cx="11576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>
                <a:solidFill>
                  <a:schemeClr val="accent1">
                    <a:lumMod val="75000"/>
                  </a:schemeClr>
                </a:solidFill>
              </a:rPr>
              <a:t>Party A</a:t>
            </a:r>
          </a:p>
        </p:txBody>
      </p:sp>
      <p:pic>
        <p:nvPicPr>
          <p:cNvPr id="13" name="Obraz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3543" y="1122936"/>
            <a:ext cx="293529" cy="805361"/>
          </a:xfrm>
          <a:prstGeom prst="rect">
            <a:avLst/>
          </a:prstGeom>
        </p:spPr>
      </p:pic>
      <p:pic>
        <p:nvPicPr>
          <p:cNvPr id="14" name="Obraz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6674" y="2046924"/>
            <a:ext cx="293529" cy="805361"/>
          </a:xfrm>
          <a:prstGeom prst="rect">
            <a:avLst/>
          </a:prstGeom>
        </p:spPr>
      </p:pic>
      <p:pic>
        <p:nvPicPr>
          <p:cNvPr id="15" name="Obraz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1972" y="2046924"/>
            <a:ext cx="293529" cy="805361"/>
          </a:xfrm>
          <a:prstGeom prst="rect">
            <a:avLst/>
          </a:prstGeom>
        </p:spPr>
      </p:pic>
      <p:pic>
        <p:nvPicPr>
          <p:cNvPr id="16" name="Obraz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6674" y="2970912"/>
            <a:ext cx="293529" cy="805361"/>
          </a:xfrm>
          <a:prstGeom prst="rect">
            <a:avLst/>
          </a:prstGeom>
        </p:spPr>
      </p:pic>
      <p:pic>
        <p:nvPicPr>
          <p:cNvPr id="17" name="Obraz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6653" y="1108311"/>
            <a:ext cx="293529" cy="805361"/>
          </a:xfrm>
          <a:prstGeom prst="rect">
            <a:avLst/>
          </a:prstGeom>
        </p:spPr>
      </p:pic>
      <p:pic>
        <p:nvPicPr>
          <p:cNvPr id="18" name="Obraz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3447" y="1122936"/>
            <a:ext cx="293529" cy="805361"/>
          </a:xfrm>
          <a:prstGeom prst="rect">
            <a:avLst/>
          </a:prstGeom>
        </p:spPr>
      </p:pic>
      <p:pic>
        <p:nvPicPr>
          <p:cNvPr id="19" name="Obraz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4780" y="1122936"/>
            <a:ext cx="293529" cy="805361"/>
          </a:xfrm>
          <a:prstGeom prst="rect">
            <a:avLst/>
          </a:prstGeom>
        </p:spPr>
      </p:pic>
      <p:pic>
        <p:nvPicPr>
          <p:cNvPr id="20" name="Obraz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6113" y="1137561"/>
            <a:ext cx="293529" cy="805361"/>
          </a:xfrm>
          <a:prstGeom prst="rect">
            <a:avLst/>
          </a:prstGeom>
        </p:spPr>
      </p:pic>
      <p:sp>
        <p:nvSpPr>
          <p:cNvPr id="21" name="Prostokąt: zaokrąglone rogi 20"/>
          <p:cNvSpPr/>
          <p:nvPr/>
        </p:nvSpPr>
        <p:spPr>
          <a:xfrm>
            <a:off x="2008539" y="2046925"/>
            <a:ext cx="5205060" cy="941052"/>
          </a:xfrm>
          <a:prstGeom prst="roundRect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3" name="pole tekstowe 22"/>
          <p:cNvSpPr txBox="1"/>
          <p:nvPr/>
        </p:nvSpPr>
        <p:spPr>
          <a:xfrm>
            <a:off x="464220" y="2271995"/>
            <a:ext cx="15443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/>
              <a:t>30</a:t>
            </a:r>
            <a:r>
              <a:rPr lang="pl-PL" sz="2400" dirty="0"/>
              <a:t> </a:t>
            </a:r>
            <a:r>
              <a:rPr lang="pl-PL" sz="2400" dirty="0" err="1"/>
              <a:t>votes</a:t>
            </a:r>
            <a:r>
              <a:rPr lang="pl-PL" sz="2400" dirty="0"/>
              <a:t>:</a:t>
            </a:r>
          </a:p>
        </p:txBody>
      </p:sp>
      <p:sp>
        <p:nvSpPr>
          <p:cNvPr id="24" name="pole tekstowe 23"/>
          <p:cNvSpPr txBox="1"/>
          <p:nvPr/>
        </p:nvSpPr>
        <p:spPr>
          <a:xfrm>
            <a:off x="1985078" y="2271995"/>
            <a:ext cx="11576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>
                <a:solidFill>
                  <a:srgbClr val="008000"/>
                </a:solidFill>
              </a:rPr>
              <a:t>Party B</a:t>
            </a:r>
          </a:p>
        </p:txBody>
      </p:sp>
      <p:pic>
        <p:nvPicPr>
          <p:cNvPr id="33" name="Obraz 3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7880" y="3894900"/>
            <a:ext cx="294569" cy="808215"/>
          </a:xfrm>
          <a:prstGeom prst="rect">
            <a:avLst/>
          </a:prstGeom>
        </p:spPr>
      </p:pic>
      <p:pic>
        <p:nvPicPr>
          <p:cNvPr id="34" name="Obraz 3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0951" y="2100146"/>
            <a:ext cx="294569" cy="808215"/>
          </a:xfrm>
          <a:prstGeom prst="rect">
            <a:avLst/>
          </a:prstGeom>
        </p:spPr>
      </p:pic>
      <p:pic>
        <p:nvPicPr>
          <p:cNvPr id="35" name="Obraz 3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35" y="2100146"/>
            <a:ext cx="294569" cy="808215"/>
          </a:xfrm>
          <a:prstGeom prst="rect">
            <a:avLst/>
          </a:prstGeom>
        </p:spPr>
      </p:pic>
      <p:pic>
        <p:nvPicPr>
          <p:cNvPr id="36" name="Obraz 3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8819" y="2100146"/>
            <a:ext cx="294569" cy="808215"/>
          </a:xfrm>
          <a:prstGeom prst="rect">
            <a:avLst/>
          </a:prstGeom>
        </p:spPr>
      </p:pic>
      <p:pic>
        <p:nvPicPr>
          <p:cNvPr id="37" name="Obraz 3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5613" y="2100146"/>
            <a:ext cx="294569" cy="808215"/>
          </a:xfrm>
          <a:prstGeom prst="rect">
            <a:avLst/>
          </a:prstGeom>
        </p:spPr>
      </p:pic>
      <p:pic>
        <p:nvPicPr>
          <p:cNvPr id="38" name="Obraz 3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4281" y="2098719"/>
            <a:ext cx="294569" cy="808215"/>
          </a:xfrm>
          <a:prstGeom prst="rect">
            <a:avLst/>
          </a:prstGeom>
        </p:spPr>
      </p:pic>
      <p:pic>
        <p:nvPicPr>
          <p:cNvPr id="39" name="Obraz 3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1365" y="2098718"/>
            <a:ext cx="294569" cy="808215"/>
          </a:xfrm>
          <a:prstGeom prst="rect">
            <a:avLst/>
          </a:prstGeom>
        </p:spPr>
      </p:pic>
      <p:pic>
        <p:nvPicPr>
          <p:cNvPr id="40" name="Obraz 3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5953" y="2098717"/>
            <a:ext cx="294569" cy="808215"/>
          </a:xfrm>
          <a:prstGeom prst="rect">
            <a:avLst/>
          </a:prstGeom>
        </p:spPr>
      </p:pic>
      <p:sp>
        <p:nvSpPr>
          <p:cNvPr id="42" name="Prostokąt: zaokrąglone rogi 41"/>
          <p:cNvSpPr/>
          <p:nvPr/>
        </p:nvSpPr>
        <p:spPr>
          <a:xfrm>
            <a:off x="2003481" y="3043787"/>
            <a:ext cx="5205060" cy="941052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3" name="pole tekstowe 42"/>
          <p:cNvSpPr txBox="1"/>
          <p:nvPr/>
        </p:nvSpPr>
        <p:spPr>
          <a:xfrm>
            <a:off x="459162" y="3268857"/>
            <a:ext cx="15443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/>
              <a:t>10</a:t>
            </a:r>
            <a:r>
              <a:rPr lang="pl-PL" sz="2400" dirty="0"/>
              <a:t> </a:t>
            </a:r>
            <a:r>
              <a:rPr lang="pl-PL" sz="2400" dirty="0" err="1"/>
              <a:t>votes</a:t>
            </a:r>
            <a:r>
              <a:rPr lang="pl-PL" sz="2400" dirty="0"/>
              <a:t>:</a:t>
            </a:r>
          </a:p>
        </p:txBody>
      </p:sp>
      <p:sp>
        <p:nvSpPr>
          <p:cNvPr id="44" name="pole tekstowe 43"/>
          <p:cNvSpPr txBox="1"/>
          <p:nvPr/>
        </p:nvSpPr>
        <p:spPr>
          <a:xfrm>
            <a:off x="1980020" y="3268857"/>
            <a:ext cx="11576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>
                <a:solidFill>
                  <a:srgbClr val="FF0000"/>
                </a:solidFill>
              </a:rPr>
              <a:t>Party C</a:t>
            </a:r>
          </a:p>
        </p:txBody>
      </p:sp>
      <p:pic>
        <p:nvPicPr>
          <p:cNvPr id="53" name="Obraz 5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7200" y="3114419"/>
            <a:ext cx="298316" cy="818494"/>
          </a:xfrm>
          <a:prstGeom prst="rect">
            <a:avLst/>
          </a:prstGeom>
        </p:spPr>
      </p:pic>
      <p:pic>
        <p:nvPicPr>
          <p:cNvPr id="54" name="Obraz 5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0951" y="3105066"/>
            <a:ext cx="298316" cy="818494"/>
          </a:xfrm>
          <a:prstGeom prst="rect">
            <a:avLst/>
          </a:prstGeom>
        </p:spPr>
      </p:pic>
      <p:pic>
        <p:nvPicPr>
          <p:cNvPr id="55" name="Obraz 5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9861" y="3105066"/>
            <a:ext cx="298316" cy="818494"/>
          </a:xfrm>
          <a:prstGeom prst="rect">
            <a:avLst/>
          </a:prstGeom>
        </p:spPr>
      </p:pic>
      <p:pic>
        <p:nvPicPr>
          <p:cNvPr id="56" name="Obraz 5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8819" y="3105066"/>
            <a:ext cx="298316" cy="818494"/>
          </a:xfrm>
          <a:prstGeom prst="rect">
            <a:avLst/>
          </a:prstGeom>
        </p:spPr>
      </p:pic>
      <p:pic>
        <p:nvPicPr>
          <p:cNvPr id="57" name="Obraz 5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5613" y="3114419"/>
            <a:ext cx="298316" cy="818494"/>
          </a:xfrm>
          <a:prstGeom prst="rect">
            <a:avLst/>
          </a:prstGeom>
        </p:spPr>
      </p:pic>
      <p:pic>
        <p:nvPicPr>
          <p:cNvPr id="58" name="Obraz 5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2407" y="3105066"/>
            <a:ext cx="298316" cy="818494"/>
          </a:xfrm>
          <a:prstGeom prst="rect">
            <a:avLst/>
          </a:prstGeom>
        </p:spPr>
      </p:pic>
      <p:pic>
        <p:nvPicPr>
          <p:cNvPr id="59" name="Obraz 5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8862" y="3090442"/>
            <a:ext cx="298316" cy="818494"/>
          </a:xfrm>
          <a:prstGeom prst="rect">
            <a:avLst/>
          </a:prstGeom>
        </p:spPr>
      </p:pic>
      <p:pic>
        <p:nvPicPr>
          <p:cNvPr id="60" name="Obraz 5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2206" y="3105066"/>
            <a:ext cx="298316" cy="81849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pole tekstowe 2"/>
              <p:cNvSpPr txBox="1"/>
              <p:nvPr/>
            </p:nvSpPr>
            <p:spPr>
              <a:xfrm>
                <a:off x="459162" y="4311542"/>
                <a:ext cx="8014278" cy="25442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pl-PL" sz="2400" b="1" dirty="0"/>
                  <a:t>Sequential PAV:</a:t>
                </a:r>
              </a:p>
              <a:p>
                <a:r>
                  <a:rPr lang="pl-PL" sz="2400" dirty="0"/>
                  <a:t>How </a:t>
                </a:r>
                <a:r>
                  <a:rPr lang="pl-PL" sz="2400" dirty="0" err="1"/>
                  <a:t>adding</a:t>
                </a:r>
                <a:r>
                  <a:rPr lang="pl-PL" sz="2400" dirty="0"/>
                  <a:t> </a:t>
                </a:r>
                <a:r>
                  <a:rPr lang="pl-PL" sz="2400" dirty="0" err="1"/>
                  <a:t>different</a:t>
                </a:r>
                <a:r>
                  <a:rPr lang="pl-PL" sz="2400" dirty="0"/>
                  <a:t> </a:t>
                </a:r>
                <a:r>
                  <a:rPr lang="pl-PL" sz="2400" dirty="0" err="1"/>
                  <a:t>candidates</a:t>
                </a:r>
                <a:r>
                  <a:rPr lang="pl-PL" sz="2400" dirty="0"/>
                  <a:t> </a:t>
                </a:r>
                <a:r>
                  <a:rPr lang="pl-PL" sz="2400" dirty="0" err="1"/>
                  <a:t>improves</a:t>
                </a:r>
                <a:r>
                  <a:rPr lang="pl-PL" sz="2400" dirty="0"/>
                  <a:t> </a:t>
                </a:r>
                <a:r>
                  <a:rPr lang="pl-PL" sz="2400" dirty="0" err="1"/>
                  <a:t>total</a:t>
                </a:r>
                <a:r>
                  <a:rPr lang="pl-PL" sz="2400" dirty="0"/>
                  <a:t> PAV </a:t>
                </a:r>
                <a:r>
                  <a:rPr lang="pl-PL" sz="2400" dirty="0" err="1"/>
                  <a:t>score</a:t>
                </a:r>
                <a:r>
                  <a:rPr lang="pl-PL" sz="2400" dirty="0"/>
                  <a:t>:</a:t>
                </a: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pl-PL" sz="2400" dirty="0" err="1"/>
                  <a:t>candidate</a:t>
                </a:r>
                <a:r>
                  <a:rPr lang="pl-PL" sz="2400" dirty="0"/>
                  <a:t> from Party A: </a:t>
                </a:r>
                <a14:m>
                  <m:oMath xmlns:m="http://schemas.openxmlformats.org/officeDocument/2006/math">
                    <m:r>
                      <a:rPr lang="pl-PL" sz="2400" b="1" i="1" smtClean="0">
                        <a:latin typeface="Cambria Math" panose="02040503050406030204" pitchFamily="18" charset="0"/>
                      </a:rPr>
                      <m:t>𝟔𝟎</m:t>
                    </m:r>
                    <m:r>
                      <a:rPr lang="pl-PL" sz="2400" b="1" i="1" smtClean="0">
                        <a:latin typeface="Cambria Math" panose="02040503050406030204" pitchFamily="18" charset="0"/>
                      </a:rPr>
                      <m:t>⋅</m:t>
                    </m:r>
                    <m:f>
                      <m:fPr>
                        <m:ctrlPr>
                          <a:rPr lang="pt-BR" sz="2400" b="1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pl-PL" sz="2400" b="1" i="1" smtClean="0"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pl-PL" sz="2400" b="1" i="1" smtClean="0">
                            <a:latin typeface="Cambria Math" panose="02040503050406030204" pitchFamily="18" charset="0"/>
                          </a:rPr>
                          <m:t>𝟔</m:t>
                        </m:r>
                      </m:den>
                    </m:f>
                  </m:oMath>
                </a14:m>
                <a:endParaRPr lang="pl-PL" sz="2400" b="1" dirty="0"/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pl-PL" sz="2400" dirty="0"/>
                  <a:t>candidate from Party B: </a:t>
                </a:r>
                <a:r>
                  <a:rPr lang="pl-PL" sz="2400" b="1" dirty="0"/>
                  <a:t>3</a:t>
                </a:r>
                <a14:m>
                  <m:oMath xmlns:m="http://schemas.openxmlformats.org/officeDocument/2006/math">
                    <m:r>
                      <a:rPr lang="pl-PL" sz="2400" b="1" i="1">
                        <a:latin typeface="Cambria Math" panose="02040503050406030204" pitchFamily="18" charset="0"/>
                      </a:rPr>
                      <m:t>𝟎</m:t>
                    </m:r>
                    <m:r>
                      <a:rPr lang="pl-PL" sz="2400" b="1" i="1">
                        <a:latin typeface="Cambria Math" panose="02040503050406030204" pitchFamily="18" charset="0"/>
                      </a:rPr>
                      <m:t>⋅</m:t>
                    </m:r>
                    <m:f>
                      <m:fPr>
                        <m:ctrlPr>
                          <a:rPr lang="pt-BR" sz="24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pl-PL" sz="2400" b="1" i="1"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pl-PL" sz="2400" b="1" i="1" smtClean="0">
                            <a:latin typeface="Cambria Math" panose="02040503050406030204" pitchFamily="18" charset="0"/>
                          </a:rPr>
                          <m:t>𝟑</m:t>
                        </m:r>
                      </m:den>
                    </m:f>
                    <m:r>
                      <a:rPr lang="pl-PL" sz="2400" b="1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endParaRPr lang="pl-PL" sz="2400" dirty="0"/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pl-PL" sz="2400" dirty="0"/>
                  <a:t>candidate from Party C: </a:t>
                </a:r>
                <a14:m>
                  <m:oMath xmlns:m="http://schemas.openxmlformats.org/officeDocument/2006/math">
                    <m:r>
                      <a:rPr lang="pl-PL" sz="2400" b="1" i="1" smtClean="0">
                        <a:latin typeface="Cambria Math" panose="02040503050406030204" pitchFamily="18" charset="0"/>
                      </a:rPr>
                      <m:t>𝟏</m:t>
                    </m:r>
                    <m:r>
                      <a:rPr lang="pl-PL" sz="2400" b="1" i="1">
                        <a:latin typeface="Cambria Math" panose="02040503050406030204" pitchFamily="18" charset="0"/>
                      </a:rPr>
                      <m:t>𝟎</m:t>
                    </m:r>
                    <m:r>
                      <a:rPr lang="pl-PL" sz="2400" b="1" i="1">
                        <a:latin typeface="Cambria Math" panose="02040503050406030204" pitchFamily="18" charset="0"/>
                      </a:rPr>
                      <m:t>⋅</m:t>
                    </m:r>
                    <m:r>
                      <a:rPr lang="pl-PL" sz="2400" b="1" i="1">
                        <a:latin typeface="Cambria Math" panose="02040503050406030204" pitchFamily="18" charset="0"/>
                      </a:rPr>
                      <m:t>𝟏</m:t>
                    </m:r>
                  </m:oMath>
                </a14:m>
                <a:endParaRPr lang="pl-PL" sz="2400" b="1" dirty="0"/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endParaRPr lang="pl-PL" dirty="0"/>
              </a:p>
            </p:txBody>
          </p:sp>
        </mc:Choice>
        <mc:Fallback xmlns="">
          <p:sp>
            <p:nvSpPr>
              <p:cNvPr id="3" name="pole tekstow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9162" y="4311542"/>
                <a:ext cx="8014278" cy="2544286"/>
              </a:xfrm>
              <a:prstGeom prst="rect">
                <a:avLst/>
              </a:prstGeom>
              <a:blipFill>
                <a:blip r:embed="rId6"/>
                <a:stretch>
                  <a:fillRect l="-1141" t="-1914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1" name="TextBox 1"/>
          <p:cNvSpPr txBox="1"/>
          <p:nvPr/>
        </p:nvSpPr>
        <p:spPr>
          <a:xfrm>
            <a:off x="1652867" y="3146139"/>
            <a:ext cx="5852304" cy="1384995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l-PL" sz="2800" b="1" dirty="0" err="1"/>
              <a:t>Sequential</a:t>
            </a:r>
            <a:r>
              <a:rPr lang="pl-PL" sz="2800" b="1" dirty="0"/>
              <a:t> PAV </a:t>
            </a:r>
            <a:r>
              <a:rPr lang="pl-PL" sz="2800" b="1" dirty="0" err="1"/>
              <a:t>when</a:t>
            </a:r>
            <a:r>
              <a:rPr lang="pl-PL" sz="2800" b="1" dirty="0"/>
              <a:t> applied to party-list </a:t>
            </a:r>
            <a:r>
              <a:rPr lang="pl-PL" sz="2800" b="1" dirty="0" err="1"/>
              <a:t>profiles</a:t>
            </a:r>
            <a:r>
              <a:rPr lang="pl-PL" sz="2800" b="1" dirty="0"/>
              <a:t> </a:t>
            </a:r>
            <a:r>
              <a:rPr lang="pl-PL" sz="2800" b="1" dirty="0" err="1"/>
              <a:t>gives</a:t>
            </a:r>
            <a:r>
              <a:rPr lang="pl-PL" sz="2800" b="1" dirty="0"/>
              <a:t> </a:t>
            </a:r>
            <a:r>
              <a:rPr lang="pl-PL" sz="2800" b="1" dirty="0" err="1"/>
              <a:t>proportional</a:t>
            </a:r>
            <a:r>
              <a:rPr lang="pl-PL" sz="2800" b="1" dirty="0"/>
              <a:t> </a:t>
            </a:r>
            <a:r>
              <a:rPr lang="pl-PL" sz="2800" b="1" dirty="0" err="1"/>
              <a:t>apportionment</a:t>
            </a:r>
            <a:endParaRPr lang="pl-PL" sz="2800" dirty="0"/>
          </a:p>
        </p:txBody>
      </p:sp>
    </p:spTree>
    <p:extLst>
      <p:ext uri="{BB962C8B-B14F-4D97-AF65-F5344CB8AC3E}">
        <p14:creationId xmlns:p14="http://schemas.microsoft.com/office/powerpoint/2010/main" val="28318462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47 0.01481 L 0.10486 0.01319 C 0.13142 0.00741 0.15885 0.02268 0.1842 0.0456 C 0.21354 0.07199 0.23281 0.09884 0.23941 0.13426 L 0.28142 0.27523 " pathEditMode="relative" rAng="2040000" ptsTypes="AAAAA">
                                      <p:cBhvr>
                                        <p:cTn id="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910" y="81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608 0.01365 L 0.10694 0.14907 C 0.13055 0.17801 0.16909 0.21435 0.21059 0.24745 C 0.2585 0.28588 0.29826 0.31226 0.32847 0.32685 L 0.47205 0.39676 " pathEditMode="relative" rAng="1860000" ptsTypes="AAAAA">
                                      <p:cBhvr>
                                        <p:cTn id="1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99" y="213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3.33333E-6 L 0.10868 0.17662 C 0.1309 0.21574 0.17066 0.25023 0.21597 0.27199 C 0.26788 0.29722 0.31319 0.30393 0.34878 0.29305 L 0.51736 0.25115 " pathEditMode="relative" rAng="1200000" ptsTypes="AAAAA">
                                      <p:cBhvr>
                                        <p:cTn id="14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854" y="199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</p:bldLst>
  </p:timing>
</p:sld>
</file>

<file path=ppt/slides/slide1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3200" dirty="0" err="1"/>
              <a:t>Can</a:t>
            </a:r>
            <a:r>
              <a:rPr lang="pl-PL" sz="3200" dirty="0"/>
              <a:t> We </a:t>
            </a:r>
            <a:r>
              <a:rPr lang="pl-PL" sz="3200" dirty="0" err="1"/>
              <a:t>Use</a:t>
            </a:r>
            <a:r>
              <a:rPr lang="pl-PL" sz="3200" dirty="0"/>
              <a:t> </a:t>
            </a:r>
            <a:r>
              <a:rPr lang="pl-PL" sz="3200" dirty="0" err="1"/>
              <a:t>Multiwinner</a:t>
            </a:r>
            <a:r>
              <a:rPr lang="pl-PL" sz="3200" dirty="0"/>
              <a:t> </a:t>
            </a:r>
            <a:r>
              <a:rPr lang="pl-PL" sz="3200" dirty="0" err="1"/>
              <a:t>Rules</a:t>
            </a:r>
            <a:r>
              <a:rPr lang="pl-PL" sz="3200" dirty="0"/>
              <a:t> for Party-</a:t>
            </a:r>
            <a:r>
              <a:rPr lang="pl-PL" sz="3200" dirty="0" err="1"/>
              <a:t>Lists</a:t>
            </a:r>
            <a:r>
              <a:rPr lang="pl-PL" sz="3200" dirty="0"/>
              <a:t>?</a:t>
            </a:r>
          </a:p>
        </p:txBody>
      </p:sp>
      <p:sp>
        <p:nvSpPr>
          <p:cNvPr id="9" name="Prostokąt: zaokrąglone rogi 8"/>
          <p:cNvSpPr/>
          <p:nvPr/>
        </p:nvSpPr>
        <p:spPr>
          <a:xfrm>
            <a:off x="2013597" y="3044430"/>
            <a:ext cx="5205060" cy="941052"/>
          </a:xfrm>
          <a:prstGeom prst="round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1867" y="3102116"/>
            <a:ext cx="298587" cy="805361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8157" y="2221835"/>
            <a:ext cx="298316" cy="818494"/>
          </a:xfrm>
          <a:prstGeom prst="rect">
            <a:avLst/>
          </a:prstGeom>
        </p:spPr>
      </p:pic>
      <p:pic>
        <p:nvPicPr>
          <p:cNvPr id="10" name="Obraz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5225" y="4102683"/>
            <a:ext cx="294569" cy="808215"/>
          </a:xfrm>
          <a:prstGeom prst="rect">
            <a:avLst/>
          </a:prstGeom>
        </p:spPr>
      </p:pic>
      <p:sp>
        <p:nvSpPr>
          <p:cNvPr id="2" name="pole tekstowe 1"/>
          <p:cNvSpPr txBox="1"/>
          <p:nvPr/>
        </p:nvSpPr>
        <p:spPr>
          <a:xfrm>
            <a:off x="469278" y="3269500"/>
            <a:ext cx="15443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/>
              <a:t>60</a:t>
            </a:r>
            <a:r>
              <a:rPr lang="pl-PL" sz="2400" dirty="0"/>
              <a:t> </a:t>
            </a:r>
            <a:r>
              <a:rPr lang="pl-PL" sz="2400" dirty="0" err="1"/>
              <a:t>votes</a:t>
            </a:r>
            <a:r>
              <a:rPr lang="pl-PL" sz="2400" dirty="0"/>
              <a:t>:</a:t>
            </a:r>
          </a:p>
        </p:txBody>
      </p:sp>
      <p:sp>
        <p:nvSpPr>
          <p:cNvPr id="11" name="pole tekstowe 10"/>
          <p:cNvSpPr txBox="1"/>
          <p:nvPr/>
        </p:nvSpPr>
        <p:spPr>
          <a:xfrm>
            <a:off x="1990136" y="3269500"/>
            <a:ext cx="11576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>
                <a:solidFill>
                  <a:schemeClr val="accent1">
                    <a:lumMod val="75000"/>
                  </a:schemeClr>
                </a:solidFill>
              </a:rPr>
              <a:t>Party A</a:t>
            </a:r>
          </a:p>
        </p:txBody>
      </p:sp>
      <p:pic>
        <p:nvPicPr>
          <p:cNvPr id="13" name="Obraz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5957" y="1316093"/>
            <a:ext cx="293529" cy="805361"/>
          </a:xfrm>
          <a:prstGeom prst="rect">
            <a:avLst/>
          </a:prstGeom>
        </p:spPr>
      </p:pic>
      <p:pic>
        <p:nvPicPr>
          <p:cNvPr id="14" name="Obraz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8718" y="3124346"/>
            <a:ext cx="293529" cy="805361"/>
          </a:xfrm>
          <a:prstGeom prst="rect">
            <a:avLst/>
          </a:prstGeom>
        </p:spPr>
      </p:pic>
      <p:pic>
        <p:nvPicPr>
          <p:cNvPr id="15" name="Obraz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7833" y="3107081"/>
            <a:ext cx="293529" cy="805361"/>
          </a:xfrm>
          <a:prstGeom prst="rect">
            <a:avLst/>
          </a:prstGeom>
        </p:spPr>
      </p:pic>
      <p:pic>
        <p:nvPicPr>
          <p:cNvPr id="16" name="Obraz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1735" y="3124345"/>
            <a:ext cx="293529" cy="805361"/>
          </a:xfrm>
          <a:prstGeom prst="rect">
            <a:avLst/>
          </a:prstGeom>
        </p:spPr>
      </p:pic>
      <p:pic>
        <p:nvPicPr>
          <p:cNvPr id="17" name="Obraz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1711" y="3097651"/>
            <a:ext cx="293529" cy="805361"/>
          </a:xfrm>
          <a:prstGeom prst="rect">
            <a:avLst/>
          </a:prstGeom>
        </p:spPr>
      </p:pic>
      <p:pic>
        <p:nvPicPr>
          <p:cNvPr id="18" name="Obraz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8505" y="3112276"/>
            <a:ext cx="293529" cy="805361"/>
          </a:xfrm>
          <a:prstGeom prst="rect">
            <a:avLst/>
          </a:prstGeom>
        </p:spPr>
      </p:pic>
      <p:pic>
        <p:nvPicPr>
          <p:cNvPr id="19" name="Obraz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9838" y="3112276"/>
            <a:ext cx="293529" cy="805361"/>
          </a:xfrm>
          <a:prstGeom prst="rect">
            <a:avLst/>
          </a:prstGeom>
        </p:spPr>
      </p:pic>
      <p:pic>
        <p:nvPicPr>
          <p:cNvPr id="20" name="Obraz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1171" y="3126901"/>
            <a:ext cx="293529" cy="805361"/>
          </a:xfrm>
          <a:prstGeom prst="rect">
            <a:avLst/>
          </a:prstGeom>
        </p:spPr>
      </p:pic>
      <p:sp>
        <p:nvSpPr>
          <p:cNvPr id="21" name="Prostokąt: zaokrąglone rogi 20"/>
          <p:cNvSpPr/>
          <p:nvPr/>
        </p:nvSpPr>
        <p:spPr>
          <a:xfrm>
            <a:off x="2013597" y="4036265"/>
            <a:ext cx="5205060" cy="941052"/>
          </a:xfrm>
          <a:prstGeom prst="roundRect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3" name="pole tekstowe 22"/>
          <p:cNvSpPr txBox="1"/>
          <p:nvPr/>
        </p:nvSpPr>
        <p:spPr>
          <a:xfrm>
            <a:off x="469278" y="4261335"/>
            <a:ext cx="15443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/>
              <a:t>30</a:t>
            </a:r>
            <a:r>
              <a:rPr lang="pl-PL" sz="2400" dirty="0"/>
              <a:t> </a:t>
            </a:r>
            <a:r>
              <a:rPr lang="pl-PL" sz="2400" dirty="0" err="1"/>
              <a:t>votes</a:t>
            </a:r>
            <a:r>
              <a:rPr lang="pl-PL" sz="2400" dirty="0"/>
              <a:t>:</a:t>
            </a:r>
          </a:p>
        </p:txBody>
      </p:sp>
      <p:sp>
        <p:nvSpPr>
          <p:cNvPr id="24" name="pole tekstowe 23"/>
          <p:cNvSpPr txBox="1"/>
          <p:nvPr/>
        </p:nvSpPr>
        <p:spPr>
          <a:xfrm>
            <a:off x="1990136" y="4261335"/>
            <a:ext cx="11576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>
                <a:solidFill>
                  <a:srgbClr val="008000"/>
                </a:solidFill>
              </a:rPr>
              <a:t>Party B</a:t>
            </a:r>
          </a:p>
        </p:txBody>
      </p:sp>
      <p:pic>
        <p:nvPicPr>
          <p:cNvPr id="33" name="Obraz 3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0031" y="1316093"/>
            <a:ext cx="294569" cy="808215"/>
          </a:xfrm>
          <a:prstGeom prst="rect">
            <a:avLst/>
          </a:prstGeom>
        </p:spPr>
      </p:pic>
      <p:pic>
        <p:nvPicPr>
          <p:cNvPr id="34" name="Obraz 3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6009" y="4089486"/>
            <a:ext cx="294569" cy="808215"/>
          </a:xfrm>
          <a:prstGeom prst="rect">
            <a:avLst/>
          </a:prstGeom>
        </p:spPr>
      </p:pic>
      <p:pic>
        <p:nvPicPr>
          <p:cNvPr id="35" name="Obraz 3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6793" y="4089486"/>
            <a:ext cx="294569" cy="808215"/>
          </a:xfrm>
          <a:prstGeom prst="rect">
            <a:avLst/>
          </a:prstGeom>
        </p:spPr>
      </p:pic>
      <p:pic>
        <p:nvPicPr>
          <p:cNvPr id="36" name="Obraz 3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877" y="4089486"/>
            <a:ext cx="294569" cy="808215"/>
          </a:xfrm>
          <a:prstGeom prst="rect">
            <a:avLst/>
          </a:prstGeom>
        </p:spPr>
      </p:pic>
      <p:pic>
        <p:nvPicPr>
          <p:cNvPr id="37" name="Obraz 3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0671" y="4089486"/>
            <a:ext cx="294569" cy="808215"/>
          </a:xfrm>
          <a:prstGeom prst="rect">
            <a:avLst/>
          </a:prstGeom>
        </p:spPr>
      </p:pic>
      <p:pic>
        <p:nvPicPr>
          <p:cNvPr id="38" name="Obraz 3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9339" y="4088059"/>
            <a:ext cx="294569" cy="808215"/>
          </a:xfrm>
          <a:prstGeom prst="rect">
            <a:avLst/>
          </a:prstGeom>
        </p:spPr>
      </p:pic>
      <p:pic>
        <p:nvPicPr>
          <p:cNvPr id="39" name="Obraz 3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6423" y="4088058"/>
            <a:ext cx="294569" cy="808215"/>
          </a:xfrm>
          <a:prstGeom prst="rect">
            <a:avLst/>
          </a:prstGeom>
        </p:spPr>
      </p:pic>
      <p:pic>
        <p:nvPicPr>
          <p:cNvPr id="40" name="Obraz 3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1011" y="4088057"/>
            <a:ext cx="294569" cy="808215"/>
          </a:xfrm>
          <a:prstGeom prst="rect">
            <a:avLst/>
          </a:prstGeom>
        </p:spPr>
      </p:pic>
      <p:sp>
        <p:nvSpPr>
          <p:cNvPr id="42" name="Prostokąt: zaokrąglone rogi 41"/>
          <p:cNvSpPr/>
          <p:nvPr/>
        </p:nvSpPr>
        <p:spPr>
          <a:xfrm>
            <a:off x="2008539" y="5033127"/>
            <a:ext cx="5205060" cy="941052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3" name="pole tekstowe 42"/>
          <p:cNvSpPr txBox="1"/>
          <p:nvPr/>
        </p:nvSpPr>
        <p:spPr>
          <a:xfrm>
            <a:off x="464220" y="5258197"/>
            <a:ext cx="15443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/>
              <a:t>10</a:t>
            </a:r>
            <a:r>
              <a:rPr lang="pl-PL" sz="2400" dirty="0"/>
              <a:t> </a:t>
            </a:r>
            <a:r>
              <a:rPr lang="pl-PL" sz="2400" dirty="0" err="1"/>
              <a:t>votes</a:t>
            </a:r>
            <a:r>
              <a:rPr lang="pl-PL" sz="2400" dirty="0"/>
              <a:t>:</a:t>
            </a:r>
          </a:p>
        </p:txBody>
      </p:sp>
      <p:sp>
        <p:nvSpPr>
          <p:cNvPr id="44" name="pole tekstowe 43"/>
          <p:cNvSpPr txBox="1"/>
          <p:nvPr/>
        </p:nvSpPr>
        <p:spPr>
          <a:xfrm>
            <a:off x="1985078" y="5258197"/>
            <a:ext cx="11576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>
                <a:solidFill>
                  <a:srgbClr val="FF0000"/>
                </a:solidFill>
              </a:rPr>
              <a:t>Party C</a:t>
            </a:r>
          </a:p>
        </p:txBody>
      </p:sp>
      <p:pic>
        <p:nvPicPr>
          <p:cNvPr id="53" name="Obraz 5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1170" y="2224483"/>
            <a:ext cx="298316" cy="818494"/>
          </a:xfrm>
          <a:prstGeom prst="rect">
            <a:avLst/>
          </a:prstGeom>
        </p:spPr>
      </p:pic>
      <p:pic>
        <p:nvPicPr>
          <p:cNvPr id="54" name="Obraz 5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8294" y="3142794"/>
            <a:ext cx="298316" cy="818494"/>
          </a:xfrm>
          <a:prstGeom prst="rect">
            <a:avLst/>
          </a:prstGeom>
        </p:spPr>
      </p:pic>
      <p:pic>
        <p:nvPicPr>
          <p:cNvPr id="55" name="Obraz 5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1170" y="4061105"/>
            <a:ext cx="298316" cy="818494"/>
          </a:xfrm>
          <a:prstGeom prst="rect">
            <a:avLst/>
          </a:prstGeom>
        </p:spPr>
      </p:pic>
      <p:pic>
        <p:nvPicPr>
          <p:cNvPr id="56" name="Obraz 5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8294" y="4977317"/>
            <a:ext cx="298316" cy="818494"/>
          </a:xfrm>
          <a:prstGeom prst="rect">
            <a:avLst/>
          </a:prstGeom>
        </p:spPr>
      </p:pic>
      <p:pic>
        <p:nvPicPr>
          <p:cNvPr id="57" name="Obraz 5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9234" y="3137856"/>
            <a:ext cx="298316" cy="818494"/>
          </a:xfrm>
          <a:prstGeom prst="rect">
            <a:avLst/>
          </a:prstGeom>
        </p:spPr>
      </p:pic>
      <p:pic>
        <p:nvPicPr>
          <p:cNvPr id="58" name="Obraz 5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9234" y="4053877"/>
            <a:ext cx="298316" cy="818494"/>
          </a:xfrm>
          <a:prstGeom prst="rect">
            <a:avLst/>
          </a:prstGeom>
        </p:spPr>
      </p:pic>
      <p:pic>
        <p:nvPicPr>
          <p:cNvPr id="59" name="Obraz 5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9234" y="4969898"/>
            <a:ext cx="298316" cy="818494"/>
          </a:xfrm>
          <a:prstGeom prst="rect">
            <a:avLst/>
          </a:prstGeom>
        </p:spPr>
      </p:pic>
      <p:pic>
        <p:nvPicPr>
          <p:cNvPr id="60" name="Obraz 5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7264" y="5094406"/>
            <a:ext cx="298316" cy="818494"/>
          </a:xfrm>
          <a:prstGeom prst="rect">
            <a:avLst/>
          </a:prstGeom>
        </p:spPr>
      </p:pic>
      <p:sp>
        <p:nvSpPr>
          <p:cNvPr id="6" name="pole tekstowe 5"/>
          <p:cNvSpPr txBox="1"/>
          <p:nvPr/>
        </p:nvSpPr>
        <p:spPr>
          <a:xfrm>
            <a:off x="464220" y="1524000"/>
            <a:ext cx="800922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/>
              <a:t>How </a:t>
            </a:r>
            <a:r>
              <a:rPr lang="pl-PL" sz="3200" dirty="0" err="1"/>
              <a:t>about</a:t>
            </a:r>
            <a:r>
              <a:rPr lang="pl-PL" sz="3200" dirty="0"/>
              <a:t> </a:t>
            </a:r>
            <a:r>
              <a:rPr lang="pl-PL" sz="3200" dirty="0" err="1"/>
              <a:t>Approval</a:t>
            </a:r>
            <a:r>
              <a:rPr lang="pl-PL" sz="3200" dirty="0"/>
              <a:t> </a:t>
            </a:r>
            <a:br>
              <a:rPr lang="pl-PL" sz="3200" dirty="0"/>
            </a:br>
            <a:r>
              <a:rPr lang="pl-PL" sz="3200" dirty="0" err="1"/>
              <a:t>Chamberlin</a:t>
            </a:r>
            <a:r>
              <a:rPr lang="pl-PL" sz="3200" dirty="0"/>
              <a:t>—Courant?</a:t>
            </a:r>
          </a:p>
        </p:txBody>
      </p:sp>
      <p:sp>
        <p:nvSpPr>
          <p:cNvPr id="45" name="Strzałka w dół 5"/>
          <p:cNvSpPr/>
          <p:nvPr/>
        </p:nvSpPr>
        <p:spPr>
          <a:xfrm rot="16200000">
            <a:off x="7183359" y="3916588"/>
            <a:ext cx="839478" cy="372189"/>
          </a:xfrm>
          <a:prstGeom prst="downArrow">
            <a:avLst/>
          </a:prstGeom>
          <a:solidFill>
            <a:schemeClr val="bg1">
              <a:lumMod val="5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6" name="TextBox 1"/>
          <p:cNvSpPr txBox="1"/>
          <p:nvPr/>
        </p:nvSpPr>
        <p:spPr>
          <a:xfrm>
            <a:off x="1652867" y="3146139"/>
            <a:ext cx="5852304" cy="1384995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l-PL" sz="2800" b="1" dirty="0" err="1"/>
              <a:t>Approval</a:t>
            </a:r>
            <a:r>
              <a:rPr lang="pl-PL" sz="2800" b="1" dirty="0"/>
              <a:t> </a:t>
            </a:r>
            <a:r>
              <a:rPr lang="pl-PL" sz="2800" b="1" dirty="0" err="1"/>
              <a:t>Chamberlin</a:t>
            </a:r>
            <a:r>
              <a:rPr lang="pl-PL" sz="2800" b="1" dirty="0"/>
              <a:t>—Courant </a:t>
            </a:r>
            <a:r>
              <a:rPr lang="pl-PL" sz="2800" b="1" dirty="0" err="1"/>
              <a:t>when</a:t>
            </a:r>
            <a:r>
              <a:rPr lang="pl-PL" sz="2800" b="1" dirty="0"/>
              <a:t> applied to party-list </a:t>
            </a:r>
            <a:r>
              <a:rPr lang="pl-PL" sz="2800" b="1" dirty="0" err="1"/>
              <a:t>profiles</a:t>
            </a:r>
            <a:r>
              <a:rPr lang="pl-PL" sz="2800" b="1" dirty="0"/>
              <a:t> </a:t>
            </a:r>
            <a:r>
              <a:rPr lang="pl-PL" sz="2800" b="1" dirty="0" err="1"/>
              <a:t>can</a:t>
            </a:r>
            <a:r>
              <a:rPr lang="pl-PL" sz="2800" b="1" dirty="0"/>
              <a:t> be </a:t>
            </a:r>
            <a:r>
              <a:rPr lang="pl-PL" sz="2800" b="1" dirty="0" err="1"/>
              <a:t>very</a:t>
            </a:r>
            <a:r>
              <a:rPr lang="pl-PL" sz="2800" b="1" dirty="0"/>
              <a:t> </a:t>
            </a:r>
            <a:r>
              <a:rPr lang="pl-PL" sz="2800" b="1" dirty="0" err="1"/>
              <a:t>disproportional</a:t>
            </a:r>
            <a:endParaRPr lang="pl-PL" sz="2800" dirty="0"/>
          </a:p>
        </p:txBody>
      </p:sp>
    </p:spTree>
    <p:extLst>
      <p:ext uri="{BB962C8B-B14F-4D97-AF65-F5344CB8AC3E}">
        <p14:creationId xmlns:p14="http://schemas.microsoft.com/office/powerpoint/2010/main" val="4239945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</p:bldLst>
  </p:timing>
</p:sld>
</file>

<file path=ppt/slides/slide1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pl-PL" sz="3200" dirty="0" err="1"/>
              <a:t>Relation</a:t>
            </a:r>
            <a:r>
              <a:rPr lang="pl-PL" sz="3200" dirty="0"/>
              <a:t> </a:t>
            </a:r>
            <a:r>
              <a:rPr lang="pl-PL" sz="3200" dirty="0" err="1"/>
              <a:t>between</a:t>
            </a:r>
            <a:r>
              <a:rPr lang="pl-PL" sz="3200" dirty="0"/>
              <a:t> </a:t>
            </a:r>
            <a:r>
              <a:rPr lang="pl-PL" sz="3200" dirty="0" err="1"/>
              <a:t>Multiwinner</a:t>
            </a:r>
            <a:r>
              <a:rPr lang="pl-PL" sz="3200" dirty="0"/>
              <a:t> </a:t>
            </a:r>
            <a:r>
              <a:rPr lang="pl-PL" sz="3200" dirty="0" err="1"/>
              <a:t>Rules</a:t>
            </a:r>
            <a:r>
              <a:rPr lang="pl-PL" sz="3200" dirty="0"/>
              <a:t> and </a:t>
            </a:r>
            <a:r>
              <a:rPr lang="pl-PL" sz="3200" dirty="0" err="1"/>
              <a:t>Apportionment</a:t>
            </a:r>
            <a:r>
              <a:rPr lang="pl-PL" sz="3200" dirty="0"/>
              <a:t> </a:t>
            </a:r>
            <a:r>
              <a:rPr lang="pl-PL" sz="3200" dirty="0" err="1"/>
              <a:t>Methods</a:t>
            </a:r>
            <a:endParaRPr lang="pl-PL" sz="3200" dirty="0"/>
          </a:p>
        </p:txBody>
      </p:sp>
      <p:sp>
        <p:nvSpPr>
          <p:cNvPr id="3" name="pole tekstowe 2"/>
          <p:cNvSpPr txBox="1"/>
          <p:nvPr/>
        </p:nvSpPr>
        <p:spPr>
          <a:xfrm>
            <a:off x="833120" y="2286000"/>
            <a:ext cx="9347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/>
              <a:t>PAV</a:t>
            </a:r>
          </a:p>
        </p:txBody>
      </p:sp>
      <p:sp>
        <p:nvSpPr>
          <p:cNvPr id="47" name="pole tekstowe 46"/>
          <p:cNvSpPr txBox="1"/>
          <p:nvPr/>
        </p:nvSpPr>
        <p:spPr>
          <a:xfrm>
            <a:off x="833120" y="2844800"/>
            <a:ext cx="20624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err="1"/>
              <a:t>Sequential</a:t>
            </a:r>
            <a:r>
              <a:rPr lang="pl-PL" sz="2000" dirty="0"/>
              <a:t> PAV</a:t>
            </a:r>
          </a:p>
        </p:txBody>
      </p:sp>
      <p:sp>
        <p:nvSpPr>
          <p:cNvPr id="48" name="pole tekstowe 47"/>
          <p:cNvSpPr txBox="1"/>
          <p:nvPr/>
        </p:nvSpPr>
        <p:spPr>
          <a:xfrm>
            <a:off x="833120" y="3403600"/>
            <a:ext cx="20624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/>
              <a:t>Max-</a:t>
            </a:r>
            <a:r>
              <a:rPr lang="pl-PL" sz="2000" dirty="0" err="1"/>
              <a:t>Phragmén</a:t>
            </a:r>
            <a:endParaRPr lang="pl-PL" sz="2000" dirty="0"/>
          </a:p>
        </p:txBody>
      </p:sp>
      <p:sp>
        <p:nvSpPr>
          <p:cNvPr id="49" name="pole tekstowe 48"/>
          <p:cNvSpPr txBox="1"/>
          <p:nvPr/>
        </p:nvSpPr>
        <p:spPr>
          <a:xfrm>
            <a:off x="833120" y="3962400"/>
            <a:ext cx="3505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err="1"/>
              <a:t>Variance</a:t>
            </a:r>
            <a:r>
              <a:rPr lang="pl-PL" sz="2000" dirty="0"/>
              <a:t> </a:t>
            </a:r>
            <a:r>
              <a:rPr lang="pl-PL" sz="2000" dirty="0" err="1"/>
              <a:t>minimizing</a:t>
            </a:r>
            <a:r>
              <a:rPr lang="pl-PL" sz="2000" dirty="0"/>
              <a:t> </a:t>
            </a:r>
            <a:r>
              <a:rPr lang="pl-PL" sz="2000" dirty="0" err="1"/>
              <a:t>Phragmén</a:t>
            </a:r>
            <a:endParaRPr lang="pl-PL" sz="2000" dirty="0"/>
          </a:p>
        </p:txBody>
      </p:sp>
      <p:sp>
        <p:nvSpPr>
          <p:cNvPr id="50" name="pole tekstowe 49"/>
          <p:cNvSpPr txBox="1"/>
          <p:nvPr/>
        </p:nvSpPr>
        <p:spPr>
          <a:xfrm>
            <a:off x="833120" y="4521200"/>
            <a:ext cx="20624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/>
              <a:t>Monroe</a:t>
            </a:r>
          </a:p>
        </p:txBody>
      </p:sp>
      <p:sp>
        <p:nvSpPr>
          <p:cNvPr id="51" name="pole tekstowe 50"/>
          <p:cNvSpPr txBox="1"/>
          <p:nvPr/>
        </p:nvSpPr>
        <p:spPr>
          <a:xfrm>
            <a:off x="833120" y="5080000"/>
            <a:ext cx="20624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err="1"/>
              <a:t>Greedy</a:t>
            </a:r>
            <a:r>
              <a:rPr lang="pl-PL" sz="2000" dirty="0"/>
              <a:t> Monroe</a:t>
            </a:r>
          </a:p>
        </p:txBody>
      </p:sp>
      <p:sp>
        <p:nvSpPr>
          <p:cNvPr id="52" name="pole tekstowe 51"/>
          <p:cNvSpPr txBox="1"/>
          <p:nvPr/>
        </p:nvSpPr>
        <p:spPr>
          <a:xfrm>
            <a:off x="5994400" y="4738430"/>
            <a:ext cx="25704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/>
              <a:t>Hamilton </a:t>
            </a:r>
            <a:r>
              <a:rPr lang="pl-PL" sz="2000" dirty="0" err="1"/>
              <a:t>method</a:t>
            </a:r>
            <a:endParaRPr lang="pl-PL" sz="2000" dirty="0"/>
          </a:p>
        </p:txBody>
      </p:sp>
      <p:sp>
        <p:nvSpPr>
          <p:cNvPr id="61" name="pole tekstowe 60"/>
          <p:cNvSpPr txBox="1"/>
          <p:nvPr/>
        </p:nvSpPr>
        <p:spPr>
          <a:xfrm>
            <a:off x="5994400" y="3957299"/>
            <a:ext cx="25704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err="1"/>
              <a:t>Sainte-Laguë</a:t>
            </a:r>
            <a:r>
              <a:rPr lang="pl-PL" sz="2000" dirty="0"/>
              <a:t> </a:t>
            </a:r>
            <a:r>
              <a:rPr lang="pl-PL" sz="2000" dirty="0" err="1"/>
              <a:t>method</a:t>
            </a:r>
            <a:endParaRPr lang="pl-PL" sz="2000" dirty="0"/>
          </a:p>
        </p:txBody>
      </p:sp>
      <p:sp>
        <p:nvSpPr>
          <p:cNvPr id="62" name="pole tekstowe 61"/>
          <p:cNvSpPr txBox="1"/>
          <p:nvPr/>
        </p:nvSpPr>
        <p:spPr>
          <a:xfrm>
            <a:off x="5994400" y="2824480"/>
            <a:ext cx="25704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err="1"/>
              <a:t>D’Hondt</a:t>
            </a:r>
            <a:r>
              <a:rPr lang="pl-PL" sz="2000" dirty="0"/>
              <a:t> </a:t>
            </a:r>
            <a:r>
              <a:rPr lang="pl-PL" sz="2000" dirty="0" err="1"/>
              <a:t>method</a:t>
            </a:r>
            <a:endParaRPr lang="pl-PL" sz="2000" dirty="0"/>
          </a:p>
        </p:txBody>
      </p:sp>
      <p:sp>
        <p:nvSpPr>
          <p:cNvPr id="64" name="TextBox 1"/>
          <p:cNvSpPr txBox="1"/>
          <p:nvPr/>
        </p:nvSpPr>
        <p:spPr>
          <a:xfrm>
            <a:off x="833120" y="6057654"/>
            <a:ext cx="7528560" cy="584775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1600" dirty="0"/>
              <a:t>[BLS17] </a:t>
            </a:r>
            <a:r>
              <a:rPr lang="fr-FR" sz="1600" dirty="0"/>
              <a:t>M</a:t>
            </a:r>
            <a:r>
              <a:rPr lang="pl-PL" sz="1600" dirty="0"/>
              <a:t>.</a:t>
            </a:r>
            <a:r>
              <a:rPr lang="fr-FR" sz="1600" dirty="0"/>
              <a:t> Brill, J</a:t>
            </a:r>
            <a:r>
              <a:rPr lang="pl-PL" sz="1600" dirty="0"/>
              <a:t>.-F.</a:t>
            </a:r>
            <a:r>
              <a:rPr lang="fr-FR" sz="1600" dirty="0"/>
              <a:t> </a:t>
            </a:r>
            <a:r>
              <a:rPr lang="fr-FR" sz="1600" dirty="0" err="1"/>
              <a:t>Laslier</a:t>
            </a:r>
            <a:r>
              <a:rPr lang="fr-FR" sz="1600" dirty="0"/>
              <a:t>, P</a:t>
            </a:r>
            <a:r>
              <a:rPr lang="pl-PL" sz="1600" dirty="0"/>
              <a:t>.</a:t>
            </a:r>
            <a:r>
              <a:rPr lang="fr-FR" sz="1600" dirty="0"/>
              <a:t> Skowron</a:t>
            </a:r>
            <a:r>
              <a:rPr lang="pl-PL" sz="1600" dirty="0"/>
              <a:t>, </a:t>
            </a:r>
            <a:r>
              <a:rPr lang="en-US" sz="1600" dirty="0" err="1"/>
              <a:t>Multiwinner</a:t>
            </a:r>
            <a:r>
              <a:rPr lang="en-US" sz="1600" dirty="0"/>
              <a:t> Approval Rules as Apportionment Methods</a:t>
            </a:r>
            <a:r>
              <a:rPr lang="pl-PL" sz="1600" dirty="0"/>
              <a:t>, AAAI 2017.</a:t>
            </a:r>
          </a:p>
        </p:txBody>
      </p:sp>
      <p:cxnSp>
        <p:nvCxnSpPr>
          <p:cNvPr id="12" name="Łącznik prosty ze strzałką 11"/>
          <p:cNvCxnSpPr>
            <a:stCxn id="3" idx="3"/>
            <a:endCxn id="62" idx="1"/>
          </p:cNvCxnSpPr>
          <p:nvPr/>
        </p:nvCxnSpPr>
        <p:spPr>
          <a:xfrm>
            <a:off x="1767840" y="2486055"/>
            <a:ext cx="4226560" cy="53848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Łącznik prosty ze strzałką 64"/>
          <p:cNvCxnSpPr>
            <a:cxnSpLocks/>
            <a:stCxn id="47" idx="3"/>
          </p:cNvCxnSpPr>
          <p:nvPr/>
        </p:nvCxnSpPr>
        <p:spPr>
          <a:xfrm>
            <a:off x="2895600" y="3044855"/>
            <a:ext cx="3007360" cy="66357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Łącznik prosty ze strzałką 65"/>
          <p:cNvCxnSpPr>
            <a:cxnSpLocks/>
            <a:stCxn id="48" idx="3"/>
          </p:cNvCxnSpPr>
          <p:nvPr/>
        </p:nvCxnSpPr>
        <p:spPr>
          <a:xfrm flipV="1">
            <a:off x="2895600" y="3220868"/>
            <a:ext cx="3098800" cy="382787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Łącznik prosty ze strzałką 66"/>
          <p:cNvCxnSpPr>
            <a:cxnSpLocks/>
            <a:stCxn id="49" idx="3"/>
            <a:endCxn id="61" idx="1"/>
          </p:cNvCxnSpPr>
          <p:nvPr/>
        </p:nvCxnSpPr>
        <p:spPr>
          <a:xfrm flipV="1">
            <a:off x="4338320" y="4157354"/>
            <a:ext cx="1656080" cy="510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Łącznik prosty ze strzałką 67"/>
          <p:cNvCxnSpPr>
            <a:cxnSpLocks/>
            <a:stCxn id="50" idx="3"/>
            <a:endCxn id="52" idx="1"/>
          </p:cNvCxnSpPr>
          <p:nvPr/>
        </p:nvCxnSpPr>
        <p:spPr>
          <a:xfrm>
            <a:off x="2895600" y="4721255"/>
            <a:ext cx="3098800" cy="21723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Łącznik prosty ze strzałką 68"/>
          <p:cNvCxnSpPr>
            <a:cxnSpLocks/>
            <a:stCxn id="51" idx="3"/>
          </p:cNvCxnSpPr>
          <p:nvPr/>
        </p:nvCxnSpPr>
        <p:spPr>
          <a:xfrm flipV="1">
            <a:off x="2895600" y="5080000"/>
            <a:ext cx="3098800" cy="200055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4000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 animBg="1"/>
    </p:bldLst>
  </p:timing>
</p:sld>
</file>

<file path=ppt/slides/slide1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3200" dirty="0"/>
              <a:t>PAV for 2-Euclidean </a:t>
            </a:r>
            <a:r>
              <a:rPr lang="pl-PL" sz="3200" dirty="0" err="1"/>
              <a:t>Preferences</a:t>
            </a:r>
            <a:endParaRPr lang="pl-PL" sz="3200" dirty="0"/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7460" y="4458952"/>
            <a:ext cx="1143000" cy="1143000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7460" y="3017520"/>
            <a:ext cx="1143000" cy="1143000"/>
          </a:xfrm>
          <a:prstGeom prst="rect">
            <a:avLst/>
          </a:prstGeom>
        </p:spPr>
      </p:pic>
      <p:pic>
        <p:nvPicPr>
          <p:cNvPr id="9" name="Obraz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7700" y="4458952"/>
            <a:ext cx="1143000" cy="1143000"/>
          </a:xfrm>
          <a:prstGeom prst="rect">
            <a:avLst/>
          </a:prstGeom>
        </p:spPr>
      </p:pic>
      <p:pic>
        <p:nvPicPr>
          <p:cNvPr id="11" name="Obraz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7700" y="3017520"/>
            <a:ext cx="1143000" cy="1143000"/>
          </a:xfrm>
          <a:prstGeom prst="rect">
            <a:avLst/>
          </a:prstGeom>
        </p:spPr>
      </p:pic>
      <p:sp>
        <p:nvSpPr>
          <p:cNvPr id="13" name="pole tekstowe 12"/>
          <p:cNvSpPr txBox="1"/>
          <p:nvPr/>
        </p:nvSpPr>
        <p:spPr>
          <a:xfrm>
            <a:off x="1158240" y="2072757"/>
            <a:ext cx="13614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/>
              <a:t>uniform on a </a:t>
            </a:r>
            <a:r>
              <a:rPr lang="pl-PL" dirty="0" err="1"/>
              <a:t>circle</a:t>
            </a:r>
            <a:endParaRPr lang="pl-PL" dirty="0"/>
          </a:p>
        </p:txBody>
      </p:sp>
      <p:sp>
        <p:nvSpPr>
          <p:cNvPr id="28" name="pole tekstowe 27"/>
          <p:cNvSpPr txBox="1"/>
          <p:nvPr/>
        </p:nvSpPr>
        <p:spPr>
          <a:xfrm>
            <a:off x="3078480" y="2211256"/>
            <a:ext cx="1361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 err="1"/>
              <a:t>Gaussian</a:t>
            </a:r>
            <a:endParaRPr lang="pl-PL" dirty="0"/>
          </a:p>
        </p:txBody>
      </p:sp>
      <p:pic>
        <p:nvPicPr>
          <p:cNvPr id="15" name="Obraz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7940" y="4458952"/>
            <a:ext cx="1143000" cy="1143000"/>
          </a:xfrm>
          <a:prstGeom prst="rect">
            <a:avLst/>
          </a:prstGeom>
        </p:spPr>
      </p:pic>
      <p:pic>
        <p:nvPicPr>
          <p:cNvPr id="17" name="Obraz 1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7940" y="3017520"/>
            <a:ext cx="1143000" cy="1143000"/>
          </a:xfrm>
          <a:prstGeom prst="rect">
            <a:avLst/>
          </a:prstGeom>
        </p:spPr>
      </p:pic>
      <p:sp>
        <p:nvSpPr>
          <p:cNvPr id="33" name="pole tekstowe 32"/>
          <p:cNvSpPr txBox="1"/>
          <p:nvPr/>
        </p:nvSpPr>
        <p:spPr>
          <a:xfrm>
            <a:off x="4998720" y="2211256"/>
            <a:ext cx="1361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/>
              <a:t>4 </a:t>
            </a:r>
            <a:r>
              <a:rPr lang="pl-PL" dirty="0" err="1"/>
              <a:t>Gaussians</a:t>
            </a:r>
            <a:endParaRPr lang="pl-PL" dirty="0"/>
          </a:p>
        </p:txBody>
      </p:sp>
      <p:pic>
        <p:nvPicPr>
          <p:cNvPr id="19" name="Obraz 1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8180" y="4458952"/>
            <a:ext cx="1143000" cy="1143000"/>
          </a:xfrm>
          <a:prstGeom prst="rect">
            <a:avLst/>
          </a:prstGeom>
        </p:spPr>
      </p:pic>
      <p:pic>
        <p:nvPicPr>
          <p:cNvPr id="21" name="Obraz 2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8180" y="3017520"/>
            <a:ext cx="1143000" cy="1143000"/>
          </a:xfrm>
          <a:prstGeom prst="rect">
            <a:avLst/>
          </a:prstGeom>
        </p:spPr>
      </p:pic>
      <p:sp>
        <p:nvSpPr>
          <p:cNvPr id="38" name="pole tekstowe 37"/>
          <p:cNvSpPr txBox="1"/>
          <p:nvPr/>
        </p:nvSpPr>
        <p:spPr>
          <a:xfrm>
            <a:off x="6918960" y="2072757"/>
            <a:ext cx="13614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/>
              <a:t>uniform on a </a:t>
            </a:r>
            <a:r>
              <a:rPr lang="pl-PL" dirty="0" err="1"/>
              <a:t>square</a:t>
            </a:r>
            <a:endParaRPr lang="pl-PL" dirty="0"/>
          </a:p>
        </p:txBody>
      </p:sp>
      <p:sp>
        <p:nvSpPr>
          <p:cNvPr id="16" name="Rectangle: Rounded Corners 37"/>
          <p:cNvSpPr/>
          <p:nvPr/>
        </p:nvSpPr>
        <p:spPr>
          <a:xfrm>
            <a:off x="373006" y="345708"/>
            <a:ext cx="8457643" cy="6071190"/>
          </a:xfrm>
          <a:prstGeom prst="roundRect">
            <a:avLst>
              <a:gd name="adj" fmla="val 13197"/>
            </a:avLst>
          </a:prstGeom>
          <a:solidFill>
            <a:schemeClr val="accent3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spcCol="0" rtlCol="0" anchor="ctr"/>
          <a:lstStyle/>
          <a:p>
            <a:pPr algn="ctr"/>
            <a:r>
              <a:rPr lang="pl-PL" sz="2800" b="1" dirty="0" err="1">
                <a:solidFill>
                  <a:schemeClr val="tx1"/>
                </a:solidFill>
              </a:rPr>
              <a:t>Computational</a:t>
            </a:r>
            <a:r>
              <a:rPr lang="pl-PL" sz="2800" b="1" dirty="0">
                <a:solidFill>
                  <a:schemeClr val="tx1"/>
                </a:solidFill>
              </a:rPr>
              <a:t> </a:t>
            </a:r>
            <a:r>
              <a:rPr lang="pl-PL" sz="2800" b="1" dirty="0" err="1">
                <a:solidFill>
                  <a:schemeClr val="tx1"/>
                </a:solidFill>
              </a:rPr>
              <a:t>Properties</a:t>
            </a:r>
            <a:r>
              <a:rPr lang="pl-PL" sz="2800" b="1" dirty="0">
                <a:solidFill>
                  <a:schemeClr val="tx1"/>
                </a:solidFill>
              </a:rPr>
              <a:t> of PAV:</a:t>
            </a:r>
            <a:br>
              <a:rPr lang="pl-PL" sz="2800" b="1" dirty="0">
                <a:solidFill>
                  <a:schemeClr val="tx1"/>
                </a:solidFill>
              </a:rPr>
            </a:br>
            <a:endParaRPr lang="pl-PL" sz="2800" b="1" dirty="0">
              <a:solidFill>
                <a:schemeClr val="tx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sz="2400" dirty="0">
                <a:solidFill>
                  <a:schemeClr val="tx1"/>
                </a:solidFill>
              </a:rPr>
              <a:t>NP-hard to </a:t>
            </a:r>
            <a:r>
              <a:rPr lang="pl-PL" sz="2400" dirty="0" err="1">
                <a:solidFill>
                  <a:schemeClr val="tx1"/>
                </a:solidFill>
              </a:rPr>
              <a:t>compute</a:t>
            </a:r>
            <a:r>
              <a:rPr lang="pl-PL" sz="2400" dirty="0">
                <a:solidFill>
                  <a:schemeClr val="tx1"/>
                </a:solidFill>
              </a:rPr>
              <a:t>:</a:t>
            </a:r>
            <a:br>
              <a:rPr lang="pl-PL" sz="2400" dirty="0">
                <a:solidFill>
                  <a:schemeClr val="tx1"/>
                </a:solidFill>
              </a:rPr>
            </a:br>
            <a:r>
              <a:rPr lang="pl-PL" dirty="0">
                <a:solidFill>
                  <a:schemeClr val="tx1"/>
                </a:solidFill>
              </a:rPr>
              <a:t>[AGG+15] H. Aziz, S. </a:t>
            </a:r>
            <a:r>
              <a:rPr lang="pl-PL" dirty="0" err="1">
                <a:solidFill>
                  <a:schemeClr val="tx1"/>
                </a:solidFill>
              </a:rPr>
              <a:t>Gaspers</a:t>
            </a:r>
            <a:r>
              <a:rPr lang="pl-PL" dirty="0">
                <a:solidFill>
                  <a:schemeClr val="tx1"/>
                </a:solidFill>
              </a:rPr>
              <a:t>, J. </a:t>
            </a:r>
            <a:r>
              <a:rPr lang="pl-PL" dirty="0" err="1">
                <a:solidFill>
                  <a:schemeClr val="tx1"/>
                </a:solidFill>
              </a:rPr>
              <a:t>Gudmundsson</a:t>
            </a:r>
            <a:r>
              <a:rPr lang="pl-PL" dirty="0">
                <a:solidFill>
                  <a:schemeClr val="tx1"/>
                </a:solidFill>
              </a:rPr>
              <a:t>, S. Mackenzie, N. </a:t>
            </a:r>
            <a:r>
              <a:rPr lang="pl-PL" dirty="0" err="1">
                <a:solidFill>
                  <a:schemeClr val="tx1"/>
                </a:solidFill>
              </a:rPr>
              <a:t>Mattei</a:t>
            </a:r>
            <a:r>
              <a:rPr lang="pl-PL" dirty="0">
                <a:solidFill>
                  <a:schemeClr val="tx1"/>
                </a:solidFill>
              </a:rPr>
              <a:t>, T. </a:t>
            </a:r>
            <a:r>
              <a:rPr lang="pl-PL" dirty="0" err="1">
                <a:solidFill>
                  <a:schemeClr val="tx1"/>
                </a:solidFill>
              </a:rPr>
              <a:t>Walsh</a:t>
            </a:r>
            <a:r>
              <a:rPr lang="pl-PL" dirty="0">
                <a:solidFill>
                  <a:schemeClr val="tx1"/>
                </a:solidFill>
              </a:rPr>
              <a:t>, </a:t>
            </a:r>
            <a:r>
              <a:rPr lang="pl-PL" dirty="0" err="1">
                <a:solidFill>
                  <a:schemeClr val="tx1"/>
                </a:solidFill>
              </a:rPr>
              <a:t>Computational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Aspects</a:t>
            </a:r>
            <a:r>
              <a:rPr lang="pl-PL" dirty="0">
                <a:solidFill>
                  <a:schemeClr val="tx1"/>
                </a:solidFill>
              </a:rPr>
              <a:t> of Multi-Winner </a:t>
            </a:r>
            <a:r>
              <a:rPr lang="pl-PL" dirty="0" err="1">
                <a:solidFill>
                  <a:schemeClr val="tx1"/>
                </a:solidFill>
              </a:rPr>
              <a:t>Approval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Voting</a:t>
            </a:r>
            <a:r>
              <a:rPr lang="pl-PL" dirty="0">
                <a:solidFill>
                  <a:schemeClr val="tx1"/>
                </a:solidFill>
              </a:rPr>
              <a:t>, AAMAS, 2015.</a:t>
            </a:r>
            <a:br>
              <a:rPr lang="pl-PL" dirty="0">
                <a:solidFill>
                  <a:schemeClr val="tx1"/>
                </a:solidFill>
              </a:rPr>
            </a:br>
            <a:r>
              <a:rPr lang="pl-PL" dirty="0">
                <a:solidFill>
                  <a:schemeClr val="tx1"/>
                </a:solidFill>
              </a:rPr>
              <a:t>[SFL16] P. Skowron, P. Faliszewski, J. Lang: </a:t>
            </a:r>
            <a:r>
              <a:rPr lang="pl-PL" dirty="0" err="1">
                <a:solidFill>
                  <a:schemeClr val="tx1"/>
                </a:solidFill>
              </a:rPr>
              <a:t>Finding</a:t>
            </a:r>
            <a:r>
              <a:rPr lang="pl-PL" dirty="0">
                <a:solidFill>
                  <a:schemeClr val="tx1"/>
                </a:solidFill>
              </a:rPr>
              <a:t> a </a:t>
            </a:r>
            <a:r>
              <a:rPr lang="pl-PL" dirty="0" err="1">
                <a:solidFill>
                  <a:schemeClr val="tx1"/>
                </a:solidFill>
              </a:rPr>
              <a:t>collective</a:t>
            </a:r>
            <a:r>
              <a:rPr lang="pl-PL" dirty="0">
                <a:solidFill>
                  <a:schemeClr val="tx1"/>
                </a:solidFill>
              </a:rPr>
              <a:t> set of </a:t>
            </a:r>
            <a:r>
              <a:rPr lang="pl-PL" dirty="0" err="1">
                <a:solidFill>
                  <a:schemeClr val="tx1"/>
                </a:solidFill>
              </a:rPr>
              <a:t>items</a:t>
            </a:r>
            <a:r>
              <a:rPr lang="pl-PL" dirty="0">
                <a:solidFill>
                  <a:schemeClr val="tx1"/>
                </a:solidFill>
              </a:rPr>
              <a:t>: From </a:t>
            </a:r>
            <a:r>
              <a:rPr lang="pl-PL" dirty="0" err="1">
                <a:solidFill>
                  <a:schemeClr val="tx1"/>
                </a:solidFill>
              </a:rPr>
              <a:t>proportional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multirepresentation</a:t>
            </a:r>
            <a:r>
              <a:rPr lang="pl-PL" dirty="0">
                <a:solidFill>
                  <a:schemeClr val="tx1"/>
                </a:solidFill>
              </a:rPr>
              <a:t> to </a:t>
            </a:r>
            <a:r>
              <a:rPr lang="pl-PL" dirty="0" err="1">
                <a:solidFill>
                  <a:schemeClr val="tx1"/>
                </a:solidFill>
              </a:rPr>
              <a:t>group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recommendation</a:t>
            </a:r>
            <a:r>
              <a:rPr lang="pl-PL" dirty="0">
                <a:solidFill>
                  <a:schemeClr val="tx1"/>
                </a:solidFill>
              </a:rPr>
              <a:t>. </a:t>
            </a:r>
            <a:r>
              <a:rPr lang="pl-PL" dirty="0" err="1">
                <a:solidFill>
                  <a:schemeClr val="tx1"/>
                </a:solidFill>
              </a:rPr>
              <a:t>Artif</a:t>
            </a:r>
            <a:r>
              <a:rPr lang="pl-PL" dirty="0">
                <a:solidFill>
                  <a:schemeClr val="tx1"/>
                </a:solidFill>
              </a:rPr>
              <a:t>. </a:t>
            </a:r>
            <a:r>
              <a:rPr lang="pl-PL" dirty="0" err="1">
                <a:solidFill>
                  <a:schemeClr val="tx1"/>
                </a:solidFill>
              </a:rPr>
              <a:t>Intell</a:t>
            </a:r>
            <a:r>
              <a:rPr lang="pl-PL" dirty="0">
                <a:solidFill>
                  <a:schemeClr val="tx1"/>
                </a:solidFill>
              </a:rPr>
              <a:t>., 2016</a:t>
            </a:r>
            <a:br>
              <a:rPr lang="pl-PL" sz="2000" dirty="0">
                <a:solidFill>
                  <a:schemeClr val="tx1"/>
                </a:solidFill>
              </a:rPr>
            </a:br>
            <a:endParaRPr lang="pl-PL" sz="2000" dirty="0">
              <a:solidFill>
                <a:schemeClr val="tx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sz="2400" dirty="0" err="1">
                <a:solidFill>
                  <a:schemeClr val="tx1"/>
                </a:solidFill>
              </a:rPr>
              <a:t>Admits</a:t>
            </a:r>
            <a:r>
              <a:rPr lang="pl-PL" sz="2400" dirty="0">
                <a:solidFill>
                  <a:schemeClr val="tx1"/>
                </a:solidFill>
              </a:rPr>
              <a:t> </a:t>
            </a:r>
            <a:r>
              <a:rPr lang="pl-PL" sz="2400" dirty="0" err="1">
                <a:solidFill>
                  <a:schemeClr val="tx1"/>
                </a:solidFill>
              </a:rPr>
              <a:t>good</a:t>
            </a:r>
            <a:r>
              <a:rPr lang="pl-PL" sz="2400" dirty="0">
                <a:solidFill>
                  <a:schemeClr val="tx1"/>
                </a:solidFill>
              </a:rPr>
              <a:t> </a:t>
            </a:r>
            <a:r>
              <a:rPr lang="pl-PL" sz="2400" dirty="0" err="1">
                <a:solidFill>
                  <a:schemeClr val="tx1"/>
                </a:solidFill>
              </a:rPr>
              <a:t>approximation</a:t>
            </a:r>
            <a:r>
              <a:rPr lang="pl-PL" sz="2400" dirty="0">
                <a:solidFill>
                  <a:schemeClr val="tx1"/>
                </a:solidFill>
              </a:rPr>
              <a:t>:</a:t>
            </a:r>
            <a:br>
              <a:rPr lang="pl-PL" sz="2400" dirty="0">
                <a:solidFill>
                  <a:schemeClr val="tx1"/>
                </a:solidFill>
              </a:rPr>
            </a:br>
            <a:r>
              <a:rPr lang="pl-PL" dirty="0">
                <a:solidFill>
                  <a:schemeClr val="tx1"/>
                </a:solidFill>
              </a:rPr>
              <a:t>[SFL16] P. Skowron, P. Faliszewski, J. Lang: </a:t>
            </a:r>
            <a:r>
              <a:rPr lang="pl-PL" dirty="0" err="1">
                <a:solidFill>
                  <a:schemeClr val="tx1"/>
                </a:solidFill>
              </a:rPr>
              <a:t>Finding</a:t>
            </a:r>
            <a:r>
              <a:rPr lang="pl-PL" dirty="0">
                <a:solidFill>
                  <a:schemeClr val="tx1"/>
                </a:solidFill>
              </a:rPr>
              <a:t> a </a:t>
            </a:r>
            <a:r>
              <a:rPr lang="pl-PL" dirty="0" err="1">
                <a:solidFill>
                  <a:schemeClr val="tx1"/>
                </a:solidFill>
              </a:rPr>
              <a:t>collective</a:t>
            </a:r>
            <a:r>
              <a:rPr lang="pl-PL" dirty="0">
                <a:solidFill>
                  <a:schemeClr val="tx1"/>
                </a:solidFill>
              </a:rPr>
              <a:t> set of </a:t>
            </a:r>
            <a:r>
              <a:rPr lang="pl-PL" dirty="0" err="1">
                <a:solidFill>
                  <a:schemeClr val="tx1"/>
                </a:solidFill>
              </a:rPr>
              <a:t>items</a:t>
            </a:r>
            <a:r>
              <a:rPr lang="pl-PL" dirty="0">
                <a:solidFill>
                  <a:schemeClr val="tx1"/>
                </a:solidFill>
              </a:rPr>
              <a:t>: From </a:t>
            </a:r>
            <a:r>
              <a:rPr lang="pl-PL" dirty="0" err="1">
                <a:solidFill>
                  <a:schemeClr val="tx1"/>
                </a:solidFill>
              </a:rPr>
              <a:t>proportional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multirepresentation</a:t>
            </a:r>
            <a:r>
              <a:rPr lang="pl-PL" dirty="0">
                <a:solidFill>
                  <a:schemeClr val="tx1"/>
                </a:solidFill>
              </a:rPr>
              <a:t> to </a:t>
            </a:r>
            <a:r>
              <a:rPr lang="pl-PL" dirty="0" err="1">
                <a:solidFill>
                  <a:schemeClr val="tx1"/>
                </a:solidFill>
              </a:rPr>
              <a:t>group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recommendation</a:t>
            </a:r>
            <a:r>
              <a:rPr lang="pl-PL" dirty="0">
                <a:solidFill>
                  <a:schemeClr val="tx1"/>
                </a:solidFill>
              </a:rPr>
              <a:t>. </a:t>
            </a:r>
            <a:r>
              <a:rPr lang="pl-PL" dirty="0" err="1">
                <a:solidFill>
                  <a:schemeClr val="tx1"/>
                </a:solidFill>
              </a:rPr>
              <a:t>Artif</a:t>
            </a:r>
            <a:r>
              <a:rPr lang="pl-PL" dirty="0">
                <a:solidFill>
                  <a:schemeClr val="tx1"/>
                </a:solidFill>
              </a:rPr>
              <a:t>. </a:t>
            </a:r>
            <a:r>
              <a:rPr lang="pl-PL" dirty="0" err="1">
                <a:solidFill>
                  <a:schemeClr val="tx1"/>
                </a:solidFill>
              </a:rPr>
              <a:t>Intell</a:t>
            </a:r>
            <a:r>
              <a:rPr lang="pl-PL" dirty="0">
                <a:solidFill>
                  <a:schemeClr val="tx1"/>
                </a:solidFill>
              </a:rPr>
              <a:t>., 2016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pl-PL" dirty="0">
              <a:solidFill>
                <a:schemeClr val="tx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sz="2400" dirty="0">
                <a:solidFill>
                  <a:schemeClr val="tx1"/>
                </a:solidFill>
              </a:rPr>
              <a:t>FPT </a:t>
            </a:r>
            <a:r>
              <a:rPr lang="pl-PL" sz="2400" dirty="0" err="1">
                <a:solidFill>
                  <a:schemeClr val="tx1"/>
                </a:solidFill>
              </a:rPr>
              <a:t>approximation</a:t>
            </a:r>
            <a:r>
              <a:rPr lang="pl-PL" sz="2400" dirty="0">
                <a:solidFill>
                  <a:schemeClr val="tx1"/>
                </a:solidFill>
              </a:rPr>
              <a:t> </a:t>
            </a:r>
            <a:r>
              <a:rPr lang="pl-PL" sz="2400" dirty="0" err="1">
                <a:solidFill>
                  <a:schemeClr val="tx1"/>
                </a:solidFill>
              </a:rPr>
              <a:t>schemes</a:t>
            </a:r>
            <a:r>
              <a:rPr lang="pl-PL" sz="2400" dirty="0">
                <a:solidFill>
                  <a:schemeClr val="tx1"/>
                </a:solidFill>
              </a:rPr>
              <a:t>:</a:t>
            </a:r>
            <a:br>
              <a:rPr lang="pl-PL" sz="2400" dirty="0">
                <a:solidFill>
                  <a:schemeClr val="tx1"/>
                </a:solidFill>
              </a:rPr>
            </a:br>
            <a:r>
              <a:rPr lang="pl-PL" dirty="0">
                <a:solidFill>
                  <a:schemeClr val="tx1"/>
                </a:solidFill>
              </a:rPr>
              <a:t>[S16] P. </a:t>
            </a:r>
            <a:r>
              <a:rPr lang="en-US" dirty="0">
                <a:solidFill>
                  <a:schemeClr val="tx1"/>
                </a:solidFill>
              </a:rPr>
              <a:t>Skowron</a:t>
            </a:r>
            <a:r>
              <a:rPr lang="pl-PL" dirty="0">
                <a:solidFill>
                  <a:schemeClr val="tx1"/>
                </a:solidFill>
              </a:rPr>
              <a:t>,</a:t>
            </a:r>
            <a:r>
              <a:rPr lang="en-US" dirty="0">
                <a:solidFill>
                  <a:schemeClr val="tx1"/>
                </a:solidFill>
              </a:rPr>
              <a:t> FPT Approximation Schemes for Maximizing Submodular Functions</a:t>
            </a:r>
            <a:r>
              <a:rPr lang="pl-PL" dirty="0">
                <a:solidFill>
                  <a:schemeClr val="tx1"/>
                </a:solidFill>
              </a:rPr>
              <a:t>,</a:t>
            </a:r>
            <a:r>
              <a:rPr lang="en-US" dirty="0">
                <a:solidFill>
                  <a:schemeClr val="tx1"/>
                </a:solidFill>
              </a:rPr>
              <a:t> WINE</a:t>
            </a:r>
            <a:r>
              <a:rPr lang="pl-PL" dirty="0">
                <a:solidFill>
                  <a:schemeClr val="tx1"/>
                </a:solidFill>
              </a:rPr>
              <a:t>,</a:t>
            </a:r>
            <a:r>
              <a:rPr lang="en-US" dirty="0">
                <a:solidFill>
                  <a:schemeClr val="tx1"/>
                </a:solidFill>
              </a:rPr>
              <a:t> 2016</a:t>
            </a:r>
            <a:r>
              <a:rPr lang="pl-PL" dirty="0">
                <a:solidFill>
                  <a:schemeClr val="tx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41502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>
          <a:xfrm>
            <a:off x="914400" y="2684872"/>
            <a:ext cx="8229600" cy="720080"/>
          </a:xfrm>
        </p:spPr>
        <p:txBody>
          <a:bodyPr>
            <a:noAutofit/>
          </a:bodyPr>
          <a:lstStyle/>
          <a:p>
            <a:r>
              <a:rPr lang="pl-PL" sz="7200" dirty="0" err="1"/>
              <a:t>Ordinal</a:t>
            </a:r>
            <a:r>
              <a:rPr lang="pl-PL" sz="7200" dirty="0"/>
              <a:t> </a:t>
            </a:r>
            <a:r>
              <a:rPr lang="pl-PL" sz="7200" dirty="0" err="1"/>
              <a:t>Preferences</a:t>
            </a:r>
            <a:r>
              <a:rPr lang="pl-PL" sz="7200" dirty="0"/>
              <a:t> and </a:t>
            </a:r>
            <a:r>
              <a:rPr lang="pl-PL" sz="7200" dirty="0" err="1"/>
              <a:t>Proportionality</a:t>
            </a:r>
            <a:endParaRPr lang="pl-PL" sz="7200" dirty="0"/>
          </a:p>
        </p:txBody>
      </p:sp>
    </p:spTree>
    <p:extLst>
      <p:ext uri="{BB962C8B-B14F-4D97-AF65-F5344CB8AC3E}">
        <p14:creationId xmlns:p14="http://schemas.microsoft.com/office/powerpoint/2010/main" val="3726870992"/>
      </p:ext>
    </p:extLst>
  </p:cSld>
  <p:clrMapOvr>
    <a:masterClrMapping/>
  </p:clrMapOvr>
</p:sld>
</file>

<file path=ppt/slides/slide1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3200" dirty="0"/>
              <a:t>SNTV</a:t>
            </a:r>
          </a:p>
        </p:txBody>
      </p:sp>
      <p:cxnSp>
        <p:nvCxnSpPr>
          <p:cNvPr id="81" name="Łącznik prosty 80"/>
          <p:cNvCxnSpPr>
            <a:cxnSpLocks/>
          </p:cNvCxnSpPr>
          <p:nvPr/>
        </p:nvCxnSpPr>
        <p:spPr>
          <a:xfrm>
            <a:off x="5649702" y="1281883"/>
            <a:ext cx="0" cy="532595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1154630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5719312" y="1384555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V1:</a:t>
            </a: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7716" y="1182447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5959" y="1093241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pole tekstowe 19"/>
          <p:cNvSpPr txBox="1"/>
          <p:nvPr/>
        </p:nvSpPr>
        <p:spPr>
          <a:xfrm>
            <a:off x="5719312" y="2017987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V2:</a:t>
            </a:r>
          </a:p>
        </p:txBody>
      </p:sp>
      <p:sp>
        <p:nvSpPr>
          <p:cNvPr id="25" name="pole tekstowe 24"/>
          <p:cNvSpPr txBox="1"/>
          <p:nvPr/>
        </p:nvSpPr>
        <p:spPr>
          <a:xfrm>
            <a:off x="5719312" y="26820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V3:</a:t>
            </a:r>
          </a:p>
        </p:txBody>
      </p: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3625" y="1845022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pole tekstowe 29"/>
          <p:cNvSpPr txBox="1"/>
          <p:nvPr/>
        </p:nvSpPr>
        <p:spPr>
          <a:xfrm>
            <a:off x="5719312" y="3343189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V4:</a:t>
            </a:r>
          </a:p>
        </p:txBody>
      </p:sp>
      <p:sp>
        <p:nvSpPr>
          <p:cNvPr id="35" name="pole tekstowe 34"/>
          <p:cNvSpPr txBox="1"/>
          <p:nvPr/>
        </p:nvSpPr>
        <p:spPr>
          <a:xfrm>
            <a:off x="5720373" y="3990519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V5:</a:t>
            </a:r>
          </a:p>
        </p:txBody>
      </p:sp>
      <p:sp>
        <p:nvSpPr>
          <p:cNvPr id="40" name="pole tekstowe 39"/>
          <p:cNvSpPr txBox="1"/>
          <p:nvPr/>
        </p:nvSpPr>
        <p:spPr>
          <a:xfrm>
            <a:off x="5719312" y="4634510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V6:</a:t>
            </a:r>
          </a:p>
        </p:txBody>
      </p:sp>
      <p:sp>
        <p:nvSpPr>
          <p:cNvPr id="47" name="pole tekstowe 46"/>
          <p:cNvSpPr txBox="1"/>
          <p:nvPr/>
        </p:nvSpPr>
        <p:spPr>
          <a:xfrm>
            <a:off x="5719312" y="5299075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V7:</a:t>
            </a:r>
          </a:p>
        </p:txBody>
      </p:sp>
      <p:sp>
        <p:nvSpPr>
          <p:cNvPr id="57" name="pole tekstowe 56"/>
          <p:cNvSpPr txBox="1"/>
          <p:nvPr/>
        </p:nvSpPr>
        <p:spPr>
          <a:xfrm>
            <a:off x="5719312" y="59648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V8:</a:t>
            </a:r>
          </a:p>
        </p:txBody>
      </p:sp>
      <p:pic>
        <p:nvPicPr>
          <p:cNvPr id="62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9052" y="1203647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5253" y="1784416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" name="pole tekstowe 42"/>
          <p:cNvSpPr txBox="1"/>
          <p:nvPr/>
        </p:nvSpPr>
        <p:spPr>
          <a:xfrm>
            <a:off x="6538243" y="131090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45" name="pole tekstowe 44"/>
          <p:cNvSpPr txBox="1"/>
          <p:nvPr/>
        </p:nvSpPr>
        <p:spPr>
          <a:xfrm>
            <a:off x="7083787" y="1301672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46" name="pole tekstowe 45"/>
          <p:cNvSpPr txBox="1"/>
          <p:nvPr/>
        </p:nvSpPr>
        <p:spPr>
          <a:xfrm>
            <a:off x="7628499" y="1318555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48" name="pole tekstowe 47"/>
          <p:cNvSpPr txBox="1"/>
          <p:nvPr/>
        </p:nvSpPr>
        <p:spPr>
          <a:xfrm>
            <a:off x="8188587" y="1318555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5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304" y="1826082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2640" y="1872149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7869" y="1858889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" name="pole tekstowe 53"/>
          <p:cNvSpPr txBox="1"/>
          <p:nvPr/>
        </p:nvSpPr>
        <p:spPr>
          <a:xfrm>
            <a:off x="6538243" y="1972066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55" name="pole tekstowe 54"/>
          <p:cNvSpPr txBox="1"/>
          <p:nvPr/>
        </p:nvSpPr>
        <p:spPr>
          <a:xfrm>
            <a:off x="7083787" y="1962832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56" name="pole tekstowe 55"/>
          <p:cNvSpPr txBox="1"/>
          <p:nvPr/>
        </p:nvSpPr>
        <p:spPr>
          <a:xfrm>
            <a:off x="7628499" y="1949973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58" name="pole tekstowe 57"/>
          <p:cNvSpPr txBox="1"/>
          <p:nvPr/>
        </p:nvSpPr>
        <p:spPr>
          <a:xfrm>
            <a:off x="8208115" y="1932607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7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3472" y="248494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6314" y="2464381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4151" y="2466009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2487" y="2512076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0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0992" y="2555948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" name="pole tekstowe 81"/>
          <p:cNvSpPr txBox="1"/>
          <p:nvPr/>
        </p:nvSpPr>
        <p:spPr>
          <a:xfrm>
            <a:off x="6548090" y="2611993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83" name="pole tekstowe 82"/>
          <p:cNvSpPr txBox="1"/>
          <p:nvPr/>
        </p:nvSpPr>
        <p:spPr>
          <a:xfrm>
            <a:off x="7093634" y="2602759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84" name="pole tekstowe 83"/>
          <p:cNvSpPr txBox="1"/>
          <p:nvPr/>
        </p:nvSpPr>
        <p:spPr>
          <a:xfrm>
            <a:off x="7638346" y="2589900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85" name="pole tekstowe 84"/>
          <p:cNvSpPr txBox="1"/>
          <p:nvPr/>
        </p:nvSpPr>
        <p:spPr>
          <a:xfrm>
            <a:off x="8217962" y="2572534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8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6611" y="3160533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7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9028" y="3164962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3790" y="3233316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6850" y="3160533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8766" y="3209550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1" name="pole tekstowe 90"/>
          <p:cNvSpPr txBox="1"/>
          <p:nvPr/>
        </p:nvSpPr>
        <p:spPr>
          <a:xfrm>
            <a:off x="6547957" y="3316809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92" name="pole tekstowe 91"/>
          <p:cNvSpPr txBox="1"/>
          <p:nvPr/>
        </p:nvSpPr>
        <p:spPr>
          <a:xfrm>
            <a:off x="7093501" y="3307575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93" name="pole tekstowe 92"/>
          <p:cNvSpPr txBox="1"/>
          <p:nvPr/>
        </p:nvSpPr>
        <p:spPr>
          <a:xfrm>
            <a:off x="7638213" y="3324458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94" name="pole tekstowe 93"/>
          <p:cNvSpPr txBox="1"/>
          <p:nvPr/>
        </p:nvSpPr>
        <p:spPr>
          <a:xfrm>
            <a:off x="8198301" y="3324458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9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6611" y="3851681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2430" y="3861966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5955" y="3944858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9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8766" y="3900698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0" name="pole tekstowe 99"/>
          <p:cNvSpPr txBox="1"/>
          <p:nvPr/>
        </p:nvSpPr>
        <p:spPr>
          <a:xfrm>
            <a:off x="6547957" y="4007957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01" name="pole tekstowe 100"/>
          <p:cNvSpPr txBox="1"/>
          <p:nvPr/>
        </p:nvSpPr>
        <p:spPr>
          <a:xfrm>
            <a:off x="7093501" y="3998723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02" name="pole tekstowe 101"/>
          <p:cNvSpPr txBox="1"/>
          <p:nvPr/>
        </p:nvSpPr>
        <p:spPr>
          <a:xfrm>
            <a:off x="7638213" y="401560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03" name="pole tekstowe 102"/>
          <p:cNvSpPr txBox="1"/>
          <p:nvPr/>
        </p:nvSpPr>
        <p:spPr>
          <a:xfrm>
            <a:off x="8198301" y="401560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0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6425" y="4480331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1411" y="4516598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9100" y="4548648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8" name="pole tekstowe 107"/>
          <p:cNvSpPr txBox="1"/>
          <p:nvPr/>
        </p:nvSpPr>
        <p:spPr>
          <a:xfrm>
            <a:off x="6557771" y="4636607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09" name="pole tekstowe 108"/>
          <p:cNvSpPr txBox="1"/>
          <p:nvPr/>
        </p:nvSpPr>
        <p:spPr>
          <a:xfrm>
            <a:off x="7103315" y="4627373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10" name="pole tekstowe 109"/>
          <p:cNvSpPr txBox="1"/>
          <p:nvPr/>
        </p:nvSpPr>
        <p:spPr>
          <a:xfrm>
            <a:off x="7648027" y="464425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11" name="pole tekstowe 110"/>
          <p:cNvSpPr txBox="1"/>
          <p:nvPr/>
        </p:nvSpPr>
        <p:spPr>
          <a:xfrm>
            <a:off x="8208115" y="464425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12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7705" y="4469622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8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7706" y="3804328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4728" y="5146911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9052" y="5124494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5761" y="5195928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6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3790" y="5085522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7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9100" y="5195928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" name="pole tekstowe 117"/>
          <p:cNvSpPr txBox="1"/>
          <p:nvPr/>
        </p:nvSpPr>
        <p:spPr>
          <a:xfrm>
            <a:off x="6556074" y="5303187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19" name="pole tekstowe 118"/>
          <p:cNvSpPr txBox="1"/>
          <p:nvPr/>
        </p:nvSpPr>
        <p:spPr>
          <a:xfrm>
            <a:off x="7101618" y="5293953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20" name="pole tekstowe 119"/>
          <p:cNvSpPr txBox="1"/>
          <p:nvPr/>
        </p:nvSpPr>
        <p:spPr>
          <a:xfrm>
            <a:off x="7646330" y="531083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21" name="pole tekstowe 120"/>
          <p:cNvSpPr txBox="1"/>
          <p:nvPr/>
        </p:nvSpPr>
        <p:spPr>
          <a:xfrm>
            <a:off x="8206418" y="531083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05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2244" y="4490616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4349" y="5821628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0295" y="584823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5761" y="5877359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2428" y="5776499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6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1227" y="5848807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7" name="pole tekstowe 126"/>
          <p:cNvSpPr txBox="1"/>
          <p:nvPr/>
        </p:nvSpPr>
        <p:spPr>
          <a:xfrm>
            <a:off x="6556074" y="5984618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28" name="pole tekstowe 127"/>
          <p:cNvSpPr txBox="1"/>
          <p:nvPr/>
        </p:nvSpPr>
        <p:spPr>
          <a:xfrm>
            <a:off x="7101618" y="5975384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29" name="pole tekstowe 128"/>
          <p:cNvSpPr txBox="1"/>
          <p:nvPr/>
        </p:nvSpPr>
        <p:spPr>
          <a:xfrm>
            <a:off x="7646330" y="5992267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30" name="pole tekstowe 129"/>
          <p:cNvSpPr txBox="1"/>
          <p:nvPr/>
        </p:nvSpPr>
        <p:spPr>
          <a:xfrm>
            <a:off x="8206418" y="5992267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9314" y="115905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37" name="TextBox 1"/>
              <p:cNvSpPr txBox="1"/>
              <p:nvPr/>
            </p:nvSpPr>
            <p:spPr>
              <a:xfrm>
                <a:off x="299070" y="1294457"/>
                <a:ext cx="5161449" cy="1815882"/>
              </a:xfrm>
              <a:prstGeom prst="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pl-PL" sz="2800" b="1" dirty="0"/>
                  <a:t>SNTV:</a:t>
                </a:r>
              </a:p>
              <a:p>
                <a:pPr marL="514350" indent="-514350">
                  <a:buFont typeface="+mj-lt"/>
                  <a:buAutoNum type="arabicPeriod"/>
                </a:pPr>
                <a:endParaRPr lang="pl-PL" sz="2800" b="1" dirty="0"/>
              </a:p>
              <a:p>
                <a:r>
                  <a:rPr lang="pl-PL" sz="2800" dirty="0"/>
                  <a:t>Select </a:t>
                </a:r>
                <a14:m>
                  <m:oMath xmlns:m="http://schemas.openxmlformats.org/officeDocument/2006/math">
                    <m:r>
                      <a:rPr lang="pl-PL" sz="2800" b="0" i="1"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pl-PL" sz="2800" dirty="0"/>
                  <a:t> </a:t>
                </a:r>
                <a:r>
                  <a:rPr lang="pl-PL" sz="2800" dirty="0" err="1"/>
                  <a:t>candidates</a:t>
                </a:r>
                <a:r>
                  <a:rPr lang="pl-PL" sz="2800" dirty="0"/>
                  <a:t> with the </a:t>
                </a:r>
                <a:r>
                  <a:rPr lang="pl-PL" sz="2800" dirty="0" err="1"/>
                  <a:t>highest</a:t>
                </a:r>
                <a:r>
                  <a:rPr lang="pl-PL" sz="2800" dirty="0"/>
                  <a:t> </a:t>
                </a:r>
                <a:r>
                  <a:rPr lang="pl-PL" sz="2800" dirty="0" err="1"/>
                  <a:t>plurality</a:t>
                </a:r>
                <a:r>
                  <a:rPr lang="pl-PL" sz="2800" dirty="0"/>
                  <a:t> </a:t>
                </a:r>
                <a:r>
                  <a:rPr lang="pl-PL" sz="2800" dirty="0" err="1"/>
                  <a:t>socres</a:t>
                </a:r>
                <a:r>
                  <a:rPr lang="pl-PL" sz="2800" dirty="0"/>
                  <a:t>.</a:t>
                </a:r>
              </a:p>
            </p:txBody>
          </p:sp>
        </mc:Choice>
        <mc:Fallback xmlns="">
          <p:sp>
            <p:nvSpPr>
              <p:cNvPr id="137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9070" y="1294457"/>
                <a:ext cx="5161449" cy="1815882"/>
              </a:xfrm>
              <a:prstGeom prst="rect">
                <a:avLst/>
              </a:prstGeom>
              <a:blipFill>
                <a:blip r:embed="rId8"/>
                <a:stretch>
                  <a:fillRect l="-2238" t="-2667" b="-8333"/>
                </a:stretch>
              </a:blip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8" name="pole tekstowe 137"/>
              <p:cNvSpPr txBox="1"/>
              <p:nvPr/>
            </p:nvSpPr>
            <p:spPr>
              <a:xfrm>
                <a:off x="299070" y="3497891"/>
                <a:ext cx="1929118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pl-PL" sz="3200" dirty="0"/>
                  <a:t>For </a:t>
                </a:r>
                <a14:m>
                  <m:oMath xmlns:m="http://schemas.openxmlformats.org/officeDocument/2006/math">
                    <m:r>
                      <a:rPr lang="pl-PL" sz="3200" b="0" i="1" smtClean="0">
                        <a:latin typeface="Cambria Math" panose="02040503050406030204" pitchFamily="18" charset="0"/>
                      </a:rPr>
                      <m:t>𝑘</m:t>
                    </m:r>
                    <m:r>
                      <a:rPr lang="pl-PL" sz="32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pl-PL" sz="3200" b="0" i="1" smtClean="0">
                        <a:latin typeface="Cambria Math" panose="02040503050406030204" pitchFamily="18" charset="0"/>
                      </a:rPr>
                      <m:t>2</m:t>
                    </m:r>
                    <m:r>
                      <a:rPr lang="pl-PL" sz="3200" b="0" i="1" smtClean="0">
                        <a:latin typeface="Cambria Math" panose="02040503050406030204" pitchFamily="18" charset="0"/>
                      </a:rPr>
                      <m:t>:</m:t>
                    </m:r>
                  </m:oMath>
                </a14:m>
                <a:endParaRPr lang="pl-PL" sz="3200" dirty="0"/>
              </a:p>
            </p:txBody>
          </p:sp>
        </mc:Choice>
        <mc:Fallback xmlns="">
          <p:sp>
            <p:nvSpPr>
              <p:cNvPr id="138" name="pole tekstowe 1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9070" y="3497891"/>
                <a:ext cx="1929118" cy="584775"/>
              </a:xfrm>
              <a:prstGeom prst="rect">
                <a:avLst/>
              </a:prstGeom>
              <a:blipFill>
                <a:blip r:embed="rId9"/>
                <a:stretch>
                  <a:fillRect l="-7886" t="-12500" b="-34375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39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5169" y="4323228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5956" y="4314520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1" name="TextBox 1"/>
          <p:cNvSpPr txBox="1"/>
          <p:nvPr/>
        </p:nvSpPr>
        <p:spPr>
          <a:xfrm>
            <a:off x="3058562" y="3327846"/>
            <a:ext cx="3947836" cy="1077218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l-PL" sz="3200" dirty="0"/>
              <a:t>Too much </a:t>
            </a:r>
            <a:r>
              <a:rPr lang="pl-PL" sz="3200" dirty="0" err="1"/>
              <a:t>focus</a:t>
            </a:r>
            <a:r>
              <a:rPr lang="pl-PL" sz="3200" dirty="0"/>
              <a:t> on the top </a:t>
            </a:r>
            <a:r>
              <a:rPr lang="pl-PL" sz="3200" dirty="0" err="1"/>
              <a:t>preferences</a:t>
            </a:r>
            <a:r>
              <a:rPr lang="pl-PL" sz="3200" dirty="0"/>
              <a:t>.</a:t>
            </a:r>
            <a:endParaRPr lang="pl-PL" sz="3200" b="0" dirty="0"/>
          </a:p>
        </p:txBody>
      </p:sp>
    </p:spTree>
    <p:extLst>
      <p:ext uri="{BB962C8B-B14F-4D97-AF65-F5344CB8AC3E}">
        <p14:creationId xmlns:p14="http://schemas.microsoft.com/office/powerpoint/2010/main" val="35999644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0" grpId="0"/>
      <p:bldP spid="25" grpId="0"/>
      <p:bldP spid="30" grpId="0"/>
      <p:bldP spid="35" grpId="0"/>
      <p:bldP spid="40" grpId="0"/>
      <p:bldP spid="47" grpId="0"/>
      <p:bldP spid="57" grpId="0"/>
      <p:bldP spid="43" grpId="0"/>
      <p:bldP spid="45" grpId="0"/>
      <p:bldP spid="46" grpId="0"/>
      <p:bldP spid="48" grpId="0"/>
      <p:bldP spid="54" grpId="0"/>
      <p:bldP spid="55" grpId="0"/>
      <p:bldP spid="56" grpId="0"/>
      <p:bldP spid="58" grpId="0"/>
      <p:bldP spid="82" grpId="0"/>
      <p:bldP spid="83" grpId="0"/>
      <p:bldP spid="84" grpId="0"/>
      <p:bldP spid="85" grpId="0"/>
      <p:bldP spid="91" grpId="0"/>
      <p:bldP spid="92" grpId="0"/>
      <p:bldP spid="93" grpId="0"/>
      <p:bldP spid="94" grpId="0"/>
      <p:bldP spid="100" grpId="0"/>
      <p:bldP spid="101" grpId="0"/>
      <p:bldP spid="102" grpId="0"/>
      <p:bldP spid="103" grpId="0"/>
      <p:bldP spid="108" grpId="0"/>
      <p:bldP spid="109" grpId="0"/>
      <p:bldP spid="110" grpId="0"/>
      <p:bldP spid="111" grpId="0"/>
      <p:bldP spid="118" grpId="0"/>
      <p:bldP spid="119" grpId="0"/>
      <p:bldP spid="120" grpId="0"/>
      <p:bldP spid="121" grpId="0"/>
      <p:bldP spid="127" grpId="0"/>
      <p:bldP spid="128" grpId="0"/>
      <p:bldP spid="129" grpId="0"/>
      <p:bldP spid="130" grpId="0"/>
      <p:bldP spid="138" grpId="0"/>
      <p:bldP spid="141" grpId="0" animBg="1"/>
    </p:bldLst>
  </p:timing>
</p:sld>
</file>

<file path=ppt/slides/slide1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3200" dirty="0"/>
              <a:t>SNTV for 2-Euclidean </a:t>
            </a:r>
            <a:r>
              <a:rPr lang="pl-PL" sz="3200" dirty="0" err="1"/>
              <a:t>Preferences</a:t>
            </a:r>
            <a:endParaRPr lang="pl-PL" sz="3200" dirty="0"/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6827" y="3427594"/>
            <a:ext cx="1143000" cy="1143000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6827" y="2135018"/>
            <a:ext cx="1143000" cy="1143000"/>
          </a:xfrm>
          <a:prstGeom prst="rect">
            <a:avLst/>
          </a:prstGeom>
        </p:spPr>
      </p:pic>
      <p:pic>
        <p:nvPicPr>
          <p:cNvPr id="9" name="Obraz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7067" y="3427594"/>
            <a:ext cx="1143000" cy="1143000"/>
          </a:xfrm>
          <a:prstGeom prst="rect">
            <a:avLst/>
          </a:prstGeom>
        </p:spPr>
      </p:pic>
      <p:pic>
        <p:nvPicPr>
          <p:cNvPr id="11" name="Obraz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7067" y="2135018"/>
            <a:ext cx="1143000" cy="1143000"/>
          </a:xfrm>
          <a:prstGeom prst="rect">
            <a:avLst/>
          </a:prstGeom>
        </p:spPr>
      </p:pic>
      <p:sp>
        <p:nvSpPr>
          <p:cNvPr id="13" name="pole tekstowe 12"/>
          <p:cNvSpPr txBox="1"/>
          <p:nvPr/>
        </p:nvSpPr>
        <p:spPr>
          <a:xfrm>
            <a:off x="1147607" y="1190255"/>
            <a:ext cx="13614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/>
              <a:t>uniform on a </a:t>
            </a:r>
            <a:r>
              <a:rPr lang="pl-PL" dirty="0" err="1"/>
              <a:t>circle</a:t>
            </a:r>
            <a:endParaRPr lang="pl-PL" dirty="0"/>
          </a:p>
        </p:txBody>
      </p:sp>
      <p:sp>
        <p:nvSpPr>
          <p:cNvPr id="28" name="pole tekstowe 27"/>
          <p:cNvSpPr txBox="1"/>
          <p:nvPr/>
        </p:nvSpPr>
        <p:spPr>
          <a:xfrm>
            <a:off x="3067847" y="1328754"/>
            <a:ext cx="1361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 err="1"/>
              <a:t>Gaussian</a:t>
            </a:r>
            <a:endParaRPr lang="pl-PL" dirty="0"/>
          </a:p>
        </p:txBody>
      </p:sp>
      <p:pic>
        <p:nvPicPr>
          <p:cNvPr id="15" name="Obraz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7307" y="3427594"/>
            <a:ext cx="1143000" cy="1143000"/>
          </a:xfrm>
          <a:prstGeom prst="rect">
            <a:avLst/>
          </a:prstGeom>
        </p:spPr>
      </p:pic>
      <p:pic>
        <p:nvPicPr>
          <p:cNvPr id="17" name="Obraz 1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7307" y="2135018"/>
            <a:ext cx="1143000" cy="1143000"/>
          </a:xfrm>
          <a:prstGeom prst="rect">
            <a:avLst/>
          </a:prstGeom>
        </p:spPr>
      </p:pic>
      <p:sp>
        <p:nvSpPr>
          <p:cNvPr id="33" name="pole tekstowe 32"/>
          <p:cNvSpPr txBox="1"/>
          <p:nvPr/>
        </p:nvSpPr>
        <p:spPr>
          <a:xfrm>
            <a:off x="4988087" y="1328754"/>
            <a:ext cx="1361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/>
              <a:t>4 </a:t>
            </a:r>
            <a:r>
              <a:rPr lang="pl-PL" dirty="0" err="1"/>
              <a:t>Gaussians</a:t>
            </a:r>
            <a:endParaRPr lang="pl-PL" dirty="0"/>
          </a:p>
        </p:txBody>
      </p:sp>
      <p:pic>
        <p:nvPicPr>
          <p:cNvPr id="19" name="Obraz 1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7547" y="3427594"/>
            <a:ext cx="1143000" cy="1143000"/>
          </a:xfrm>
          <a:prstGeom prst="rect">
            <a:avLst/>
          </a:prstGeom>
        </p:spPr>
      </p:pic>
      <p:pic>
        <p:nvPicPr>
          <p:cNvPr id="21" name="Obraz 2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7547" y="2135018"/>
            <a:ext cx="1143000" cy="1143000"/>
          </a:xfrm>
          <a:prstGeom prst="rect">
            <a:avLst/>
          </a:prstGeom>
        </p:spPr>
      </p:pic>
      <p:sp>
        <p:nvSpPr>
          <p:cNvPr id="38" name="pole tekstowe 37"/>
          <p:cNvSpPr txBox="1"/>
          <p:nvPr/>
        </p:nvSpPr>
        <p:spPr>
          <a:xfrm>
            <a:off x="6908327" y="1190255"/>
            <a:ext cx="13614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/>
              <a:t>uniform on a </a:t>
            </a:r>
            <a:r>
              <a:rPr lang="pl-PL" dirty="0" err="1"/>
              <a:t>square</a:t>
            </a:r>
            <a:endParaRPr lang="pl-PL" dirty="0"/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6828" y="4831493"/>
            <a:ext cx="1144006" cy="1144006"/>
          </a:xfrm>
          <a:prstGeom prst="rect">
            <a:avLst/>
          </a:prstGeom>
        </p:spPr>
      </p:pic>
      <p:pic>
        <p:nvPicPr>
          <p:cNvPr id="18" name="Obraz 17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7847" y="4831493"/>
            <a:ext cx="1144006" cy="1144006"/>
          </a:xfrm>
          <a:prstGeom prst="rect">
            <a:avLst/>
          </a:prstGeom>
        </p:spPr>
      </p:pic>
      <p:pic>
        <p:nvPicPr>
          <p:cNvPr id="20" name="Obraz 19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6301" y="4831493"/>
            <a:ext cx="1144006" cy="1144006"/>
          </a:xfrm>
          <a:prstGeom prst="rect">
            <a:avLst/>
          </a:prstGeom>
        </p:spPr>
      </p:pic>
      <p:pic>
        <p:nvPicPr>
          <p:cNvPr id="22" name="Obraz 21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9208" y="4831493"/>
            <a:ext cx="1144006" cy="1144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4203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3200" dirty="0" err="1"/>
              <a:t>Dummett’s</a:t>
            </a:r>
            <a:r>
              <a:rPr lang="pl-PL" sz="3200" dirty="0"/>
              <a:t> </a:t>
            </a:r>
            <a:r>
              <a:rPr lang="pl-PL" sz="3200" dirty="0" err="1"/>
              <a:t>Proportionality</a:t>
            </a:r>
            <a:r>
              <a:rPr lang="pl-PL" sz="3200" dirty="0"/>
              <a:t> and STV</a:t>
            </a:r>
          </a:p>
        </p:txBody>
      </p:sp>
      <p:cxnSp>
        <p:nvCxnSpPr>
          <p:cNvPr id="81" name="Łącznik prosty 80"/>
          <p:cNvCxnSpPr>
            <a:cxnSpLocks/>
          </p:cNvCxnSpPr>
          <p:nvPr/>
        </p:nvCxnSpPr>
        <p:spPr>
          <a:xfrm>
            <a:off x="5649702" y="1281883"/>
            <a:ext cx="0" cy="532595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1154630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5719312" y="1384555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V1:</a:t>
            </a: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7716" y="1182447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5959" y="1093241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pole tekstowe 19"/>
          <p:cNvSpPr txBox="1"/>
          <p:nvPr/>
        </p:nvSpPr>
        <p:spPr>
          <a:xfrm>
            <a:off x="5719312" y="2017987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V2:</a:t>
            </a:r>
          </a:p>
        </p:txBody>
      </p:sp>
      <p:sp>
        <p:nvSpPr>
          <p:cNvPr id="25" name="pole tekstowe 24"/>
          <p:cNvSpPr txBox="1"/>
          <p:nvPr/>
        </p:nvSpPr>
        <p:spPr>
          <a:xfrm>
            <a:off x="5719312" y="26820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V3:</a:t>
            </a:r>
          </a:p>
        </p:txBody>
      </p: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3625" y="1845022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pole tekstowe 29"/>
          <p:cNvSpPr txBox="1"/>
          <p:nvPr/>
        </p:nvSpPr>
        <p:spPr>
          <a:xfrm>
            <a:off x="5719312" y="3343189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V4:</a:t>
            </a:r>
          </a:p>
        </p:txBody>
      </p:sp>
      <p:sp>
        <p:nvSpPr>
          <p:cNvPr id="35" name="pole tekstowe 34"/>
          <p:cNvSpPr txBox="1"/>
          <p:nvPr/>
        </p:nvSpPr>
        <p:spPr>
          <a:xfrm>
            <a:off x="5720373" y="3990519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V5:</a:t>
            </a:r>
          </a:p>
        </p:txBody>
      </p:sp>
      <p:sp>
        <p:nvSpPr>
          <p:cNvPr id="40" name="pole tekstowe 39"/>
          <p:cNvSpPr txBox="1"/>
          <p:nvPr/>
        </p:nvSpPr>
        <p:spPr>
          <a:xfrm>
            <a:off x="5719312" y="4634510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V6:</a:t>
            </a:r>
          </a:p>
        </p:txBody>
      </p:sp>
      <p:sp>
        <p:nvSpPr>
          <p:cNvPr id="47" name="pole tekstowe 46"/>
          <p:cNvSpPr txBox="1"/>
          <p:nvPr/>
        </p:nvSpPr>
        <p:spPr>
          <a:xfrm>
            <a:off x="5719312" y="5299075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V7:</a:t>
            </a:r>
          </a:p>
        </p:txBody>
      </p:sp>
      <p:sp>
        <p:nvSpPr>
          <p:cNvPr id="57" name="pole tekstowe 56"/>
          <p:cNvSpPr txBox="1"/>
          <p:nvPr/>
        </p:nvSpPr>
        <p:spPr>
          <a:xfrm>
            <a:off x="5719312" y="59648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V8:</a:t>
            </a:r>
          </a:p>
        </p:txBody>
      </p:sp>
      <p:pic>
        <p:nvPicPr>
          <p:cNvPr id="62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9052" y="1203647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9" name="TextBox 1"/>
              <p:cNvSpPr txBox="1"/>
              <p:nvPr/>
            </p:nvSpPr>
            <p:spPr>
              <a:xfrm>
                <a:off x="299070" y="1294457"/>
                <a:ext cx="5161449" cy="3354765"/>
              </a:xfrm>
              <a:prstGeom prst="rect">
                <a:avLst/>
              </a:prstGeom>
              <a:solidFill>
                <a:schemeClr val="accent4">
                  <a:lumMod val="20000"/>
                  <a:lumOff val="80000"/>
                </a:schemeClr>
              </a:solid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pl-PL" sz="2800" b="1" dirty="0" err="1"/>
                  <a:t>Dummett’s</a:t>
                </a:r>
                <a:r>
                  <a:rPr lang="pl-PL" sz="2800" b="1" dirty="0"/>
                  <a:t> </a:t>
                </a:r>
                <a:r>
                  <a:rPr lang="pl-PL" sz="2800" b="1" dirty="0" err="1"/>
                  <a:t>Proportionality</a:t>
                </a:r>
                <a:r>
                  <a:rPr lang="pl-PL" sz="2800" b="1" dirty="0"/>
                  <a:t>:</a:t>
                </a:r>
              </a:p>
              <a:p>
                <a:endParaRPr lang="pl-PL" sz="2800" b="1" dirty="0"/>
              </a:p>
              <a:p>
                <a:r>
                  <a:rPr lang="pl-PL" sz="2800" dirty="0" err="1"/>
                  <a:t>Assume</a:t>
                </a:r>
                <a:r>
                  <a:rPr lang="pl-PL" sz="2800" dirty="0"/>
                  <a:t> </a:t>
                </a:r>
                <a:r>
                  <a:rPr lang="pl-PL" sz="2800" dirty="0" err="1"/>
                  <a:t>there</a:t>
                </a:r>
                <a:r>
                  <a:rPr lang="pl-PL" sz="2800" dirty="0"/>
                  <a:t> </a:t>
                </a:r>
                <a:r>
                  <a:rPr lang="pl-PL" sz="2800" dirty="0" err="1"/>
                  <a:t>is</a:t>
                </a:r>
                <a:r>
                  <a:rPr lang="pl-PL" sz="2800" dirty="0"/>
                  <a:t> a </a:t>
                </a:r>
                <a:r>
                  <a:rPr lang="pl-PL" sz="2800" dirty="0" err="1"/>
                  <a:t>group</a:t>
                </a:r>
                <a:r>
                  <a:rPr lang="pl-PL" sz="2800" dirty="0"/>
                  <a:t> of </a:t>
                </a:r>
                <a:r>
                  <a:rPr lang="pl-PL" sz="2800" dirty="0" err="1"/>
                  <a:t>at</a:t>
                </a:r>
                <a:r>
                  <a:rPr lang="pl-PL" sz="2800" dirty="0"/>
                  <a:t> </a:t>
                </a:r>
                <a:r>
                  <a:rPr lang="pl-PL" sz="2800" dirty="0" err="1"/>
                  <a:t>least</a:t>
                </a:r>
                <a:r>
                  <a:rPr lang="pl-PL" sz="2800" dirty="0"/>
                  <a:t> </a:t>
                </a:r>
                <a14:m>
                  <m:oMath xmlns:m="http://schemas.openxmlformats.org/officeDocument/2006/math">
                    <m:r>
                      <a:rPr lang="pl-PL" sz="2800" i="1">
                        <a:latin typeface="Cambria Math" panose="02040503050406030204" pitchFamily="18" charset="0"/>
                      </a:rPr>
                      <m:t>ℓ⋅</m:t>
                    </m:r>
                    <m:r>
                      <a:rPr lang="pl-PL" sz="2800" i="1">
                        <a:latin typeface="Cambria Math" panose="02040503050406030204" pitchFamily="18" charset="0"/>
                      </a:rPr>
                      <m:t>𝑛</m:t>
                    </m:r>
                    <m:r>
                      <a:rPr lang="pl-PL" sz="2800" i="1">
                        <a:latin typeface="Cambria Math" panose="02040503050406030204" pitchFamily="18" charset="0"/>
                      </a:rPr>
                      <m:t>/</m:t>
                    </m:r>
                    <m:r>
                      <a:rPr lang="pl-PL" sz="2800" i="1"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pl-PL" sz="2800" dirty="0"/>
                  <a:t> </a:t>
                </a:r>
                <a:r>
                  <a:rPr lang="pl-PL" sz="2800" dirty="0" err="1"/>
                  <a:t>voters</a:t>
                </a:r>
                <a:r>
                  <a:rPr lang="pl-PL" sz="2800" dirty="0"/>
                  <a:t> </a:t>
                </a:r>
                <a:r>
                  <a:rPr lang="pl-PL" sz="2800" dirty="0" err="1"/>
                  <a:t>who</a:t>
                </a:r>
                <a:r>
                  <a:rPr lang="pl-PL" sz="2800" dirty="0"/>
                  <a:t> </a:t>
                </a:r>
                <a:r>
                  <a:rPr lang="pl-PL" sz="2800" dirty="0" err="1"/>
                  <a:t>all</a:t>
                </a:r>
                <a:r>
                  <a:rPr lang="pl-PL" sz="2800" dirty="0"/>
                  <a:t> </a:t>
                </a:r>
                <a:r>
                  <a:rPr lang="pl-PL" sz="2800" dirty="0" err="1"/>
                  <a:t>have</a:t>
                </a:r>
                <a:r>
                  <a:rPr lang="pl-PL" sz="2800" dirty="0"/>
                  <a:t> the same </a:t>
                </a:r>
                <a14:m>
                  <m:oMath xmlns:m="http://schemas.openxmlformats.org/officeDocument/2006/math">
                    <m:r>
                      <a:rPr lang="pl-PL" sz="2800" i="1">
                        <a:latin typeface="Cambria Math" panose="02040503050406030204" pitchFamily="18" charset="0"/>
                      </a:rPr>
                      <m:t>ℓ</m:t>
                    </m:r>
                  </m:oMath>
                </a14:m>
                <a:r>
                  <a:rPr lang="pl-PL" sz="2800" dirty="0"/>
                  <a:t> </a:t>
                </a:r>
                <a:r>
                  <a:rPr lang="pl-PL" sz="2800" dirty="0" err="1"/>
                  <a:t>candidates</a:t>
                </a:r>
                <a:r>
                  <a:rPr lang="pl-PL" sz="2800" dirty="0"/>
                  <a:t> on top. </a:t>
                </a:r>
                <a:r>
                  <a:rPr lang="pl-PL" sz="2800" dirty="0" err="1"/>
                  <a:t>These</a:t>
                </a:r>
                <a:r>
                  <a:rPr lang="pl-PL" sz="2800" dirty="0"/>
                  <a:t> </a:t>
                </a:r>
                <a14:m>
                  <m:oMath xmlns:m="http://schemas.openxmlformats.org/officeDocument/2006/math">
                    <m:r>
                      <a:rPr lang="pl-PL" sz="2800" i="1">
                        <a:latin typeface="Cambria Math" panose="02040503050406030204" pitchFamily="18" charset="0"/>
                      </a:rPr>
                      <m:t>ℓ</m:t>
                    </m:r>
                  </m:oMath>
                </a14:m>
                <a:r>
                  <a:rPr lang="pl-PL" sz="2800" dirty="0"/>
                  <a:t> </a:t>
                </a:r>
                <a:r>
                  <a:rPr lang="pl-PL" sz="2800" dirty="0" err="1"/>
                  <a:t>candidates</a:t>
                </a:r>
                <a:r>
                  <a:rPr lang="pl-PL" sz="2800" dirty="0"/>
                  <a:t>  </a:t>
                </a:r>
                <a:r>
                  <a:rPr lang="pl-PL" sz="2800" dirty="0" err="1"/>
                  <a:t>should</a:t>
                </a:r>
                <a:r>
                  <a:rPr lang="pl-PL" sz="2800" dirty="0"/>
                  <a:t> be </a:t>
                </a:r>
                <a:r>
                  <a:rPr lang="pl-PL" sz="2800" dirty="0" err="1"/>
                  <a:t>members</a:t>
                </a:r>
                <a:r>
                  <a:rPr lang="pl-PL" sz="2800" dirty="0"/>
                  <a:t> of the </a:t>
                </a:r>
                <a:r>
                  <a:rPr lang="pl-PL" sz="2800" dirty="0" err="1"/>
                  <a:t>winning</a:t>
                </a:r>
                <a:r>
                  <a:rPr lang="pl-PL" sz="2800" dirty="0"/>
                  <a:t> </a:t>
                </a:r>
                <a:r>
                  <a:rPr lang="pl-PL" sz="2800" dirty="0" err="1"/>
                  <a:t>committee</a:t>
                </a:r>
                <a:r>
                  <a:rPr lang="pl-PL" sz="2800" dirty="0"/>
                  <a:t>.</a:t>
                </a:r>
              </a:p>
              <a:p>
                <a:endParaRPr lang="pl-PL" sz="1600" dirty="0"/>
              </a:p>
            </p:txBody>
          </p:sp>
        </mc:Choice>
        <mc:Fallback xmlns="">
          <p:sp>
            <p:nvSpPr>
              <p:cNvPr id="69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9070" y="1294457"/>
                <a:ext cx="5161449" cy="3354765"/>
              </a:xfrm>
              <a:prstGeom prst="rect">
                <a:avLst/>
              </a:prstGeom>
              <a:blipFill>
                <a:blip r:embed="rId8"/>
                <a:stretch>
                  <a:fillRect l="-2238" t="-1447" r="-2238"/>
                </a:stretch>
              </a:blip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5253" y="1784416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" name="pole tekstowe 42"/>
          <p:cNvSpPr txBox="1"/>
          <p:nvPr/>
        </p:nvSpPr>
        <p:spPr>
          <a:xfrm>
            <a:off x="6538243" y="131090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45" name="pole tekstowe 44"/>
          <p:cNvSpPr txBox="1"/>
          <p:nvPr/>
        </p:nvSpPr>
        <p:spPr>
          <a:xfrm>
            <a:off x="7083787" y="1301672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46" name="pole tekstowe 45"/>
          <p:cNvSpPr txBox="1"/>
          <p:nvPr/>
        </p:nvSpPr>
        <p:spPr>
          <a:xfrm>
            <a:off x="7628499" y="1318555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48" name="pole tekstowe 47"/>
          <p:cNvSpPr txBox="1"/>
          <p:nvPr/>
        </p:nvSpPr>
        <p:spPr>
          <a:xfrm>
            <a:off x="8188587" y="1318555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5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304" y="1826082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2640" y="1872149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7869" y="1858889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" name="pole tekstowe 53"/>
          <p:cNvSpPr txBox="1"/>
          <p:nvPr/>
        </p:nvSpPr>
        <p:spPr>
          <a:xfrm>
            <a:off x="6538243" y="1972066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55" name="pole tekstowe 54"/>
          <p:cNvSpPr txBox="1"/>
          <p:nvPr/>
        </p:nvSpPr>
        <p:spPr>
          <a:xfrm>
            <a:off x="7083787" y="1962832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56" name="pole tekstowe 55"/>
          <p:cNvSpPr txBox="1"/>
          <p:nvPr/>
        </p:nvSpPr>
        <p:spPr>
          <a:xfrm>
            <a:off x="7628499" y="1949973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58" name="pole tekstowe 57"/>
          <p:cNvSpPr txBox="1"/>
          <p:nvPr/>
        </p:nvSpPr>
        <p:spPr>
          <a:xfrm>
            <a:off x="8208115" y="1932607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7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3472" y="248494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6314" y="2464381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4151" y="2466009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2487" y="2512076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0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0992" y="2555948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" name="pole tekstowe 81"/>
          <p:cNvSpPr txBox="1"/>
          <p:nvPr/>
        </p:nvSpPr>
        <p:spPr>
          <a:xfrm>
            <a:off x="6548090" y="2611993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83" name="pole tekstowe 82"/>
          <p:cNvSpPr txBox="1"/>
          <p:nvPr/>
        </p:nvSpPr>
        <p:spPr>
          <a:xfrm>
            <a:off x="7093634" y="2602759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84" name="pole tekstowe 83"/>
          <p:cNvSpPr txBox="1"/>
          <p:nvPr/>
        </p:nvSpPr>
        <p:spPr>
          <a:xfrm>
            <a:off x="7638346" y="2589900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85" name="pole tekstowe 84"/>
          <p:cNvSpPr txBox="1"/>
          <p:nvPr/>
        </p:nvSpPr>
        <p:spPr>
          <a:xfrm>
            <a:off x="8217962" y="2572534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8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6611" y="3160533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7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9028" y="3164962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3790" y="3233316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6850" y="3160533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8766" y="3209550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1" name="pole tekstowe 90"/>
          <p:cNvSpPr txBox="1"/>
          <p:nvPr/>
        </p:nvSpPr>
        <p:spPr>
          <a:xfrm>
            <a:off x="6547957" y="3316809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92" name="pole tekstowe 91"/>
          <p:cNvSpPr txBox="1"/>
          <p:nvPr/>
        </p:nvSpPr>
        <p:spPr>
          <a:xfrm>
            <a:off x="7093501" y="3307575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93" name="pole tekstowe 92"/>
          <p:cNvSpPr txBox="1"/>
          <p:nvPr/>
        </p:nvSpPr>
        <p:spPr>
          <a:xfrm>
            <a:off x="7638213" y="3324458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94" name="pole tekstowe 93"/>
          <p:cNvSpPr txBox="1"/>
          <p:nvPr/>
        </p:nvSpPr>
        <p:spPr>
          <a:xfrm>
            <a:off x="8198301" y="3324458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9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6611" y="3851681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2430" y="3861966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5955" y="3944858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9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8766" y="3900698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0" name="pole tekstowe 99"/>
          <p:cNvSpPr txBox="1"/>
          <p:nvPr/>
        </p:nvSpPr>
        <p:spPr>
          <a:xfrm>
            <a:off x="6547957" y="4007957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01" name="pole tekstowe 100"/>
          <p:cNvSpPr txBox="1"/>
          <p:nvPr/>
        </p:nvSpPr>
        <p:spPr>
          <a:xfrm>
            <a:off x="7093501" y="3998723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02" name="pole tekstowe 101"/>
          <p:cNvSpPr txBox="1"/>
          <p:nvPr/>
        </p:nvSpPr>
        <p:spPr>
          <a:xfrm>
            <a:off x="7638213" y="401560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03" name="pole tekstowe 102"/>
          <p:cNvSpPr txBox="1"/>
          <p:nvPr/>
        </p:nvSpPr>
        <p:spPr>
          <a:xfrm>
            <a:off x="8198301" y="401560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0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6425" y="4480331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1411" y="4516598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9100" y="4548648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8" name="pole tekstowe 107"/>
          <p:cNvSpPr txBox="1"/>
          <p:nvPr/>
        </p:nvSpPr>
        <p:spPr>
          <a:xfrm>
            <a:off x="6557771" y="4636607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09" name="pole tekstowe 108"/>
          <p:cNvSpPr txBox="1"/>
          <p:nvPr/>
        </p:nvSpPr>
        <p:spPr>
          <a:xfrm>
            <a:off x="7103315" y="4627373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10" name="pole tekstowe 109"/>
          <p:cNvSpPr txBox="1"/>
          <p:nvPr/>
        </p:nvSpPr>
        <p:spPr>
          <a:xfrm>
            <a:off x="7648027" y="464425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11" name="pole tekstowe 110"/>
          <p:cNvSpPr txBox="1"/>
          <p:nvPr/>
        </p:nvSpPr>
        <p:spPr>
          <a:xfrm>
            <a:off x="8208115" y="464425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12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7705" y="4469622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8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7706" y="3804328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4728" y="5146911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9052" y="5124494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5761" y="5195928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6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3790" y="5085522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7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9100" y="5195928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" name="pole tekstowe 117"/>
          <p:cNvSpPr txBox="1"/>
          <p:nvPr/>
        </p:nvSpPr>
        <p:spPr>
          <a:xfrm>
            <a:off x="6556074" y="5303187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19" name="pole tekstowe 118"/>
          <p:cNvSpPr txBox="1"/>
          <p:nvPr/>
        </p:nvSpPr>
        <p:spPr>
          <a:xfrm>
            <a:off x="7101618" y="5293953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20" name="pole tekstowe 119"/>
          <p:cNvSpPr txBox="1"/>
          <p:nvPr/>
        </p:nvSpPr>
        <p:spPr>
          <a:xfrm>
            <a:off x="7646330" y="531083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21" name="pole tekstowe 120"/>
          <p:cNvSpPr txBox="1"/>
          <p:nvPr/>
        </p:nvSpPr>
        <p:spPr>
          <a:xfrm>
            <a:off x="8206418" y="531083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05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2244" y="4490616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4349" y="5821628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0295" y="584823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5761" y="5877359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2428" y="5776499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6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1227" y="5848807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7" name="pole tekstowe 126"/>
          <p:cNvSpPr txBox="1"/>
          <p:nvPr/>
        </p:nvSpPr>
        <p:spPr>
          <a:xfrm>
            <a:off x="6556074" y="5984618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28" name="pole tekstowe 127"/>
          <p:cNvSpPr txBox="1"/>
          <p:nvPr/>
        </p:nvSpPr>
        <p:spPr>
          <a:xfrm>
            <a:off x="7101618" y="5975384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29" name="pole tekstowe 128"/>
          <p:cNvSpPr txBox="1"/>
          <p:nvPr/>
        </p:nvSpPr>
        <p:spPr>
          <a:xfrm>
            <a:off x="7646330" y="5992267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30" name="pole tekstowe 129"/>
          <p:cNvSpPr txBox="1"/>
          <p:nvPr/>
        </p:nvSpPr>
        <p:spPr>
          <a:xfrm>
            <a:off x="8206418" y="5992267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9314" y="115905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Prostokąt: zaokrąglone rogi 8"/>
          <p:cNvSpPr/>
          <p:nvPr/>
        </p:nvSpPr>
        <p:spPr>
          <a:xfrm>
            <a:off x="5721302" y="1184385"/>
            <a:ext cx="1646618" cy="2632827"/>
          </a:xfrm>
          <a:prstGeom prst="roundRect">
            <a:avLst/>
          </a:prstGeom>
          <a:noFill/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1" name="TextBox 1"/>
              <p:cNvSpPr txBox="1"/>
              <p:nvPr/>
            </p:nvSpPr>
            <p:spPr>
              <a:xfrm>
                <a:off x="880525" y="4865813"/>
                <a:ext cx="3230880" cy="1015663"/>
              </a:xfrm>
              <a:prstGeom prst="rect">
                <a:avLst/>
              </a:prstGeom>
              <a:solidFill>
                <a:srgbClr val="FFFFCC"/>
              </a:solid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pl-PL" sz="2000" dirty="0"/>
                  <a:t>For</a:t>
                </a:r>
                <a14:m>
                  <m:oMath xmlns:m="http://schemas.openxmlformats.org/officeDocument/2006/math">
                    <m:r>
                      <a:rPr lang="pl-PL" sz="2000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pl-PL" sz="2000" b="0" i="1" smtClean="0">
                        <a:latin typeface="Cambria Math" panose="02040503050406030204" pitchFamily="18" charset="0"/>
                      </a:rPr>
                      <m:t>𝑘</m:t>
                    </m:r>
                    <m:r>
                      <a:rPr lang="pl-PL" sz="20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pl-PL" sz="2000" b="0" i="1" smtClean="0">
                        <a:latin typeface="Cambria Math" panose="02040503050406030204" pitchFamily="18" charset="0"/>
                      </a:rPr>
                      <m:t>4</m:t>
                    </m:r>
                  </m:oMath>
                </a14:m>
                <a:r>
                  <a:rPr lang="pl-PL" sz="2000" b="0" dirty="0"/>
                  <a:t> the </a:t>
                </a:r>
                <a:r>
                  <a:rPr lang="pl-PL" sz="2000" b="0" dirty="0" err="1"/>
                  <a:t>two</a:t>
                </a:r>
                <a:r>
                  <a:rPr lang="pl-PL" sz="2000" b="0" dirty="0"/>
                  <a:t> </a:t>
                </a:r>
                <a:r>
                  <a:rPr lang="pl-PL" sz="2000" b="0" dirty="0" err="1"/>
                  <a:t>candidates</a:t>
                </a:r>
                <a:r>
                  <a:rPr lang="pl-PL" sz="2000" b="0" dirty="0"/>
                  <a:t> </a:t>
                </a:r>
                <a:r>
                  <a:rPr lang="pl-PL" sz="2000" b="0" dirty="0" err="1"/>
                  <a:t>below</a:t>
                </a:r>
                <a:r>
                  <a:rPr lang="pl-PL" sz="2000" b="0" dirty="0"/>
                  <a:t> </a:t>
                </a:r>
                <a:r>
                  <a:rPr lang="pl-PL" sz="2000" dirty="0" err="1"/>
                  <a:t>must</a:t>
                </a:r>
                <a:r>
                  <a:rPr lang="pl-PL" sz="2000" dirty="0"/>
                  <a:t> </a:t>
                </a:r>
                <a:r>
                  <a:rPr lang="pl-PL" sz="2000" b="0" dirty="0"/>
                  <a:t> </a:t>
                </a:r>
                <a:r>
                  <a:rPr lang="pl-PL" sz="2000" b="0" dirty="0" err="1"/>
                  <a:t>belong</a:t>
                </a:r>
                <a:r>
                  <a:rPr lang="pl-PL" sz="2000" b="0" dirty="0"/>
                  <a:t> to the </a:t>
                </a:r>
                <a:r>
                  <a:rPr lang="pl-PL" sz="2000" b="0" dirty="0" err="1"/>
                  <a:t>winning</a:t>
                </a:r>
                <a:r>
                  <a:rPr lang="pl-PL" sz="2000" dirty="0"/>
                  <a:t> </a:t>
                </a:r>
                <a:r>
                  <a:rPr lang="pl-PL" sz="2000" dirty="0" err="1"/>
                  <a:t>committee</a:t>
                </a:r>
                <a:r>
                  <a:rPr lang="pl-PL" sz="2000" dirty="0"/>
                  <a:t>.</a:t>
                </a:r>
                <a:endParaRPr lang="pl-PL" sz="2000" b="0" dirty="0"/>
              </a:p>
            </p:txBody>
          </p:sp>
        </mc:Choice>
        <mc:Fallback xmlns="">
          <p:sp>
            <p:nvSpPr>
              <p:cNvPr id="131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0525" y="4865813"/>
                <a:ext cx="3230880" cy="1015663"/>
              </a:xfrm>
              <a:prstGeom prst="rect">
                <a:avLst/>
              </a:prstGeom>
              <a:blipFill>
                <a:blip r:embed="rId9"/>
                <a:stretch>
                  <a:fillRect l="-1692" t="-2367" r="-1880" b="-8876"/>
                </a:stretch>
              </a:blip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3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9021" y="5919820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2983" y="5919820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34" name="Łącznik prosty ze strzałką 133"/>
          <p:cNvCxnSpPr>
            <a:cxnSpLocks/>
            <a:stCxn id="131" idx="3"/>
          </p:cNvCxnSpPr>
          <p:nvPr/>
        </p:nvCxnSpPr>
        <p:spPr>
          <a:xfrm flipV="1">
            <a:off x="4111405" y="3772503"/>
            <a:ext cx="1711717" cy="1601142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35" name="TextBox 1"/>
              <p:cNvSpPr txBox="1"/>
              <p:nvPr/>
            </p:nvSpPr>
            <p:spPr>
              <a:xfrm>
                <a:off x="2163125" y="2621449"/>
                <a:ext cx="5259216" cy="1938992"/>
              </a:xfrm>
              <a:prstGeom prst="rect">
                <a:avLst/>
              </a:prstGeom>
              <a:solidFill>
                <a:srgbClr val="FFFFCC"/>
              </a:solid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pl-PL" sz="2000" dirty="0"/>
                  <a:t>A </a:t>
                </a:r>
                <a:r>
                  <a:rPr lang="pl-PL" sz="2000" dirty="0" err="1"/>
                  <a:t>variant</a:t>
                </a:r>
                <a:r>
                  <a:rPr lang="pl-PL" sz="2000" dirty="0"/>
                  <a:t> of </a:t>
                </a:r>
                <a:r>
                  <a:rPr lang="pl-PL" sz="2000" dirty="0" err="1"/>
                  <a:t>Dummett’s</a:t>
                </a:r>
                <a:r>
                  <a:rPr lang="pl-PL" sz="2000" dirty="0"/>
                  <a:t> </a:t>
                </a:r>
                <a:r>
                  <a:rPr lang="pl-PL" sz="2000" dirty="0" err="1"/>
                  <a:t>proportionality</a:t>
                </a:r>
                <a:r>
                  <a:rPr lang="pl-PL" sz="2000" dirty="0"/>
                  <a:t> [W94] (with </a:t>
                </a:r>
                <a:r>
                  <a:rPr lang="pl-PL" sz="2000" dirty="0" err="1"/>
                  <a:t>quota</a:t>
                </a:r>
                <a:r>
                  <a:rPr lang="pl-PL" sz="2000" dirty="0"/>
                  <a:t> </a:t>
                </a:r>
                <a14:m>
                  <m:oMath xmlns:m="http://schemas.openxmlformats.org/officeDocument/2006/math">
                    <m:r>
                      <a:rPr lang="pl-PL" sz="2000" b="0" i="1" smtClean="0">
                        <a:latin typeface="Cambria Math" panose="02040503050406030204" pitchFamily="18" charset="0"/>
                      </a:rPr>
                      <m:t>⌊</m:t>
                    </m:r>
                    <m:r>
                      <a:rPr lang="pl-PL" sz="2000" b="0" i="1" smtClean="0">
                        <a:latin typeface="Cambria Math" panose="02040503050406030204" pitchFamily="18" charset="0"/>
                      </a:rPr>
                      <m:t>𝑛</m:t>
                    </m:r>
                    <m:r>
                      <a:rPr lang="pl-PL" sz="2000" b="0" i="1" smtClean="0">
                        <a:latin typeface="Cambria Math" panose="02040503050406030204" pitchFamily="18" charset="0"/>
                      </a:rPr>
                      <m:t>/</m:t>
                    </m:r>
                    <m:r>
                      <a:rPr lang="pl-PL" sz="2000" b="0" i="1" smtClean="0">
                        <a:latin typeface="Cambria Math" panose="02040503050406030204" pitchFamily="18" charset="0"/>
                      </a:rPr>
                      <m:t>𝑘</m:t>
                    </m:r>
                    <m:r>
                      <a:rPr lang="pl-PL" sz="2000" b="0" i="1" smtClean="0">
                        <a:latin typeface="Cambria Math" panose="02040503050406030204" pitchFamily="18" charset="0"/>
                      </a:rPr>
                      <m:t>⌋</m:t>
                    </m:r>
                  </m:oMath>
                </a14:m>
                <a:r>
                  <a:rPr lang="pl-PL" sz="2000" dirty="0"/>
                  <a:t> + 1 </a:t>
                </a:r>
                <a:r>
                  <a:rPr lang="pl-PL" sz="2000" dirty="0" err="1"/>
                  <a:t>instead</a:t>
                </a:r>
                <a:r>
                  <a:rPr lang="pl-PL" sz="2000" dirty="0"/>
                  <a:t> of </a:t>
                </a:r>
                <a14:m>
                  <m:oMath xmlns:m="http://schemas.openxmlformats.org/officeDocument/2006/math">
                    <m:r>
                      <a:rPr lang="pl-PL" sz="2000" b="0" i="1" smtClean="0">
                        <a:latin typeface="Cambria Math" panose="02040503050406030204" pitchFamily="18" charset="0"/>
                      </a:rPr>
                      <m:t>𝑛</m:t>
                    </m:r>
                    <m:r>
                      <a:rPr lang="pl-PL" sz="2000" b="0" i="1" smtClean="0">
                        <a:latin typeface="Cambria Math" panose="02040503050406030204" pitchFamily="18" charset="0"/>
                      </a:rPr>
                      <m:t>/</m:t>
                    </m:r>
                    <m:r>
                      <a:rPr lang="pl-PL" sz="2000" b="0" i="1" smtClean="0"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pl-PL" sz="2000" dirty="0"/>
                  <a:t>) </a:t>
                </a:r>
                <a:r>
                  <a:rPr lang="pl-PL" sz="2000" dirty="0" err="1"/>
                  <a:t>is</a:t>
                </a:r>
                <a:r>
                  <a:rPr lang="pl-PL" sz="2000" dirty="0"/>
                  <a:t> </a:t>
                </a:r>
                <a:r>
                  <a:rPr lang="pl-PL" sz="2000" dirty="0" err="1"/>
                  <a:t>satisfied</a:t>
                </a:r>
                <a:r>
                  <a:rPr lang="pl-PL" sz="2000" dirty="0"/>
                  <a:t> by a </a:t>
                </a:r>
                <a:r>
                  <a:rPr lang="pl-PL" sz="2000" dirty="0" err="1"/>
                  <a:t>variant</a:t>
                </a:r>
                <a:r>
                  <a:rPr lang="pl-PL" sz="2000" dirty="0"/>
                  <a:t> of STV.</a:t>
                </a:r>
              </a:p>
              <a:p>
                <a:endParaRPr lang="pl-PL" sz="2000" dirty="0"/>
              </a:p>
              <a:p>
                <a:r>
                  <a:rPr lang="pl-PL" sz="2000" dirty="0"/>
                  <a:t>[W94] D. </a:t>
                </a:r>
                <a:r>
                  <a:rPr lang="pl-PL" sz="2000" dirty="0" err="1"/>
                  <a:t>Woodall</a:t>
                </a:r>
                <a:r>
                  <a:rPr lang="pl-PL" sz="2000" dirty="0"/>
                  <a:t>, </a:t>
                </a:r>
                <a:r>
                  <a:rPr lang="en-US" sz="2000" dirty="0"/>
                  <a:t>Properties of preferential election rules</a:t>
                </a:r>
                <a:r>
                  <a:rPr lang="pl-PL" sz="2000" dirty="0"/>
                  <a:t>, </a:t>
                </a:r>
                <a:r>
                  <a:rPr lang="pl-PL" sz="2000" dirty="0" err="1"/>
                  <a:t>Voting</a:t>
                </a:r>
                <a:r>
                  <a:rPr lang="pl-PL" sz="2000" dirty="0"/>
                  <a:t> </a:t>
                </a:r>
                <a:r>
                  <a:rPr lang="pl-PL" sz="2000" dirty="0" err="1"/>
                  <a:t>Matters</a:t>
                </a:r>
                <a:r>
                  <a:rPr lang="pl-PL" sz="2000" dirty="0"/>
                  <a:t>, 1994. </a:t>
                </a:r>
                <a:endParaRPr lang="pl-PL" sz="2000" b="0" dirty="0"/>
              </a:p>
            </p:txBody>
          </p:sp>
        </mc:Choice>
        <mc:Fallback xmlns="">
          <p:sp>
            <p:nvSpPr>
              <p:cNvPr id="135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63125" y="2621449"/>
                <a:ext cx="5259216" cy="1938992"/>
              </a:xfrm>
              <a:prstGeom prst="rect">
                <a:avLst/>
              </a:prstGeom>
              <a:blipFill>
                <a:blip r:embed="rId10"/>
                <a:stretch>
                  <a:fillRect l="-1156" t="-1250" b="-4375"/>
                </a:stretch>
              </a:blip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10959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31" grpId="0" animBg="1"/>
      <p:bldP spid="135" grpId="0" animBg="1"/>
    </p:bldLst>
  </p:timing>
</p:sld>
</file>

<file path=ppt/slides/slide1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3200" dirty="0" err="1"/>
              <a:t>Recall</a:t>
            </a:r>
            <a:r>
              <a:rPr lang="pl-PL" sz="3200" dirty="0"/>
              <a:t> the </a:t>
            </a:r>
            <a:r>
              <a:rPr lang="pl-PL" sz="3200" dirty="0" err="1"/>
              <a:t>definition</a:t>
            </a:r>
            <a:r>
              <a:rPr lang="pl-PL" sz="3200" dirty="0"/>
              <a:t> of STV</a:t>
            </a:r>
          </a:p>
        </p:txBody>
      </p:sp>
      <p:cxnSp>
        <p:nvCxnSpPr>
          <p:cNvPr id="81" name="Łącznik prosty 80"/>
          <p:cNvCxnSpPr>
            <a:cxnSpLocks/>
          </p:cNvCxnSpPr>
          <p:nvPr/>
        </p:nvCxnSpPr>
        <p:spPr>
          <a:xfrm>
            <a:off x="5649702" y="1281883"/>
            <a:ext cx="0" cy="532595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1154630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5719312" y="1384555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V1:</a:t>
            </a: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7716" y="1182447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5959" y="1093241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pole tekstowe 19"/>
          <p:cNvSpPr txBox="1"/>
          <p:nvPr/>
        </p:nvSpPr>
        <p:spPr>
          <a:xfrm>
            <a:off x="5719312" y="2017987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V2:</a:t>
            </a:r>
          </a:p>
        </p:txBody>
      </p:sp>
      <p:sp>
        <p:nvSpPr>
          <p:cNvPr id="25" name="pole tekstowe 24"/>
          <p:cNvSpPr txBox="1"/>
          <p:nvPr/>
        </p:nvSpPr>
        <p:spPr>
          <a:xfrm>
            <a:off x="5719312" y="26820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V3:</a:t>
            </a:r>
          </a:p>
        </p:txBody>
      </p: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3625" y="1845022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pole tekstowe 29"/>
          <p:cNvSpPr txBox="1"/>
          <p:nvPr/>
        </p:nvSpPr>
        <p:spPr>
          <a:xfrm>
            <a:off x="5719312" y="3343189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V4:</a:t>
            </a:r>
          </a:p>
        </p:txBody>
      </p:sp>
      <p:sp>
        <p:nvSpPr>
          <p:cNvPr id="35" name="pole tekstowe 34"/>
          <p:cNvSpPr txBox="1"/>
          <p:nvPr/>
        </p:nvSpPr>
        <p:spPr>
          <a:xfrm>
            <a:off x="5720373" y="3990519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V5:</a:t>
            </a:r>
          </a:p>
        </p:txBody>
      </p:sp>
      <p:sp>
        <p:nvSpPr>
          <p:cNvPr id="40" name="pole tekstowe 39"/>
          <p:cNvSpPr txBox="1"/>
          <p:nvPr/>
        </p:nvSpPr>
        <p:spPr>
          <a:xfrm>
            <a:off x="5719312" y="4634510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V6:</a:t>
            </a:r>
          </a:p>
        </p:txBody>
      </p:sp>
      <p:sp>
        <p:nvSpPr>
          <p:cNvPr id="47" name="pole tekstowe 46"/>
          <p:cNvSpPr txBox="1"/>
          <p:nvPr/>
        </p:nvSpPr>
        <p:spPr>
          <a:xfrm>
            <a:off x="5719312" y="5299075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V7:</a:t>
            </a:r>
          </a:p>
        </p:txBody>
      </p:sp>
      <p:sp>
        <p:nvSpPr>
          <p:cNvPr id="57" name="pole tekstowe 56"/>
          <p:cNvSpPr txBox="1"/>
          <p:nvPr/>
        </p:nvSpPr>
        <p:spPr>
          <a:xfrm>
            <a:off x="5719312" y="59648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V8:</a:t>
            </a:r>
          </a:p>
        </p:txBody>
      </p:sp>
      <p:pic>
        <p:nvPicPr>
          <p:cNvPr id="62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9052" y="1203647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9" name="TextBox 1"/>
              <p:cNvSpPr txBox="1"/>
              <p:nvPr/>
            </p:nvSpPr>
            <p:spPr>
              <a:xfrm>
                <a:off x="299070" y="1294457"/>
                <a:ext cx="5161449" cy="3416320"/>
              </a:xfrm>
              <a:prstGeom prst="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pl-PL" sz="2800" b="1" dirty="0"/>
                  <a:t>STV:</a:t>
                </a:r>
              </a:p>
              <a:p>
                <a:pPr marL="514350" indent="-514350">
                  <a:buFont typeface="+mj-lt"/>
                  <a:buAutoNum type="arabicPeriod"/>
                </a:pPr>
                <a:endParaRPr lang="pl-PL" sz="2800" b="1" dirty="0"/>
              </a:p>
              <a:p>
                <a:pPr marL="514350" indent="-514350">
                  <a:buFont typeface="+mj-lt"/>
                  <a:buAutoNum type="arabicPeriod"/>
                </a:pPr>
                <a:r>
                  <a:rPr lang="pl-PL" sz="2000" dirty="0"/>
                  <a:t>If </a:t>
                </a:r>
                <a:r>
                  <a:rPr lang="pl-PL" sz="2000" dirty="0" err="1"/>
                  <a:t>there</a:t>
                </a:r>
                <a:r>
                  <a:rPr lang="pl-PL" sz="2000" dirty="0"/>
                  <a:t> </a:t>
                </a:r>
                <a:r>
                  <a:rPr lang="pl-PL" sz="2000" dirty="0" err="1"/>
                  <a:t>exists</a:t>
                </a:r>
                <a:r>
                  <a:rPr lang="pl-PL" sz="2000" dirty="0"/>
                  <a:t> a </a:t>
                </a:r>
                <a:r>
                  <a:rPr lang="pl-PL" sz="2000" dirty="0" err="1"/>
                  <a:t>candidate</a:t>
                </a:r>
                <a:r>
                  <a:rPr lang="pl-PL" sz="2000" dirty="0"/>
                  <a:t> </a:t>
                </a:r>
                <a:r>
                  <a:rPr lang="pl-PL" sz="2000" dirty="0" err="1"/>
                  <a:t>ranked</a:t>
                </a:r>
                <a:r>
                  <a:rPr lang="pl-PL" sz="2000" dirty="0"/>
                  <a:t> </a:t>
                </a:r>
                <a:r>
                  <a:rPr lang="pl-PL" sz="2000" dirty="0" err="1"/>
                  <a:t>first</a:t>
                </a:r>
                <a:r>
                  <a:rPr lang="pl-PL" sz="2000" dirty="0"/>
                  <a:t> by </a:t>
                </a:r>
                <a:r>
                  <a:rPr lang="pl-PL" sz="2000" dirty="0" err="1"/>
                  <a:t>at</a:t>
                </a:r>
                <a:r>
                  <a:rPr lang="pl-PL" sz="2000" dirty="0"/>
                  <a:t> </a:t>
                </a:r>
                <a:r>
                  <a:rPr lang="pl-PL" sz="2000" dirty="0" err="1"/>
                  <a:t>least</a:t>
                </a:r>
                <a:r>
                  <a:rPr lang="pl-PL" sz="2000" dirty="0"/>
                  <a:t> </a:t>
                </a:r>
                <a14:m>
                  <m:oMath xmlns:m="http://schemas.openxmlformats.org/officeDocument/2006/math">
                    <m:r>
                      <a:rPr lang="pl-PL" sz="2000" i="1">
                        <a:latin typeface="Cambria Math" panose="02040503050406030204" pitchFamily="18" charset="0"/>
                      </a:rPr>
                      <m:t>𝑛</m:t>
                    </m:r>
                    <m:r>
                      <a:rPr lang="pl-PL" sz="2000" i="1">
                        <a:latin typeface="Cambria Math" panose="02040503050406030204" pitchFamily="18" charset="0"/>
                      </a:rPr>
                      <m:t>/</m:t>
                    </m:r>
                    <m:r>
                      <a:rPr lang="pl-PL" sz="2000" i="1"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pl-PL" sz="2000" dirty="0"/>
                  <a:t> </a:t>
                </a:r>
                <a:r>
                  <a:rPr lang="pl-PL" sz="2000" dirty="0" err="1"/>
                  <a:t>voters</a:t>
                </a:r>
                <a:r>
                  <a:rPr lang="pl-PL" sz="2000" dirty="0"/>
                  <a:t>, </a:t>
                </a:r>
                <a:r>
                  <a:rPr lang="pl-PL" sz="2000" dirty="0" err="1"/>
                  <a:t>take</a:t>
                </a:r>
                <a:r>
                  <a:rPr lang="pl-PL" sz="2000" dirty="0"/>
                  <a:t> </a:t>
                </a:r>
                <a:r>
                  <a:rPr lang="pl-PL" sz="2000" dirty="0" err="1"/>
                  <a:t>this</a:t>
                </a:r>
                <a:r>
                  <a:rPr lang="pl-PL" sz="2000" dirty="0"/>
                  <a:t> </a:t>
                </a:r>
                <a:r>
                  <a:rPr lang="pl-PL" sz="2000" dirty="0" err="1"/>
                  <a:t>candidate</a:t>
                </a:r>
                <a:r>
                  <a:rPr lang="pl-PL" sz="2000" dirty="0"/>
                  <a:t> to the </a:t>
                </a:r>
                <a:r>
                  <a:rPr lang="pl-PL" sz="2000" dirty="0" err="1"/>
                  <a:t>committee</a:t>
                </a:r>
                <a:r>
                  <a:rPr lang="pl-PL" sz="2000" dirty="0"/>
                  <a:t>, </a:t>
                </a:r>
                <a:r>
                  <a:rPr lang="pl-PL" sz="2000" dirty="0" err="1"/>
                  <a:t>remove</a:t>
                </a:r>
                <a:r>
                  <a:rPr lang="pl-PL" sz="2000" dirty="0"/>
                  <a:t> </a:t>
                </a:r>
                <a:r>
                  <a:rPr lang="pl-PL" sz="2000" dirty="0" err="1"/>
                  <a:t>this</a:t>
                </a:r>
                <a:r>
                  <a:rPr lang="pl-PL" sz="2000" dirty="0"/>
                  <a:t> </a:t>
                </a:r>
                <a:r>
                  <a:rPr lang="pl-PL" sz="2000" dirty="0" err="1"/>
                  <a:t>candidate</a:t>
                </a:r>
                <a:r>
                  <a:rPr lang="pl-PL" sz="2000" dirty="0"/>
                  <a:t> from the </a:t>
                </a:r>
                <a:r>
                  <a:rPr lang="pl-PL" sz="2000" dirty="0" err="1"/>
                  <a:t>election</a:t>
                </a:r>
                <a:r>
                  <a:rPr lang="pl-PL" sz="2000" dirty="0"/>
                  <a:t>, and </a:t>
                </a:r>
                <a:r>
                  <a:rPr lang="pl-PL" sz="2000" dirty="0" err="1"/>
                  <a:t>remove</a:t>
                </a:r>
                <a:r>
                  <a:rPr lang="pl-PL" sz="2000" dirty="0"/>
                  <a:t> </a:t>
                </a:r>
                <a:r>
                  <a:rPr lang="pl-PL" sz="2000" dirty="0" err="1"/>
                  <a:t>some</a:t>
                </a:r>
                <a:r>
                  <a:rPr lang="pl-PL" sz="2000" dirty="0"/>
                  <a:t> of </a:t>
                </a:r>
                <a:r>
                  <a:rPr lang="pl-PL" sz="2000" dirty="0" err="1"/>
                  <a:t>her</a:t>
                </a:r>
                <a:r>
                  <a:rPr lang="pl-PL" sz="2000" dirty="0"/>
                  <a:t> </a:t>
                </a:r>
                <a14:m>
                  <m:oMath xmlns:m="http://schemas.openxmlformats.org/officeDocument/2006/math">
                    <m:r>
                      <a:rPr lang="pl-PL" sz="2000" i="1">
                        <a:latin typeface="Cambria Math" panose="02040503050406030204" pitchFamily="18" charset="0"/>
                      </a:rPr>
                      <m:t>𝑛</m:t>
                    </m:r>
                    <m:r>
                      <a:rPr lang="pl-PL" sz="2000" i="1">
                        <a:latin typeface="Cambria Math" panose="02040503050406030204" pitchFamily="18" charset="0"/>
                      </a:rPr>
                      <m:t>/</m:t>
                    </m:r>
                    <m:r>
                      <a:rPr lang="pl-PL" sz="2000" i="1"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pl-PL" sz="2000" dirty="0"/>
                  <a:t> </a:t>
                </a:r>
                <a:r>
                  <a:rPr lang="pl-PL" sz="2000" dirty="0" err="1"/>
                  <a:t>supporters</a:t>
                </a:r>
                <a:r>
                  <a:rPr lang="pl-PL" sz="2000" dirty="0"/>
                  <a:t> (</a:t>
                </a:r>
                <a:r>
                  <a:rPr lang="pl-PL" sz="2000" dirty="0" err="1"/>
                  <a:t>voters</a:t>
                </a:r>
                <a:r>
                  <a:rPr lang="pl-PL" sz="2000" dirty="0"/>
                  <a:t> </a:t>
                </a:r>
                <a:r>
                  <a:rPr lang="pl-PL" sz="2000" dirty="0" err="1"/>
                  <a:t>who</a:t>
                </a:r>
                <a:r>
                  <a:rPr lang="pl-PL" sz="2000" dirty="0"/>
                  <a:t> </a:t>
                </a:r>
                <a:r>
                  <a:rPr lang="pl-PL" sz="2000" dirty="0" err="1"/>
                  <a:t>rank</a:t>
                </a:r>
                <a:r>
                  <a:rPr lang="pl-PL" sz="2000" dirty="0"/>
                  <a:t> </a:t>
                </a:r>
                <a:r>
                  <a:rPr lang="pl-PL" sz="2000" dirty="0" err="1"/>
                  <a:t>her</a:t>
                </a:r>
                <a:r>
                  <a:rPr lang="pl-PL" sz="2000" dirty="0"/>
                  <a:t> </a:t>
                </a:r>
                <a:r>
                  <a:rPr lang="pl-PL" sz="2000" dirty="0" err="1"/>
                  <a:t>first</a:t>
                </a:r>
                <a:r>
                  <a:rPr lang="pl-PL" sz="2000" dirty="0"/>
                  <a:t>).</a:t>
                </a:r>
              </a:p>
              <a:p>
                <a:pPr marL="457200" indent="-457200">
                  <a:buFont typeface="+mj-lt"/>
                  <a:buAutoNum type="arabicPeriod"/>
                </a:pPr>
                <a:endParaRPr lang="pl-PL" sz="2000" dirty="0"/>
              </a:p>
              <a:p>
                <a:pPr marL="514350" indent="-514350">
                  <a:buFont typeface="+mj-lt"/>
                  <a:buAutoNum type="arabicPeriod"/>
                </a:pPr>
                <a:r>
                  <a:rPr lang="pl-PL" sz="2000" dirty="0" err="1"/>
                  <a:t>Otherwise</a:t>
                </a:r>
                <a:r>
                  <a:rPr lang="pl-PL" sz="2000" dirty="0"/>
                  <a:t>, </a:t>
                </a:r>
                <a:r>
                  <a:rPr lang="pl-PL" sz="2000" dirty="0" err="1"/>
                  <a:t>remove</a:t>
                </a:r>
                <a:r>
                  <a:rPr lang="pl-PL" sz="2000" dirty="0"/>
                  <a:t> the </a:t>
                </a:r>
                <a:r>
                  <a:rPr lang="pl-PL" sz="2000" dirty="0" err="1"/>
                  <a:t>candidate</a:t>
                </a:r>
                <a:r>
                  <a:rPr lang="pl-PL" sz="2000" dirty="0"/>
                  <a:t> with the </a:t>
                </a:r>
                <a:r>
                  <a:rPr lang="pl-PL" sz="2000" dirty="0" err="1"/>
                  <a:t>lowest</a:t>
                </a:r>
                <a:r>
                  <a:rPr lang="pl-PL" sz="2000" dirty="0"/>
                  <a:t> </a:t>
                </a:r>
                <a:r>
                  <a:rPr lang="pl-PL" sz="2000" dirty="0" err="1"/>
                  <a:t>plurality</a:t>
                </a:r>
                <a:r>
                  <a:rPr lang="pl-PL" sz="2000" dirty="0"/>
                  <a:t> </a:t>
                </a:r>
                <a:r>
                  <a:rPr lang="pl-PL" sz="2000" dirty="0" err="1"/>
                  <a:t>score</a:t>
                </a:r>
                <a:r>
                  <a:rPr lang="pl-PL" sz="2000" dirty="0"/>
                  <a:t>.</a:t>
                </a:r>
              </a:p>
            </p:txBody>
          </p:sp>
        </mc:Choice>
        <mc:Fallback xmlns="">
          <p:sp>
            <p:nvSpPr>
              <p:cNvPr id="69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9070" y="1294457"/>
                <a:ext cx="5161449" cy="3416320"/>
              </a:xfrm>
              <a:prstGeom prst="rect">
                <a:avLst/>
              </a:prstGeom>
              <a:blipFill>
                <a:blip r:embed="rId8"/>
                <a:stretch>
                  <a:fillRect l="-2238" t="-1421" r="-1178" b="-1954"/>
                </a:stretch>
              </a:blip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5253" y="1784416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" name="pole tekstowe 42"/>
          <p:cNvSpPr txBox="1"/>
          <p:nvPr/>
        </p:nvSpPr>
        <p:spPr>
          <a:xfrm>
            <a:off x="6538243" y="131090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45" name="pole tekstowe 44"/>
          <p:cNvSpPr txBox="1"/>
          <p:nvPr/>
        </p:nvSpPr>
        <p:spPr>
          <a:xfrm>
            <a:off x="7083787" y="1301672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46" name="pole tekstowe 45"/>
          <p:cNvSpPr txBox="1"/>
          <p:nvPr/>
        </p:nvSpPr>
        <p:spPr>
          <a:xfrm>
            <a:off x="7628499" y="1318555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48" name="pole tekstowe 47"/>
          <p:cNvSpPr txBox="1"/>
          <p:nvPr/>
        </p:nvSpPr>
        <p:spPr>
          <a:xfrm>
            <a:off x="8188587" y="1318555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5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304" y="1826082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2640" y="1872149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7869" y="1858889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" name="pole tekstowe 53"/>
          <p:cNvSpPr txBox="1"/>
          <p:nvPr/>
        </p:nvSpPr>
        <p:spPr>
          <a:xfrm>
            <a:off x="6538243" y="1972066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55" name="pole tekstowe 54"/>
          <p:cNvSpPr txBox="1"/>
          <p:nvPr/>
        </p:nvSpPr>
        <p:spPr>
          <a:xfrm>
            <a:off x="7083787" y="1962832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56" name="pole tekstowe 55"/>
          <p:cNvSpPr txBox="1"/>
          <p:nvPr/>
        </p:nvSpPr>
        <p:spPr>
          <a:xfrm>
            <a:off x="7628499" y="1949973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58" name="pole tekstowe 57"/>
          <p:cNvSpPr txBox="1"/>
          <p:nvPr/>
        </p:nvSpPr>
        <p:spPr>
          <a:xfrm>
            <a:off x="8208115" y="1932607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7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3472" y="248494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6314" y="2464381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4151" y="2466009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2487" y="2512076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0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0992" y="2555948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" name="pole tekstowe 81"/>
          <p:cNvSpPr txBox="1"/>
          <p:nvPr/>
        </p:nvSpPr>
        <p:spPr>
          <a:xfrm>
            <a:off x="6548090" y="2611993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83" name="pole tekstowe 82"/>
          <p:cNvSpPr txBox="1"/>
          <p:nvPr/>
        </p:nvSpPr>
        <p:spPr>
          <a:xfrm>
            <a:off x="7093634" y="2602759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84" name="pole tekstowe 83"/>
          <p:cNvSpPr txBox="1"/>
          <p:nvPr/>
        </p:nvSpPr>
        <p:spPr>
          <a:xfrm>
            <a:off x="7638346" y="2589900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85" name="pole tekstowe 84"/>
          <p:cNvSpPr txBox="1"/>
          <p:nvPr/>
        </p:nvSpPr>
        <p:spPr>
          <a:xfrm>
            <a:off x="8217962" y="2572534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8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6611" y="3160533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7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9028" y="3164962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3790" y="3233316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6850" y="3160533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8766" y="3209550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1" name="pole tekstowe 90"/>
          <p:cNvSpPr txBox="1"/>
          <p:nvPr/>
        </p:nvSpPr>
        <p:spPr>
          <a:xfrm>
            <a:off x="6547957" y="3316809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92" name="pole tekstowe 91"/>
          <p:cNvSpPr txBox="1"/>
          <p:nvPr/>
        </p:nvSpPr>
        <p:spPr>
          <a:xfrm>
            <a:off x="7093501" y="3307575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93" name="pole tekstowe 92"/>
          <p:cNvSpPr txBox="1"/>
          <p:nvPr/>
        </p:nvSpPr>
        <p:spPr>
          <a:xfrm>
            <a:off x="7638213" y="3324458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94" name="pole tekstowe 93"/>
          <p:cNvSpPr txBox="1"/>
          <p:nvPr/>
        </p:nvSpPr>
        <p:spPr>
          <a:xfrm>
            <a:off x="8198301" y="3324458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9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6611" y="3851681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2430" y="3861966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5955" y="3944858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9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8766" y="3900698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0" name="pole tekstowe 99"/>
          <p:cNvSpPr txBox="1"/>
          <p:nvPr/>
        </p:nvSpPr>
        <p:spPr>
          <a:xfrm>
            <a:off x="6547957" y="4007957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01" name="pole tekstowe 100"/>
          <p:cNvSpPr txBox="1"/>
          <p:nvPr/>
        </p:nvSpPr>
        <p:spPr>
          <a:xfrm>
            <a:off x="7093501" y="3998723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02" name="pole tekstowe 101"/>
          <p:cNvSpPr txBox="1"/>
          <p:nvPr/>
        </p:nvSpPr>
        <p:spPr>
          <a:xfrm>
            <a:off x="7638213" y="401560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03" name="pole tekstowe 102"/>
          <p:cNvSpPr txBox="1"/>
          <p:nvPr/>
        </p:nvSpPr>
        <p:spPr>
          <a:xfrm>
            <a:off x="8198301" y="401560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0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6425" y="4480331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1411" y="4516598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9100" y="4548648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8" name="pole tekstowe 107"/>
          <p:cNvSpPr txBox="1"/>
          <p:nvPr/>
        </p:nvSpPr>
        <p:spPr>
          <a:xfrm>
            <a:off x="6557771" y="4636607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09" name="pole tekstowe 108"/>
          <p:cNvSpPr txBox="1"/>
          <p:nvPr/>
        </p:nvSpPr>
        <p:spPr>
          <a:xfrm>
            <a:off x="7103315" y="4627373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10" name="pole tekstowe 109"/>
          <p:cNvSpPr txBox="1"/>
          <p:nvPr/>
        </p:nvSpPr>
        <p:spPr>
          <a:xfrm>
            <a:off x="7648027" y="464425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11" name="pole tekstowe 110"/>
          <p:cNvSpPr txBox="1"/>
          <p:nvPr/>
        </p:nvSpPr>
        <p:spPr>
          <a:xfrm>
            <a:off x="8208115" y="464425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12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7705" y="4469622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8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7706" y="3804328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4728" y="5146911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9052" y="5124494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5761" y="5195928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6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3790" y="5085522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7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9100" y="5195928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" name="pole tekstowe 117"/>
          <p:cNvSpPr txBox="1"/>
          <p:nvPr/>
        </p:nvSpPr>
        <p:spPr>
          <a:xfrm>
            <a:off x="6556074" y="5303187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19" name="pole tekstowe 118"/>
          <p:cNvSpPr txBox="1"/>
          <p:nvPr/>
        </p:nvSpPr>
        <p:spPr>
          <a:xfrm>
            <a:off x="7101618" y="5293953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20" name="pole tekstowe 119"/>
          <p:cNvSpPr txBox="1"/>
          <p:nvPr/>
        </p:nvSpPr>
        <p:spPr>
          <a:xfrm>
            <a:off x="7646330" y="531083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21" name="pole tekstowe 120"/>
          <p:cNvSpPr txBox="1"/>
          <p:nvPr/>
        </p:nvSpPr>
        <p:spPr>
          <a:xfrm>
            <a:off x="8206418" y="531083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05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2244" y="4490616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4349" y="5821628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0295" y="584823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5761" y="5877359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2428" y="5776499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6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1227" y="5848807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7" name="pole tekstowe 126"/>
          <p:cNvSpPr txBox="1"/>
          <p:nvPr/>
        </p:nvSpPr>
        <p:spPr>
          <a:xfrm>
            <a:off x="6556074" y="5984618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28" name="pole tekstowe 127"/>
          <p:cNvSpPr txBox="1"/>
          <p:nvPr/>
        </p:nvSpPr>
        <p:spPr>
          <a:xfrm>
            <a:off x="7101618" y="5975384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29" name="pole tekstowe 128"/>
          <p:cNvSpPr txBox="1"/>
          <p:nvPr/>
        </p:nvSpPr>
        <p:spPr>
          <a:xfrm>
            <a:off x="7646330" y="5992267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30" name="pole tekstowe 129"/>
          <p:cNvSpPr txBox="1"/>
          <p:nvPr/>
        </p:nvSpPr>
        <p:spPr>
          <a:xfrm>
            <a:off x="8206418" y="5992267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9314" y="115905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74747925"/>
      </p:ext>
    </p:extLst>
  </p:cSld>
  <p:clrMapOvr>
    <a:masterClrMapping/>
  </p:clrMapOvr>
</p:sld>
</file>

<file path=ppt/slides/slide1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3200" dirty="0" err="1"/>
              <a:t>Recall</a:t>
            </a:r>
            <a:r>
              <a:rPr lang="pl-PL" sz="3200" dirty="0"/>
              <a:t> the </a:t>
            </a:r>
            <a:r>
              <a:rPr lang="pl-PL" sz="3200" dirty="0" err="1"/>
              <a:t>definition</a:t>
            </a:r>
            <a:r>
              <a:rPr lang="pl-PL" sz="3200" dirty="0"/>
              <a:t> of STV</a:t>
            </a:r>
          </a:p>
        </p:txBody>
      </p:sp>
      <p:cxnSp>
        <p:nvCxnSpPr>
          <p:cNvPr id="81" name="Łącznik prosty 80"/>
          <p:cNvCxnSpPr>
            <a:cxnSpLocks/>
          </p:cNvCxnSpPr>
          <p:nvPr/>
        </p:nvCxnSpPr>
        <p:spPr>
          <a:xfrm>
            <a:off x="5649702" y="1281883"/>
            <a:ext cx="0" cy="532595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1154630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5719312" y="1384555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V1:</a:t>
            </a: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7716" y="1182447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5959" y="1093241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pole tekstowe 19"/>
          <p:cNvSpPr txBox="1"/>
          <p:nvPr/>
        </p:nvSpPr>
        <p:spPr>
          <a:xfrm>
            <a:off x="5719312" y="2017987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V2:</a:t>
            </a:r>
          </a:p>
        </p:txBody>
      </p:sp>
      <p:sp>
        <p:nvSpPr>
          <p:cNvPr id="25" name="pole tekstowe 24"/>
          <p:cNvSpPr txBox="1"/>
          <p:nvPr/>
        </p:nvSpPr>
        <p:spPr>
          <a:xfrm>
            <a:off x="5719312" y="26820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V3:</a:t>
            </a:r>
          </a:p>
        </p:txBody>
      </p: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3625" y="1845022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pole tekstowe 29"/>
          <p:cNvSpPr txBox="1"/>
          <p:nvPr/>
        </p:nvSpPr>
        <p:spPr>
          <a:xfrm>
            <a:off x="5719312" y="3343189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V4:</a:t>
            </a:r>
          </a:p>
        </p:txBody>
      </p:sp>
      <p:sp>
        <p:nvSpPr>
          <p:cNvPr id="35" name="pole tekstowe 34"/>
          <p:cNvSpPr txBox="1"/>
          <p:nvPr/>
        </p:nvSpPr>
        <p:spPr>
          <a:xfrm>
            <a:off x="5720373" y="3990519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V5:</a:t>
            </a:r>
          </a:p>
        </p:txBody>
      </p:sp>
      <p:sp>
        <p:nvSpPr>
          <p:cNvPr id="40" name="pole tekstowe 39"/>
          <p:cNvSpPr txBox="1"/>
          <p:nvPr/>
        </p:nvSpPr>
        <p:spPr>
          <a:xfrm>
            <a:off x="5719312" y="4634510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V6:</a:t>
            </a:r>
          </a:p>
        </p:txBody>
      </p:sp>
      <p:sp>
        <p:nvSpPr>
          <p:cNvPr id="47" name="pole tekstowe 46"/>
          <p:cNvSpPr txBox="1"/>
          <p:nvPr/>
        </p:nvSpPr>
        <p:spPr>
          <a:xfrm>
            <a:off x="5719312" y="5299075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V7:</a:t>
            </a:r>
          </a:p>
        </p:txBody>
      </p:sp>
      <p:sp>
        <p:nvSpPr>
          <p:cNvPr id="57" name="pole tekstowe 56"/>
          <p:cNvSpPr txBox="1"/>
          <p:nvPr/>
        </p:nvSpPr>
        <p:spPr>
          <a:xfrm>
            <a:off x="5719312" y="59648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V8:</a:t>
            </a:r>
          </a:p>
        </p:txBody>
      </p:sp>
      <p:pic>
        <p:nvPicPr>
          <p:cNvPr id="62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9052" y="1203647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9" name="TextBox 1"/>
              <p:cNvSpPr txBox="1"/>
              <p:nvPr/>
            </p:nvSpPr>
            <p:spPr>
              <a:xfrm>
                <a:off x="299070" y="1294457"/>
                <a:ext cx="5286017" cy="3416320"/>
              </a:xfrm>
              <a:prstGeom prst="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pl-PL" sz="2800" b="1" dirty="0"/>
                  <a:t>STV:</a:t>
                </a:r>
              </a:p>
              <a:p>
                <a:endParaRPr lang="pl-PL" sz="2800" dirty="0"/>
              </a:p>
              <a:p>
                <a:pPr marL="514350" indent="-514350">
                  <a:buFont typeface="+mj-lt"/>
                  <a:buAutoNum type="arabicPeriod"/>
                </a:pPr>
                <a:r>
                  <a:rPr lang="pl-PL" sz="2000" b="1" dirty="0"/>
                  <a:t>If </a:t>
                </a:r>
                <a:r>
                  <a:rPr lang="pl-PL" sz="2000" b="1" dirty="0" err="1"/>
                  <a:t>there</a:t>
                </a:r>
                <a:r>
                  <a:rPr lang="pl-PL" sz="2000" b="1" dirty="0"/>
                  <a:t> </a:t>
                </a:r>
                <a:r>
                  <a:rPr lang="pl-PL" sz="2000" b="1" dirty="0" err="1"/>
                  <a:t>exists</a:t>
                </a:r>
                <a:r>
                  <a:rPr lang="pl-PL" sz="2000" b="1" dirty="0"/>
                  <a:t> a </a:t>
                </a:r>
                <a:r>
                  <a:rPr lang="pl-PL" sz="2000" b="1" dirty="0" err="1"/>
                  <a:t>candidate</a:t>
                </a:r>
                <a:r>
                  <a:rPr lang="pl-PL" sz="2000" b="1" dirty="0"/>
                  <a:t> </a:t>
                </a:r>
                <a:r>
                  <a:rPr lang="pl-PL" sz="2000" b="1" dirty="0" err="1"/>
                  <a:t>ranked</a:t>
                </a:r>
                <a:r>
                  <a:rPr lang="pl-PL" sz="2000" b="1" dirty="0"/>
                  <a:t> </a:t>
                </a:r>
                <a:r>
                  <a:rPr lang="pl-PL" sz="2000" b="1" dirty="0" err="1"/>
                  <a:t>first</a:t>
                </a:r>
                <a:r>
                  <a:rPr lang="pl-PL" sz="2000" b="1" dirty="0"/>
                  <a:t> by </a:t>
                </a:r>
                <a:r>
                  <a:rPr lang="pl-PL" sz="2000" b="1" dirty="0" err="1"/>
                  <a:t>at</a:t>
                </a:r>
                <a:r>
                  <a:rPr lang="pl-PL" sz="2000" b="1" dirty="0"/>
                  <a:t> </a:t>
                </a:r>
                <a:r>
                  <a:rPr lang="pl-PL" sz="2000" b="1" dirty="0" err="1"/>
                  <a:t>least</a:t>
                </a:r>
                <a:r>
                  <a:rPr lang="pl-PL" sz="2000" b="1" dirty="0"/>
                  <a:t> </a:t>
                </a:r>
                <a14:m>
                  <m:oMath xmlns:m="http://schemas.openxmlformats.org/officeDocument/2006/math">
                    <m:r>
                      <a:rPr lang="pl-PL" sz="2000" b="1" i="1">
                        <a:latin typeface="Cambria Math" panose="02040503050406030204" pitchFamily="18" charset="0"/>
                      </a:rPr>
                      <m:t>𝒏</m:t>
                    </m:r>
                    <m:r>
                      <a:rPr lang="pl-PL" sz="2000" b="1" i="1">
                        <a:latin typeface="Cambria Math" panose="02040503050406030204" pitchFamily="18" charset="0"/>
                      </a:rPr>
                      <m:t>/</m:t>
                    </m:r>
                    <m:r>
                      <a:rPr lang="pl-PL" sz="2000" b="1" i="1">
                        <a:latin typeface="Cambria Math" panose="02040503050406030204" pitchFamily="18" charset="0"/>
                      </a:rPr>
                      <m:t>𝒌</m:t>
                    </m:r>
                  </m:oMath>
                </a14:m>
                <a:r>
                  <a:rPr lang="pl-PL" sz="2000" b="1" dirty="0"/>
                  <a:t> </a:t>
                </a:r>
                <a:r>
                  <a:rPr lang="pl-PL" sz="2000" b="1" dirty="0" err="1"/>
                  <a:t>voters</a:t>
                </a:r>
                <a:r>
                  <a:rPr lang="pl-PL" sz="2000" b="1" dirty="0"/>
                  <a:t>, </a:t>
                </a:r>
                <a:r>
                  <a:rPr lang="pl-PL" sz="2000" b="1" dirty="0" err="1"/>
                  <a:t>take</a:t>
                </a:r>
                <a:r>
                  <a:rPr lang="pl-PL" sz="2000" b="1" dirty="0"/>
                  <a:t> </a:t>
                </a:r>
                <a:r>
                  <a:rPr lang="pl-PL" sz="2000" b="1" dirty="0" err="1"/>
                  <a:t>this</a:t>
                </a:r>
                <a:r>
                  <a:rPr lang="pl-PL" sz="2000" b="1" dirty="0"/>
                  <a:t> </a:t>
                </a:r>
                <a:r>
                  <a:rPr lang="pl-PL" sz="2000" b="1" dirty="0" err="1"/>
                  <a:t>candidate</a:t>
                </a:r>
                <a:r>
                  <a:rPr lang="pl-PL" sz="2000" b="1" dirty="0"/>
                  <a:t> to the </a:t>
                </a:r>
                <a:r>
                  <a:rPr lang="pl-PL" sz="2000" b="1" dirty="0" err="1"/>
                  <a:t>committee</a:t>
                </a:r>
                <a:r>
                  <a:rPr lang="pl-PL" sz="2000" b="1" dirty="0"/>
                  <a:t>, </a:t>
                </a:r>
                <a:r>
                  <a:rPr lang="pl-PL" sz="2000" b="1" dirty="0" err="1"/>
                  <a:t>remove</a:t>
                </a:r>
                <a:r>
                  <a:rPr lang="pl-PL" sz="2000" b="1" dirty="0"/>
                  <a:t> </a:t>
                </a:r>
                <a:r>
                  <a:rPr lang="pl-PL" sz="2000" b="1" dirty="0" err="1"/>
                  <a:t>this</a:t>
                </a:r>
                <a:r>
                  <a:rPr lang="pl-PL" sz="2000" b="1" dirty="0"/>
                  <a:t> </a:t>
                </a:r>
                <a:r>
                  <a:rPr lang="pl-PL" sz="2000" b="1" dirty="0" err="1"/>
                  <a:t>candidate</a:t>
                </a:r>
                <a:r>
                  <a:rPr lang="pl-PL" sz="2000" b="1" dirty="0"/>
                  <a:t> from the </a:t>
                </a:r>
                <a:r>
                  <a:rPr lang="pl-PL" sz="2000" b="1" dirty="0" err="1"/>
                  <a:t>election</a:t>
                </a:r>
                <a:r>
                  <a:rPr lang="pl-PL" sz="2000" b="1" dirty="0"/>
                  <a:t>, and </a:t>
                </a:r>
                <a:r>
                  <a:rPr lang="pl-PL" sz="2000" b="1" dirty="0" err="1"/>
                  <a:t>remove</a:t>
                </a:r>
                <a:r>
                  <a:rPr lang="pl-PL" sz="2000" b="1" dirty="0"/>
                  <a:t> </a:t>
                </a:r>
                <a:r>
                  <a:rPr lang="pl-PL" sz="2000" b="1" dirty="0" err="1"/>
                  <a:t>some</a:t>
                </a:r>
                <a:r>
                  <a:rPr lang="pl-PL" sz="2000" b="1" dirty="0"/>
                  <a:t> of </a:t>
                </a:r>
                <a:r>
                  <a:rPr lang="pl-PL" sz="2000" b="1" dirty="0" err="1"/>
                  <a:t>her</a:t>
                </a:r>
                <a:r>
                  <a:rPr lang="pl-PL" sz="2000" b="1" dirty="0"/>
                  <a:t> </a:t>
                </a:r>
                <a14:m>
                  <m:oMath xmlns:m="http://schemas.openxmlformats.org/officeDocument/2006/math">
                    <m:r>
                      <a:rPr lang="pl-PL" sz="2000" b="1" i="1">
                        <a:latin typeface="Cambria Math" panose="02040503050406030204" pitchFamily="18" charset="0"/>
                      </a:rPr>
                      <m:t>𝒏</m:t>
                    </m:r>
                    <m:r>
                      <a:rPr lang="pl-PL" sz="2000" b="1" i="1">
                        <a:latin typeface="Cambria Math" panose="02040503050406030204" pitchFamily="18" charset="0"/>
                      </a:rPr>
                      <m:t>/</m:t>
                    </m:r>
                    <m:r>
                      <a:rPr lang="pl-PL" sz="2000" b="1" i="1">
                        <a:latin typeface="Cambria Math" panose="02040503050406030204" pitchFamily="18" charset="0"/>
                      </a:rPr>
                      <m:t>𝒌</m:t>
                    </m:r>
                  </m:oMath>
                </a14:m>
                <a:r>
                  <a:rPr lang="pl-PL" sz="2000" b="1" dirty="0"/>
                  <a:t> </a:t>
                </a:r>
                <a:r>
                  <a:rPr lang="pl-PL" sz="2000" b="1" dirty="0" err="1"/>
                  <a:t>supporters</a:t>
                </a:r>
                <a:r>
                  <a:rPr lang="pl-PL" sz="2000" b="1" dirty="0"/>
                  <a:t> (</a:t>
                </a:r>
                <a:r>
                  <a:rPr lang="pl-PL" sz="2000" b="1" dirty="0" err="1"/>
                  <a:t>voters</a:t>
                </a:r>
                <a:r>
                  <a:rPr lang="pl-PL" sz="2000" b="1" dirty="0"/>
                  <a:t> </a:t>
                </a:r>
                <a:r>
                  <a:rPr lang="pl-PL" sz="2000" b="1" dirty="0" err="1"/>
                  <a:t>who</a:t>
                </a:r>
                <a:r>
                  <a:rPr lang="pl-PL" sz="2000" b="1" dirty="0"/>
                  <a:t> </a:t>
                </a:r>
                <a:r>
                  <a:rPr lang="pl-PL" sz="2000" b="1" dirty="0" err="1"/>
                  <a:t>rank</a:t>
                </a:r>
                <a:r>
                  <a:rPr lang="pl-PL" sz="2000" b="1" dirty="0"/>
                  <a:t> </a:t>
                </a:r>
                <a:r>
                  <a:rPr lang="pl-PL" sz="2000" b="1" dirty="0" err="1"/>
                  <a:t>her</a:t>
                </a:r>
                <a:r>
                  <a:rPr lang="pl-PL" sz="2000" b="1" dirty="0"/>
                  <a:t> </a:t>
                </a:r>
                <a:r>
                  <a:rPr lang="pl-PL" sz="2000" b="1" dirty="0" err="1"/>
                  <a:t>first</a:t>
                </a:r>
                <a:r>
                  <a:rPr lang="pl-PL" sz="2000" b="1" dirty="0"/>
                  <a:t>).</a:t>
                </a:r>
              </a:p>
              <a:p>
                <a:pPr marL="514350" indent="-514350">
                  <a:buFont typeface="+mj-lt"/>
                  <a:buAutoNum type="arabicPeriod"/>
                </a:pPr>
                <a:endParaRPr lang="pl-PL" sz="2000" dirty="0"/>
              </a:p>
              <a:p>
                <a:pPr marL="514350" indent="-514350">
                  <a:buFont typeface="+mj-lt"/>
                  <a:buAutoNum type="arabicPeriod"/>
                </a:pPr>
                <a:r>
                  <a:rPr lang="pl-PL" sz="2000" dirty="0" err="1"/>
                  <a:t>Otherwise</a:t>
                </a:r>
                <a:r>
                  <a:rPr lang="pl-PL" sz="2000" dirty="0"/>
                  <a:t>, </a:t>
                </a:r>
                <a:r>
                  <a:rPr lang="pl-PL" sz="2000" dirty="0" err="1"/>
                  <a:t>remove</a:t>
                </a:r>
                <a:r>
                  <a:rPr lang="pl-PL" sz="2000" dirty="0"/>
                  <a:t> the </a:t>
                </a:r>
                <a:r>
                  <a:rPr lang="pl-PL" sz="2000" dirty="0" err="1"/>
                  <a:t>candidate</a:t>
                </a:r>
                <a:r>
                  <a:rPr lang="pl-PL" sz="2000" dirty="0"/>
                  <a:t> with the </a:t>
                </a:r>
                <a:r>
                  <a:rPr lang="pl-PL" sz="2000" dirty="0" err="1"/>
                  <a:t>lowest</a:t>
                </a:r>
                <a:r>
                  <a:rPr lang="pl-PL" sz="2000" dirty="0"/>
                  <a:t> </a:t>
                </a:r>
                <a:r>
                  <a:rPr lang="pl-PL" sz="2000" dirty="0" err="1"/>
                  <a:t>plurality</a:t>
                </a:r>
                <a:r>
                  <a:rPr lang="pl-PL" sz="2000" dirty="0"/>
                  <a:t> </a:t>
                </a:r>
                <a:r>
                  <a:rPr lang="pl-PL" sz="2000" dirty="0" err="1"/>
                  <a:t>score</a:t>
                </a:r>
                <a:r>
                  <a:rPr lang="pl-PL" sz="2000" dirty="0"/>
                  <a:t>.</a:t>
                </a:r>
              </a:p>
            </p:txBody>
          </p:sp>
        </mc:Choice>
        <mc:Fallback xmlns="">
          <p:sp>
            <p:nvSpPr>
              <p:cNvPr id="69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9070" y="1294457"/>
                <a:ext cx="5286017" cy="3416320"/>
              </a:xfrm>
              <a:prstGeom prst="rect">
                <a:avLst/>
              </a:prstGeom>
              <a:blipFill>
                <a:blip r:embed="rId8"/>
                <a:stretch>
                  <a:fillRect l="-2186" t="-1421" r="-2071" b="-1954"/>
                </a:stretch>
              </a:blip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5253" y="1784416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" name="pole tekstowe 42"/>
          <p:cNvSpPr txBox="1"/>
          <p:nvPr/>
        </p:nvSpPr>
        <p:spPr>
          <a:xfrm>
            <a:off x="6538243" y="131090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45" name="pole tekstowe 44"/>
          <p:cNvSpPr txBox="1"/>
          <p:nvPr/>
        </p:nvSpPr>
        <p:spPr>
          <a:xfrm>
            <a:off x="7083787" y="1301672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46" name="pole tekstowe 45"/>
          <p:cNvSpPr txBox="1"/>
          <p:nvPr/>
        </p:nvSpPr>
        <p:spPr>
          <a:xfrm>
            <a:off x="7628499" y="1318555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48" name="pole tekstowe 47"/>
          <p:cNvSpPr txBox="1"/>
          <p:nvPr/>
        </p:nvSpPr>
        <p:spPr>
          <a:xfrm>
            <a:off x="8188587" y="1318555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5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304" y="1826082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2640" y="1872149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7869" y="1858889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" name="pole tekstowe 53"/>
          <p:cNvSpPr txBox="1"/>
          <p:nvPr/>
        </p:nvSpPr>
        <p:spPr>
          <a:xfrm>
            <a:off x="6538243" y="1972066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55" name="pole tekstowe 54"/>
          <p:cNvSpPr txBox="1"/>
          <p:nvPr/>
        </p:nvSpPr>
        <p:spPr>
          <a:xfrm>
            <a:off x="7083787" y="1962832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56" name="pole tekstowe 55"/>
          <p:cNvSpPr txBox="1"/>
          <p:nvPr/>
        </p:nvSpPr>
        <p:spPr>
          <a:xfrm>
            <a:off x="7628499" y="1949973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58" name="pole tekstowe 57"/>
          <p:cNvSpPr txBox="1"/>
          <p:nvPr/>
        </p:nvSpPr>
        <p:spPr>
          <a:xfrm>
            <a:off x="8208115" y="1932607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7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3472" y="248494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6314" y="2464381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4151" y="2466009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2487" y="2512076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0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0992" y="2555948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" name="pole tekstowe 81"/>
          <p:cNvSpPr txBox="1"/>
          <p:nvPr/>
        </p:nvSpPr>
        <p:spPr>
          <a:xfrm>
            <a:off x="6548090" y="2611993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83" name="pole tekstowe 82"/>
          <p:cNvSpPr txBox="1"/>
          <p:nvPr/>
        </p:nvSpPr>
        <p:spPr>
          <a:xfrm>
            <a:off x="7093634" y="2602759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84" name="pole tekstowe 83"/>
          <p:cNvSpPr txBox="1"/>
          <p:nvPr/>
        </p:nvSpPr>
        <p:spPr>
          <a:xfrm>
            <a:off x="7638346" y="2589900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85" name="pole tekstowe 84"/>
          <p:cNvSpPr txBox="1"/>
          <p:nvPr/>
        </p:nvSpPr>
        <p:spPr>
          <a:xfrm>
            <a:off x="8217962" y="2572534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8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6611" y="3160533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7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9028" y="3164962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3790" y="3233316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6850" y="3160533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8766" y="3209550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1" name="pole tekstowe 90"/>
          <p:cNvSpPr txBox="1"/>
          <p:nvPr/>
        </p:nvSpPr>
        <p:spPr>
          <a:xfrm>
            <a:off x="6547957" y="3316809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92" name="pole tekstowe 91"/>
          <p:cNvSpPr txBox="1"/>
          <p:nvPr/>
        </p:nvSpPr>
        <p:spPr>
          <a:xfrm>
            <a:off x="7093501" y="3307575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93" name="pole tekstowe 92"/>
          <p:cNvSpPr txBox="1"/>
          <p:nvPr/>
        </p:nvSpPr>
        <p:spPr>
          <a:xfrm>
            <a:off x="7638213" y="3324458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94" name="pole tekstowe 93"/>
          <p:cNvSpPr txBox="1"/>
          <p:nvPr/>
        </p:nvSpPr>
        <p:spPr>
          <a:xfrm>
            <a:off x="8198301" y="3324458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9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6611" y="3851681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2430" y="3861966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5955" y="3944858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9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8766" y="3900698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0" name="pole tekstowe 99"/>
          <p:cNvSpPr txBox="1"/>
          <p:nvPr/>
        </p:nvSpPr>
        <p:spPr>
          <a:xfrm>
            <a:off x="6547957" y="4007957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01" name="pole tekstowe 100"/>
          <p:cNvSpPr txBox="1"/>
          <p:nvPr/>
        </p:nvSpPr>
        <p:spPr>
          <a:xfrm>
            <a:off x="7093501" y="3998723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02" name="pole tekstowe 101"/>
          <p:cNvSpPr txBox="1"/>
          <p:nvPr/>
        </p:nvSpPr>
        <p:spPr>
          <a:xfrm>
            <a:off x="7638213" y="401560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03" name="pole tekstowe 102"/>
          <p:cNvSpPr txBox="1"/>
          <p:nvPr/>
        </p:nvSpPr>
        <p:spPr>
          <a:xfrm>
            <a:off x="8198301" y="401560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0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6425" y="4480331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1411" y="4516598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9100" y="4548648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8" name="pole tekstowe 107"/>
          <p:cNvSpPr txBox="1"/>
          <p:nvPr/>
        </p:nvSpPr>
        <p:spPr>
          <a:xfrm>
            <a:off x="6557771" y="4636607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09" name="pole tekstowe 108"/>
          <p:cNvSpPr txBox="1"/>
          <p:nvPr/>
        </p:nvSpPr>
        <p:spPr>
          <a:xfrm>
            <a:off x="7103315" y="4627373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10" name="pole tekstowe 109"/>
          <p:cNvSpPr txBox="1"/>
          <p:nvPr/>
        </p:nvSpPr>
        <p:spPr>
          <a:xfrm>
            <a:off x="7648027" y="464425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11" name="pole tekstowe 110"/>
          <p:cNvSpPr txBox="1"/>
          <p:nvPr/>
        </p:nvSpPr>
        <p:spPr>
          <a:xfrm>
            <a:off x="8208115" y="464425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98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7706" y="3804328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4728" y="5146911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9052" y="5124494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5761" y="5195928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6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3790" y="5085522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7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9100" y="5195928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" name="pole tekstowe 117"/>
          <p:cNvSpPr txBox="1"/>
          <p:nvPr/>
        </p:nvSpPr>
        <p:spPr>
          <a:xfrm>
            <a:off x="6556074" y="5303187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19" name="pole tekstowe 118"/>
          <p:cNvSpPr txBox="1"/>
          <p:nvPr/>
        </p:nvSpPr>
        <p:spPr>
          <a:xfrm>
            <a:off x="7101618" y="5293953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20" name="pole tekstowe 119"/>
          <p:cNvSpPr txBox="1"/>
          <p:nvPr/>
        </p:nvSpPr>
        <p:spPr>
          <a:xfrm>
            <a:off x="7646330" y="531083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21" name="pole tekstowe 120"/>
          <p:cNvSpPr txBox="1"/>
          <p:nvPr/>
        </p:nvSpPr>
        <p:spPr>
          <a:xfrm>
            <a:off x="8206418" y="531083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05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2244" y="4490616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4349" y="5821628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0295" y="584823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5761" y="5877359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2428" y="5776499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6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1227" y="5848807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7" name="pole tekstowe 126"/>
          <p:cNvSpPr txBox="1"/>
          <p:nvPr/>
        </p:nvSpPr>
        <p:spPr>
          <a:xfrm>
            <a:off x="6556074" y="5984618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28" name="pole tekstowe 127"/>
          <p:cNvSpPr txBox="1"/>
          <p:nvPr/>
        </p:nvSpPr>
        <p:spPr>
          <a:xfrm>
            <a:off x="7101618" y="5975384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29" name="pole tekstowe 128"/>
          <p:cNvSpPr txBox="1"/>
          <p:nvPr/>
        </p:nvSpPr>
        <p:spPr>
          <a:xfrm>
            <a:off x="7646330" y="5992267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30" name="pole tekstowe 129"/>
          <p:cNvSpPr txBox="1"/>
          <p:nvPr/>
        </p:nvSpPr>
        <p:spPr>
          <a:xfrm>
            <a:off x="8206418" y="5992267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9314" y="115905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6" name="Prostokąt: zaokrąglone rogi 135"/>
          <p:cNvSpPr/>
          <p:nvPr/>
        </p:nvSpPr>
        <p:spPr>
          <a:xfrm>
            <a:off x="5721302" y="1184385"/>
            <a:ext cx="933498" cy="694179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7" name="Prostokąt: zaokrąglone rogi 136"/>
          <p:cNvSpPr/>
          <p:nvPr/>
        </p:nvSpPr>
        <p:spPr>
          <a:xfrm>
            <a:off x="5691877" y="3192743"/>
            <a:ext cx="969654" cy="1993826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pole tekstowe 2"/>
              <p:cNvSpPr txBox="1"/>
              <p:nvPr/>
            </p:nvSpPr>
            <p:spPr>
              <a:xfrm>
                <a:off x="711200" y="4832106"/>
                <a:ext cx="1929118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pl-PL" sz="3200" dirty="0"/>
                  <a:t>For </a:t>
                </a:r>
                <a14:m>
                  <m:oMath xmlns:m="http://schemas.openxmlformats.org/officeDocument/2006/math">
                    <m:r>
                      <a:rPr lang="pl-PL" sz="3200" b="0" i="1" smtClean="0">
                        <a:latin typeface="Cambria Math" panose="02040503050406030204" pitchFamily="18" charset="0"/>
                      </a:rPr>
                      <m:t>𝑘</m:t>
                    </m:r>
                    <m:r>
                      <a:rPr lang="pl-PL" sz="32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pl-PL" sz="3200" b="0" i="1" smtClean="0">
                        <a:latin typeface="Cambria Math" panose="02040503050406030204" pitchFamily="18" charset="0"/>
                      </a:rPr>
                      <m:t>2</m:t>
                    </m:r>
                    <m:r>
                      <a:rPr lang="pl-PL" sz="3200" b="0" i="1" smtClean="0">
                        <a:latin typeface="Cambria Math" panose="02040503050406030204" pitchFamily="18" charset="0"/>
                      </a:rPr>
                      <m:t>:</m:t>
                    </m:r>
                  </m:oMath>
                </a14:m>
                <a:endParaRPr lang="pl-PL" sz="3200" dirty="0"/>
              </a:p>
            </p:txBody>
          </p:sp>
        </mc:Choice>
        <mc:Fallback xmlns="">
          <p:sp>
            <p:nvSpPr>
              <p:cNvPr id="3" name="pole tekstow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1200" y="4832106"/>
                <a:ext cx="1929118" cy="584775"/>
              </a:xfrm>
              <a:prstGeom prst="rect">
                <a:avLst/>
              </a:prstGeom>
              <a:blipFill>
                <a:blip r:embed="rId9"/>
                <a:stretch>
                  <a:fillRect l="-8228" t="-12500" b="-34375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12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7705" y="4469622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54429994"/>
      </p:ext>
    </p:extLst>
  </p:cSld>
  <p:clrMapOvr>
    <a:masterClrMapping/>
  </p:clrMapOvr>
</p:sld>
</file>

<file path=ppt/slides/slide1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3200" dirty="0" err="1"/>
              <a:t>Recall</a:t>
            </a:r>
            <a:r>
              <a:rPr lang="pl-PL" sz="3200" dirty="0"/>
              <a:t> the </a:t>
            </a:r>
            <a:r>
              <a:rPr lang="pl-PL" sz="3200" dirty="0" err="1"/>
              <a:t>definition</a:t>
            </a:r>
            <a:r>
              <a:rPr lang="pl-PL" sz="3200" dirty="0"/>
              <a:t> of STV</a:t>
            </a:r>
          </a:p>
        </p:txBody>
      </p:sp>
      <p:cxnSp>
        <p:nvCxnSpPr>
          <p:cNvPr id="81" name="Łącznik prosty 80"/>
          <p:cNvCxnSpPr>
            <a:cxnSpLocks/>
          </p:cNvCxnSpPr>
          <p:nvPr/>
        </p:nvCxnSpPr>
        <p:spPr>
          <a:xfrm>
            <a:off x="5649702" y="1281883"/>
            <a:ext cx="0" cy="532595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200" y="5534019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pole tekstowe 19"/>
          <p:cNvSpPr txBox="1"/>
          <p:nvPr/>
        </p:nvSpPr>
        <p:spPr>
          <a:xfrm>
            <a:off x="5719312" y="2017987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V2:</a:t>
            </a:r>
          </a:p>
        </p:txBody>
      </p:sp>
      <p:sp>
        <p:nvSpPr>
          <p:cNvPr id="25" name="pole tekstowe 24"/>
          <p:cNvSpPr txBox="1"/>
          <p:nvPr/>
        </p:nvSpPr>
        <p:spPr>
          <a:xfrm>
            <a:off x="5719312" y="26820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V3:</a:t>
            </a:r>
          </a:p>
        </p:txBody>
      </p: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3625" y="1845022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" name="pole tekstowe 46"/>
          <p:cNvSpPr txBox="1"/>
          <p:nvPr/>
        </p:nvSpPr>
        <p:spPr>
          <a:xfrm>
            <a:off x="5719312" y="5299075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V7:</a:t>
            </a:r>
          </a:p>
        </p:txBody>
      </p:sp>
      <p:sp>
        <p:nvSpPr>
          <p:cNvPr id="57" name="pole tekstowe 56"/>
          <p:cNvSpPr txBox="1"/>
          <p:nvPr/>
        </p:nvSpPr>
        <p:spPr>
          <a:xfrm>
            <a:off x="5719312" y="59648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V8: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9" name="TextBox 1"/>
              <p:cNvSpPr txBox="1"/>
              <p:nvPr/>
            </p:nvSpPr>
            <p:spPr>
              <a:xfrm>
                <a:off x="299070" y="1294457"/>
                <a:ext cx="5286017" cy="3416320"/>
              </a:xfrm>
              <a:prstGeom prst="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pl-PL" sz="2800" b="1" dirty="0"/>
                  <a:t>STV:</a:t>
                </a:r>
              </a:p>
              <a:p>
                <a:endParaRPr lang="pl-PL" sz="2800" dirty="0"/>
              </a:p>
              <a:p>
                <a:pPr marL="514350" indent="-514350">
                  <a:buFont typeface="+mj-lt"/>
                  <a:buAutoNum type="arabicPeriod"/>
                </a:pPr>
                <a:r>
                  <a:rPr lang="pl-PL" sz="2000" dirty="0"/>
                  <a:t>If </a:t>
                </a:r>
                <a:r>
                  <a:rPr lang="pl-PL" sz="2000" dirty="0" err="1"/>
                  <a:t>there</a:t>
                </a:r>
                <a:r>
                  <a:rPr lang="pl-PL" sz="2000" dirty="0"/>
                  <a:t> </a:t>
                </a:r>
                <a:r>
                  <a:rPr lang="pl-PL" sz="2000" dirty="0" err="1"/>
                  <a:t>exists</a:t>
                </a:r>
                <a:r>
                  <a:rPr lang="pl-PL" sz="2000" dirty="0"/>
                  <a:t> a </a:t>
                </a:r>
                <a:r>
                  <a:rPr lang="pl-PL" sz="2000" dirty="0" err="1"/>
                  <a:t>candidate</a:t>
                </a:r>
                <a:r>
                  <a:rPr lang="pl-PL" sz="2000" dirty="0"/>
                  <a:t> </a:t>
                </a:r>
                <a:r>
                  <a:rPr lang="pl-PL" sz="2000" dirty="0" err="1"/>
                  <a:t>ranked</a:t>
                </a:r>
                <a:r>
                  <a:rPr lang="pl-PL" sz="2000" dirty="0"/>
                  <a:t> </a:t>
                </a:r>
                <a:r>
                  <a:rPr lang="pl-PL" sz="2000" dirty="0" err="1"/>
                  <a:t>first</a:t>
                </a:r>
                <a:r>
                  <a:rPr lang="pl-PL" sz="2000" dirty="0"/>
                  <a:t> by </a:t>
                </a:r>
                <a:r>
                  <a:rPr lang="pl-PL" sz="2000" dirty="0" err="1"/>
                  <a:t>at</a:t>
                </a:r>
                <a:r>
                  <a:rPr lang="pl-PL" sz="2000" dirty="0"/>
                  <a:t> </a:t>
                </a:r>
                <a:r>
                  <a:rPr lang="pl-PL" sz="2000" dirty="0" err="1"/>
                  <a:t>least</a:t>
                </a:r>
                <a:r>
                  <a:rPr lang="pl-PL" sz="2000" dirty="0"/>
                  <a:t> </a:t>
                </a:r>
                <a14:m>
                  <m:oMath xmlns:m="http://schemas.openxmlformats.org/officeDocument/2006/math">
                    <m:r>
                      <a:rPr lang="pl-PL" sz="2000" b="0" i="1">
                        <a:latin typeface="Cambria Math" panose="02040503050406030204" pitchFamily="18" charset="0"/>
                      </a:rPr>
                      <m:t>𝑛</m:t>
                    </m:r>
                    <m:r>
                      <a:rPr lang="pl-PL" sz="2000" b="0" i="1">
                        <a:latin typeface="Cambria Math" panose="02040503050406030204" pitchFamily="18" charset="0"/>
                      </a:rPr>
                      <m:t>/</m:t>
                    </m:r>
                    <m:r>
                      <a:rPr lang="pl-PL" sz="2000" b="0" i="1"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pl-PL" sz="2000" dirty="0"/>
                  <a:t> </a:t>
                </a:r>
                <a:r>
                  <a:rPr lang="pl-PL" sz="2000" dirty="0" err="1"/>
                  <a:t>voters</a:t>
                </a:r>
                <a:r>
                  <a:rPr lang="pl-PL" sz="2000" dirty="0"/>
                  <a:t>, </a:t>
                </a:r>
                <a:r>
                  <a:rPr lang="pl-PL" sz="2000" dirty="0" err="1"/>
                  <a:t>take</a:t>
                </a:r>
                <a:r>
                  <a:rPr lang="pl-PL" sz="2000" dirty="0"/>
                  <a:t> </a:t>
                </a:r>
                <a:r>
                  <a:rPr lang="pl-PL" sz="2000" dirty="0" err="1"/>
                  <a:t>this</a:t>
                </a:r>
                <a:r>
                  <a:rPr lang="pl-PL" sz="2000" dirty="0"/>
                  <a:t> </a:t>
                </a:r>
                <a:r>
                  <a:rPr lang="pl-PL" sz="2000" dirty="0" err="1"/>
                  <a:t>candidate</a:t>
                </a:r>
                <a:r>
                  <a:rPr lang="pl-PL" sz="2000" dirty="0"/>
                  <a:t> to the </a:t>
                </a:r>
                <a:r>
                  <a:rPr lang="pl-PL" sz="2000" dirty="0" err="1"/>
                  <a:t>committee</a:t>
                </a:r>
                <a:r>
                  <a:rPr lang="pl-PL" sz="2000" dirty="0"/>
                  <a:t>, </a:t>
                </a:r>
                <a:r>
                  <a:rPr lang="pl-PL" sz="2000" dirty="0" err="1"/>
                  <a:t>remove</a:t>
                </a:r>
                <a:r>
                  <a:rPr lang="pl-PL" sz="2000" dirty="0"/>
                  <a:t> </a:t>
                </a:r>
                <a:r>
                  <a:rPr lang="pl-PL" sz="2000" dirty="0" err="1"/>
                  <a:t>this</a:t>
                </a:r>
                <a:r>
                  <a:rPr lang="pl-PL" sz="2000" dirty="0"/>
                  <a:t> </a:t>
                </a:r>
                <a:r>
                  <a:rPr lang="pl-PL" sz="2000" dirty="0" err="1"/>
                  <a:t>candidate</a:t>
                </a:r>
                <a:r>
                  <a:rPr lang="pl-PL" sz="2000" dirty="0"/>
                  <a:t> from the </a:t>
                </a:r>
                <a:r>
                  <a:rPr lang="pl-PL" sz="2000" dirty="0" err="1"/>
                  <a:t>election</a:t>
                </a:r>
                <a:r>
                  <a:rPr lang="pl-PL" sz="2000" dirty="0"/>
                  <a:t>, and </a:t>
                </a:r>
                <a:r>
                  <a:rPr lang="pl-PL" sz="2000" dirty="0" err="1"/>
                  <a:t>remove</a:t>
                </a:r>
                <a:r>
                  <a:rPr lang="pl-PL" sz="2000" dirty="0"/>
                  <a:t> </a:t>
                </a:r>
                <a:r>
                  <a:rPr lang="pl-PL" sz="2000" dirty="0" err="1"/>
                  <a:t>some</a:t>
                </a:r>
                <a:r>
                  <a:rPr lang="pl-PL" sz="2000" dirty="0"/>
                  <a:t> of </a:t>
                </a:r>
                <a:r>
                  <a:rPr lang="pl-PL" sz="2000" dirty="0" err="1"/>
                  <a:t>her</a:t>
                </a:r>
                <a:r>
                  <a:rPr lang="pl-PL" sz="2000" dirty="0"/>
                  <a:t> </a:t>
                </a:r>
                <a14:m>
                  <m:oMath xmlns:m="http://schemas.openxmlformats.org/officeDocument/2006/math">
                    <m:r>
                      <a:rPr lang="pl-PL" sz="2000" b="0" i="1">
                        <a:latin typeface="Cambria Math" panose="02040503050406030204" pitchFamily="18" charset="0"/>
                      </a:rPr>
                      <m:t>𝑛</m:t>
                    </m:r>
                    <m:r>
                      <a:rPr lang="pl-PL" sz="2000" b="0" i="1">
                        <a:latin typeface="Cambria Math" panose="02040503050406030204" pitchFamily="18" charset="0"/>
                      </a:rPr>
                      <m:t>/</m:t>
                    </m:r>
                    <m:r>
                      <a:rPr lang="pl-PL" sz="2000" b="0" i="1"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pl-PL" sz="2000" dirty="0"/>
                  <a:t> </a:t>
                </a:r>
                <a:r>
                  <a:rPr lang="pl-PL" sz="2000" dirty="0" err="1"/>
                  <a:t>supporters</a:t>
                </a:r>
                <a:r>
                  <a:rPr lang="pl-PL" sz="2000" dirty="0"/>
                  <a:t> (</a:t>
                </a:r>
                <a:r>
                  <a:rPr lang="pl-PL" sz="2000" dirty="0" err="1"/>
                  <a:t>voters</a:t>
                </a:r>
                <a:r>
                  <a:rPr lang="pl-PL" sz="2000" dirty="0"/>
                  <a:t> </a:t>
                </a:r>
                <a:r>
                  <a:rPr lang="pl-PL" sz="2000" dirty="0" err="1"/>
                  <a:t>who</a:t>
                </a:r>
                <a:r>
                  <a:rPr lang="pl-PL" sz="2000" dirty="0"/>
                  <a:t> </a:t>
                </a:r>
                <a:r>
                  <a:rPr lang="pl-PL" sz="2000" dirty="0" err="1"/>
                  <a:t>rank</a:t>
                </a:r>
                <a:r>
                  <a:rPr lang="pl-PL" sz="2000" dirty="0"/>
                  <a:t> </a:t>
                </a:r>
                <a:r>
                  <a:rPr lang="pl-PL" sz="2000" dirty="0" err="1"/>
                  <a:t>her</a:t>
                </a:r>
                <a:r>
                  <a:rPr lang="pl-PL" sz="2000" dirty="0"/>
                  <a:t> </a:t>
                </a:r>
                <a:r>
                  <a:rPr lang="pl-PL" sz="2000" dirty="0" err="1"/>
                  <a:t>first</a:t>
                </a:r>
                <a:r>
                  <a:rPr lang="pl-PL" sz="2000" dirty="0"/>
                  <a:t>).</a:t>
                </a:r>
              </a:p>
              <a:p>
                <a:pPr marL="514350" indent="-514350">
                  <a:buFont typeface="+mj-lt"/>
                  <a:buAutoNum type="arabicPeriod"/>
                </a:pPr>
                <a:endParaRPr lang="pl-PL" sz="2000" dirty="0"/>
              </a:p>
              <a:p>
                <a:pPr marL="514350" indent="-514350">
                  <a:buFont typeface="+mj-lt"/>
                  <a:buAutoNum type="arabicPeriod"/>
                </a:pPr>
                <a:r>
                  <a:rPr lang="pl-PL" sz="2000" dirty="0" err="1"/>
                  <a:t>Otherwise</a:t>
                </a:r>
                <a:r>
                  <a:rPr lang="pl-PL" sz="2000" dirty="0"/>
                  <a:t>, </a:t>
                </a:r>
                <a:r>
                  <a:rPr lang="pl-PL" sz="2000" dirty="0" err="1"/>
                  <a:t>remove</a:t>
                </a:r>
                <a:r>
                  <a:rPr lang="pl-PL" sz="2000" dirty="0"/>
                  <a:t> the </a:t>
                </a:r>
                <a:r>
                  <a:rPr lang="pl-PL" sz="2000" dirty="0" err="1"/>
                  <a:t>candidate</a:t>
                </a:r>
                <a:r>
                  <a:rPr lang="pl-PL" sz="2000" dirty="0"/>
                  <a:t> with the </a:t>
                </a:r>
                <a:r>
                  <a:rPr lang="pl-PL" sz="2000" dirty="0" err="1"/>
                  <a:t>lowest</a:t>
                </a:r>
                <a:r>
                  <a:rPr lang="pl-PL" sz="2000" dirty="0"/>
                  <a:t> </a:t>
                </a:r>
                <a:r>
                  <a:rPr lang="pl-PL" sz="2000" dirty="0" err="1"/>
                  <a:t>plurality</a:t>
                </a:r>
                <a:r>
                  <a:rPr lang="pl-PL" sz="2000" dirty="0"/>
                  <a:t> </a:t>
                </a:r>
                <a:r>
                  <a:rPr lang="pl-PL" sz="2000" dirty="0" err="1"/>
                  <a:t>score</a:t>
                </a:r>
                <a:r>
                  <a:rPr lang="pl-PL" sz="2000" dirty="0"/>
                  <a:t>.</a:t>
                </a:r>
              </a:p>
            </p:txBody>
          </p:sp>
        </mc:Choice>
        <mc:Fallback xmlns="">
          <p:sp>
            <p:nvSpPr>
              <p:cNvPr id="69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9070" y="1294457"/>
                <a:ext cx="5286017" cy="3416320"/>
              </a:xfrm>
              <a:prstGeom prst="rect">
                <a:avLst/>
              </a:prstGeom>
              <a:blipFill>
                <a:blip r:embed="rId5"/>
                <a:stretch>
                  <a:fillRect l="-2186" t="-1421" r="-460" b="-1954"/>
                </a:stretch>
              </a:blip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3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6748" y="1805266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3768" y="1871004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" name="pole tekstowe 53"/>
          <p:cNvSpPr txBox="1"/>
          <p:nvPr/>
        </p:nvSpPr>
        <p:spPr>
          <a:xfrm>
            <a:off x="6538243" y="1972066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55" name="pole tekstowe 54"/>
          <p:cNvSpPr txBox="1"/>
          <p:nvPr/>
        </p:nvSpPr>
        <p:spPr>
          <a:xfrm>
            <a:off x="7083787" y="1962832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56" name="pole tekstowe 55"/>
          <p:cNvSpPr txBox="1"/>
          <p:nvPr/>
        </p:nvSpPr>
        <p:spPr>
          <a:xfrm>
            <a:off x="7628499" y="1949973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7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3472" y="248494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7988" y="2461576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2542" y="2552642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0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1978" y="2556367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" name="pole tekstowe 81"/>
          <p:cNvSpPr txBox="1"/>
          <p:nvPr/>
        </p:nvSpPr>
        <p:spPr>
          <a:xfrm>
            <a:off x="6548090" y="2611993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83" name="pole tekstowe 82"/>
          <p:cNvSpPr txBox="1"/>
          <p:nvPr/>
        </p:nvSpPr>
        <p:spPr>
          <a:xfrm>
            <a:off x="7093634" y="2602759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84" name="pole tekstowe 83"/>
          <p:cNvSpPr txBox="1"/>
          <p:nvPr/>
        </p:nvSpPr>
        <p:spPr>
          <a:xfrm>
            <a:off x="7638346" y="2589900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1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9785" y="5166601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5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7454" y="5187286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6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3715" y="5092571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7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8621" y="5207579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" name="pole tekstowe 117"/>
          <p:cNvSpPr txBox="1"/>
          <p:nvPr/>
        </p:nvSpPr>
        <p:spPr>
          <a:xfrm>
            <a:off x="6556074" y="5303187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19" name="pole tekstowe 118"/>
          <p:cNvSpPr txBox="1"/>
          <p:nvPr/>
        </p:nvSpPr>
        <p:spPr>
          <a:xfrm>
            <a:off x="7101618" y="5293953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20" name="pole tekstowe 119"/>
          <p:cNvSpPr txBox="1"/>
          <p:nvPr/>
        </p:nvSpPr>
        <p:spPr>
          <a:xfrm>
            <a:off x="7646330" y="531083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2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1978" y="5848807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4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5761" y="5877359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5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3719" y="5787974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6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1227" y="5848807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7" name="pole tekstowe 126"/>
          <p:cNvSpPr txBox="1"/>
          <p:nvPr/>
        </p:nvSpPr>
        <p:spPr>
          <a:xfrm>
            <a:off x="6556074" y="5984618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28" name="pole tekstowe 127"/>
          <p:cNvSpPr txBox="1"/>
          <p:nvPr/>
        </p:nvSpPr>
        <p:spPr>
          <a:xfrm>
            <a:off x="7101618" y="5975384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29" name="pole tekstowe 128"/>
          <p:cNvSpPr txBox="1"/>
          <p:nvPr/>
        </p:nvSpPr>
        <p:spPr>
          <a:xfrm>
            <a:off x="7646330" y="5992267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pole tekstowe 2"/>
              <p:cNvSpPr txBox="1"/>
              <p:nvPr/>
            </p:nvSpPr>
            <p:spPr>
              <a:xfrm>
                <a:off x="711200" y="4832106"/>
                <a:ext cx="1929118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pl-PL" sz="3200" dirty="0"/>
                  <a:t>For </a:t>
                </a:r>
                <a14:m>
                  <m:oMath xmlns:m="http://schemas.openxmlformats.org/officeDocument/2006/math">
                    <m:r>
                      <a:rPr lang="pl-PL" sz="3200" b="0" i="1" smtClean="0">
                        <a:latin typeface="Cambria Math" panose="02040503050406030204" pitchFamily="18" charset="0"/>
                      </a:rPr>
                      <m:t>𝑘</m:t>
                    </m:r>
                    <m:r>
                      <a:rPr lang="pl-PL" sz="32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pl-PL" sz="3200" b="0" i="1" smtClean="0">
                        <a:latin typeface="Cambria Math" panose="02040503050406030204" pitchFamily="18" charset="0"/>
                      </a:rPr>
                      <m:t>2</m:t>
                    </m:r>
                    <m:r>
                      <a:rPr lang="pl-PL" sz="3200" b="0" i="1" smtClean="0">
                        <a:latin typeface="Cambria Math" panose="02040503050406030204" pitchFamily="18" charset="0"/>
                      </a:rPr>
                      <m:t>:</m:t>
                    </m:r>
                  </m:oMath>
                </a14:m>
                <a:endParaRPr lang="pl-PL" sz="3200" dirty="0"/>
              </a:p>
            </p:txBody>
          </p:sp>
        </mc:Choice>
        <mc:Fallback xmlns="">
          <p:sp>
            <p:nvSpPr>
              <p:cNvPr id="3" name="pole tekstow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1200" y="4832106"/>
                <a:ext cx="1929118" cy="584775"/>
              </a:xfrm>
              <a:prstGeom prst="rect">
                <a:avLst/>
              </a:prstGeom>
              <a:blipFill>
                <a:blip r:embed="rId9"/>
                <a:stretch>
                  <a:fillRect l="-8228" t="-12500" b="-34375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3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7291" y="1890154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01323576"/>
      </p:ext>
    </p:extLst>
  </p:cSld>
  <p:clrMapOvr>
    <a:masterClrMapping/>
  </p:clrMapOvr>
</p:sld>
</file>

<file path=ppt/slides/slide1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3200" dirty="0" err="1"/>
              <a:t>Recall</a:t>
            </a:r>
            <a:r>
              <a:rPr lang="pl-PL" sz="3200" dirty="0"/>
              <a:t> the </a:t>
            </a:r>
            <a:r>
              <a:rPr lang="pl-PL" sz="3200" dirty="0" err="1"/>
              <a:t>definition</a:t>
            </a:r>
            <a:r>
              <a:rPr lang="pl-PL" sz="3200" dirty="0"/>
              <a:t> of STV</a:t>
            </a:r>
          </a:p>
        </p:txBody>
      </p:sp>
      <p:cxnSp>
        <p:nvCxnSpPr>
          <p:cNvPr id="81" name="Łącznik prosty 80"/>
          <p:cNvCxnSpPr>
            <a:cxnSpLocks/>
          </p:cNvCxnSpPr>
          <p:nvPr/>
        </p:nvCxnSpPr>
        <p:spPr>
          <a:xfrm>
            <a:off x="5649702" y="1281883"/>
            <a:ext cx="0" cy="532595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200" y="5534019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pole tekstowe 19"/>
          <p:cNvSpPr txBox="1"/>
          <p:nvPr/>
        </p:nvSpPr>
        <p:spPr>
          <a:xfrm>
            <a:off x="5719312" y="2017987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V2:</a:t>
            </a:r>
          </a:p>
        </p:txBody>
      </p:sp>
      <p:sp>
        <p:nvSpPr>
          <p:cNvPr id="25" name="pole tekstowe 24"/>
          <p:cNvSpPr txBox="1"/>
          <p:nvPr/>
        </p:nvSpPr>
        <p:spPr>
          <a:xfrm>
            <a:off x="5719312" y="26820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V3:</a:t>
            </a:r>
          </a:p>
        </p:txBody>
      </p: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3625" y="1845022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" name="pole tekstowe 46"/>
          <p:cNvSpPr txBox="1"/>
          <p:nvPr/>
        </p:nvSpPr>
        <p:spPr>
          <a:xfrm>
            <a:off x="5719312" y="5299075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V7:</a:t>
            </a:r>
          </a:p>
        </p:txBody>
      </p:sp>
      <p:sp>
        <p:nvSpPr>
          <p:cNvPr id="57" name="pole tekstowe 56"/>
          <p:cNvSpPr txBox="1"/>
          <p:nvPr/>
        </p:nvSpPr>
        <p:spPr>
          <a:xfrm>
            <a:off x="5719312" y="59648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V8: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9" name="TextBox 1"/>
              <p:cNvSpPr txBox="1"/>
              <p:nvPr/>
            </p:nvSpPr>
            <p:spPr>
              <a:xfrm>
                <a:off x="299070" y="1294457"/>
                <a:ext cx="5286017" cy="3416320"/>
              </a:xfrm>
              <a:prstGeom prst="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pl-PL" sz="2800" b="1" dirty="0"/>
                  <a:t>STV:</a:t>
                </a:r>
              </a:p>
              <a:p>
                <a:endParaRPr lang="pl-PL" sz="2800" dirty="0"/>
              </a:p>
              <a:p>
                <a:pPr marL="514350" indent="-514350">
                  <a:buFont typeface="+mj-lt"/>
                  <a:buAutoNum type="arabicPeriod"/>
                </a:pPr>
                <a:r>
                  <a:rPr lang="pl-PL" sz="2000" dirty="0"/>
                  <a:t>If </a:t>
                </a:r>
                <a:r>
                  <a:rPr lang="pl-PL" sz="2000" dirty="0" err="1"/>
                  <a:t>there</a:t>
                </a:r>
                <a:r>
                  <a:rPr lang="pl-PL" sz="2000" dirty="0"/>
                  <a:t> </a:t>
                </a:r>
                <a:r>
                  <a:rPr lang="pl-PL" sz="2000" dirty="0" err="1"/>
                  <a:t>exists</a:t>
                </a:r>
                <a:r>
                  <a:rPr lang="pl-PL" sz="2000" dirty="0"/>
                  <a:t> a </a:t>
                </a:r>
                <a:r>
                  <a:rPr lang="pl-PL" sz="2000" dirty="0" err="1"/>
                  <a:t>candidate</a:t>
                </a:r>
                <a:r>
                  <a:rPr lang="pl-PL" sz="2000" dirty="0"/>
                  <a:t> </a:t>
                </a:r>
                <a:r>
                  <a:rPr lang="pl-PL" sz="2000" dirty="0" err="1"/>
                  <a:t>ranked</a:t>
                </a:r>
                <a:r>
                  <a:rPr lang="pl-PL" sz="2000" dirty="0"/>
                  <a:t> </a:t>
                </a:r>
                <a:r>
                  <a:rPr lang="pl-PL" sz="2000" dirty="0" err="1"/>
                  <a:t>first</a:t>
                </a:r>
                <a:r>
                  <a:rPr lang="pl-PL" sz="2000" dirty="0"/>
                  <a:t> by </a:t>
                </a:r>
                <a:r>
                  <a:rPr lang="pl-PL" sz="2000" dirty="0" err="1"/>
                  <a:t>at</a:t>
                </a:r>
                <a:r>
                  <a:rPr lang="pl-PL" sz="2000" dirty="0"/>
                  <a:t> </a:t>
                </a:r>
                <a:r>
                  <a:rPr lang="pl-PL" sz="2000" dirty="0" err="1"/>
                  <a:t>least</a:t>
                </a:r>
                <a:r>
                  <a:rPr lang="pl-PL" sz="2000" dirty="0"/>
                  <a:t> </a:t>
                </a:r>
                <a14:m>
                  <m:oMath xmlns:m="http://schemas.openxmlformats.org/officeDocument/2006/math">
                    <m:r>
                      <a:rPr lang="pl-PL" sz="2000" b="0" i="1">
                        <a:latin typeface="Cambria Math" panose="02040503050406030204" pitchFamily="18" charset="0"/>
                      </a:rPr>
                      <m:t>𝑛</m:t>
                    </m:r>
                    <m:r>
                      <a:rPr lang="pl-PL" sz="2000" b="0" i="1">
                        <a:latin typeface="Cambria Math" panose="02040503050406030204" pitchFamily="18" charset="0"/>
                      </a:rPr>
                      <m:t>/</m:t>
                    </m:r>
                    <m:r>
                      <a:rPr lang="pl-PL" sz="2000" b="0" i="1"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pl-PL" sz="2000" dirty="0"/>
                  <a:t> </a:t>
                </a:r>
                <a:r>
                  <a:rPr lang="pl-PL" sz="2000" dirty="0" err="1"/>
                  <a:t>voters</a:t>
                </a:r>
                <a:r>
                  <a:rPr lang="pl-PL" sz="2000" dirty="0"/>
                  <a:t>, </a:t>
                </a:r>
                <a:r>
                  <a:rPr lang="pl-PL" sz="2000" dirty="0" err="1"/>
                  <a:t>take</a:t>
                </a:r>
                <a:r>
                  <a:rPr lang="pl-PL" sz="2000" dirty="0"/>
                  <a:t> </a:t>
                </a:r>
                <a:r>
                  <a:rPr lang="pl-PL" sz="2000" dirty="0" err="1"/>
                  <a:t>this</a:t>
                </a:r>
                <a:r>
                  <a:rPr lang="pl-PL" sz="2000" dirty="0"/>
                  <a:t> </a:t>
                </a:r>
                <a:r>
                  <a:rPr lang="pl-PL" sz="2000" dirty="0" err="1"/>
                  <a:t>candidate</a:t>
                </a:r>
                <a:r>
                  <a:rPr lang="pl-PL" sz="2000" dirty="0"/>
                  <a:t> to the </a:t>
                </a:r>
                <a:r>
                  <a:rPr lang="pl-PL" sz="2000" dirty="0" err="1"/>
                  <a:t>committee</a:t>
                </a:r>
                <a:r>
                  <a:rPr lang="pl-PL" sz="2000" dirty="0"/>
                  <a:t>, </a:t>
                </a:r>
                <a:r>
                  <a:rPr lang="pl-PL" sz="2000" dirty="0" err="1"/>
                  <a:t>remove</a:t>
                </a:r>
                <a:r>
                  <a:rPr lang="pl-PL" sz="2000" dirty="0"/>
                  <a:t> </a:t>
                </a:r>
                <a:r>
                  <a:rPr lang="pl-PL" sz="2000" dirty="0" err="1"/>
                  <a:t>this</a:t>
                </a:r>
                <a:r>
                  <a:rPr lang="pl-PL" sz="2000" dirty="0"/>
                  <a:t> </a:t>
                </a:r>
                <a:r>
                  <a:rPr lang="pl-PL" sz="2000" dirty="0" err="1"/>
                  <a:t>candidate</a:t>
                </a:r>
                <a:r>
                  <a:rPr lang="pl-PL" sz="2000" dirty="0"/>
                  <a:t> from the </a:t>
                </a:r>
                <a:r>
                  <a:rPr lang="pl-PL" sz="2000" dirty="0" err="1"/>
                  <a:t>election</a:t>
                </a:r>
                <a:r>
                  <a:rPr lang="pl-PL" sz="2000" dirty="0"/>
                  <a:t>, and </a:t>
                </a:r>
                <a:r>
                  <a:rPr lang="pl-PL" sz="2000" dirty="0" err="1"/>
                  <a:t>remove</a:t>
                </a:r>
                <a:r>
                  <a:rPr lang="pl-PL" sz="2000" dirty="0"/>
                  <a:t> </a:t>
                </a:r>
                <a:r>
                  <a:rPr lang="pl-PL" sz="2000" dirty="0" err="1"/>
                  <a:t>some</a:t>
                </a:r>
                <a:r>
                  <a:rPr lang="pl-PL" sz="2000" dirty="0"/>
                  <a:t> of </a:t>
                </a:r>
                <a:r>
                  <a:rPr lang="pl-PL" sz="2000" dirty="0" err="1"/>
                  <a:t>her</a:t>
                </a:r>
                <a:r>
                  <a:rPr lang="pl-PL" sz="2000" dirty="0"/>
                  <a:t> </a:t>
                </a:r>
                <a14:m>
                  <m:oMath xmlns:m="http://schemas.openxmlformats.org/officeDocument/2006/math">
                    <m:r>
                      <a:rPr lang="pl-PL" sz="2000" b="0" i="1">
                        <a:latin typeface="Cambria Math" panose="02040503050406030204" pitchFamily="18" charset="0"/>
                      </a:rPr>
                      <m:t>𝑛</m:t>
                    </m:r>
                    <m:r>
                      <a:rPr lang="pl-PL" sz="2000" b="0" i="1">
                        <a:latin typeface="Cambria Math" panose="02040503050406030204" pitchFamily="18" charset="0"/>
                      </a:rPr>
                      <m:t>/</m:t>
                    </m:r>
                    <m:r>
                      <a:rPr lang="pl-PL" sz="2000" b="0" i="1"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pl-PL" sz="2000" dirty="0"/>
                  <a:t> </a:t>
                </a:r>
                <a:r>
                  <a:rPr lang="pl-PL" sz="2000" dirty="0" err="1"/>
                  <a:t>supporters</a:t>
                </a:r>
                <a:r>
                  <a:rPr lang="pl-PL" sz="2000" dirty="0"/>
                  <a:t> (</a:t>
                </a:r>
                <a:r>
                  <a:rPr lang="pl-PL" sz="2000" dirty="0" err="1"/>
                  <a:t>voters</a:t>
                </a:r>
                <a:r>
                  <a:rPr lang="pl-PL" sz="2000" dirty="0"/>
                  <a:t> </a:t>
                </a:r>
                <a:r>
                  <a:rPr lang="pl-PL" sz="2000" dirty="0" err="1"/>
                  <a:t>who</a:t>
                </a:r>
                <a:r>
                  <a:rPr lang="pl-PL" sz="2000" dirty="0"/>
                  <a:t> </a:t>
                </a:r>
                <a:r>
                  <a:rPr lang="pl-PL" sz="2000" dirty="0" err="1"/>
                  <a:t>rank</a:t>
                </a:r>
                <a:r>
                  <a:rPr lang="pl-PL" sz="2000" dirty="0"/>
                  <a:t> </a:t>
                </a:r>
                <a:r>
                  <a:rPr lang="pl-PL" sz="2000" dirty="0" err="1"/>
                  <a:t>her</a:t>
                </a:r>
                <a:r>
                  <a:rPr lang="pl-PL" sz="2000" dirty="0"/>
                  <a:t> </a:t>
                </a:r>
                <a:r>
                  <a:rPr lang="pl-PL" sz="2000" dirty="0" err="1"/>
                  <a:t>first</a:t>
                </a:r>
                <a:r>
                  <a:rPr lang="pl-PL" sz="2000" dirty="0"/>
                  <a:t>).</a:t>
                </a:r>
              </a:p>
              <a:p>
                <a:pPr marL="514350" indent="-514350">
                  <a:buFont typeface="+mj-lt"/>
                  <a:buAutoNum type="arabicPeriod"/>
                </a:pPr>
                <a:endParaRPr lang="pl-PL" sz="2000" dirty="0"/>
              </a:p>
              <a:p>
                <a:pPr marL="514350" indent="-514350">
                  <a:buFont typeface="+mj-lt"/>
                  <a:buAutoNum type="arabicPeriod"/>
                </a:pPr>
                <a:r>
                  <a:rPr lang="pl-PL" sz="2000" b="1" dirty="0" err="1"/>
                  <a:t>Otherwise</a:t>
                </a:r>
                <a:r>
                  <a:rPr lang="pl-PL" sz="2000" b="1" dirty="0"/>
                  <a:t>, </a:t>
                </a:r>
                <a:r>
                  <a:rPr lang="pl-PL" sz="2000" b="1" dirty="0" err="1"/>
                  <a:t>remove</a:t>
                </a:r>
                <a:r>
                  <a:rPr lang="pl-PL" sz="2000" b="1" dirty="0"/>
                  <a:t> the </a:t>
                </a:r>
                <a:r>
                  <a:rPr lang="pl-PL" sz="2000" b="1" dirty="0" err="1"/>
                  <a:t>candidate</a:t>
                </a:r>
                <a:r>
                  <a:rPr lang="pl-PL" sz="2000" b="1" dirty="0"/>
                  <a:t> with the </a:t>
                </a:r>
                <a:r>
                  <a:rPr lang="pl-PL" sz="2000" b="1" dirty="0" err="1"/>
                  <a:t>lowest</a:t>
                </a:r>
                <a:r>
                  <a:rPr lang="pl-PL" sz="2000" b="1" dirty="0"/>
                  <a:t> </a:t>
                </a:r>
                <a:r>
                  <a:rPr lang="pl-PL" sz="2000" b="1" dirty="0" err="1"/>
                  <a:t>plurality</a:t>
                </a:r>
                <a:r>
                  <a:rPr lang="pl-PL" sz="2000" b="1" dirty="0"/>
                  <a:t> </a:t>
                </a:r>
                <a:r>
                  <a:rPr lang="pl-PL" sz="2000" b="1" dirty="0" err="1"/>
                  <a:t>score</a:t>
                </a:r>
                <a:r>
                  <a:rPr lang="pl-PL" sz="2000" b="1" dirty="0"/>
                  <a:t>.</a:t>
                </a:r>
              </a:p>
            </p:txBody>
          </p:sp>
        </mc:Choice>
        <mc:Fallback xmlns="">
          <p:sp>
            <p:nvSpPr>
              <p:cNvPr id="69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9070" y="1294457"/>
                <a:ext cx="5286017" cy="3416320"/>
              </a:xfrm>
              <a:prstGeom prst="rect">
                <a:avLst/>
              </a:prstGeom>
              <a:blipFill>
                <a:blip r:embed="rId5"/>
                <a:stretch>
                  <a:fillRect l="-2186" t="-1421" r="-460" b="-1954"/>
                </a:stretch>
              </a:blip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3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6748" y="1805266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3768" y="1871004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" name="pole tekstowe 53"/>
          <p:cNvSpPr txBox="1"/>
          <p:nvPr/>
        </p:nvSpPr>
        <p:spPr>
          <a:xfrm>
            <a:off x="6538243" y="1972066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55" name="pole tekstowe 54"/>
          <p:cNvSpPr txBox="1"/>
          <p:nvPr/>
        </p:nvSpPr>
        <p:spPr>
          <a:xfrm>
            <a:off x="7083787" y="1962832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56" name="pole tekstowe 55"/>
          <p:cNvSpPr txBox="1"/>
          <p:nvPr/>
        </p:nvSpPr>
        <p:spPr>
          <a:xfrm>
            <a:off x="7628499" y="1949973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7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3472" y="248494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7988" y="2461576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2542" y="2552642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0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1978" y="2556367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" name="pole tekstowe 81"/>
          <p:cNvSpPr txBox="1"/>
          <p:nvPr/>
        </p:nvSpPr>
        <p:spPr>
          <a:xfrm>
            <a:off x="6548090" y="2611993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83" name="pole tekstowe 82"/>
          <p:cNvSpPr txBox="1"/>
          <p:nvPr/>
        </p:nvSpPr>
        <p:spPr>
          <a:xfrm>
            <a:off x="7093634" y="2602759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84" name="pole tekstowe 83"/>
          <p:cNvSpPr txBox="1"/>
          <p:nvPr/>
        </p:nvSpPr>
        <p:spPr>
          <a:xfrm>
            <a:off x="7638346" y="2589900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1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9785" y="5166601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5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7454" y="5187286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6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3715" y="5092571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7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8621" y="5207579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" name="pole tekstowe 117"/>
          <p:cNvSpPr txBox="1"/>
          <p:nvPr/>
        </p:nvSpPr>
        <p:spPr>
          <a:xfrm>
            <a:off x="6556074" y="5303187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19" name="pole tekstowe 118"/>
          <p:cNvSpPr txBox="1"/>
          <p:nvPr/>
        </p:nvSpPr>
        <p:spPr>
          <a:xfrm>
            <a:off x="7101618" y="5293953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20" name="pole tekstowe 119"/>
          <p:cNvSpPr txBox="1"/>
          <p:nvPr/>
        </p:nvSpPr>
        <p:spPr>
          <a:xfrm>
            <a:off x="7646330" y="531083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2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1978" y="5848807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4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5761" y="5877359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5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3719" y="5787974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6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1227" y="5848807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7" name="pole tekstowe 126"/>
          <p:cNvSpPr txBox="1"/>
          <p:nvPr/>
        </p:nvSpPr>
        <p:spPr>
          <a:xfrm>
            <a:off x="6556074" y="5984618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28" name="pole tekstowe 127"/>
          <p:cNvSpPr txBox="1"/>
          <p:nvPr/>
        </p:nvSpPr>
        <p:spPr>
          <a:xfrm>
            <a:off x="7101618" y="5975384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29" name="pole tekstowe 128"/>
          <p:cNvSpPr txBox="1"/>
          <p:nvPr/>
        </p:nvSpPr>
        <p:spPr>
          <a:xfrm>
            <a:off x="7646330" y="5992267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pole tekstowe 2"/>
              <p:cNvSpPr txBox="1"/>
              <p:nvPr/>
            </p:nvSpPr>
            <p:spPr>
              <a:xfrm>
                <a:off x="711200" y="4832106"/>
                <a:ext cx="1929118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pl-PL" sz="3200" dirty="0"/>
                  <a:t>For </a:t>
                </a:r>
                <a14:m>
                  <m:oMath xmlns:m="http://schemas.openxmlformats.org/officeDocument/2006/math">
                    <m:r>
                      <a:rPr lang="pl-PL" sz="3200" b="0" i="1" smtClean="0">
                        <a:latin typeface="Cambria Math" panose="02040503050406030204" pitchFamily="18" charset="0"/>
                      </a:rPr>
                      <m:t>𝑘</m:t>
                    </m:r>
                    <m:r>
                      <a:rPr lang="pl-PL" sz="32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pl-PL" sz="3200" b="0" i="1" smtClean="0">
                        <a:latin typeface="Cambria Math" panose="02040503050406030204" pitchFamily="18" charset="0"/>
                      </a:rPr>
                      <m:t>2</m:t>
                    </m:r>
                    <m:r>
                      <a:rPr lang="pl-PL" sz="3200" b="0" i="1" smtClean="0">
                        <a:latin typeface="Cambria Math" panose="02040503050406030204" pitchFamily="18" charset="0"/>
                      </a:rPr>
                      <m:t>:</m:t>
                    </m:r>
                  </m:oMath>
                </a14:m>
                <a:endParaRPr lang="pl-PL" sz="3200" dirty="0"/>
              </a:p>
            </p:txBody>
          </p:sp>
        </mc:Choice>
        <mc:Fallback xmlns="">
          <p:sp>
            <p:nvSpPr>
              <p:cNvPr id="3" name="pole tekstow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1200" y="4832106"/>
                <a:ext cx="1929118" cy="584775"/>
              </a:xfrm>
              <a:prstGeom prst="rect">
                <a:avLst/>
              </a:prstGeom>
              <a:blipFill>
                <a:blip r:embed="rId9"/>
                <a:stretch>
                  <a:fillRect l="-8228" t="-12500" b="-34375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3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7291" y="1890154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7277661" y="1765306"/>
            <a:ext cx="45076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800" dirty="0">
                <a:solidFill>
                  <a:srgbClr val="FF0000"/>
                </a:solidFill>
              </a:rPr>
              <a:t>x</a:t>
            </a:r>
          </a:p>
        </p:txBody>
      </p:sp>
      <p:sp>
        <p:nvSpPr>
          <p:cNvPr id="41" name="pole tekstowe 40"/>
          <p:cNvSpPr txBox="1"/>
          <p:nvPr/>
        </p:nvSpPr>
        <p:spPr>
          <a:xfrm>
            <a:off x="6748476" y="2418092"/>
            <a:ext cx="45076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800" dirty="0">
                <a:solidFill>
                  <a:srgbClr val="FF0000"/>
                </a:solidFill>
              </a:rPr>
              <a:t>x</a:t>
            </a:r>
          </a:p>
        </p:txBody>
      </p:sp>
      <p:sp>
        <p:nvSpPr>
          <p:cNvPr id="42" name="pole tekstowe 41"/>
          <p:cNvSpPr txBox="1"/>
          <p:nvPr/>
        </p:nvSpPr>
        <p:spPr>
          <a:xfrm>
            <a:off x="7305598" y="5118519"/>
            <a:ext cx="45076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800" dirty="0">
                <a:solidFill>
                  <a:srgbClr val="FF0000"/>
                </a:solidFill>
              </a:rPr>
              <a:t>x</a:t>
            </a:r>
          </a:p>
        </p:txBody>
      </p:sp>
      <p:sp>
        <p:nvSpPr>
          <p:cNvPr id="43" name="pole tekstowe 42"/>
          <p:cNvSpPr txBox="1"/>
          <p:nvPr/>
        </p:nvSpPr>
        <p:spPr>
          <a:xfrm>
            <a:off x="7870039" y="5754470"/>
            <a:ext cx="45076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800" dirty="0">
                <a:solidFill>
                  <a:srgbClr val="FF0000"/>
                </a:solidFill>
              </a:rPr>
              <a:t>x</a:t>
            </a:r>
          </a:p>
        </p:txBody>
      </p:sp>
    </p:spTree>
    <p:extLst>
      <p:ext uri="{BB962C8B-B14F-4D97-AF65-F5344CB8AC3E}">
        <p14:creationId xmlns:p14="http://schemas.microsoft.com/office/powerpoint/2010/main" val="1414692715"/>
      </p:ext>
    </p:extLst>
  </p:cSld>
  <p:clrMapOvr>
    <a:masterClrMapping/>
  </p:clrMapOvr>
</p:sld>
</file>

<file path=ppt/slides/slide1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3200" dirty="0" err="1"/>
              <a:t>Recall</a:t>
            </a:r>
            <a:r>
              <a:rPr lang="pl-PL" sz="3200" dirty="0"/>
              <a:t> the </a:t>
            </a:r>
            <a:r>
              <a:rPr lang="pl-PL" sz="3200" dirty="0" err="1"/>
              <a:t>definition</a:t>
            </a:r>
            <a:r>
              <a:rPr lang="pl-PL" sz="3200" dirty="0"/>
              <a:t> of STV</a:t>
            </a:r>
          </a:p>
        </p:txBody>
      </p:sp>
      <p:cxnSp>
        <p:nvCxnSpPr>
          <p:cNvPr id="81" name="Łącznik prosty 80"/>
          <p:cNvCxnSpPr>
            <a:cxnSpLocks/>
          </p:cNvCxnSpPr>
          <p:nvPr/>
        </p:nvCxnSpPr>
        <p:spPr>
          <a:xfrm>
            <a:off x="5649702" y="1281883"/>
            <a:ext cx="0" cy="532595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200" y="5534019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pole tekstowe 19"/>
          <p:cNvSpPr txBox="1"/>
          <p:nvPr/>
        </p:nvSpPr>
        <p:spPr>
          <a:xfrm>
            <a:off x="5719312" y="2017987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V2:</a:t>
            </a:r>
          </a:p>
        </p:txBody>
      </p:sp>
      <p:sp>
        <p:nvSpPr>
          <p:cNvPr id="25" name="pole tekstowe 24"/>
          <p:cNvSpPr txBox="1"/>
          <p:nvPr/>
        </p:nvSpPr>
        <p:spPr>
          <a:xfrm>
            <a:off x="5719312" y="26820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V3:</a:t>
            </a:r>
          </a:p>
        </p:txBody>
      </p: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3625" y="1845022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" name="pole tekstowe 46"/>
          <p:cNvSpPr txBox="1"/>
          <p:nvPr/>
        </p:nvSpPr>
        <p:spPr>
          <a:xfrm>
            <a:off x="5719312" y="5299075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V7:</a:t>
            </a:r>
          </a:p>
        </p:txBody>
      </p:sp>
      <p:sp>
        <p:nvSpPr>
          <p:cNvPr id="57" name="pole tekstowe 56"/>
          <p:cNvSpPr txBox="1"/>
          <p:nvPr/>
        </p:nvSpPr>
        <p:spPr>
          <a:xfrm>
            <a:off x="5719312" y="59648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V8: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9" name="TextBox 1"/>
              <p:cNvSpPr txBox="1"/>
              <p:nvPr/>
            </p:nvSpPr>
            <p:spPr>
              <a:xfrm>
                <a:off x="299070" y="1294457"/>
                <a:ext cx="5286017" cy="3416320"/>
              </a:xfrm>
              <a:prstGeom prst="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pl-PL" sz="2800" b="1" dirty="0"/>
                  <a:t>STV:</a:t>
                </a:r>
              </a:p>
              <a:p>
                <a:endParaRPr lang="pl-PL" sz="2800" dirty="0"/>
              </a:p>
              <a:p>
                <a:pPr marL="514350" indent="-514350">
                  <a:buFont typeface="+mj-lt"/>
                  <a:buAutoNum type="arabicPeriod"/>
                </a:pPr>
                <a:r>
                  <a:rPr lang="pl-PL" sz="2000" dirty="0"/>
                  <a:t>If </a:t>
                </a:r>
                <a:r>
                  <a:rPr lang="pl-PL" sz="2000" dirty="0" err="1"/>
                  <a:t>there</a:t>
                </a:r>
                <a:r>
                  <a:rPr lang="pl-PL" sz="2000" dirty="0"/>
                  <a:t> </a:t>
                </a:r>
                <a:r>
                  <a:rPr lang="pl-PL" sz="2000" dirty="0" err="1"/>
                  <a:t>exists</a:t>
                </a:r>
                <a:r>
                  <a:rPr lang="pl-PL" sz="2000" dirty="0"/>
                  <a:t> a </a:t>
                </a:r>
                <a:r>
                  <a:rPr lang="pl-PL" sz="2000" dirty="0" err="1"/>
                  <a:t>candidate</a:t>
                </a:r>
                <a:r>
                  <a:rPr lang="pl-PL" sz="2000" dirty="0"/>
                  <a:t> </a:t>
                </a:r>
                <a:r>
                  <a:rPr lang="pl-PL" sz="2000" dirty="0" err="1"/>
                  <a:t>ranked</a:t>
                </a:r>
                <a:r>
                  <a:rPr lang="pl-PL" sz="2000" dirty="0"/>
                  <a:t> </a:t>
                </a:r>
                <a:r>
                  <a:rPr lang="pl-PL" sz="2000" dirty="0" err="1"/>
                  <a:t>first</a:t>
                </a:r>
                <a:r>
                  <a:rPr lang="pl-PL" sz="2000" dirty="0"/>
                  <a:t> by </a:t>
                </a:r>
                <a:r>
                  <a:rPr lang="pl-PL" sz="2000" dirty="0" err="1"/>
                  <a:t>at</a:t>
                </a:r>
                <a:r>
                  <a:rPr lang="pl-PL" sz="2000" dirty="0"/>
                  <a:t> </a:t>
                </a:r>
                <a:r>
                  <a:rPr lang="pl-PL" sz="2000" dirty="0" err="1"/>
                  <a:t>least</a:t>
                </a:r>
                <a:r>
                  <a:rPr lang="pl-PL" sz="2000" dirty="0"/>
                  <a:t> </a:t>
                </a:r>
                <a14:m>
                  <m:oMath xmlns:m="http://schemas.openxmlformats.org/officeDocument/2006/math">
                    <m:r>
                      <a:rPr lang="pl-PL" sz="2000" b="0" i="1">
                        <a:latin typeface="Cambria Math" panose="02040503050406030204" pitchFamily="18" charset="0"/>
                      </a:rPr>
                      <m:t>𝑛</m:t>
                    </m:r>
                    <m:r>
                      <a:rPr lang="pl-PL" sz="2000" b="0" i="1">
                        <a:latin typeface="Cambria Math" panose="02040503050406030204" pitchFamily="18" charset="0"/>
                      </a:rPr>
                      <m:t>/</m:t>
                    </m:r>
                    <m:r>
                      <a:rPr lang="pl-PL" sz="2000" b="0" i="1"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pl-PL" sz="2000" dirty="0"/>
                  <a:t> </a:t>
                </a:r>
                <a:r>
                  <a:rPr lang="pl-PL" sz="2000" dirty="0" err="1"/>
                  <a:t>voters</a:t>
                </a:r>
                <a:r>
                  <a:rPr lang="pl-PL" sz="2000" dirty="0"/>
                  <a:t>, </a:t>
                </a:r>
                <a:r>
                  <a:rPr lang="pl-PL" sz="2000" dirty="0" err="1"/>
                  <a:t>take</a:t>
                </a:r>
                <a:r>
                  <a:rPr lang="pl-PL" sz="2000" dirty="0"/>
                  <a:t> </a:t>
                </a:r>
                <a:r>
                  <a:rPr lang="pl-PL" sz="2000" dirty="0" err="1"/>
                  <a:t>this</a:t>
                </a:r>
                <a:r>
                  <a:rPr lang="pl-PL" sz="2000" dirty="0"/>
                  <a:t> </a:t>
                </a:r>
                <a:r>
                  <a:rPr lang="pl-PL" sz="2000" dirty="0" err="1"/>
                  <a:t>candidate</a:t>
                </a:r>
                <a:r>
                  <a:rPr lang="pl-PL" sz="2000" dirty="0"/>
                  <a:t> to the </a:t>
                </a:r>
                <a:r>
                  <a:rPr lang="pl-PL" sz="2000" dirty="0" err="1"/>
                  <a:t>committee</a:t>
                </a:r>
                <a:r>
                  <a:rPr lang="pl-PL" sz="2000" dirty="0"/>
                  <a:t>, </a:t>
                </a:r>
                <a:r>
                  <a:rPr lang="pl-PL" sz="2000" dirty="0" err="1"/>
                  <a:t>remove</a:t>
                </a:r>
                <a:r>
                  <a:rPr lang="pl-PL" sz="2000" dirty="0"/>
                  <a:t> </a:t>
                </a:r>
                <a:r>
                  <a:rPr lang="pl-PL" sz="2000" dirty="0" err="1"/>
                  <a:t>this</a:t>
                </a:r>
                <a:r>
                  <a:rPr lang="pl-PL" sz="2000" dirty="0"/>
                  <a:t> </a:t>
                </a:r>
                <a:r>
                  <a:rPr lang="pl-PL" sz="2000" dirty="0" err="1"/>
                  <a:t>candidate</a:t>
                </a:r>
                <a:r>
                  <a:rPr lang="pl-PL" sz="2000" dirty="0"/>
                  <a:t> from the </a:t>
                </a:r>
                <a:r>
                  <a:rPr lang="pl-PL" sz="2000" dirty="0" err="1"/>
                  <a:t>election</a:t>
                </a:r>
                <a:r>
                  <a:rPr lang="pl-PL" sz="2000" dirty="0"/>
                  <a:t>, and </a:t>
                </a:r>
                <a:r>
                  <a:rPr lang="pl-PL" sz="2000" dirty="0" err="1"/>
                  <a:t>remove</a:t>
                </a:r>
                <a:r>
                  <a:rPr lang="pl-PL" sz="2000" dirty="0"/>
                  <a:t> </a:t>
                </a:r>
                <a:r>
                  <a:rPr lang="pl-PL" sz="2000" dirty="0" err="1"/>
                  <a:t>some</a:t>
                </a:r>
                <a:r>
                  <a:rPr lang="pl-PL" sz="2000" dirty="0"/>
                  <a:t> of </a:t>
                </a:r>
                <a:r>
                  <a:rPr lang="pl-PL" sz="2000" dirty="0" err="1"/>
                  <a:t>her</a:t>
                </a:r>
                <a:r>
                  <a:rPr lang="pl-PL" sz="2000" dirty="0"/>
                  <a:t> </a:t>
                </a:r>
                <a14:m>
                  <m:oMath xmlns:m="http://schemas.openxmlformats.org/officeDocument/2006/math">
                    <m:r>
                      <a:rPr lang="pl-PL" sz="2000" b="0" i="1">
                        <a:latin typeface="Cambria Math" panose="02040503050406030204" pitchFamily="18" charset="0"/>
                      </a:rPr>
                      <m:t>𝑛</m:t>
                    </m:r>
                    <m:r>
                      <a:rPr lang="pl-PL" sz="2000" b="0" i="1">
                        <a:latin typeface="Cambria Math" panose="02040503050406030204" pitchFamily="18" charset="0"/>
                      </a:rPr>
                      <m:t>/</m:t>
                    </m:r>
                    <m:r>
                      <a:rPr lang="pl-PL" sz="2000" b="0" i="1"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pl-PL" sz="2000" dirty="0"/>
                  <a:t> </a:t>
                </a:r>
                <a:r>
                  <a:rPr lang="pl-PL" sz="2000" dirty="0" err="1"/>
                  <a:t>supporters</a:t>
                </a:r>
                <a:r>
                  <a:rPr lang="pl-PL" sz="2000" dirty="0"/>
                  <a:t> (</a:t>
                </a:r>
                <a:r>
                  <a:rPr lang="pl-PL" sz="2000" dirty="0" err="1"/>
                  <a:t>voters</a:t>
                </a:r>
                <a:r>
                  <a:rPr lang="pl-PL" sz="2000" dirty="0"/>
                  <a:t> </a:t>
                </a:r>
                <a:r>
                  <a:rPr lang="pl-PL" sz="2000" dirty="0" err="1"/>
                  <a:t>who</a:t>
                </a:r>
                <a:r>
                  <a:rPr lang="pl-PL" sz="2000" dirty="0"/>
                  <a:t> </a:t>
                </a:r>
                <a:r>
                  <a:rPr lang="pl-PL" sz="2000" dirty="0" err="1"/>
                  <a:t>rank</a:t>
                </a:r>
                <a:r>
                  <a:rPr lang="pl-PL" sz="2000" dirty="0"/>
                  <a:t> </a:t>
                </a:r>
                <a:r>
                  <a:rPr lang="pl-PL" sz="2000" dirty="0" err="1"/>
                  <a:t>her</a:t>
                </a:r>
                <a:r>
                  <a:rPr lang="pl-PL" sz="2000" dirty="0"/>
                  <a:t> </a:t>
                </a:r>
                <a:r>
                  <a:rPr lang="pl-PL" sz="2000" dirty="0" err="1"/>
                  <a:t>first</a:t>
                </a:r>
                <a:r>
                  <a:rPr lang="pl-PL" sz="2000" dirty="0"/>
                  <a:t>).</a:t>
                </a:r>
              </a:p>
              <a:p>
                <a:pPr marL="514350" indent="-514350">
                  <a:buFont typeface="+mj-lt"/>
                  <a:buAutoNum type="arabicPeriod"/>
                </a:pPr>
                <a:endParaRPr lang="pl-PL" sz="2000" dirty="0"/>
              </a:p>
              <a:p>
                <a:pPr marL="514350" indent="-514350">
                  <a:buFont typeface="+mj-lt"/>
                  <a:buAutoNum type="arabicPeriod"/>
                </a:pPr>
                <a:r>
                  <a:rPr lang="pl-PL" sz="2000" b="1" dirty="0" err="1"/>
                  <a:t>Otherwise</a:t>
                </a:r>
                <a:r>
                  <a:rPr lang="pl-PL" sz="2000" b="1" dirty="0"/>
                  <a:t>, </a:t>
                </a:r>
                <a:r>
                  <a:rPr lang="pl-PL" sz="2000" b="1" dirty="0" err="1"/>
                  <a:t>remove</a:t>
                </a:r>
                <a:r>
                  <a:rPr lang="pl-PL" sz="2000" b="1" dirty="0"/>
                  <a:t> the </a:t>
                </a:r>
                <a:r>
                  <a:rPr lang="pl-PL" sz="2000" b="1" dirty="0" err="1"/>
                  <a:t>candidate</a:t>
                </a:r>
                <a:r>
                  <a:rPr lang="pl-PL" sz="2000" b="1" dirty="0"/>
                  <a:t> with the </a:t>
                </a:r>
                <a:r>
                  <a:rPr lang="pl-PL" sz="2000" b="1" dirty="0" err="1"/>
                  <a:t>lowest</a:t>
                </a:r>
                <a:r>
                  <a:rPr lang="pl-PL" sz="2000" b="1" dirty="0"/>
                  <a:t> </a:t>
                </a:r>
                <a:r>
                  <a:rPr lang="pl-PL" sz="2000" b="1" dirty="0" err="1"/>
                  <a:t>plurality</a:t>
                </a:r>
                <a:r>
                  <a:rPr lang="pl-PL" sz="2000" b="1" dirty="0"/>
                  <a:t> </a:t>
                </a:r>
                <a:r>
                  <a:rPr lang="pl-PL" sz="2000" b="1" dirty="0" err="1"/>
                  <a:t>score</a:t>
                </a:r>
                <a:r>
                  <a:rPr lang="pl-PL" sz="2000" b="1" dirty="0"/>
                  <a:t>.</a:t>
                </a:r>
              </a:p>
            </p:txBody>
          </p:sp>
        </mc:Choice>
        <mc:Fallback xmlns="">
          <p:sp>
            <p:nvSpPr>
              <p:cNvPr id="69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9070" y="1294457"/>
                <a:ext cx="5286017" cy="3416320"/>
              </a:xfrm>
              <a:prstGeom prst="rect">
                <a:avLst/>
              </a:prstGeom>
              <a:blipFill>
                <a:blip r:embed="rId5"/>
                <a:stretch>
                  <a:fillRect l="-2186" t="-1421" r="-460" b="-1954"/>
                </a:stretch>
              </a:blip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2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3242" y="1871004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" name="pole tekstowe 53"/>
          <p:cNvSpPr txBox="1"/>
          <p:nvPr/>
        </p:nvSpPr>
        <p:spPr>
          <a:xfrm>
            <a:off x="6538243" y="1972066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55" name="pole tekstowe 54"/>
          <p:cNvSpPr txBox="1"/>
          <p:nvPr/>
        </p:nvSpPr>
        <p:spPr>
          <a:xfrm>
            <a:off x="7083787" y="1962832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7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3472" y="248494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4021" y="2521841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0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3887" y="2559934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" name="pole tekstowe 81"/>
          <p:cNvSpPr txBox="1"/>
          <p:nvPr/>
        </p:nvSpPr>
        <p:spPr>
          <a:xfrm>
            <a:off x="6548090" y="2611993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83" name="pole tekstowe 82"/>
          <p:cNvSpPr txBox="1"/>
          <p:nvPr/>
        </p:nvSpPr>
        <p:spPr>
          <a:xfrm>
            <a:off x="7093634" y="2602759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1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0036" y="5135322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5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7454" y="5187286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7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8621" y="5207579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" name="pole tekstowe 117"/>
          <p:cNvSpPr txBox="1"/>
          <p:nvPr/>
        </p:nvSpPr>
        <p:spPr>
          <a:xfrm>
            <a:off x="6556074" y="5303187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19" name="pole tekstowe 118"/>
          <p:cNvSpPr txBox="1"/>
          <p:nvPr/>
        </p:nvSpPr>
        <p:spPr>
          <a:xfrm>
            <a:off x="7101618" y="5293953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2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1978" y="5848807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5761" y="5877359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6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1227" y="5848807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7" name="pole tekstowe 126"/>
          <p:cNvSpPr txBox="1"/>
          <p:nvPr/>
        </p:nvSpPr>
        <p:spPr>
          <a:xfrm>
            <a:off x="6556074" y="5984618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28" name="pole tekstowe 127"/>
          <p:cNvSpPr txBox="1"/>
          <p:nvPr/>
        </p:nvSpPr>
        <p:spPr>
          <a:xfrm>
            <a:off x="7101618" y="5975384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pole tekstowe 2"/>
              <p:cNvSpPr txBox="1"/>
              <p:nvPr/>
            </p:nvSpPr>
            <p:spPr>
              <a:xfrm>
                <a:off x="711200" y="4832106"/>
                <a:ext cx="1929118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pl-PL" sz="3200" dirty="0"/>
                  <a:t>For </a:t>
                </a:r>
                <a14:m>
                  <m:oMath xmlns:m="http://schemas.openxmlformats.org/officeDocument/2006/math">
                    <m:r>
                      <a:rPr lang="pl-PL" sz="3200" b="0" i="1" smtClean="0">
                        <a:latin typeface="Cambria Math" panose="02040503050406030204" pitchFamily="18" charset="0"/>
                      </a:rPr>
                      <m:t>𝑘</m:t>
                    </m:r>
                    <m:r>
                      <a:rPr lang="pl-PL" sz="32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pl-PL" sz="3200" b="0" i="1" smtClean="0">
                        <a:latin typeface="Cambria Math" panose="02040503050406030204" pitchFamily="18" charset="0"/>
                      </a:rPr>
                      <m:t>2</m:t>
                    </m:r>
                    <m:r>
                      <a:rPr lang="pl-PL" sz="3200" b="0" i="1" smtClean="0">
                        <a:latin typeface="Cambria Math" panose="02040503050406030204" pitchFamily="18" charset="0"/>
                      </a:rPr>
                      <m:t>:</m:t>
                    </m:r>
                  </m:oMath>
                </a14:m>
                <a:endParaRPr lang="pl-PL" sz="3200" dirty="0"/>
              </a:p>
            </p:txBody>
          </p:sp>
        </mc:Choice>
        <mc:Fallback xmlns="">
          <p:sp>
            <p:nvSpPr>
              <p:cNvPr id="3" name="pole tekstow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1200" y="4832106"/>
                <a:ext cx="1929118" cy="584775"/>
              </a:xfrm>
              <a:prstGeom prst="rect">
                <a:avLst/>
              </a:prstGeom>
              <a:blipFill>
                <a:blip r:embed="rId8"/>
                <a:stretch>
                  <a:fillRect l="-8228" t="-12500" b="-34375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3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7291" y="1890154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" name="pole tekstowe 43"/>
          <p:cNvSpPr txBox="1"/>
          <p:nvPr/>
        </p:nvSpPr>
        <p:spPr>
          <a:xfrm>
            <a:off x="7277661" y="1765306"/>
            <a:ext cx="45076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800" dirty="0">
                <a:solidFill>
                  <a:srgbClr val="FF0000"/>
                </a:solidFill>
              </a:rPr>
              <a:t>x</a:t>
            </a:r>
          </a:p>
        </p:txBody>
      </p:sp>
      <p:sp>
        <p:nvSpPr>
          <p:cNvPr id="45" name="pole tekstowe 44"/>
          <p:cNvSpPr txBox="1"/>
          <p:nvPr/>
        </p:nvSpPr>
        <p:spPr>
          <a:xfrm>
            <a:off x="7277661" y="2433731"/>
            <a:ext cx="45076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800" dirty="0">
                <a:solidFill>
                  <a:srgbClr val="FF0000"/>
                </a:solidFill>
              </a:rPr>
              <a:t>x</a:t>
            </a:r>
          </a:p>
        </p:txBody>
      </p:sp>
      <p:sp>
        <p:nvSpPr>
          <p:cNvPr id="46" name="pole tekstowe 45"/>
          <p:cNvSpPr txBox="1"/>
          <p:nvPr/>
        </p:nvSpPr>
        <p:spPr>
          <a:xfrm>
            <a:off x="6180552" y="5099804"/>
            <a:ext cx="45076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800" dirty="0">
                <a:solidFill>
                  <a:srgbClr val="FF0000"/>
                </a:solidFill>
              </a:rPr>
              <a:t>x</a:t>
            </a:r>
          </a:p>
        </p:txBody>
      </p:sp>
      <p:sp>
        <p:nvSpPr>
          <p:cNvPr id="48" name="pole tekstowe 47"/>
          <p:cNvSpPr txBox="1"/>
          <p:nvPr/>
        </p:nvSpPr>
        <p:spPr>
          <a:xfrm>
            <a:off x="6756265" y="5757779"/>
            <a:ext cx="45076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800" dirty="0">
                <a:solidFill>
                  <a:srgbClr val="FF0000"/>
                </a:solidFill>
              </a:rPr>
              <a:t>x</a:t>
            </a:r>
          </a:p>
        </p:txBody>
      </p:sp>
    </p:spTree>
    <p:extLst>
      <p:ext uri="{BB962C8B-B14F-4D97-AF65-F5344CB8AC3E}">
        <p14:creationId xmlns:p14="http://schemas.microsoft.com/office/powerpoint/2010/main" val="587321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45" grpId="0"/>
      <p:bldP spid="46" grpId="0"/>
      <p:bldP spid="48" grpId="0"/>
    </p:bldLst>
  </p:timing>
</p:sld>
</file>

<file path=ppt/slides/slide1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3200" dirty="0" err="1"/>
              <a:t>Recall</a:t>
            </a:r>
            <a:r>
              <a:rPr lang="pl-PL" sz="3200" dirty="0"/>
              <a:t> the </a:t>
            </a:r>
            <a:r>
              <a:rPr lang="pl-PL" sz="3200" dirty="0" err="1"/>
              <a:t>definition</a:t>
            </a:r>
            <a:r>
              <a:rPr lang="pl-PL" sz="3200" dirty="0"/>
              <a:t> of STV</a:t>
            </a:r>
          </a:p>
        </p:txBody>
      </p:sp>
      <p:cxnSp>
        <p:nvCxnSpPr>
          <p:cNvPr id="81" name="Łącznik prosty 80"/>
          <p:cNvCxnSpPr>
            <a:cxnSpLocks/>
          </p:cNvCxnSpPr>
          <p:nvPr/>
        </p:nvCxnSpPr>
        <p:spPr>
          <a:xfrm>
            <a:off x="5649702" y="1281883"/>
            <a:ext cx="0" cy="532595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200" y="5534019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pole tekstowe 19"/>
          <p:cNvSpPr txBox="1"/>
          <p:nvPr/>
        </p:nvSpPr>
        <p:spPr>
          <a:xfrm>
            <a:off x="5719312" y="2017987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V2:</a:t>
            </a:r>
          </a:p>
        </p:txBody>
      </p:sp>
      <p:sp>
        <p:nvSpPr>
          <p:cNvPr id="25" name="pole tekstowe 24"/>
          <p:cNvSpPr txBox="1"/>
          <p:nvPr/>
        </p:nvSpPr>
        <p:spPr>
          <a:xfrm>
            <a:off x="5719312" y="26820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V3:</a:t>
            </a:r>
          </a:p>
        </p:txBody>
      </p: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3625" y="1845022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" name="pole tekstowe 46"/>
          <p:cNvSpPr txBox="1"/>
          <p:nvPr/>
        </p:nvSpPr>
        <p:spPr>
          <a:xfrm>
            <a:off x="5719312" y="5299075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V7:</a:t>
            </a:r>
          </a:p>
        </p:txBody>
      </p:sp>
      <p:sp>
        <p:nvSpPr>
          <p:cNvPr id="57" name="pole tekstowe 56"/>
          <p:cNvSpPr txBox="1"/>
          <p:nvPr/>
        </p:nvSpPr>
        <p:spPr>
          <a:xfrm>
            <a:off x="5719312" y="59648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V8: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9" name="TextBox 1"/>
              <p:cNvSpPr txBox="1"/>
              <p:nvPr/>
            </p:nvSpPr>
            <p:spPr>
              <a:xfrm>
                <a:off x="299070" y="1294457"/>
                <a:ext cx="5286017" cy="3416320"/>
              </a:xfrm>
              <a:prstGeom prst="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pl-PL" sz="2800" b="1" dirty="0"/>
                  <a:t>STV:</a:t>
                </a:r>
              </a:p>
              <a:p>
                <a:endParaRPr lang="pl-PL" sz="2800" dirty="0"/>
              </a:p>
              <a:p>
                <a:pPr marL="514350" indent="-514350">
                  <a:buFont typeface="+mj-lt"/>
                  <a:buAutoNum type="arabicPeriod"/>
                </a:pPr>
                <a:r>
                  <a:rPr lang="pl-PL" sz="2000" dirty="0"/>
                  <a:t>If </a:t>
                </a:r>
                <a:r>
                  <a:rPr lang="pl-PL" sz="2000" dirty="0" err="1"/>
                  <a:t>there</a:t>
                </a:r>
                <a:r>
                  <a:rPr lang="pl-PL" sz="2000" dirty="0"/>
                  <a:t> </a:t>
                </a:r>
                <a:r>
                  <a:rPr lang="pl-PL" sz="2000" dirty="0" err="1"/>
                  <a:t>exists</a:t>
                </a:r>
                <a:r>
                  <a:rPr lang="pl-PL" sz="2000" dirty="0"/>
                  <a:t> a </a:t>
                </a:r>
                <a:r>
                  <a:rPr lang="pl-PL" sz="2000" dirty="0" err="1"/>
                  <a:t>candidate</a:t>
                </a:r>
                <a:r>
                  <a:rPr lang="pl-PL" sz="2000" dirty="0"/>
                  <a:t> </a:t>
                </a:r>
                <a:r>
                  <a:rPr lang="pl-PL" sz="2000" dirty="0" err="1"/>
                  <a:t>ranked</a:t>
                </a:r>
                <a:r>
                  <a:rPr lang="pl-PL" sz="2000" dirty="0"/>
                  <a:t> </a:t>
                </a:r>
                <a:r>
                  <a:rPr lang="pl-PL" sz="2000" dirty="0" err="1"/>
                  <a:t>first</a:t>
                </a:r>
                <a:r>
                  <a:rPr lang="pl-PL" sz="2000" dirty="0"/>
                  <a:t> by </a:t>
                </a:r>
                <a:r>
                  <a:rPr lang="pl-PL" sz="2000" dirty="0" err="1"/>
                  <a:t>at</a:t>
                </a:r>
                <a:r>
                  <a:rPr lang="pl-PL" sz="2000" dirty="0"/>
                  <a:t> </a:t>
                </a:r>
                <a:r>
                  <a:rPr lang="pl-PL" sz="2000" dirty="0" err="1"/>
                  <a:t>least</a:t>
                </a:r>
                <a:r>
                  <a:rPr lang="pl-PL" sz="2000" dirty="0"/>
                  <a:t> </a:t>
                </a:r>
                <a14:m>
                  <m:oMath xmlns:m="http://schemas.openxmlformats.org/officeDocument/2006/math">
                    <m:r>
                      <a:rPr lang="pl-PL" sz="2000" b="0" i="1">
                        <a:latin typeface="Cambria Math" panose="02040503050406030204" pitchFamily="18" charset="0"/>
                      </a:rPr>
                      <m:t>𝑛</m:t>
                    </m:r>
                    <m:r>
                      <a:rPr lang="pl-PL" sz="2000" b="0" i="1">
                        <a:latin typeface="Cambria Math" panose="02040503050406030204" pitchFamily="18" charset="0"/>
                      </a:rPr>
                      <m:t>/</m:t>
                    </m:r>
                    <m:r>
                      <a:rPr lang="pl-PL" sz="2000" b="0" i="1"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pl-PL" sz="2000" dirty="0"/>
                  <a:t> </a:t>
                </a:r>
                <a:r>
                  <a:rPr lang="pl-PL" sz="2000" dirty="0" err="1"/>
                  <a:t>voters</a:t>
                </a:r>
                <a:r>
                  <a:rPr lang="pl-PL" sz="2000" dirty="0"/>
                  <a:t>, </a:t>
                </a:r>
                <a:r>
                  <a:rPr lang="pl-PL" sz="2000" dirty="0" err="1"/>
                  <a:t>take</a:t>
                </a:r>
                <a:r>
                  <a:rPr lang="pl-PL" sz="2000" dirty="0"/>
                  <a:t> </a:t>
                </a:r>
                <a:r>
                  <a:rPr lang="pl-PL" sz="2000" dirty="0" err="1"/>
                  <a:t>this</a:t>
                </a:r>
                <a:r>
                  <a:rPr lang="pl-PL" sz="2000" dirty="0"/>
                  <a:t> </a:t>
                </a:r>
                <a:r>
                  <a:rPr lang="pl-PL" sz="2000" dirty="0" err="1"/>
                  <a:t>candidate</a:t>
                </a:r>
                <a:r>
                  <a:rPr lang="pl-PL" sz="2000" dirty="0"/>
                  <a:t> to the </a:t>
                </a:r>
                <a:r>
                  <a:rPr lang="pl-PL" sz="2000" dirty="0" err="1"/>
                  <a:t>committee</a:t>
                </a:r>
                <a:r>
                  <a:rPr lang="pl-PL" sz="2000" dirty="0"/>
                  <a:t>, </a:t>
                </a:r>
                <a:r>
                  <a:rPr lang="pl-PL" sz="2000" dirty="0" err="1"/>
                  <a:t>remove</a:t>
                </a:r>
                <a:r>
                  <a:rPr lang="pl-PL" sz="2000" dirty="0"/>
                  <a:t> </a:t>
                </a:r>
                <a:r>
                  <a:rPr lang="pl-PL" sz="2000" dirty="0" err="1"/>
                  <a:t>this</a:t>
                </a:r>
                <a:r>
                  <a:rPr lang="pl-PL" sz="2000" dirty="0"/>
                  <a:t> </a:t>
                </a:r>
                <a:r>
                  <a:rPr lang="pl-PL" sz="2000" dirty="0" err="1"/>
                  <a:t>candidate</a:t>
                </a:r>
                <a:r>
                  <a:rPr lang="pl-PL" sz="2000" dirty="0"/>
                  <a:t> from the </a:t>
                </a:r>
                <a:r>
                  <a:rPr lang="pl-PL" sz="2000" dirty="0" err="1"/>
                  <a:t>election</a:t>
                </a:r>
                <a:r>
                  <a:rPr lang="pl-PL" sz="2000" dirty="0"/>
                  <a:t>, and </a:t>
                </a:r>
                <a:r>
                  <a:rPr lang="pl-PL" sz="2000" dirty="0" err="1"/>
                  <a:t>remove</a:t>
                </a:r>
                <a:r>
                  <a:rPr lang="pl-PL" sz="2000" dirty="0"/>
                  <a:t> </a:t>
                </a:r>
                <a:r>
                  <a:rPr lang="pl-PL" sz="2000" dirty="0" err="1"/>
                  <a:t>some</a:t>
                </a:r>
                <a:r>
                  <a:rPr lang="pl-PL" sz="2000" dirty="0"/>
                  <a:t> of </a:t>
                </a:r>
                <a:r>
                  <a:rPr lang="pl-PL" sz="2000" dirty="0" err="1"/>
                  <a:t>her</a:t>
                </a:r>
                <a:r>
                  <a:rPr lang="pl-PL" sz="2000" dirty="0"/>
                  <a:t> </a:t>
                </a:r>
                <a14:m>
                  <m:oMath xmlns:m="http://schemas.openxmlformats.org/officeDocument/2006/math">
                    <m:r>
                      <a:rPr lang="pl-PL" sz="2000" b="0" i="1">
                        <a:latin typeface="Cambria Math" panose="02040503050406030204" pitchFamily="18" charset="0"/>
                      </a:rPr>
                      <m:t>𝑛</m:t>
                    </m:r>
                    <m:r>
                      <a:rPr lang="pl-PL" sz="2000" b="0" i="1">
                        <a:latin typeface="Cambria Math" panose="02040503050406030204" pitchFamily="18" charset="0"/>
                      </a:rPr>
                      <m:t>/</m:t>
                    </m:r>
                    <m:r>
                      <a:rPr lang="pl-PL" sz="2000" b="0" i="1"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pl-PL" sz="2000" dirty="0"/>
                  <a:t> </a:t>
                </a:r>
                <a:r>
                  <a:rPr lang="pl-PL" sz="2000" dirty="0" err="1"/>
                  <a:t>supporters</a:t>
                </a:r>
                <a:r>
                  <a:rPr lang="pl-PL" sz="2000" dirty="0"/>
                  <a:t> (</a:t>
                </a:r>
                <a:r>
                  <a:rPr lang="pl-PL" sz="2000" dirty="0" err="1"/>
                  <a:t>voters</a:t>
                </a:r>
                <a:r>
                  <a:rPr lang="pl-PL" sz="2000" dirty="0"/>
                  <a:t> </a:t>
                </a:r>
                <a:r>
                  <a:rPr lang="pl-PL" sz="2000" dirty="0" err="1"/>
                  <a:t>who</a:t>
                </a:r>
                <a:r>
                  <a:rPr lang="pl-PL" sz="2000" dirty="0"/>
                  <a:t> </a:t>
                </a:r>
                <a:r>
                  <a:rPr lang="pl-PL" sz="2000" dirty="0" err="1"/>
                  <a:t>rank</a:t>
                </a:r>
                <a:r>
                  <a:rPr lang="pl-PL" sz="2000" dirty="0"/>
                  <a:t> </a:t>
                </a:r>
                <a:r>
                  <a:rPr lang="pl-PL" sz="2000" dirty="0" err="1"/>
                  <a:t>her</a:t>
                </a:r>
                <a:r>
                  <a:rPr lang="pl-PL" sz="2000" dirty="0"/>
                  <a:t> </a:t>
                </a:r>
                <a:r>
                  <a:rPr lang="pl-PL" sz="2000" dirty="0" err="1"/>
                  <a:t>first</a:t>
                </a:r>
                <a:r>
                  <a:rPr lang="pl-PL" sz="2000" dirty="0"/>
                  <a:t>).</a:t>
                </a:r>
              </a:p>
              <a:p>
                <a:pPr marL="514350" indent="-514350">
                  <a:buFont typeface="+mj-lt"/>
                  <a:buAutoNum type="arabicPeriod"/>
                </a:pPr>
                <a:endParaRPr lang="pl-PL" sz="2000" dirty="0"/>
              </a:p>
              <a:p>
                <a:pPr marL="514350" indent="-514350">
                  <a:buFont typeface="+mj-lt"/>
                  <a:buAutoNum type="arabicPeriod"/>
                </a:pPr>
                <a:r>
                  <a:rPr lang="pl-PL" sz="2000" b="1" dirty="0" err="1"/>
                  <a:t>Otherwise</a:t>
                </a:r>
                <a:r>
                  <a:rPr lang="pl-PL" sz="2000" b="1" dirty="0"/>
                  <a:t>, </a:t>
                </a:r>
                <a:r>
                  <a:rPr lang="pl-PL" sz="2000" b="1" dirty="0" err="1"/>
                  <a:t>remove</a:t>
                </a:r>
                <a:r>
                  <a:rPr lang="pl-PL" sz="2000" b="1" dirty="0"/>
                  <a:t> the </a:t>
                </a:r>
                <a:r>
                  <a:rPr lang="pl-PL" sz="2000" b="1" dirty="0" err="1"/>
                  <a:t>candidate</a:t>
                </a:r>
                <a:r>
                  <a:rPr lang="pl-PL" sz="2000" b="1" dirty="0"/>
                  <a:t> with the </a:t>
                </a:r>
                <a:r>
                  <a:rPr lang="pl-PL" sz="2000" b="1" dirty="0" err="1"/>
                  <a:t>lowest</a:t>
                </a:r>
                <a:r>
                  <a:rPr lang="pl-PL" sz="2000" b="1" dirty="0"/>
                  <a:t> </a:t>
                </a:r>
                <a:r>
                  <a:rPr lang="pl-PL" sz="2000" b="1" dirty="0" err="1"/>
                  <a:t>plurality</a:t>
                </a:r>
                <a:r>
                  <a:rPr lang="pl-PL" sz="2000" b="1" dirty="0"/>
                  <a:t> </a:t>
                </a:r>
                <a:r>
                  <a:rPr lang="pl-PL" sz="2000" b="1" dirty="0" err="1"/>
                  <a:t>score</a:t>
                </a:r>
                <a:r>
                  <a:rPr lang="pl-PL" sz="2000" b="1" dirty="0"/>
                  <a:t>.</a:t>
                </a:r>
              </a:p>
            </p:txBody>
          </p:sp>
        </mc:Choice>
        <mc:Fallback xmlns="">
          <p:sp>
            <p:nvSpPr>
              <p:cNvPr id="69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9070" y="1294457"/>
                <a:ext cx="5286017" cy="3416320"/>
              </a:xfrm>
              <a:prstGeom prst="rect">
                <a:avLst/>
              </a:prstGeom>
              <a:blipFill>
                <a:blip r:embed="rId5"/>
                <a:stretch>
                  <a:fillRect l="-2186" t="-1421" r="-460" b="-1954"/>
                </a:stretch>
              </a:blip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4" name="pole tekstowe 53"/>
          <p:cNvSpPr txBox="1"/>
          <p:nvPr/>
        </p:nvSpPr>
        <p:spPr>
          <a:xfrm>
            <a:off x="6538243" y="1972066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7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3472" y="248494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0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3887" y="2559934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" name="pole tekstowe 81"/>
          <p:cNvSpPr txBox="1"/>
          <p:nvPr/>
        </p:nvSpPr>
        <p:spPr>
          <a:xfrm>
            <a:off x="6548090" y="2611993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1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5661" y="5152277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7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0623" y="5207579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" name="pole tekstowe 117"/>
          <p:cNvSpPr txBox="1"/>
          <p:nvPr/>
        </p:nvSpPr>
        <p:spPr>
          <a:xfrm>
            <a:off x="6556074" y="5303187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2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0445" y="5832891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6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1227" y="5848807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7" name="pole tekstowe 126"/>
          <p:cNvSpPr txBox="1"/>
          <p:nvPr/>
        </p:nvSpPr>
        <p:spPr>
          <a:xfrm>
            <a:off x="6556074" y="5984618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pole tekstowe 2"/>
              <p:cNvSpPr txBox="1"/>
              <p:nvPr/>
            </p:nvSpPr>
            <p:spPr>
              <a:xfrm>
                <a:off x="711200" y="4832106"/>
                <a:ext cx="1929118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pl-PL" sz="3200" dirty="0"/>
                  <a:t>For </a:t>
                </a:r>
                <a14:m>
                  <m:oMath xmlns:m="http://schemas.openxmlformats.org/officeDocument/2006/math">
                    <m:r>
                      <a:rPr lang="pl-PL" sz="3200" b="0" i="1" smtClean="0">
                        <a:latin typeface="Cambria Math" panose="02040503050406030204" pitchFamily="18" charset="0"/>
                      </a:rPr>
                      <m:t>𝑘</m:t>
                    </m:r>
                    <m:r>
                      <a:rPr lang="pl-PL" sz="32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pl-PL" sz="3200" b="0" i="1" smtClean="0">
                        <a:latin typeface="Cambria Math" panose="02040503050406030204" pitchFamily="18" charset="0"/>
                      </a:rPr>
                      <m:t>2</m:t>
                    </m:r>
                    <m:r>
                      <a:rPr lang="pl-PL" sz="3200" b="0" i="1" smtClean="0">
                        <a:latin typeface="Cambria Math" panose="02040503050406030204" pitchFamily="18" charset="0"/>
                      </a:rPr>
                      <m:t>:</m:t>
                    </m:r>
                  </m:oMath>
                </a14:m>
                <a:endParaRPr lang="pl-PL" sz="3200" dirty="0"/>
              </a:p>
            </p:txBody>
          </p:sp>
        </mc:Choice>
        <mc:Fallback xmlns="">
          <p:sp>
            <p:nvSpPr>
              <p:cNvPr id="3" name="pole tekstow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1200" y="4832106"/>
                <a:ext cx="1929118" cy="584775"/>
              </a:xfrm>
              <a:prstGeom prst="rect">
                <a:avLst/>
              </a:prstGeom>
              <a:blipFill>
                <a:blip r:embed="rId7"/>
                <a:stretch>
                  <a:fillRect l="-8228" t="-12500" b="-34375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3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7291" y="1890154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" name="pole tekstowe 43"/>
          <p:cNvSpPr txBox="1"/>
          <p:nvPr/>
        </p:nvSpPr>
        <p:spPr>
          <a:xfrm>
            <a:off x="6741057" y="1780996"/>
            <a:ext cx="45076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800" dirty="0">
                <a:solidFill>
                  <a:srgbClr val="FF0000"/>
                </a:solidFill>
              </a:rPr>
              <a:t>x</a:t>
            </a:r>
          </a:p>
        </p:txBody>
      </p:sp>
      <p:sp>
        <p:nvSpPr>
          <p:cNvPr id="35" name="pole tekstowe 34"/>
          <p:cNvSpPr txBox="1"/>
          <p:nvPr/>
        </p:nvSpPr>
        <p:spPr>
          <a:xfrm>
            <a:off x="6766990" y="2443396"/>
            <a:ext cx="45076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800" dirty="0">
                <a:solidFill>
                  <a:srgbClr val="FF0000"/>
                </a:solidFill>
              </a:rPr>
              <a:t>x</a:t>
            </a:r>
          </a:p>
        </p:txBody>
      </p:sp>
      <p:sp>
        <p:nvSpPr>
          <p:cNvPr id="36" name="pole tekstowe 35"/>
          <p:cNvSpPr txBox="1"/>
          <p:nvPr/>
        </p:nvSpPr>
        <p:spPr>
          <a:xfrm>
            <a:off x="6233557" y="5098218"/>
            <a:ext cx="45076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800" dirty="0">
                <a:solidFill>
                  <a:srgbClr val="FF0000"/>
                </a:solidFill>
              </a:rPr>
              <a:t>x</a:t>
            </a:r>
          </a:p>
        </p:txBody>
      </p:sp>
      <p:sp>
        <p:nvSpPr>
          <p:cNvPr id="37" name="pole tekstowe 36"/>
          <p:cNvSpPr txBox="1"/>
          <p:nvPr/>
        </p:nvSpPr>
        <p:spPr>
          <a:xfrm>
            <a:off x="6223472" y="5714573"/>
            <a:ext cx="45076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800" dirty="0">
                <a:solidFill>
                  <a:srgbClr val="FF0000"/>
                </a:solidFill>
              </a:rPr>
              <a:t>x</a:t>
            </a:r>
          </a:p>
        </p:txBody>
      </p:sp>
    </p:spTree>
    <p:extLst>
      <p:ext uri="{BB962C8B-B14F-4D97-AF65-F5344CB8AC3E}">
        <p14:creationId xmlns:p14="http://schemas.microsoft.com/office/powerpoint/2010/main" val="3013729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35" grpId="0"/>
      <p:bldP spid="36" grpId="0"/>
      <p:bldP spid="37" grpId="0"/>
    </p:bldLst>
  </p:timing>
</p:sld>
</file>

<file path=ppt/slides/slide1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3200" dirty="0" err="1"/>
              <a:t>Recall</a:t>
            </a:r>
            <a:r>
              <a:rPr lang="pl-PL" sz="3200" dirty="0"/>
              <a:t> the </a:t>
            </a:r>
            <a:r>
              <a:rPr lang="pl-PL" sz="3200" dirty="0" err="1"/>
              <a:t>definition</a:t>
            </a:r>
            <a:r>
              <a:rPr lang="pl-PL" sz="3200" dirty="0"/>
              <a:t> of STV</a:t>
            </a:r>
          </a:p>
        </p:txBody>
      </p:sp>
      <p:cxnSp>
        <p:nvCxnSpPr>
          <p:cNvPr id="81" name="Łącznik prosty 80"/>
          <p:cNvCxnSpPr>
            <a:cxnSpLocks/>
          </p:cNvCxnSpPr>
          <p:nvPr/>
        </p:nvCxnSpPr>
        <p:spPr>
          <a:xfrm>
            <a:off x="5649702" y="1281883"/>
            <a:ext cx="0" cy="532595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200" y="5534019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pole tekstowe 19"/>
          <p:cNvSpPr txBox="1"/>
          <p:nvPr/>
        </p:nvSpPr>
        <p:spPr>
          <a:xfrm>
            <a:off x="5719312" y="2017987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V2:</a:t>
            </a:r>
          </a:p>
        </p:txBody>
      </p:sp>
      <p:sp>
        <p:nvSpPr>
          <p:cNvPr id="25" name="pole tekstowe 24"/>
          <p:cNvSpPr txBox="1"/>
          <p:nvPr/>
        </p:nvSpPr>
        <p:spPr>
          <a:xfrm>
            <a:off x="5719312" y="26820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V3:</a:t>
            </a:r>
          </a:p>
        </p:txBody>
      </p: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3625" y="1845022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" name="pole tekstowe 46"/>
          <p:cNvSpPr txBox="1"/>
          <p:nvPr/>
        </p:nvSpPr>
        <p:spPr>
          <a:xfrm>
            <a:off x="5719312" y="5299075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V7:</a:t>
            </a:r>
          </a:p>
        </p:txBody>
      </p:sp>
      <p:sp>
        <p:nvSpPr>
          <p:cNvPr id="57" name="pole tekstowe 56"/>
          <p:cNvSpPr txBox="1"/>
          <p:nvPr/>
        </p:nvSpPr>
        <p:spPr>
          <a:xfrm>
            <a:off x="5719312" y="59648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V8: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9" name="TextBox 1"/>
              <p:cNvSpPr txBox="1"/>
              <p:nvPr/>
            </p:nvSpPr>
            <p:spPr>
              <a:xfrm>
                <a:off x="299070" y="1294457"/>
                <a:ext cx="5286017" cy="3416320"/>
              </a:xfrm>
              <a:prstGeom prst="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pl-PL" sz="2800" b="1" dirty="0"/>
                  <a:t>STV:</a:t>
                </a:r>
              </a:p>
              <a:p>
                <a:endParaRPr lang="pl-PL" sz="2800" dirty="0"/>
              </a:p>
              <a:p>
                <a:pPr marL="514350" indent="-514350">
                  <a:buFont typeface="+mj-lt"/>
                  <a:buAutoNum type="arabicPeriod"/>
                </a:pPr>
                <a:r>
                  <a:rPr lang="pl-PL" sz="2000" dirty="0"/>
                  <a:t>If </a:t>
                </a:r>
                <a:r>
                  <a:rPr lang="pl-PL" sz="2000" dirty="0" err="1"/>
                  <a:t>there</a:t>
                </a:r>
                <a:r>
                  <a:rPr lang="pl-PL" sz="2000" dirty="0"/>
                  <a:t> </a:t>
                </a:r>
                <a:r>
                  <a:rPr lang="pl-PL" sz="2000" dirty="0" err="1"/>
                  <a:t>exists</a:t>
                </a:r>
                <a:r>
                  <a:rPr lang="pl-PL" sz="2000" dirty="0"/>
                  <a:t> a </a:t>
                </a:r>
                <a:r>
                  <a:rPr lang="pl-PL" sz="2000" dirty="0" err="1"/>
                  <a:t>candidate</a:t>
                </a:r>
                <a:r>
                  <a:rPr lang="pl-PL" sz="2000" dirty="0"/>
                  <a:t> </a:t>
                </a:r>
                <a:r>
                  <a:rPr lang="pl-PL" sz="2000" dirty="0" err="1"/>
                  <a:t>ranked</a:t>
                </a:r>
                <a:r>
                  <a:rPr lang="pl-PL" sz="2000" dirty="0"/>
                  <a:t> </a:t>
                </a:r>
                <a:r>
                  <a:rPr lang="pl-PL" sz="2000" dirty="0" err="1"/>
                  <a:t>first</a:t>
                </a:r>
                <a:r>
                  <a:rPr lang="pl-PL" sz="2000" dirty="0"/>
                  <a:t> by </a:t>
                </a:r>
                <a:r>
                  <a:rPr lang="pl-PL" sz="2000" dirty="0" err="1"/>
                  <a:t>at</a:t>
                </a:r>
                <a:r>
                  <a:rPr lang="pl-PL" sz="2000" dirty="0"/>
                  <a:t> </a:t>
                </a:r>
                <a:r>
                  <a:rPr lang="pl-PL" sz="2000" dirty="0" err="1"/>
                  <a:t>least</a:t>
                </a:r>
                <a:r>
                  <a:rPr lang="pl-PL" sz="2000" dirty="0"/>
                  <a:t> </a:t>
                </a:r>
                <a14:m>
                  <m:oMath xmlns:m="http://schemas.openxmlformats.org/officeDocument/2006/math">
                    <m:r>
                      <a:rPr lang="pl-PL" sz="2000" b="0" i="1">
                        <a:latin typeface="Cambria Math" panose="02040503050406030204" pitchFamily="18" charset="0"/>
                      </a:rPr>
                      <m:t>𝑛</m:t>
                    </m:r>
                    <m:r>
                      <a:rPr lang="pl-PL" sz="2000" b="0" i="1">
                        <a:latin typeface="Cambria Math" panose="02040503050406030204" pitchFamily="18" charset="0"/>
                      </a:rPr>
                      <m:t>/</m:t>
                    </m:r>
                    <m:r>
                      <a:rPr lang="pl-PL" sz="2000" b="0" i="1"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pl-PL" sz="2000" dirty="0"/>
                  <a:t> </a:t>
                </a:r>
                <a:r>
                  <a:rPr lang="pl-PL" sz="2000" dirty="0" err="1"/>
                  <a:t>voters</a:t>
                </a:r>
                <a:r>
                  <a:rPr lang="pl-PL" sz="2000" dirty="0"/>
                  <a:t>, </a:t>
                </a:r>
                <a:r>
                  <a:rPr lang="pl-PL" sz="2000" dirty="0" err="1"/>
                  <a:t>take</a:t>
                </a:r>
                <a:r>
                  <a:rPr lang="pl-PL" sz="2000" dirty="0"/>
                  <a:t> </a:t>
                </a:r>
                <a:r>
                  <a:rPr lang="pl-PL" sz="2000" dirty="0" err="1"/>
                  <a:t>this</a:t>
                </a:r>
                <a:r>
                  <a:rPr lang="pl-PL" sz="2000" dirty="0"/>
                  <a:t> </a:t>
                </a:r>
                <a:r>
                  <a:rPr lang="pl-PL" sz="2000" dirty="0" err="1"/>
                  <a:t>candidate</a:t>
                </a:r>
                <a:r>
                  <a:rPr lang="pl-PL" sz="2000" dirty="0"/>
                  <a:t> to the </a:t>
                </a:r>
                <a:r>
                  <a:rPr lang="pl-PL" sz="2000" dirty="0" err="1"/>
                  <a:t>committee</a:t>
                </a:r>
                <a:r>
                  <a:rPr lang="pl-PL" sz="2000" dirty="0"/>
                  <a:t>, </a:t>
                </a:r>
                <a:r>
                  <a:rPr lang="pl-PL" sz="2000" dirty="0" err="1"/>
                  <a:t>remove</a:t>
                </a:r>
                <a:r>
                  <a:rPr lang="pl-PL" sz="2000" dirty="0"/>
                  <a:t> </a:t>
                </a:r>
                <a:r>
                  <a:rPr lang="pl-PL" sz="2000" dirty="0" err="1"/>
                  <a:t>this</a:t>
                </a:r>
                <a:r>
                  <a:rPr lang="pl-PL" sz="2000" dirty="0"/>
                  <a:t> </a:t>
                </a:r>
                <a:r>
                  <a:rPr lang="pl-PL" sz="2000" dirty="0" err="1"/>
                  <a:t>candidate</a:t>
                </a:r>
                <a:r>
                  <a:rPr lang="pl-PL" sz="2000" dirty="0"/>
                  <a:t> from the </a:t>
                </a:r>
                <a:r>
                  <a:rPr lang="pl-PL" sz="2000" dirty="0" err="1"/>
                  <a:t>election</a:t>
                </a:r>
                <a:r>
                  <a:rPr lang="pl-PL" sz="2000" dirty="0"/>
                  <a:t>, and </a:t>
                </a:r>
                <a:r>
                  <a:rPr lang="pl-PL" sz="2000" dirty="0" err="1"/>
                  <a:t>remove</a:t>
                </a:r>
                <a:r>
                  <a:rPr lang="pl-PL" sz="2000" dirty="0"/>
                  <a:t> </a:t>
                </a:r>
                <a:r>
                  <a:rPr lang="pl-PL" sz="2000" dirty="0" err="1"/>
                  <a:t>some</a:t>
                </a:r>
                <a:r>
                  <a:rPr lang="pl-PL" sz="2000" dirty="0"/>
                  <a:t> of </a:t>
                </a:r>
                <a:r>
                  <a:rPr lang="pl-PL" sz="2000" dirty="0" err="1"/>
                  <a:t>her</a:t>
                </a:r>
                <a:r>
                  <a:rPr lang="pl-PL" sz="2000" dirty="0"/>
                  <a:t> </a:t>
                </a:r>
                <a14:m>
                  <m:oMath xmlns:m="http://schemas.openxmlformats.org/officeDocument/2006/math">
                    <m:r>
                      <a:rPr lang="pl-PL" sz="2000" b="0" i="1">
                        <a:latin typeface="Cambria Math" panose="02040503050406030204" pitchFamily="18" charset="0"/>
                      </a:rPr>
                      <m:t>𝑛</m:t>
                    </m:r>
                    <m:r>
                      <a:rPr lang="pl-PL" sz="2000" b="0" i="1">
                        <a:latin typeface="Cambria Math" panose="02040503050406030204" pitchFamily="18" charset="0"/>
                      </a:rPr>
                      <m:t>/</m:t>
                    </m:r>
                    <m:r>
                      <a:rPr lang="pl-PL" sz="2000" b="0" i="1"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pl-PL" sz="2000" dirty="0"/>
                  <a:t> </a:t>
                </a:r>
                <a:r>
                  <a:rPr lang="pl-PL" sz="2000" dirty="0" err="1"/>
                  <a:t>supporters</a:t>
                </a:r>
                <a:r>
                  <a:rPr lang="pl-PL" sz="2000" dirty="0"/>
                  <a:t> (</a:t>
                </a:r>
                <a:r>
                  <a:rPr lang="pl-PL" sz="2000" dirty="0" err="1"/>
                  <a:t>voters</a:t>
                </a:r>
                <a:r>
                  <a:rPr lang="pl-PL" sz="2000" dirty="0"/>
                  <a:t> </a:t>
                </a:r>
                <a:r>
                  <a:rPr lang="pl-PL" sz="2000" dirty="0" err="1"/>
                  <a:t>who</a:t>
                </a:r>
                <a:r>
                  <a:rPr lang="pl-PL" sz="2000" dirty="0"/>
                  <a:t> </a:t>
                </a:r>
                <a:r>
                  <a:rPr lang="pl-PL" sz="2000" dirty="0" err="1"/>
                  <a:t>rank</a:t>
                </a:r>
                <a:r>
                  <a:rPr lang="pl-PL" sz="2000" dirty="0"/>
                  <a:t> </a:t>
                </a:r>
                <a:r>
                  <a:rPr lang="pl-PL" sz="2000" dirty="0" err="1"/>
                  <a:t>her</a:t>
                </a:r>
                <a:r>
                  <a:rPr lang="pl-PL" sz="2000" dirty="0"/>
                  <a:t> </a:t>
                </a:r>
                <a:r>
                  <a:rPr lang="pl-PL" sz="2000" dirty="0" err="1"/>
                  <a:t>first</a:t>
                </a:r>
                <a:r>
                  <a:rPr lang="pl-PL" sz="2000" dirty="0"/>
                  <a:t>).</a:t>
                </a:r>
              </a:p>
              <a:p>
                <a:pPr marL="514350" indent="-514350">
                  <a:buFont typeface="+mj-lt"/>
                  <a:buAutoNum type="arabicPeriod"/>
                </a:pPr>
                <a:endParaRPr lang="pl-PL" sz="2000" dirty="0"/>
              </a:p>
              <a:p>
                <a:pPr marL="514350" indent="-514350">
                  <a:buFont typeface="+mj-lt"/>
                  <a:buAutoNum type="arabicPeriod"/>
                </a:pPr>
                <a:r>
                  <a:rPr lang="pl-PL" sz="2000" b="1" dirty="0" err="1"/>
                  <a:t>Otherwise</a:t>
                </a:r>
                <a:r>
                  <a:rPr lang="pl-PL" sz="2000" b="1" dirty="0"/>
                  <a:t>, </a:t>
                </a:r>
                <a:r>
                  <a:rPr lang="pl-PL" sz="2000" b="1" dirty="0" err="1"/>
                  <a:t>remove</a:t>
                </a:r>
                <a:r>
                  <a:rPr lang="pl-PL" sz="2000" b="1" dirty="0"/>
                  <a:t> the </a:t>
                </a:r>
                <a:r>
                  <a:rPr lang="pl-PL" sz="2000" b="1" dirty="0" err="1"/>
                  <a:t>candidate</a:t>
                </a:r>
                <a:r>
                  <a:rPr lang="pl-PL" sz="2000" b="1" dirty="0"/>
                  <a:t> with the </a:t>
                </a:r>
                <a:r>
                  <a:rPr lang="pl-PL" sz="2000" b="1" dirty="0" err="1"/>
                  <a:t>lowest</a:t>
                </a:r>
                <a:r>
                  <a:rPr lang="pl-PL" sz="2000" b="1" dirty="0"/>
                  <a:t> </a:t>
                </a:r>
                <a:r>
                  <a:rPr lang="pl-PL" sz="2000" b="1" dirty="0" err="1"/>
                  <a:t>plurality</a:t>
                </a:r>
                <a:r>
                  <a:rPr lang="pl-PL" sz="2000" b="1" dirty="0"/>
                  <a:t> </a:t>
                </a:r>
                <a:r>
                  <a:rPr lang="pl-PL" sz="2000" b="1" dirty="0" err="1"/>
                  <a:t>score</a:t>
                </a:r>
                <a:r>
                  <a:rPr lang="pl-PL" sz="2000" b="1" dirty="0"/>
                  <a:t>.</a:t>
                </a:r>
              </a:p>
            </p:txBody>
          </p:sp>
        </mc:Choice>
        <mc:Fallback xmlns="">
          <p:sp>
            <p:nvSpPr>
              <p:cNvPr id="69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9070" y="1294457"/>
                <a:ext cx="5286017" cy="3416320"/>
              </a:xfrm>
              <a:prstGeom prst="rect">
                <a:avLst/>
              </a:prstGeom>
              <a:blipFill>
                <a:blip r:embed="rId5"/>
                <a:stretch>
                  <a:fillRect l="-2186" t="-1421" r="-460" b="-1954"/>
                </a:stretch>
              </a:blip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3472" y="248494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2458" y="5136021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2458" y="5764852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pole tekstowe 2"/>
              <p:cNvSpPr txBox="1"/>
              <p:nvPr/>
            </p:nvSpPr>
            <p:spPr>
              <a:xfrm>
                <a:off x="711200" y="4832106"/>
                <a:ext cx="1929118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pl-PL" sz="3200" dirty="0"/>
                  <a:t>For </a:t>
                </a:r>
                <a14:m>
                  <m:oMath xmlns:m="http://schemas.openxmlformats.org/officeDocument/2006/math">
                    <m:r>
                      <a:rPr lang="pl-PL" sz="3200" b="0" i="1" smtClean="0">
                        <a:latin typeface="Cambria Math" panose="02040503050406030204" pitchFamily="18" charset="0"/>
                      </a:rPr>
                      <m:t>𝑘</m:t>
                    </m:r>
                    <m:r>
                      <a:rPr lang="pl-PL" sz="32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pl-PL" sz="3200" b="0" i="1" smtClean="0">
                        <a:latin typeface="Cambria Math" panose="02040503050406030204" pitchFamily="18" charset="0"/>
                      </a:rPr>
                      <m:t>2</m:t>
                    </m:r>
                    <m:r>
                      <a:rPr lang="pl-PL" sz="3200" b="0" i="1" smtClean="0">
                        <a:latin typeface="Cambria Math" panose="02040503050406030204" pitchFamily="18" charset="0"/>
                      </a:rPr>
                      <m:t>:</m:t>
                    </m:r>
                  </m:oMath>
                </a14:m>
                <a:endParaRPr lang="pl-PL" sz="3200" dirty="0"/>
              </a:p>
            </p:txBody>
          </p:sp>
        </mc:Choice>
        <mc:Fallback xmlns="">
          <p:sp>
            <p:nvSpPr>
              <p:cNvPr id="3" name="pole tekstow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1200" y="4832106"/>
                <a:ext cx="1929118" cy="584775"/>
              </a:xfrm>
              <a:prstGeom prst="rect">
                <a:avLst/>
              </a:prstGeom>
              <a:blipFill>
                <a:blip r:embed="rId6"/>
                <a:stretch>
                  <a:fillRect l="-8228" t="-12500" b="-34375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8143" y="554733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39243885"/>
      </p:ext>
    </p:extLst>
  </p:cSld>
  <p:clrMapOvr>
    <a:masterClrMapping/>
  </p:clrMapOvr>
</p:sld>
</file>

<file path=ppt/slides/slide1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3200" dirty="0"/>
              <a:t>STV for 2-Euclidean </a:t>
            </a:r>
            <a:r>
              <a:rPr lang="pl-PL" sz="3200" dirty="0" err="1"/>
              <a:t>Preferences</a:t>
            </a:r>
            <a:endParaRPr lang="pl-PL" sz="3200" dirty="0"/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7460" y="4458952"/>
            <a:ext cx="1143000" cy="1143000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7460" y="3017520"/>
            <a:ext cx="1143000" cy="1143000"/>
          </a:xfrm>
          <a:prstGeom prst="rect">
            <a:avLst/>
          </a:prstGeom>
        </p:spPr>
      </p:pic>
      <p:pic>
        <p:nvPicPr>
          <p:cNvPr id="9" name="Obraz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7700" y="4458952"/>
            <a:ext cx="1143000" cy="1143000"/>
          </a:xfrm>
          <a:prstGeom prst="rect">
            <a:avLst/>
          </a:prstGeom>
        </p:spPr>
      </p:pic>
      <p:pic>
        <p:nvPicPr>
          <p:cNvPr id="11" name="Obraz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7700" y="3017520"/>
            <a:ext cx="1143000" cy="1143000"/>
          </a:xfrm>
          <a:prstGeom prst="rect">
            <a:avLst/>
          </a:prstGeom>
        </p:spPr>
      </p:pic>
      <p:sp>
        <p:nvSpPr>
          <p:cNvPr id="13" name="pole tekstowe 12"/>
          <p:cNvSpPr txBox="1"/>
          <p:nvPr/>
        </p:nvSpPr>
        <p:spPr>
          <a:xfrm>
            <a:off x="1158240" y="2072757"/>
            <a:ext cx="13614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/>
              <a:t>uniform on a </a:t>
            </a:r>
            <a:r>
              <a:rPr lang="pl-PL" dirty="0" err="1"/>
              <a:t>circle</a:t>
            </a:r>
            <a:endParaRPr lang="pl-PL" dirty="0"/>
          </a:p>
        </p:txBody>
      </p:sp>
      <p:sp>
        <p:nvSpPr>
          <p:cNvPr id="28" name="pole tekstowe 27"/>
          <p:cNvSpPr txBox="1"/>
          <p:nvPr/>
        </p:nvSpPr>
        <p:spPr>
          <a:xfrm>
            <a:off x="3078480" y="2211256"/>
            <a:ext cx="1361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 err="1"/>
              <a:t>Gaussian</a:t>
            </a:r>
            <a:endParaRPr lang="pl-PL" dirty="0"/>
          </a:p>
        </p:txBody>
      </p:sp>
      <p:pic>
        <p:nvPicPr>
          <p:cNvPr id="15" name="Obraz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7940" y="4458952"/>
            <a:ext cx="1143000" cy="1143000"/>
          </a:xfrm>
          <a:prstGeom prst="rect">
            <a:avLst/>
          </a:prstGeom>
        </p:spPr>
      </p:pic>
      <p:pic>
        <p:nvPicPr>
          <p:cNvPr id="17" name="Obraz 1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7940" y="3017520"/>
            <a:ext cx="1143000" cy="1143000"/>
          </a:xfrm>
          <a:prstGeom prst="rect">
            <a:avLst/>
          </a:prstGeom>
        </p:spPr>
      </p:pic>
      <p:sp>
        <p:nvSpPr>
          <p:cNvPr id="33" name="pole tekstowe 32"/>
          <p:cNvSpPr txBox="1"/>
          <p:nvPr/>
        </p:nvSpPr>
        <p:spPr>
          <a:xfrm>
            <a:off x="4998720" y="2211256"/>
            <a:ext cx="1361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/>
              <a:t>4 </a:t>
            </a:r>
            <a:r>
              <a:rPr lang="pl-PL" dirty="0" err="1"/>
              <a:t>Gaussians</a:t>
            </a:r>
            <a:endParaRPr lang="pl-PL" dirty="0"/>
          </a:p>
        </p:txBody>
      </p:sp>
      <p:pic>
        <p:nvPicPr>
          <p:cNvPr id="19" name="Obraz 1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8180" y="4458952"/>
            <a:ext cx="1143000" cy="1143000"/>
          </a:xfrm>
          <a:prstGeom prst="rect">
            <a:avLst/>
          </a:prstGeom>
        </p:spPr>
      </p:pic>
      <p:pic>
        <p:nvPicPr>
          <p:cNvPr id="21" name="Obraz 2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8180" y="3017520"/>
            <a:ext cx="1143000" cy="1143000"/>
          </a:xfrm>
          <a:prstGeom prst="rect">
            <a:avLst/>
          </a:prstGeom>
        </p:spPr>
      </p:pic>
      <p:sp>
        <p:nvSpPr>
          <p:cNvPr id="38" name="pole tekstowe 37"/>
          <p:cNvSpPr txBox="1"/>
          <p:nvPr/>
        </p:nvSpPr>
        <p:spPr>
          <a:xfrm>
            <a:off x="6918960" y="2072757"/>
            <a:ext cx="13614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/>
              <a:t>uniform on a </a:t>
            </a:r>
            <a:r>
              <a:rPr lang="pl-PL" dirty="0" err="1"/>
              <a:t>square</a:t>
            </a:r>
            <a:endParaRPr lang="pl-PL" dirty="0"/>
          </a:p>
        </p:txBody>
      </p:sp>
      <p:sp>
        <p:nvSpPr>
          <p:cNvPr id="16" name="TextBox 1"/>
          <p:cNvSpPr txBox="1"/>
          <p:nvPr/>
        </p:nvSpPr>
        <p:spPr>
          <a:xfrm>
            <a:off x="873760" y="2048024"/>
            <a:ext cx="7630160" cy="2862322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2000" b="1" dirty="0"/>
              <a:t>S</a:t>
            </a:r>
            <a:r>
              <a:rPr lang="en-US" sz="2000" b="1" dirty="0"/>
              <a:t>TV</a:t>
            </a:r>
            <a:r>
              <a:rPr lang="pl-PL" sz="2000" b="1" dirty="0"/>
              <a:t> </a:t>
            </a:r>
            <a:r>
              <a:rPr lang="en-US" sz="2000" b="1" dirty="0"/>
              <a:t>is often considered to be very well-suited for tasks that require</a:t>
            </a:r>
            <a:r>
              <a:rPr lang="pl-PL" sz="2000" b="1" dirty="0"/>
              <a:t> </a:t>
            </a:r>
            <a:r>
              <a:rPr lang="en-US" sz="2000" b="1" dirty="0"/>
              <a:t>proportional</a:t>
            </a:r>
            <a:r>
              <a:rPr lang="pl-PL" sz="2000" b="1" dirty="0"/>
              <a:t> </a:t>
            </a:r>
            <a:r>
              <a:rPr lang="en-US" sz="2000" b="1" dirty="0"/>
              <a:t>representation</a:t>
            </a:r>
            <a:r>
              <a:rPr lang="pl-PL" sz="2000" b="1" dirty="0"/>
              <a:t>:</a:t>
            </a:r>
          </a:p>
          <a:p>
            <a:endParaRPr lang="pl-PL" sz="2000" dirty="0"/>
          </a:p>
          <a:p>
            <a:r>
              <a:rPr lang="pl-PL" sz="2000" dirty="0"/>
              <a:t>[TR00] N. </a:t>
            </a:r>
            <a:r>
              <a:rPr lang="pl-PL" sz="2000" dirty="0" err="1"/>
              <a:t>Tideman</a:t>
            </a:r>
            <a:r>
              <a:rPr lang="pl-PL" sz="2000" dirty="0"/>
              <a:t>, D. Richardson. </a:t>
            </a:r>
            <a:r>
              <a:rPr lang="pl-PL" sz="2000" dirty="0" err="1"/>
              <a:t>Better</a:t>
            </a:r>
            <a:r>
              <a:rPr lang="pl-PL" sz="2000" dirty="0"/>
              <a:t> </a:t>
            </a:r>
            <a:r>
              <a:rPr lang="pl-PL" sz="2000" dirty="0" err="1"/>
              <a:t>voting</a:t>
            </a:r>
            <a:r>
              <a:rPr lang="pl-PL" sz="2000" dirty="0"/>
              <a:t> </a:t>
            </a:r>
            <a:r>
              <a:rPr lang="pl-PL" sz="2000" dirty="0" err="1"/>
              <a:t>methods</a:t>
            </a:r>
            <a:r>
              <a:rPr lang="pl-PL" sz="2000" dirty="0"/>
              <a:t> </a:t>
            </a:r>
            <a:r>
              <a:rPr lang="pl-PL" sz="2000" dirty="0" err="1"/>
              <a:t>through</a:t>
            </a:r>
            <a:r>
              <a:rPr lang="pl-PL" sz="2000" dirty="0"/>
              <a:t> </a:t>
            </a:r>
            <a:r>
              <a:rPr lang="pl-PL" sz="2000" dirty="0" err="1"/>
              <a:t>technology</a:t>
            </a:r>
            <a:r>
              <a:rPr lang="pl-PL" sz="2000" dirty="0"/>
              <a:t>: The  </a:t>
            </a:r>
            <a:r>
              <a:rPr lang="pl-PL" sz="2000" dirty="0" err="1"/>
              <a:t>refinement-manageability</a:t>
            </a:r>
            <a:r>
              <a:rPr lang="pl-PL" sz="2000" dirty="0"/>
              <a:t> trade-off in the Single </a:t>
            </a:r>
            <a:r>
              <a:rPr lang="pl-PL" sz="2000" dirty="0" err="1"/>
              <a:t>Transferable</a:t>
            </a:r>
            <a:r>
              <a:rPr lang="pl-PL" sz="2000" dirty="0"/>
              <a:t> </a:t>
            </a:r>
            <a:r>
              <a:rPr lang="pl-PL" sz="2000" dirty="0" err="1"/>
              <a:t>Vote</a:t>
            </a:r>
            <a:r>
              <a:rPr lang="pl-PL" sz="2000" dirty="0"/>
              <a:t>, Public Choice, 2000.</a:t>
            </a:r>
          </a:p>
          <a:p>
            <a:endParaRPr lang="pl-PL" sz="2000" b="0" dirty="0"/>
          </a:p>
          <a:p>
            <a:r>
              <a:rPr lang="pl-PL" sz="2000" dirty="0"/>
              <a:t>[EFSS17] E. </a:t>
            </a:r>
            <a:r>
              <a:rPr lang="pl-PL" sz="2000" dirty="0" err="1"/>
              <a:t>Elkind</a:t>
            </a:r>
            <a:r>
              <a:rPr lang="pl-PL" sz="2000" dirty="0"/>
              <a:t>, P. Faliszewski, P. Skowron, A. </a:t>
            </a:r>
            <a:r>
              <a:rPr lang="pl-PL" sz="2000" dirty="0" err="1"/>
              <a:t>Slinko</a:t>
            </a:r>
            <a:r>
              <a:rPr lang="pl-PL" sz="2000" dirty="0"/>
              <a:t>, </a:t>
            </a:r>
            <a:r>
              <a:rPr lang="pl-PL" sz="2000" dirty="0" err="1"/>
              <a:t>Properties</a:t>
            </a:r>
            <a:r>
              <a:rPr lang="pl-PL" sz="2000" dirty="0"/>
              <a:t> of </a:t>
            </a:r>
            <a:r>
              <a:rPr lang="pl-PL" sz="2000" dirty="0" err="1"/>
              <a:t>Multiwinner</a:t>
            </a:r>
            <a:r>
              <a:rPr lang="pl-PL" sz="2000" dirty="0"/>
              <a:t> </a:t>
            </a:r>
            <a:r>
              <a:rPr lang="pl-PL" sz="2000" dirty="0" err="1"/>
              <a:t>Voting</a:t>
            </a:r>
            <a:r>
              <a:rPr lang="pl-PL" sz="2000" dirty="0"/>
              <a:t> </a:t>
            </a:r>
            <a:r>
              <a:rPr lang="pl-PL" sz="2000" dirty="0" err="1"/>
              <a:t>Rules</a:t>
            </a:r>
            <a:r>
              <a:rPr lang="pl-PL" sz="2000" dirty="0"/>
              <a:t>, </a:t>
            </a:r>
            <a:r>
              <a:rPr lang="pl-PL" sz="2000" dirty="0" err="1"/>
              <a:t>Social</a:t>
            </a:r>
            <a:r>
              <a:rPr lang="pl-PL" sz="2000" dirty="0"/>
              <a:t> Choice and </a:t>
            </a:r>
            <a:r>
              <a:rPr lang="pl-PL" sz="2000" dirty="0" err="1"/>
              <a:t>Welfare</a:t>
            </a:r>
            <a:r>
              <a:rPr lang="pl-PL" sz="2000" dirty="0"/>
              <a:t>, 2017</a:t>
            </a:r>
          </a:p>
        </p:txBody>
      </p:sp>
    </p:spTree>
    <p:extLst>
      <p:ext uri="{BB962C8B-B14F-4D97-AF65-F5344CB8AC3E}">
        <p14:creationId xmlns:p14="http://schemas.microsoft.com/office/powerpoint/2010/main" val="8449177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3200" dirty="0" err="1"/>
              <a:t>Drawbacks</a:t>
            </a:r>
            <a:r>
              <a:rPr lang="pl-PL" sz="3200" dirty="0"/>
              <a:t> of STV</a:t>
            </a: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6568" y="3648567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478782" y="3782771"/>
            <a:ext cx="11453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10 </a:t>
            </a:r>
            <a:r>
              <a:rPr lang="pl-PL" dirty="0" err="1"/>
              <a:t>votes</a:t>
            </a:r>
            <a:r>
              <a:rPr lang="pl-PL" dirty="0"/>
              <a:t>:</a:t>
            </a: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4970" y="3650518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" name="pole tekstowe 42"/>
          <p:cNvSpPr txBox="1"/>
          <p:nvPr/>
        </p:nvSpPr>
        <p:spPr>
          <a:xfrm>
            <a:off x="1925497" y="3778977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45" name="pole tekstowe 44"/>
          <p:cNvSpPr txBox="1"/>
          <p:nvPr/>
        </p:nvSpPr>
        <p:spPr>
          <a:xfrm>
            <a:off x="2471041" y="3769743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4657" y="3657966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2" name="pole tekstowe 131"/>
          <p:cNvSpPr txBox="1"/>
          <p:nvPr/>
        </p:nvSpPr>
        <p:spPr>
          <a:xfrm>
            <a:off x="478783" y="1393998"/>
            <a:ext cx="65280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 err="1"/>
              <a:t>This</a:t>
            </a:r>
            <a:r>
              <a:rPr lang="pl-PL" sz="3200" dirty="0"/>
              <a:t> </a:t>
            </a:r>
            <a:r>
              <a:rPr lang="pl-PL" sz="3200" dirty="0" err="1"/>
              <a:t>is</a:t>
            </a:r>
            <a:r>
              <a:rPr lang="pl-PL" sz="3200" dirty="0"/>
              <a:t> a </a:t>
            </a:r>
            <a:r>
              <a:rPr lang="pl-PL" sz="3200" dirty="0" err="1"/>
              <a:t>very</a:t>
            </a:r>
            <a:r>
              <a:rPr lang="pl-PL" sz="3200" dirty="0"/>
              <a:t> </a:t>
            </a:r>
            <a:r>
              <a:rPr lang="pl-PL" sz="3200" dirty="0" err="1"/>
              <a:t>nonmonotonic</a:t>
            </a:r>
            <a:r>
              <a:rPr lang="pl-PL" sz="3200" dirty="0"/>
              <a:t> </a:t>
            </a:r>
            <a:r>
              <a:rPr lang="pl-PL" sz="3200" dirty="0" err="1"/>
              <a:t>rule</a:t>
            </a:r>
            <a:r>
              <a:rPr lang="pl-PL" sz="3200" dirty="0"/>
              <a:t>!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3" name="pole tekstowe 132"/>
              <p:cNvSpPr txBox="1"/>
              <p:nvPr/>
            </p:nvSpPr>
            <p:spPr>
              <a:xfrm>
                <a:off x="478782" y="2291983"/>
                <a:ext cx="602834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pl-PL" sz="2400" dirty="0"/>
                  <a:t>Consider </a:t>
                </a:r>
                <a14:m>
                  <m:oMath xmlns:m="http://schemas.openxmlformats.org/officeDocument/2006/math"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𝑘</m:t>
                    </m:r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1</m:t>
                    </m:r>
                  </m:oMath>
                </a14:m>
                <a:r>
                  <a:rPr lang="pl-PL" sz="2400" dirty="0"/>
                  <a:t> and the </a:t>
                </a:r>
                <a:r>
                  <a:rPr lang="pl-PL" sz="2400" dirty="0" err="1"/>
                  <a:t>following</a:t>
                </a:r>
                <a:r>
                  <a:rPr lang="pl-PL" sz="2400" dirty="0"/>
                  <a:t> </a:t>
                </a:r>
                <a:r>
                  <a:rPr lang="pl-PL" sz="2400" dirty="0" err="1"/>
                  <a:t>tie-breaking</a:t>
                </a:r>
                <a:r>
                  <a:rPr lang="pl-PL" sz="2400" dirty="0"/>
                  <a:t>:</a:t>
                </a:r>
              </a:p>
            </p:txBody>
          </p:sp>
        </mc:Choice>
        <mc:Fallback xmlns="">
          <p:sp>
            <p:nvSpPr>
              <p:cNvPr id="133" name="pole tekstowe 1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8782" y="2291983"/>
                <a:ext cx="6028344" cy="461665"/>
              </a:xfrm>
              <a:prstGeom prst="rect">
                <a:avLst/>
              </a:prstGeom>
              <a:blipFill>
                <a:blip r:embed="rId6"/>
                <a:stretch>
                  <a:fillRect l="-1619" t="-10526" r="-101" b="-28947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4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2101" y="2154041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6895" y="2200108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" name="pole tekstowe 142"/>
          <p:cNvSpPr txBox="1"/>
          <p:nvPr/>
        </p:nvSpPr>
        <p:spPr>
          <a:xfrm>
            <a:off x="6953447" y="2310317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44" name="pole tekstowe 143"/>
          <p:cNvSpPr txBox="1"/>
          <p:nvPr/>
        </p:nvSpPr>
        <p:spPr>
          <a:xfrm>
            <a:off x="7498991" y="2301083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45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6025" y="2161760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1" name="pole tekstowe 150"/>
          <p:cNvSpPr txBox="1"/>
          <p:nvPr/>
        </p:nvSpPr>
        <p:spPr>
          <a:xfrm>
            <a:off x="478782" y="3078859"/>
            <a:ext cx="60283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The </a:t>
            </a:r>
            <a:r>
              <a:rPr lang="pl-PL" sz="2400" dirty="0" err="1"/>
              <a:t>following</a:t>
            </a:r>
            <a:r>
              <a:rPr lang="pl-PL" sz="2400" dirty="0"/>
              <a:t> profile:</a:t>
            </a:r>
          </a:p>
        </p:txBody>
      </p:sp>
      <p:pic>
        <p:nvPicPr>
          <p:cNvPr id="15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2667" y="4314108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" name="pole tekstowe 152"/>
          <p:cNvSpPr txBox="1"/>
          <p:nvPr/>
        </p:nvSpPr>
        <p:spPr>
          <a:xfrm>
            <a:off x="478782" y="4495917"/>
            <a:ext cx="11453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9 </a:t>
            </a:r>
            <a:r>
              <a:rPr lang="pl-PL" dirty="0" err="1"/>
              <a:t>votes</a:t>
            </a:r>
            <a:r>
              <a:rPr lang="pl-PL" dirty="0"/>
              <a:t>:</a:t>
            </a:r>
          </a:p>
        </p:txBody>
      </p:sp>
      <p:pic>
        <p:nvPicPr>
          <p:cNvPr id="15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3011" y="4415819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5" name="pole tekstowe 154"/>
          <p:cNvSpPr txBox="1"/>
          <p:nvPr/>
        </p:nvSpPr>
        <p:spPr>
          <a:xfrm>
            <a:off x="1925497" y="4492123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56" name="pole tekstowe 155"/>
          <p:cNvSpPr txBox="1"/>
          <p:nvPr/>
        </p:nvSpPr>
        <p:spPr>
          <a:xfrm>
            <a:off x="2471041" y="4482889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57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6568" y="4340276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6851" y="5140115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9" name="pole tekstowe 158"/>
          <p:cNvSpPr txBox="1"/>
          <p:nvPr/>
        </p:nvSpPr>
        <p:spPr>
          <a:xfrm>
            <a:off x="479140" y="5284574"/>
            <a:ext cx="11453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1 </a:t>
            </a:r>
            <a:r>
              <a:rPr lang="pl-PL" dirty="0" err="1"/>
              <a:t>vote</a:t>
            </a:r>
            <a:r>
              <a:rPr lang="pl-PL" dirty="0"/>
              <a:t>:</a:t>
            </a:r>
          </a:p>
        </p:txBody>
      </p:sp>
      <p:pic>
        <p:nvPicPr>
          <p:cNvPr id="16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3190" y="5143229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1" name="pole tekstowe 160"/>
          <p:cNvSpPr txBox="1"/>
          <p:nvPr/>
        </p:nvSpPr>
        <p:spPr>
          <a:xfrm>
            <a:off x="1925855" y="5280780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62" name="pole tekstowe 161"/>
          <p:cNvSpPr txBox="1"/>
          <p:nvPr/>
        </p:nvSpPr>
        <p:spPr>
          <a:xfrm>
            <a:off x="2471399" y="527154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63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1864" y="5107544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4151" y="5934512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5" name="pole tekstowe 164"/>
          <p:cNvSpPr txBox="1"/>
          <p:nvPr/>
        </p:nvSpPr>
        <p:spPr>
          <a:xfrm>
            <a:off x="478782" y="6094582"/>
            <a:ext cx="11453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10 </a:t>
            </a:r>
            <a:r>
              <a:rPr lang="pl-PL" dirty="0" err="1"/>
              <a:t>votes</a:t>
            </a:r>
            <a:r>
              <a:rPr lang="pl-PL" dirty="0"/>
              <a:t>:</a:t>
            </a:r>
          </a:p>
        </p:txBody>
      </p:sp>
      <p:pic>
        <p:nvPicPr>
          <p:cNvPr id="16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4970" y="5962329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7" name="pole tekstowe 166"/>
          <p:cNvSpPr txBox="1"/>
          <p:nvPr/>
        </p:nvSpPr>
        <p:spPr>
          <a:xfrm>
            <a:off x="1925497" y="6090788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68" name="pole tekstowe 167"/>
          <p:cNvSpPr txBox="1"/>
          <p:nvPr/>
        </p:nvSpPr>
        <p:spPr>
          <a:xfrm>
            <a:off x="2471041" y="6081554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69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6568" y="5938941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0" name="Strzałka w dół 5"/>
          <p:cNvSpPr/>
          <p:nvPr/>
        </p:nvSpPr>
        <p:spPr>
          <a:xfrm rot="16200000">
            <a:off x="3749113" y="4623369"/>
            <a:ext cx="517010" cy="767258"/>
          </a:xfrm>
          <a:prstGeom prst="downArrow">
            <a:avLst/>
          </a:prstGeom>
          <a:solidFill>
            <a:srgbClr val="FF000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17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6005" y="3619113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0677" y="3640158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3" name="pole tekstowe 172"/>
          <p:cNvSpPr txBox="1"/>
          <p:nvPr/>
        </p:nvSpPr>
        <p:spPr>
          <a:xfrm>
            <a:off x="4770231" y="3769147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7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8937" y="4314108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745" y="4405989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8" name="pole tekstowe 177"/>
          <p:cNvSpPr txBox="1"/>
          <p:nvPr/>
        </p:nvSpPr>
        <p:spPr>
          <a:xfrm>
            <a:off x="4770231" y="4482293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8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1585" y="5130285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7924" y="5133399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3" name="pole tekstowe 182"/>
          <p:cNvSpPr txBox="1"/>
          <p:nvPr/>
        </p:nvSpPr>
        <p:spPr>
          <a:xfrm>
            <a:off x="4770589" y="5270950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8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8885" y="5924682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9642" y="5947715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8" name="pole tekstowe 187"/>
          <p:cNvSpPr txBox="1"/>
          <p:nvPr/>
        </p:nvSpPr>
        <p:spPr>
          <a:xfrm>
            <a:off x="4770231" y="6080958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92" name="Strzałka w dół 5"/>
          <p:cNvSpPr/>
          <p:nvPr/>
        </p:nvSpPr>
        <p:spPr>
          <a:xfrm rot="16200000">
            <a:off x="6007433" y="4617372"/>
            <a:ext cx="517010" cy="767258"/>
          </a:xfrm>
          <a:prstGeom prst="downArrow">
            <a:avLst/>
          </a:prstGeom>
          <a:solidFill>
            <a:srgbClr val="FF000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19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4863" y="4651466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" name="Prostokąt: zaokrąglone rogi 49"/>
          <p:cNvSpPr/>
          <p:nvPr/>
        </p:nvSpPr>
        <p:spPr>
          <a:xfrm>
            <a:off x="1520257" y="5121708"/>
            <a:ext cx="1084720" cy="745702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729562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3" grpId="0"/>
      <p:bldP spid="45" grpId="0"/>
      <p:bldP spid="133" grpId="0"/>
      <p:bldP spid="143" grpId="0"/>
      <p:bldP spid="144" grpId="0"/>
      <p:bldP spid="151" grpId="0"/>
      <p:bldP spid="153" grpId="0"/>
      <p:bldP spid="155" grpId="0"/>
      <p:bldP spid="156" grpId="0"/>
      <p:bldP spid="159" grpId="0"/>
      <p:bldP spid="161" grpId="0"/>
      <p:bldP spid="162" grpId="0"/>
      <p:bldP spid="165" grpId="0"/>
      <p:bldP spid="167" grpId="0"/>
      <p:bldP spid="168" grpId="0"/>
      <p:bldP spid="170" grpId="0" animBg="1"/>
      <p:bldP spid="173" grpId="0"/>
      <p:bldP spid="178" grpId="0"/>
      <p:bldP spid="183" grpId="0"/>
      <p:bldP spid="188" grpId="0"/>
      <p:bldP spid="192" grpId="0" animBg="1"/>
      <p:bldP spid="50" grpId="0" animBg="1"/>
    </p:bldLst>
  </p:timing>
</p:sld>
</file>

<file path=ppt/slides/slide1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3200" dirty="0" err="1"/>
              <a:t>Drawbacks</a:t>
            </a:r>
            <a:r>
              <a:rPr lang="pl-PL" sz="3200" dirty="0"/>
              <a:t> of STV</a:t>
            </a: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6568" y="3648567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478782" y="3782771"/>
            <a:ext cx="11453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10 </a:t>
            </a:r>
            <a:r>
              <a:rPr lang="pl-PL" dirty="0" err="1"/>
              <a:t>votes</a:t>
            </a:r>
            <a:r>
              <a:rPr lang="pl-PL" dirty="0"/>
              <a:t>:</a:t>
            </a: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4970" y="3650518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" name="pole tekstowe 42"/>
          <p:cNvSpPr txBox="1"/>
          <p:nvPr/>
        </p:nvSpPr>
        <p:spPr>
          <a:xfrm>
            <a:off x="1925497" y="3778977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45" name="pole tekstowe 44"/>
          <p:cNvSpPr txBox="1"/>
          <p:nvPr/>
        </p:nvSpPr>
        <p:spPr>
          <a:xfrm>
            <a:off x="2471041" y="3769743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4657" y="3657966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2" name="pole tekstowe 131"/>
          <p:cNvSpPr txBox="1"/>
          <p:nvPr/>
        </p:nvSpPr>
        <p:spPr>
          <a:xfrm>
            <a:off x="478783" y="1393998"/>
            <a:ext cx="65280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 err="1"/>
              <a:t>This</a:t>
            </a:r>
            <a:r>
              <a:rPr lang="pl-PL" sz="3200" dirty="0"/>
              <a:t> </a:t>
            </a:r>
            <a:r>
              <a:rPr lang="pl-PL" sz="3200" dirty="0" err="1"/>
              <a:t>is</a:t>
            </a:r>
            <a:r>
              <a:rPr lang="pl-PL" sz="3200" dirty="0"/>
              <a:t> a </a:t>
            </a:r>
            <a:r>
              <a:rPr lang="pl-PL" sz="3200" dirty="0" err="1"/>
              <a:t>very</a:t>
            </a:r>
            <a:r>
              <a:rPr lang="pl-PL" sz="3200" dirty="0"/>
              <a:t> </a:t>
            </a:r>
            <a:r>
              <a:rPr lang="pl-PL" sz="3200" dirty="0" err="1"/>
              <a:t>nonmonotonic</a:t>
            </a:r>
            <a:r>
              <a:rPr lang="pl-PL" sz="3200" dirty="0"/>
              <a:t> </a:t>
            </a:r>
            <a:r>
              <a:rPr lang="pl-PL" sz="3200" dirty="0" err="1"/>
              <a:t>rule</a:t>
            </a:r>
            <a:r>
              <a:rPr lang="pl-PL" sz="3200" dirty="0"/>
              <a:t>!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3" name="pole tekstowe 132"/>
              <p:cNvSpPr txBox="1"/>
              <p:nvPr/>
            </p:nvSpPr>
            <p:spPr>
              <a:xfrm>
                <a:off x="478782" y="2291983"/>
                <a:ext cx="602834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pl-PL" sz="2400" dirty="0"/>
                  <a:t>Consider </a:t>
                </a:r>
                <a14:m>
                  <m:oMath xmlns:m="http://schemas.openxmlformats.org/officeDocument/2006/math"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𝑘</m:t>
                    </m:r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1</m:t>
                    </m:r>
                  </m:oMath>
                </a14:m>
                <a:r>
                  <a:rPr lang="pl-PL" sz="2400" dirty="0"/>
                  <a:t> and the </a:t>
                </a:r>
                <a:r>
                  <a:rPr lang="pl-PL" sz="2400" dirty="0" err="1"/>
                  <a:t>following</a:t>
                </a:r>
                <a:r>
                  <a:rPr lang="pl-PL" sz="2400" dirty="0"/>
                  <a:t> </a:t>
                </a:r>
                <a:r>
                  <a:rPr lang="pl-PL" sz="2400" dirty="0" err="1"/>
                  <a:t>tie-breaking</a:t>
                </a:r>
                <a:r>
                  <a:rPr lang="pl-PL" sz="2400" dirty="0"/>
                  <a:t>:</a:t>
                </a:r>
              </a:p>
            </p:txBody>
          </p:sp>
        </mc:Choice>
        <mc:Fallback xmlns="">
          <p:sp>
            <p:nvSpPr>
              <p:cNvPr id="133" name="pole tekstowe 1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8782" y="2291983"/>
                <a:ext cx="6028344" cy="461665"/>
              </a:xfrm>
              <a:prstGeom prst="rect">
                <a:avLst/>
              </a:prstGeom>
              <a:blipFill>
                <a:blip r:embed="rId6"/>
                <a:stretch>
                  <a:fillRect l="-1619" t="-10526" r="-101" b="-28947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4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2101" y="2154041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6895" y="2200108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" name="pole tekstowe 142"/>
          <p:cNvSpPr txBox="1"/>
          <p:nvPr/>
        </p:nvSpPr>
        <p:spPr>
          <a:xfrm>
            <a:off x="6953447" y="2310317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44" name="pole tekstowe 143"/>
          <p:cNvSpPr txBox="1"/>
          <p:nvPr/>
        </p:nvSpPr>
        <p:spPr>
          <a:xfrm>
            <a:off x="7498991" y="2301083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45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6025" y="2161760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1" name="pole tekstowe 150"/>
          <p:cNvSpPr txBox="1"/>
          <p:nvPr/>
        </p:nvSpPr>
        <p:spPr>
          <a:xfrm>
            <a:off x="478782" y="3078859"/>
            <a:ext cx="60283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The </a:t>
            </a:r>
            <a:r>
              <a:rPr lang="pl-PL" sz="2400" dirty="0" err="1"/>
              <a:t>following</a:t>
            </a:r>
            <a:r>
              <a:rPr lang="pl-PL" sz="2400" dirty="0"/>
              <a:t> profile:</a:t>
            </a:r>
          </a:p>
        </p:txBody>
      </p:sp>
      <p:pic>
        <p:nvPicPr>
          <p:cNvPr id="15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2667" y="4314108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" name="pole tekstowe 152"/>
          <p:cNvSpPr txBox="1"/>
          <p:nvPr/>
        </p:nvSpPr>
        <p:spPr>
          <a:xfrm>
            <a:off x="478782" y="4495917"/>
            <a:ext cx="11453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9 </a:t>
            </a:r>
            <a:r>
              <a:rPr lang="pl-PL" dirty="0" err="1"/>
              <a:t>votes</a:t>
            </a:r>
            <a:r>
              <a:rPr lang="pl-PL" dirty="0"/>
              <a:t>:</a:t>
            </a:r>
          </a:p>
        </p:txBody>
      </p:sp>
      <p:pic>
        <p:nvPicPr>
          <p:cNvPr id="15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3011" y="4415819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5" name="pole tekstowe 154"/>
          <p:cNvSpPr txBox="1"/>
          <p:nvPr/>
        </p:nvSpPr>
        <p:spPr>
          <a:xfrm>
            <a:off x="1925497" y="4492123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56" name="pole tekstowe 155"/>
          <p:cNvSpPr txBox="1"/>
          <p:nvPr/>
        </p:nvSpPr>
        <p:spPr>
          <a:xfrm>
            <a:off x="2471041" y="4482889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57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6568" y="4340276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9102" y="5142557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9" name="pole tekstowe 158"/>
          <p:cNvSpPr txBox="1"/>
          <p:nvPr/>
        </p:nvSpPr>
        <p:spPr>
          <a:xfrm>
            <a:off x="479140" y="5284574"/>
            <a:ext cx="11453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1 </a:t>
            </a:r>
            <a:r>
              <a:rPr lang="pl-PL" dirty="0" err="1"/>
              <a:t>vote</a:t>
            </a:r>
            <a:r>
              <a:rPr lang="pl-PL" dirty="0"/>
              <a:t>:</a:t>
            </a:r>
          </a:p>
        </p:txBody>
      </p:sp>
      <p:pic>
        <p:nvPicPr>
          <p:cNvPr id="16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002" y="5152256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1" name="pole tekstowe 160"/>
          <p:cNvSpPr txBox="1"/>
          <p:nvPr/>
        </p:nvSpPr>
        <p:spPr>
          <a:xfrm>
            <a:off x="1925855" y="5280780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62" name="pole tekstowe 161"/>
          <p:cNvSpPr txBox="1"/>
          <p:nvPr/>
        </p:nvSpPr>
        <p:spPr>
          <a:xfrm>
            <a:off x="2471399" y="527154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63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1864" y="5107544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4151" y="5934512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5" name="pole tekstowe 164"/>
          <p:cNvSpPr txBox="1"/>
          <p:nvPr/>
        </p:nvSpPr>
        <p:spPr>
          <a:xfrm>
            <a:off x="478782" y="6094582"/>
            <a:ext cx="11453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10 </a:t>
            </a:r>
            <a:r>
              <a:rPr lang="pl-PL" dirty="0" err="1"/>
              <a:t>votes</a:t>
            </a:r>
            <a:r>
              <a:rPr lang="pl-PL" dirty="0"/>
              <a:t>:</a:t>
            </a:r>
          </a:p>
        </p:txBody>
      </p:sp>
      <p:pic>
        <p:nvPicPr>
          <p:cNvPr id="16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4970" y="5962329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7" name="pole tekstowe 166"/>
          <p:cNvSpPr txBox="1"/>
          <p:nvPr/>
        </p:nvSpPr>
        <p:spPr>
          <a:xfrm>
            <a:off x="1925497" y="6090788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68" name="pole tekstowe 167"/>
          <p:cNvSpPr txBox="1"/>
          <p:nvPr/>
        </p:nvSpPr>
        <p:spPr>
          <a:xfrm>
            <a:off x="2471041" y="6081554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69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6568" y="5938941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Strzałka w dół 5"/>
          <p:cNvSpPr/>
          <p:nvPr/>
        </p:nvSpPr>
        <p:spPr>
          <a:xfrm rot="16200000">
            <a:off x="3551489" y="4617975"/>
            <a:ext cx="517010" cy="767258"/>
          </a:xfrm>
          <a:prstGeom prst="downArrow">
            <a:avLst/>
          </a:prstGeom>
          <a:solidFill>
            <a:srgbClr val="FF000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5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2756" y="3653447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" name="pole tekstowe 53"/>
          <p:cNvSpPr txBox="1"/>
          <p:nvPr/>
        </p:nvSpPr>
        <p:spPr>
          <a:xfrm>
            <a:off x="4761685" y="3783857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5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0845" y="3662846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0319" y="4338580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pole tekstowe 58"/>
          <p:cNvSpPr txBox="1"/>
          <p:nvPr/>
        </p:nvSpPr>
        <p:spPr>
          <a:xfrm>
            <a:off x="4761685" y="4497003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61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7212" y="4360561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5290" y="5147437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" name="pole tekstowe 63"/>
          <p:cNvSpPr txBox="1"/>
          <p:nvPr/>
        </p:nvSpPr>
        <p:spPr>
          <a:xfrm>
            <a:off x="4762043" y="5285660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6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3325" y="5100292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0339" y="5939392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9" name="pole tekstowe 68"/>
          <p:cNvSpPr txBox="1"/>
          <p:nvPr/>
        </p:nvSpPr>
        <p:spPr>
          <a:xfrm>
            <a:off x="4761685" y="6095668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71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2756" y="5943821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2" name="Strzałka w dół 5"/>
          <p:cNvSpPr/>
          <p:nvPr/>
        </p:nvSpPr>
        <p:spPr>
          <a:xfrm rot="16200000">
            <a:off x="5834966" y="4629668"/>
            <a:ext cx="517010" cy="767258"/>
          </a:xfrm>
          <a:prstGeom prst="downArrow">
            <a:avLst/>
          </a:prstGeom>
          <a:solidFill>
            <a:srgbClr val="FF000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73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1639" y="4590932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67362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  <p:bldP spid="54" grpId="0"/>
      <p:bldP spid="59" grpId="0"/>
      <p:bldP spid="64" grpId="0"/>
      <p:bldP spid="69" grpId="0"/>
      <p:bldP spid="72" grpId="0" animBg="1"/>
    </p:bldLst>
  </p:timing>
</p:sld>
</file>

<file path=ppt/slides/slide1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3200" dirty="0"/>
              <a:t>Solid </a:t>
            </a:r>
            <a:r>
              <a:rPr lang="pl-PL" sz="3200" dirty="0" err="1"/>
              <a:t>Coalitions</a:t>
            </a:r>
            <a:r>
              <a:rPr lang="pl-PL" sz="3200" dirty="0"/>
              <a:t> </a:t>
            </a:r>
            <a:r>
              <a:rPr lang="pl-PL" sz="3200" dirty="0" err="1"/>
              <a:t>Property</a:t>
            </a:r>
            <a:r>
              <a:rPr lang="pl-PL" sz="3200" dirty="0"/>
              <a:t> and the Monroe </a:t>
            </a:r>
            <a:r>
              <a:rPr lang="pl-PL" sz="3200" dirty="0" err="1"/>
              <a:t>rule</a:t>
            </a:r>
            <a:endParaRPr lang="pl-PL" sz="3200" dirty="0"/>
          </a:p>
        </p:txBody>
      </p:sp>
      <p:cxnSp>
        <p:nvCxnSpPr>
          <p:cNvPr id="81" name="Łącznik prosty 80"/>
          <p:cNvCxnSpPr>
            <a:cxnSpLocks/>
          </p:cNvCxnSpPr>
          <p:nvPr/>
        </p:nvCxnSpPr>
        <p:spPr>
          <a:xfrm>
            <a:off x="5649702" y="1281883"/>
            <a:ext cx="0" cy="532595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1154630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5719312" y="1384555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V1:</a:t>
            </a: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7716" y="1182447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5959" y="1093241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pole tekstowe 19"/>
          <p:cNvSpPr txBox="1"/>
          <p:nvPr/>
        </p:nvSpPr>
        <p:spPr>
          <a:xfrm>
            <a:off x="5719312" y="2017987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V2:</a:t>
            </a:r>
          </a:p>
        </p:txBody>
      </p:sp>
      <p:sp>
        <p:nvSpPr>
          <p:cNvPr id="25" name="pole tekstowe 24"/>
          <p:cNvSpPr txBox="1"/>
          <p:nvPr/>
        </p:nvSpPr>
        <p:spPr>
          <a:xfrm>
            <a:off x="5719312" y="26820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V3:</a:t>
            </a:r>
          </a:p>
        </p:txBody>
      </p: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3625" y="1845022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pole tekstowe 29"/>
          <p:cNvSpPr txBox="1"/>
          <p:nvPr/>
        </p:nvSpPr>
        <p:spPr>
          <a:xfrm>
            <a:off x="5719312" y="3343189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V4:</a:t>
            </a:r>
          </a:p>
        </p:txBody>
      </p:sp>
      <p:sp>
        <p:nvSpPr>
          <p:cNvPr id="35" name="pole tekstowe 34"/>
          <p:cNvSpPr txBox="1"/>
          <p:nvPr/>
        </p:nvSpPr>
        <p:spPr>
          <a:xfrm>
            <a:off x="5720373" y="3990519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V5:</a:t>
            </a:r>
          </a:p>
        </p:txBody>
      </p:sp>
      <p:sp>
        <p:nvSpPr>
          <p:cNvPr id="40" name="pole tekstowe 39"/>
          <p:cNvSpPr txBox="1"/>
          <p:nvPr/>
        </p:nvSpPr>
        <p:spPr>
          <a:xfrm>
            <a:off x="5719312" y="4634510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V6:</a:t>
            </a:r>
          </a:p>
        </p:txBody>
      </p:sp>
      <p:sp>
        <p:nvSpPr>
          <p:cNvPr id="47" name="pole tekstowe 46"/>
          <p:cNvSpPr txBox="1"/>
          <p:nvPr/>
        </p:nvSpPr>
        <p:spPr>
          <a:xfrm>
            <a:off x="5719312" y="5299075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V7:</a:t>
            </a:r>
          </a:p>
        </p:txBody>
      </p:sp>
      <p:sp>
        <p:nvSpPr>
          <p:cNvPr id="57" name="pole tekstowe 56"/>
          <p:cNvSpPr txBox="1"/>
          <p:nvPr/>
        </p:nvSpPr>
        <p:spPr>
          <a:xfrm>
            <a:off x="5719312" y="59648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V8:</a:t>
            </a:r>
          </a:p>
        </p:txBody>
      </p:sp>
      <p:pic>
        <p:nvPicPr>
          <p:cNvPr id="62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9052" y="1203647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9" name="TextBox 1"/>
              <p:cNvSpPr txBox="1"/>
              <p:nvPr/>
            </p:nvSpPr>
            <p:spPr>
              <a:xfrm>
                <a:off x="299070" y="1294457"/>
                <a:ext cx="4853299" cy="2923877"/>
              </a:xfrm>
              <a:prstGeom prst="rect">
                <a:avLst/>
              </a:prstGeom>
              <a:solidFill>
                <a:schemeClr val="accent4">
                  <a:lumMod val="20000"/>
                  <a:lumOff val="80000"/>
                </a:schemeClr>
              </a:solid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pl-PL" sz="2800" b="1" dirty="0"/>
                  <a:t>Solid </a:t>
                </a:r>
                <a:r>
                  <a:rPr lang="pl-PL" sz="2800" b="1" dirty="0" err="1"/>
                  <a:t>coalitions</a:t>
                </a:r>
                <a:r>
                  <a:rPr lang="pl-PL" sz="2800" b="1" dirty="0"/>
                  <a:t>:</a:t>
                </a:r>
              </a:p>
              <a:p>
                <a:endParaRPr lang="pl-PL" sz="2800" b="1" dirty="0"/>
              </a:p>
              <a:p>
                <a:r>
                  <a:rPr lang="pl-PL" sz="2800" dirty="0" err="1"/>
                  <a:t>If</a:t>
                </a:r>
                <a:r>
                  <a:rPr lang="pl-PL" sz="2800" dirty="0"/>
                  <a:t> </a:t>
                </a:r>
                <a:r>
                  <a:rPr lang="pl-PL" sz="2800" dirty="0" err="1"/>
                  <a:t>at</a:t>
                </a:r>
                <a:r>
                  <a:rPr lang="pl-PL" sz="2800" dirty="0"/>
                  <a:t> </a:t>
                </a:r>
                <a:r>
                  <a:rPr lang="pl-PL" sz="2800" dirty="0" err="1"/>
                  <a:t>least</a:t>
                </a:r>
                <a:r>
                  <a:rPr lang="pl-PL" sz="2800" dirty="0"/>
                  <a:t> </a:t>
                </a:r>
                <a14:m>
                  <m:oMath xmlns:m="http://schemas.openxmlformats.org/officeDocument/2006/math">
                    <m:r>
                      <a:rPr lang="pl-PL" sz="2800" i="1">
                        <a:latin typeface="Cambria Math" panose="02040503050406030204" pitchFamily="18" charset="0"/>
                      </a:rPr>
                      <m:t>𝑛</m:t>
                    </m:r>
                    <m:r>
                      <a:rPr lang="pl-PL" sz="2800" i="1">
                        <a:latin typeface="Cambria Math" panose="02040503050406030204" pitchFamily="18" charset="0"/>
                      </a:rPr>
                      <m:t>/</m:t>
                    </m:r>
                    <m:r>
                      <a:rPr lang="pl-PL" sz="2800" i="1"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pl-PL" sz="2800" dirty="0"/>
                  <a:t> </a:t>
                </a:r>
                <a:r>
                  <a:rPr lang="pl-PL" sz="2800" dirty="0" err="1"/>
                  <a:t>voters</a:t>
                </a:r>
                <a:r>
                  <a:rPr lang="pl-PL" sz="2800" dirty="0"/>
                  <a:t> </a:t>
                </a:r>
                <a:r>
                  <a:rPr lang="pl-PL" sz="2800" dirty="0" err="1"/>
                  <a:t>rank</a:t>
                </a:r>
                <a:r>
                  <a:rPr lang="pl-PL" sz="2800" dirty="0"/>
                  <a:t> </a:t>
                </a:r>
                <a:r>
                  <a:rPr lang="pl-PL" sz="2800" dirty="0" err="1"/>
                  <a:t>some</a:t>
                </a:r>
                <a:r>
                  <a:rPr lang="pl-PL" sz="2800" dirty="0"/>
                  <a:t> </a:t>
                </a:r>
                <a:r>
                  <a:rPr lang="pl-PL" sz="2800" dirty="0" err="1"/>
                  <a:t>candidate</a:t>
                </a:r>
                <a:r>
                  <a:rPr lang="pl-PL" sz="2800" dirty="0"/>
                  <a:t> on top, </a:t>
                </a:r>
                <a:r>
                  <a:rPr lang="pl-PL" sz="2800" dirty="0" err="1"/>
                  <a:t>then</a:t>
                </a:r>
                <a:r>
                  <a:rPr lang="pl-PL" sz="2800" dirty="0"/>
                  <a:t> </a:t>
                </a:r>
                <a:r>
                  <a:rPr lang="pl-PL" sz="2800" dirty="0" err="1"/>
                  <a:t>this</a:t>
                </a:r>
                <a:r>
                  <a:rPr lang="pl-PL" sz="2800" dirty="0"/>
                  <a:t> </a:t>
                </a:r>
                <a:r>
                  <a:rPr lang="pl-PL" sz="2800" dirty="0" err="1"/>
                  <a:t>candidate</a:t>
                </a:r>
                <a:r>
                  <a:rPr lang="pl-PL" sz="2800" dirty="0"/>
                  <a:t> </a:t>
                </a:r>
                <a:r>
                  <a:rPr lang="pl-PL" sz="2800" dirty="0" err="1"/>
                  <a:t>should</a:t>
                </a:r>
                <a:r>
                  <a:rPr lang="pl-PL" sz="2800" dirty="0"/>
                  <a:t> </a:t>
                </a:r>
                <a:r>
                  <a:rPr lang="pl-PL" sz="2800" dirty="0" err="1"/>
                  <a:t>belong</a:t>
                </a:r>
                <a:r>
                  <a:rPr lang="pl-PL" sz="2800" dirty="0"/>
                  <a:t> to the </a:t>
                </a:r>
                <a:r>
                  <a:rPr lang="pl-PL" sz="2800" dirty="0" err="1"/>
                  <a:t>winning</a:t>
                </a:r>
                <a:r>
                  <a:rPr lang="pl-PL" sz="2800" dirty="0"/>
                  <a:t> </a:t>
                </a:r>
                <a:r>
                  <a:rPr lang="pl-PL" sz="2800" dirty="0" err="1"/>
                  <a:t>committee</a:t>
                </a:r>
                <a:r>
                  <a:rPr lang="pl-PL" sz="2800" dirty="0"/>
                  <a:t>.</a:t>
                </a:r>
              </a:p>
              <a:p>
                <a:endParaRPr lang="pl-PL" sz="1600" dirty="0"/>
              </a:p>
            </p:txBody>
          </p:sp>
        </mc:Choice>
        <mc:Fallback xmlns="">
          <p:sp>
            <p:nvSpPr>
              <p:cNvPr id="69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9070" y="1294457"/>
                <a:ext cx="4853299" cy="2923877"/>
              </a:xfrm>
              <a:prstGeom prst="rect">
                <a:avLst/>
              </a:prstGeom>
              <a:blipFill>
                <a:blip r:embed="rId8"/>
                <a:stretch>
                  <a:fillRect l="-2381" t="-1660" r="-376"/>
                </a:stretch>
              </a:blip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5253" y="1784416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" name="pole tekstowe 42"/>
          <p:cNvSpPr txBox="1"/>
          <p:nvPr/>
        </p:nvSpPr>
        <p:spPr>
          <a:xfrm>
            <a:off x="6538243" y="131090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45" name="pole tekstowe 44"/>
          <p:cNvSpPr txBox="1"/>
          <p:nvPr/>
        </p:nvSpPr>
        <p:spPr>
          <a:xfrm>
            <a:off x="7083787" y="1301672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46" name="pole tekstowe 45"/>
          <p:cNvSpPr txBox="1"/>
          <p:nvPr/>
        </p:nvSpPr>
        <p:spPr>
          <a:xfrm>
            <a:off x="7628499" y="1318555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48" name="pole tekstowe 47"/>
          <p:cNvSpPr txBox="1"/>
          <p:nvPr/>
        </p:nvSpPr>
        <p:spPr>
          <a:xfrm>
            <a:off x="8188587" y="1318555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5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304" y="1826082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2640" y="1872149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7869" y="1858889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" name="pole tekstowe 53"/>
          <p:cNvSpPr txBox="1"/>
          <p:nvPr/>
        </p:nvSpPr>
        <p:spPr>
          <a:xfrm>
            <a:off x="6538243" y="1972066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55" name="pole tekstowe 54"/>
          <p:cNvSpPr txBox="1"/>
          <p:nvPr/>
        </p:nvSpPr>
        <p:spPr>
          <a:xfrm>
            <a:off x="7083787" y="1962832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56" name="pole tekstowe 55"/>
          <p:cNvSpPr txBox="1"/>
          <p:nvPr/>
        </p:nvSpPr>
        <p:spPr>
          <a:xfrm>
            <a:off x="7628499" y="1949973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58" name="pole tekstowe 57"/>
          <p:cNvSpPr txBox="1"/>
          <p:nvPr/>
        </p:nvSpPr>
        <p:spPr>
          <a:xfrm>
            <a:off x="8208115" y="1932607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7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3472" y="248494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6314" y="2464381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4151" y="2466009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2487" y="2512076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0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0992" y="2555948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" name="pole tekstowe 81"/>
          <p:cNvSpPr txBox="1"/>
          <p:nvPr/>
        </p:nvSpPr>
        <p:spPr>
          <a:xfrm>
            <a:off x="6548090" y="2611993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83" name="pole tekstowe 82"/>
          <p:cNvSpPr txBox="1"/>
          <p:nvPr/>
        </p:nvSpPr>
        <p:spPr>
          <a:xfrm>
            <a:off x="7093634" y="2602759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84" name="pole tekstowe 83"/>
          <p:cNvSpPr txBox="1"/>
          <p:nvPr/>
        </p:nvSpPr>
        <p:spPr>
          <a:xfrm>
            <a:off x="7638346" y="2589900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85" name="pole tekstowe 84"/>
          <p:cNvSpPr txBox="1"/>
          <p:nvPr/>
        </p:nvSpPr>
        <p:spPr>
          <a:xfrm>
            <a:off x="8217962" y="2572534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8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6611" y="3160533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7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9028" y="3164962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3790" y="3233316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6850" y="3160533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8766" y="3209550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1" name="pole tekstowe 90"/>
          <p:cNvSpPr txBox="1"/>
          <p:nvPr/>
        </p:nvSpPr>
        <p:spPr>
          <a:xfrm>
            <a:off x="6547957" y="3316809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92" name="pole tekstowe 91"/>
          <p:cNvSpPr txBox="1"/>
          <p:nvPr/>
        </p:nvSpPr>
        <p:spPr>
          <a:xfrm>
            <a:off x="7093501" y="3307575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93" name="pole tekstowe 92"/>
          <p:cNvSpPr txBox="1"/>
          <p:nvPr/>
        </p:nvSpPr>
        <p:spPr>
          <a:xfrm>
            <a:off x="7638213" y="3324458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94" name="pole tekstowe 93"/>
          <p:cNvSpPr txBox="1"/>
          <p:nvPr/>
        </p:nvSpPr>
        <p:spPr>
          <a:xfrm>
            <a:off x="8198301" y="3324458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9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6611" y="3851681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2430" y="3861966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5955" y="3944858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9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8766" y="3900698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0" name="pole tekstowe 99"/>
          <p:cNvSpPr txBox="1"/>
          <p:nvPr/>
        </p:nvSpPr>
        <p:spPr>
          <a:xfrm>
            <a:off x="6547957" y="4007957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01" name="pole tekstowe 100"/>
          <p:cNvSpPr txBox="1"/>
          <p:nvPr/>
        </p:nvSpPr>
        <p:spPr>
          <a:xfrm>
            <a:off x="7093501" y="3998723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02" name="pole tekstowe 101"/>
          <p:cNvSpPr txBox="1"/>
          <p:nvPr/>
        </p:nvSpPr>
        <p:spPr>
          <a:xfrm>
            <a:off x="7638213" y="401560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03" name="pole tekstowe 102"/>
          <p:cNvSpPr txBox="1"/>
          <p:nvPr/>
        </p:nvSpPr>
        <p:spPr>
          <a:xfrm>
            <a:off x="8198301" y="401560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0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6425" y="4480331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1411" y="4516598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9100" y="4548648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8" name="pole tekstowe 107"/>
          <p:cNvSpPr txBox="1"/>
          <p:nvPr/>
        </p:nvSpPr>
        <p:spPr>
          <a:xfrm>
            <a:off x="6557771" y="4636607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09" name="pole tekstowe 108"/>
          <p:cNvSpPr txBox="1"/>
          <p:nvPr/>
        </p:nvSpPr>
        <p:spPr>
          <a:xfrm>
            <a:off x="7103315" y="4627373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10" name="pole tekstowe 109"/>
          <p:cNvSpPr txBox="1"/>
          <p:nvPr/>
        </p:nvSpPr>
        <p:spPr>
          <a:xfrm>
            <a:off x="7648027" y="464425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11" name="pole tekstowe 110"/>
          <p:cNvSpPr txBox="1"/>
          <p:nvPr/>
        </p:nvSpPr>
        <p:spPr>
          <a:xfrm>
            <a:off x="8208115" y="464425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12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7705" y="4469622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8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7706" y="3804328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4728" y="5146911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9052" y="5124494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5761" y="5195928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6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3790" y="5085522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7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9100" y="5195928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" name="pole tekstowe 117"/>
          <p:cNvSpPr txBox="1"/>
          <p:nvPr/>
        </p:nvSpPr>
        <p:spPr>
          <a:xfrm>
            <a:off x="6556074" y="5303187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19" name="pole tekstowe 118"/>
          <p:cNvSpPr txBox="1"/>
          <p:nvPr/>
        </p:nvSpPr>
        <p:spPr>
          <a:xfrm>
            <a:off x="7101618" y="5293953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20" name="pole tekstowe 119"/>
          <p:cNvSpPr txBox="1"/>
          <p:nvPr/>
        </p:nvSpPr>
        <p:spPr>
          <a:xfrm>
            <a:off x="7646330" y="531083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21" name="pole tekstowe 120"/>
          <p:cNvSpPr txBox="1"/>
          <p:nvPr/>
        </p:nvSpPr>
        <p:spPr>
          <a:xfrm>
            <a:off x="8206418" y="531083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05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2244" y="4490616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4349" y="5821628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0295" y="584823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5761" y="5877359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2428" y="5776499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6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1227" y="5848807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7" name="pole tekstowe 126"/>
          <p:cNvSpPr txBox="1"/>
          <p:nvPr/>
        </p:nvSpPr>
        <p:spPr>
          <a:xfrm>
            <a:off x="6556074" y="5984618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28" name="pole tekstowe 127"/>
          <p:cNvSpPr txBox="1"/>
          <p:nvPr/>
        </p:nvSpPr>
        <p:spPr>
          <a:xfrm>
            <a:off x="7101618" y="5975384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29" name="pole tekstowe 128"/>
          <p:cNvSpPr txBox="1"/>
          <p:nvPr/>
        </p:nvSpPr>
        <p:spPr>
          <a:xfrm>
            <a:off x="7646330" y="5992267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30" name="pole tekstowe 129"/>
          <p:cNvSpPr txBox="1"/>
          <p:nvPr/>
        </p:nvSpPr>
        <p:spPr>
          <a:xfrm>
            <a:off x="8206418" y="5992267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9314" y="115905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Prostokąt: zaokrąglone rogi 8"/>
          <p:cNvSpPr/>
          <p:nvPr/>
        </p:nvSpPr>
        <p:spPr>
          <a:xfrm>
            <a:off x="5731317" y="3175524"/>
            <a:ext cx="928490" cy="2672715"/>
          </a:xfrm>
          <a:prstGeom prst="roundRect">
            <a:avLst/>
          </a:prstGeom>
          <a:noFill/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1" name="TextBox 1"/>
              <p:cNvSpPr txBox="1"/>
              <p:nvPr/>
            </p:nvSpPr>
            <p:spPr>
              <a:xfrm>
                <a:off x="299070" y="4865813"/>
                <a:ext cx="3812335" cy="707886"/>
              </a:xfrm>
              <a:prstGeom prst="rect">
                <a:avLst/>
              </a:prstGeom>
              <a:solidFill>
                <a:srgbClr val="FFFFCC"/>
              </a:solid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pl-PL" sz="2000" dirty="0"/>
                  <a:t>For</a:t>
                </a:r>
                <a14:m>
                  <m:oMath xmlns:m="http://schemas.openxmlformats.org/officeDocument/2006/math">
                    <m:r>
                      <a:rPr lang="pl-PL" sz="2000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pl-PL" sz="2000" b="0" i="1" smtClean="0">
                        <a:latin typeface="Cambria Math" panose="02040503050406030204" pitchFamily="18" charset="0"/>
                      </a:rPr>
                      <m:t>𝑘</m:t>
                    </m:r>
                    <m:r>
                      <a:rPr lang="pl-PL" sz="20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pl-PL" sz="2000" b="0" i="1" smtClean="0">
                        <a:latin typeface="Cambria Math" panose="02040503050406030204" pitchFamily="18" charset="0"/>
                      </a:rPr>
                      <m:t>2</m:t>
                    </m:r>
                  </m:oMath>
                </a14:m>
                <a:r>
                  <a:rPr lang="pl-PL" sz="2000" b="0" dirty="0"/>
                  <a:t> </a:t>
                </a:r>
                <a:r>
                  <a:rPr lang="pl-PL" sz="2000" b="0" dirty="0" err="1"/>
                  <a:t>green</a:t>
                </a:r>
                <a:r>
                  <a:rPr lang="pl-PL" sz="2000" b="0" dirty="0"/>
                  <a:t> lady </a:t>
                </a:r>
                <a:r>
                  <a:rPr lang="pl-PL" sz="2000" dirty="0" err="1"/>
                  <a:t>must</a:t>
                </a:r>
                <a:r>
                  <a:rPr lang="pl-PL" sz="2000" dirty="0"/>
                  <a:t> </a:t>
                </a:r>
                <a:r>
                  <a:rPr lang="pl-PL" sz="2000" b="0" dirty="0"/>
                  <a:t> </a:t>
                </a:r>
                <a:r>
                  <a:rPr lang="pl-PL" sz="2000" b="0" dirty="0" err="1"/>
                  <a:t>belong</a:t>
                </a:r>
                <a:r>
                  <a:rPr lang="pl-PL" sz="2000" b="0" dirty="0"/>
                  <a:t> to the </a:t>
                </a:r>
                <a:r>
                  <a:rPr lang="pl-PL" sz="2000" b="0" dirty="0" err="1"/>
                  <a:t>winning</a:t>
                </a:r>
                <a:r>
                  <a:rPr lang="pl-PL" sz="2000" dirty="0"/>
                  <a:t> </a:t>
                </a:r>
                <a:r>
                  <a:rPr lang="pl-PL" sz="2000" dirty="0" err="1"/>
                  <a:t>committee</a:t>
                </a:r>
                <a:r>
                  <a:rPr lang="pl-PL" sz="2000" dirty="0"/>
                  <a:t>.</a:t>
                </a:r>
                <a:endParaRPr lang="pl-PL" sz="2000" b="0" dirty="0"/>
              </a:p>
            </p:txBody>
          </p:sp>
        </mc:Choice>
        <mc:Fallback xmlns="">
          <p:sp>
            <p:nvSpPr>
              <p:cNvPr id="131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9070" y="4865813"/>
                <a:ext cx="3812335" cy="707886"/>
              </a:xfrm>
              <a:prstGeom prst="rect">
                <a:avLst/>
              </a:prstGeom>
              <a:blipFill>
                <a:blip r:embed="rId9"/>
                <a:stretch>
                  <a:fillRect l="-1435" t="-3390" b="-13559"/>
                </a:stretch>
              </a:blip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3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6335" y="5672922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34" name="Łącznik prosty ze strzałką 133"/>
          <p:cNvCxnSpPr>
            <a:cxnSpLocks/>
            <a:stCxn id="131" idx="3"/>
          </p:cNvCxnSpPr>
          <p:nvPr/>
        </p:nvCxnSpPr>
        <p:spPr>
          <a:xfrm flipV="1">
            <a:off x="4111405" y="5171234"/>
            <a:ext cx="1619912" cy="48522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5" name="TextBox 1"/>
          <p:cNvSpPr txBox="1"/>
          <p:nvPr/>
        </p:nvSpPr>
        <p:spPr>
          <a:xfrm>
            <a:off x="1803890" y="2400510"/>
            <a:ext cx="5467169" cy="1938992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2000" dirty="0"/>
              <a:t>Solid </a:t>
            </a:r>
            <a:r>
              <a:rPr lang="pl-PL" sz="2000" dirty="0" err="1"/>
              <a:t>coalitions</a:t>
            </a:r>
            <a:r>
              <a:rPr lang="pl-PL" sz="2000" dirty="0"/>
              <a:t> </a:t>
            </a:r>
            <a:r>
              <a:rPr lang="pl-PL" sz="2000" dirty="0" err="1"/>
              <a:t>property</a:t>
            </a:r>
            <a:r>
              <a:rPr lang="pl-PL" sz="2000" dirty="0"/>
              <a:t> </a:t>
            </a:r>
            <a:r>
              <a:rPr lang="pl-PL" sz="2000" dirty="0" err="1"/>
              <a:t>is</a:t>
            </a:r>
            <a:r>
              <a:rPr lang="pl-PL" sz="2000" dirty="0"/>
              <a:t> </a:t>
            </a:r>
            <a:r>
              <a:rPr lang="pl-PL" sz="2000" dirty="0" err="1"/>
              <a:t>satisfied</a:t>
            </a:r>
            <a:r>
              <a:rPr lang="pl-PL" sz="2000" dirty="0"/>
              <a:t> by STV, SNTV, and by the </a:t>
            </a:r>
            <a:r>
              <a:rPr lang="pl-PL" sz="2000" dirty="0" err="1"/>
              <a:t>greedy</a:t>
            </a:r>
            <a:r>
              <a:rPr lang="pl-PL" sz="2000" dirty="0"/>
              <a:t> </a:t>
            </a:r>
            <a:r>
              <a:rPr lang="pl-PL" sz="2000" dirty="0" err="1"/>
              <a:t>variant</a:t>
            </a:r>
            <a:r>
              <a:rPr lang="pl-PL" sz="2000" dirty="0"/>
              <a:t> of the Monroe </a:t>
            </a:r>
            <a:r>
              <a:rPr lang="pl-PL" sz="2000" dirty="0" err="1"/>
              <a:t>rule</a:t>
            </a:r>
            <a:r>
              <a:rPr lang="pl-PL" sz="2000" dirty="0"/>
              <a:t>.</a:t>
            </a:r>
          </a:p>
          <a:p>
            <a:endParaRPr lang="pl-PL" sz="2000" dirty="0"/>
          </a:p>
          <a:p>
            <a:r>
              <a:rPr lang="pl-PL" sz="2000" dirty="0"/>
              <a:t>[EFSS17] E. </a:t>
            </a:r>
            <a:r>
              <a:rPr lang="pl-PL" sz="2000" dirty="0" err="1"/>
              <a:t>Elkind</a:t>
            </a:r>
            <a:r>
              <a:rPr lang="pl-PL" sz="2000" dirty="0"/>
              <a:t>, P. Faliszewski, P. Skowron, A. </a:t>
            </a:r>
            <a:r>
              <a:rPr lang="pl-PL" sz="2000" dirty="0" err="1"/>
              <a:t>Slinko</a:t>
            </a:r>
            <a:r>
              <a:rPr lang="pl-PL" sz="2000" dirty="0"/>
              <a:t>, </a:t>
            </a:r>
            <a:r>
              <a:rPr lang="pl-PL" sz="2000" dirty="0" err="1"/>
              <a:t>Properties</a:t>
            </a:r>
            <a:r>
              <a:rPr lang="pl-PL" sz="2000" dirty="0"/>
              <a:t> of </a:t>
            </a:r>
            <a:r>
              <a:rPr lang="pl-PL" sz="2000" dirty="0" err="1"/>
              <a:t>Multiwinner</a:t>
            </a:r>
            <a:r>
              <a:rPr lang="pl-PL" sz="2000" dirty="0"/>
              <a:t> </a:t>
            </a:r>
            <a:r>
              <a:rPr lang="pl-PL" sz="2000" dirty="0" err="1"/>
              <a:t>Voting</a:t>
            </a:r>
            <a:r>
              <a:rPr lang="pl-PL" sz="2000" dirty="0"/>
              <a:t> </a:t>
            </a:r>
            <a:r>
              <a:rPr lang="pl-PL" sz="2000" dirty="0" err="1"/>
              <a:t>Rules</a:t>
            </a:r>
            <a:r>
              <a:rPr lang="pl-PL" sz="2000" dirty="0"/>
              <a:t>, </a:t>
            </a:r>
            <a:r>
              <a:rPr lang="pl-PL" sz="2000" dirty="0" err="1"/>
              <a:t>Social</a:t>
            </a:r>
            <a:r>
              <a:rPr lang="pl-PL" sz="2000" dirty="0"/>
              <a:t> Choice and </a:t>
            </a:r>
            <a:r>
              <a:rPr lang="pl-PL" sz="2000" dirty="0" err="1"/>
              <a:t>Welfare</a:t>
            </a:r>
            <a:r>
              <a:rPr lang="pl-PL" sz="2000" dirty="0"/>
              <a:t>, 2017</a:t>
            </a:r>
          </a:p>
        </p:txBody>
      </p:sp>
    </p:spTree>
    <p:extLst>
      <p:ext uri="{BB962C8B-B14F-4D97-AF65-F5344CB8AC3E}">
        <p14:creationId xmlns:p14="http://schemas.microsoft.com/office/powerpoint/2010/main" val="30870467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31" grpId="0" animBg="1"/>
      <p:bldP spid="135" grpId="0" animBg="1"/>
    </p:bldLst>
  </p:timing>
</p:sld>
</file>

<file path=ppt/slides/slide1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3200" dirty="0"/>
              <a:t>The Monroe </a:t>
            </a:r>
            <a:r>
              <a:rPr lang="pl-PL" sz="3200" dirty="0" err="1"/>
              <a:t>rule</a:t>
            </a:r>
            <a:endParaRPr lang="pl-PL" sz="3200" dirty="0"/>
          </a:p>
        </p:txBody>
      </p:sp>
      <p:cxnSp>
        <p:nvCxnSpPr>
          <p:cNvPr id="81" name="Łącznik prosty 80"/>
          <p:cNvCxnSpPr>
            <a:cxnSpLocks/>
          </p:cNvCxnSpPr>
          <p:nvPr/>
        </p:nvCxnSpPr>
        <p:spPr>
          <a:xfrm>
            <a:off x="5649702" y="1281883"/>
            <a:ext cx="0" cy="532595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1154630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5719312" y="1384555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V1:</a:t>
            </a: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7716" y="1182447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5959" y="1093241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pole tekstowe 19"/>
          <p:cNvSpPr txBox="1"/>
          <p:nvPr/>
        </p:nvSpPr>
        <p:spPr>
          <a:xfrm>
            <a:off x="5719312" y="2017987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V2:</a:t>
            </a:r>
          </a:p>
        </p:txBody>
      </p:sp>
      <p:sp>
        <p:nvSpPr>
          <p:cNvPr id="25" name="pole tekstowe 24"/>
          <p:cNvSpPr txBox="1"/>
          <p:nvPr/>
        </p:nvSpPr>
        <p:spPr>
          <a:xfrm>
            <a:off x="5719312" y="26820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V3:</a:t>
            </a:r>
          </a:p>
        </p:txBody>
      </p: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3625" y="1845022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pole tekstowe 29"/>
          <p:cNvSpPr txBox="1"/>
          <p:nvPr/>
        </p:nvSpPr>
        <p:spPr>
          <a:xfrm>
            <a:off x="5719312" y="3343189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V4:</a:t>
            </a:r>
          </a:p>
        </p:txBody>
      </p:sp>
      <p:sp>
        <p:nvSpPr>
          <p:cNvPr id="35" name="pole tekstowe 34"/>
          <p:cNvSpPr txBox="1"/>
          <p:nvPr/>
        </p:nvSpPr>
        <p:spPr>
          <a:xfrm>
            <a:off x="5720373" y="3990519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V5:</a:t>
            </a:r>
          </a:p>
        </p:txBody>
      </p:sp>
      <p:sp>
        <p:nvSpPr>
          <p:cNvPr id="40" name="pole tekstowe 39"/>
          <p:cNvSpPr txBox="1"/>
          <p:nvPr/>
        </p:nvSpPr>
        <p:spPr>
          <a:xfrm>
            <a:off x="5719312" y="4634510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V6:</a:t>
            </a:r>
          </a:p>
        </p:txBody>
      </p:sp>
      <p:sp>
        <p:nvSpPr>
          <p:cNvPr id="47" name="pole tekstowe 46"/>
          <p:cNvSpPr txBox="1"/>
          <p:nvPr/>
        </p:nvSpPr>
        <p:spPr>
          <a:xfrm>
            <a:off x="5719312" y="5299075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V7:</a:t>
            </a:r>
          </a:p>
        </p:txBody>
      </p:sp>
      <p:sp>
        <p:nvSpPr>
          <p:cNvPr id="57" name="pole tekstowe 56"/>
          <p:cNvSpPr txBox="1"/>
          <p:nvPr/>
        </p:nvSpPr>
        <p:spPr>
          <a:xfrm>
            <a:off x="5719312" y="59648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V8:</a:t>
            </a:r>
          </a:p>
        </p:txBody>
      </p:sp>
      <p:pic>
        <p:nvPicPr>
          <p:cNvPr id="62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9052" y="1203647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5253" y="1784416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" name="pole tekstowe 42"/>
          <p:cNvSpPr txBox="1"/>
          <p:nvPr/>
        </p:nvSpPr>
        <p:spPr>
          <a:xfrm>
            <a:off x="6538243" y="131090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45" name="pole tekstowe 44"/>
          <p:cNvSpPr txBox="1"/>
          <p:nvPr/>
        </p:nvSpPr>
        <p:spPr>
          <a:xfrm>
            <a:off x="7083787" y="1301672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46" name="pole tekstowe 45"/>
          <p:cNvSpPr txBox="1"/>
          <p:nvPr/>
        </p:nvSpPr>
        <p:spPr>
          <a:xfrm>
            <a:off x="7628499" y="1318555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48" name="pole tekstowe 47"/>
          <p:cNvSpPr txBox="1"/>
          <p:nvPr/>
        </p:nvSpPr>
        <p:spPr>
          <a:xfrm>
            <a:off x="8188587" y="1318555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5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304" y="1826082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2640" y="1872149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7869" y="1858889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" name="pole tekstowe 53"/>
          <p:cNvSpPr txBox="1"/>
          <p:nvPr/>
        </p:nvSpPr>
        <p:spPr>
          <a:xfrm>
            <a:off x="6538243" y="1972066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55" name="pole tekstowe 54"/>
          <p:cNvSpPr txBox="1"/>
          <p:nvPr/>
        </p:nvSpPr>
        <p:spPr>
          <a:xfrm>
            <a:off x="7083787" y="1962832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56" name="pole tekstowe 55"/>
          <p:cNvSpPr txBox="1"/>
          <p:nvPr/>
        </p:nvSpPr>
        <p:spPr>
          <a:xfrm>
            <a:off x="7628499" y="1949973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58" name="pole tekstowe 57"/>
          <p:cNvSpPr txBox="1"/>
          <p:nvPr/>
        </p:nvSpPr>
        <p:spPr>
          <a:xfrm>
            <a:off x="8208115" y="1932607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7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3472" y="248494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6314" y="2464381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4151" y="2466009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2487" y="2512076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0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0992" y="2555948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" name="pole tekstowe 81"/>
          <p:cNvSpPr txBox="1"/>
          <p:nvPr/>
        </p:nvSpPr>
        <p:spPr>
          <a:xfrm>
            <a:off x="6548090" y="2611993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83" name="pole tekstowe 82"/>
          <p:cNvSpPr txBox="1"/>
          <p:nvPr/>
        </p:nvSpPr>
        <p:spPr>
          <a:xfrm>
            <a:off x="7093634" y="2602759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84" name="pole tekstowe 83"/>
          <p:cNvSpPr txBox="1"/>
          <p:nvPr/>
        </p:nvSpPr>
        <p:spPr>
          <a:xfrm>
            <a:off x="7638346" y="2589900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85" name="pole tekstowe 84"/>
          <p:cNvSpPr txBox="1"/>
          <p:nvPr/>
        </p:nvSpPr>
        <p:spPr>
          <a:xfrm>
            <a:off x="8217962" y="2572534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8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6611" y="3160533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7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9028" y="3164962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3790" y="3233316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6850" y="3160533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8766" y="3209550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1" name="pole tekstowe 90"/>
          <p:cNvSpPr txBox="1"/>
          <p:nvPr/>
        </p:nvSpPr>
        <p:spPr>
          <a:xfrm>
            <a:off x="6547957" y="3316809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92" name="pole tekstowe 91"/>
          <p:cNvSpPr txBox="1"/>
          <p:nvPr/>
        </p:nvSpPr>
        <p:spPr>
          <a:xfrm>
            <a:off x="7093501" y="3307575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93" name="pole tekstowe 92"/>
          <p:cNvSpPr txBox="1"/>
          <p:nvPr/>
        </p:nvSpPr>
        <p:spPr>
          <a:xfrm>
            <a:off x="7638213" y="3324458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94" name="pole tekstowe 93"/>
          <p:cNvSpPr txBox="1"/>
          <p:nvPr/>
        </p:nvSpPr>
        <p:spPr>
          <a:xfrm>
            <a:off x="8198301" y="3324458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9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6611" y="3851681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2430" y="3861966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5955" y="3944858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9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8766" y="3900698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0" name="pole tekstowe 99"/>
          <p:cNvSpPr txBox="1"/>
          <p:nvPr/>
        </p:nvSpPr>
        <p:spPr>
          <a:xfrm>
            <a:off x="6547957" y="4007957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01" name="pole tekstowe 100"/>
          <p:cNvSpPr txBox="1"/>
          <p:nvPr/>
        </p:nvSpPr>
        <p:spPr>
          <a:xfrm>
            <a:off x="7093501" y="3998723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02" name="pole tekstowe 101"/>
          <p:cNvSpPr txBox="1"/>
          <p:nvPr/>
        </p:nvSpPr>
        <p:spPr>
          <a:xfrm>
            <a:off x="7638213" y="401560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03" name="pole tekstowe 102"/>
          <p:cNvSpPr txBox="1"/>
          <p:nvPr/>
        </p:nvSpPr>
        <p:spPr>
          <a:xfrm>
            <a:off x="8198301" y="401560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0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6425" y="4480331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1411" y="4516598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9100" y="4548648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8" name="pole tekstowe 107"/>
          <p:cNvSpPr txBox="1"/>
          <p:nvPr/>
        </p:nvSpPr>
        <p:spPr>
          <a:xfrm>
            <a:off x="6557771" y="4636607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09" name="pole tekstowe 108"/>
          <p:cNvSpPr txBox="1"/>
          <p:nvPr/>
        </p:nvSpPr>
        <p:spPr>
          <a:xfrm>
            <a:off x="7103315" y="4627373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10" name="pole tekstowe 109"/>
          <p:cNvSpPr txBox="1"/>
          <p:nvPr/>
        </p:nvSpPr>
        <p:spPr>
          <a:xfrm>
            <a:off x="7648027" y="464425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11" name="pole tekstowe 110"/>
          <p:cNvSpPr txBox="1"/>
          <p:nvPr/>
        </p:nvSpPr>
        <p:spPr>
          <a:xfrm>
            <a:off x="8208115" y="464425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12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7705" y="4469622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8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7706" y="3804328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4728" y="5146911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9052" y="5124494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5761" y="5195928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6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3790" y="5085522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7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9100" y="5195928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" name="pole tekstowe 117"/>
          <p:cNvSpPr txBox="1"/>
          <p:nvPr/>
        </p:nvSpPr>
        <p:spPr>
          <a:xfrm>
            <a:off x="6556074" y="5303187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19" name="pole tekstowe 118"/>
          <p:cNvSpPr txBox="1"/>
          <p:nvPr/>
        </p:nvSpPr>
        <p:spPr>
          <a:xfrm>
            <a:off x="7101618" y="5293953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20" name="pole tekstowe 119"/>
          <p:cNvSpPr txBox="1"/>
          <p:nvPr/>
        </p:nvSpPr>
        <p:spPr>
          <a:xfrm>
            <a:off x="7646330" y="531083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21" name="pole tekstowe 120"/>
          <p:cNvSpPr txBox="1"/>
          <p:nvPr/>
        </p:nvSpPr>
        <p:spPr>
          <a:xfrm>
            <a:off x="8206418" y="531083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05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2244" y="4490616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4349" y="5821628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0295" y="584823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5761" y="5877359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2428" y="5776499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6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1227" y="5848807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7" name="pole tekstowe 126"/>
          <p:cNvSpPr txBox="1"/>
          <p:nvPr/>
        </p:nvSpPr>
        <p:spPr>
          <a:xfrm>
            <a:off x="6556074" y="5984618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28" name="pole tekstowe 127"/>
          <p:cNvSpPr txBox="1"/>
          <p:nvPr/>
        </p:nvSpPr>
        <p:spPr>
          <a:xfrm>
            <a:off x="7101618" y="5975384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29" name="pole tekstowe 128"/>
          <p:cNvSpPr txBox="1"/>
          <p:nvPr/>
        </p:nvSpPr>
        <p:spPr>
          <a:xfrm>
            <a:off x="7646330" y="5992267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30" name="pole tekstowe 129"/>
          <p:cNvSpPr txBox="1"/>
          <p:nvPr/>
        </p:nvSpPr>
        <p:spPr>
          <a:xfrm>
            <a:off x="8206418" y="5992267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9314" y="115905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Prostokąt: zaokrąglone rogi 8"/>
          <p:cNvSpPr/>
          <p:nvPr/>
        </p:nvSpPr>
        <p:spPr>
          <a:xfrm>
            <a:off x="6213625" y="3895450"/>
            <a:ext cx="429709" cy="62114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" name="pole tekstowe 2"/>
          <p:cNvSpPr txBox="1"/>
          <p:nvPr/>
        </p:nvSpPr>
        <p:spPr>
          <a:xfrm>
            <a:off x="173364" y="1261154"/>
            <a:ext cx="437773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 err="1"/>
              <a:t>Define</a:t>
            </a:r>
            <a:r>
              <a:rPr lang="pl-PL" sz="2400" dirty="0"/>
              <a:t> the </a:t>
            </a:r>
            <a:r>
              <a:rPr lang="pl-PL" sz="2400" dirty="0" err="1"/>
              <a:t>score</a:t>
            </a:r>
            <a:r>
              <a:rPr lang="pl-PL" sz="2400" dirty="0"/>
              <a:t> for a </a:t>
            </a:r>
            <a:r>
              <a:rPr lang="pl-PL" sz="2400" dirty="0" err="1"/>
              <a:t>committee</a:t>
            </a:r>
            <a:r>
              <a:rPr lang="pl-PL" sz="2400" dirty="0"/>
              <a:t>:</a:t>
            </a:r>
          </a:p>
        </p:txBody>
      </p:sp>
      <p:pic>
        <p:nvPicPr>
          <p:cNvPr id="13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0091" y="1151365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2971" y="115905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pole tekstowe 4"/>
              <p:cNvSpPr txBox="1"/>
              <p:nvPr/>
            </p:nvSpPr>
            <p:spPr>
              <a:xfrm>
                <a:off x="173364" y="2387319"/>
                <a:ext cx="4946888" cy="19389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pl-PL" sz="2400" dirty="0"/>
                  <a:t>Find the </a:t>
                </a:r>
                <a:r>
                  <a:rPr lang="pl-PL" sz="2400" b="1" dirty="0" err="1"/>
                  <a:t>best</a:t>
                </a:r>
                <a:r>
                  <a:rPr lang="pl-PL" sz="2400" dirty="0"/>
                  <a:t> </a:t>
                </a:r>
                <a:r>
                  <a:rPr lang="pl-PL" sz="2400" dirty="0" err="1"/>
                  <a:t>assignment</a:t>
                </a:r>
                <a:r>
                  <a:rPr lang="pl-PL" sz="2400" dirty="0"/>
                  <a:t> of </a:t>
                </a:r>
                <a:r>
                  <a:rPr lang="pl-PL" sz="2400" dirty="0" err="1"/>
                  <a:t>voters</a:t>
                </a:r>
                <a:r>
                  <a:rPr lang="pl-PL" sz="2400" dirty="0"/>
                  <a:t> to </a:t>
                </a:r>
                <a:r>
                  <a:rPr lang="pl-PL" sz="2400" dirty="0" err="1"/>
                  <a:t>committee</a:t>
                </a:r>
                <a:r>
                  <a:rPr lang="pl-PL" sz="2400" dirty="0"/>
                  <a:t> </a:t>
                </a:r>
                <a:r>
                  <a:rPr lang="pl-PL" sz="2400" dirty="0" err="1"/>
                  <a:t>members</a:t>
                </a:r>
                <a:r>
                  <a:rPr lang="pl-PL" sz="2400" dirty="0"/>
                  <a:t> </a:t>
                </a:r>
                <a:r>
                  <a:rPr lang="pl-PL" sz="2400" dirty="0" err="1"/>
                  <a:t>so</a:t>
                </a:r>
                <a:r>
                  <a:rPr lang="pl-PL" sz="2400" dirty="0"/>
                  <a:t> </a:t>
                </a:r>
                <a:r>
                  <a:rPr lang="pl-PL" sz="2400" dirty="0" err="1"/>
                  <a:t>that</a:t>
                </a:r>
                <a:r>
                  <a:rPr lang="pl-PL" sz="2400" dirty="0"/>
                  <a:t>:</a:t>
                </a:r>
                <a:br>
                  <a:rPr lang="pl-PL" sz="2400" dirty="0"/>
                </a:br>
                <a:endParaRPr lang="pl-PL" sz="2400" dirty="0"/>
              </a:p>
              <a:p>
                <a:r>
                  <a:rPr lang="pl-PL" sz="2400" b="1" dirty="0" err="1"/>
                  <a:t>Each</a:t>
                </a:r>
                <a:r>
                  <a:rPr lang="pl-PL" sz="2400" b="1" dirty="0"/>
                  <a:t> </a:t>
                </a:r>
                <a:r>
                  <a:rPr lang="pl-PL" sz="2400" b="1" dirty="0" err="1"/>
                  <a:t>committee</a:t>
                </a:r>
                <a:r>
                  <a:rPr lang="pl-PL" sz="2400" b="1" dirty="0"/>
                  <a:t> </a:t>
                </a:r>
                <a:r>
                  <a:rPr lang="pl-PL" sz="2400" b="1" dirty="0" err="1"/>
                  <a:t>member</a:t>
                </a:r>
                <a:r>
                  <a:rPr lang="pl-PL" sz="2400" b="1" dirty="0"/>
                  <a:t> </a:t>
                </a:r>
                <a:r>
                  <a:rPr lang="pl-PL" sz="2400" b="1" dirty="0" err="1"/>
                  <a:t>is</a:t>
                </a:r>
                <a:r>
                  <a:rPr lang="pl-PL" sz="2400" b="1" dirty="0"/>
                  <a:t> </a:t>
                </a:r>
                <a:r>
                  <a:rPr lang="pl-PL" sz="2400" b="1" dirty="0" err="1"/>
                  <a:t>assigned</a:t>
                </a:r>
                <a:r>
                  <a:rPr lang="pl-PL" sz="2400" b="1" dirty="0"/>
                  <a:t> to </a:t>
                </a:r>
                <a:r>
                  <a:rPr lang="pl-PL" sz="2400" b="1" dirty="0" err="1"/>
                  <a:t>roughly</a:t>
                </a:r>
                <a:r>
                  <a:rPr lang="pl-PL" sz="2400" b="1" dirty="0"/>
                  <a:t> </a:t>
                </a:r>
                <a14:m>
                  <m:oMath xmlns:m="http://schemas.openxmlformats.org/officeDocument/2006/math">
                    <m:r>
                      <a:rPr lang="pl-PL" sz="2400" b="1" i="1" smtClean="0">
                        <a:latin typeface="Cambria Math" panose="02040503050406030204" pitchFamily="18" charset="0"/>
                      </a:rPr>
                      <m:t>𝒏</m:t>
                    </m:r>
                    <m:r>
                      <a:rPr lang="pl-PL" sz="2400" b="1" i="1" smtClean="0">
                        <a:latin typeface="Cambria Math" panose="02040503050406030204" pitchFamily="18" charset="0"/>
                      </a:rPr>
                      <m:t>/</m:t>
                    </m:r>
                    <m:r>
                      <a:rPr lang="pl-PL" sz="2400" b="1" i="1" smtClean="0">
                        <a:latin typeface="Cambria Math" panose="02040503050406030204" pitchFamily="18" charset="0"/>
                      </a:rPr>
                      <m:t>𝒌</m:t>
                    </m:r>
                  </m:oMath>
                </a14:m>
                <a:r>
                  <a:rPr lang="pl-PL" sz="2400" b="1" dirty="0"/>
                  <a:t> </a:t>
                </a:r>
                <a:r>
                  <a:rPr lang="pl-PL" sz="2400" b="1" dirty="0" err="1"/>
                  <a:t>voters</a:t>
                </a:r>
                <a:r>
                  <a:rPr lang="pl-PL" sz="2400" b="1" dirty="0"/>
                  <a:t>.</a:t>
                </a:r>
              </a:p>
            </p:txBody>
          </p:sp>
        </mc:Choice>
        <mc:Fallback xmlns="">
          <p:sp>
            <p:nvSpPr>
              <p:cNvPr id="5" name="pole tekstow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3364" y="2387319"/>
                <a:ext cx="4946888" cy="1938992"/>
              </a:xfrm>
              <a:prstGeom prst="rect">
                <a:avLst/>
              </a:prstGeom>
              <a:blipFill>
                <a:blip r:embed="rId8"/>
                <a:stretch>
                  <a:fillRect l="-1847" t="-2516" b="-6289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pole tekstowe 5"/>
          <p:cNvSpPr txBox="1"/>
          <p:nvPr/>
        </p:nvSpPr>
        <p:spPr>
          <a:xfrm>
            <a:off x="6254728" y="782833"/>
            <a:ext cx="2580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4         3        2        1        0 </a:t>
            </a:r>
          </a:p>
        </p:txBody>
      </p:sp>
      <p:sp>
        <p:nvSpPr>
          <p:cNvPr id="137" name="Prostokąt: zaokrąglone rogi 136"/>
          <p:cNvSpPr/>
          <p:nvPr/>
        </p:nvSpPr>
        <p:spPr>
          <a:xfrm>
            <a:off x="6202984" y="4544609"/>
            <a:ext cx="429709" cy="62114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8" name="Prostokąt: zaokrąglone rogi 137"/>
          <p:cNvSpPr/>
          <p:nvPr/>
        </p:nvSpPr>
        <p:spPr>
          <a:xfrm>
            <a:off x="6202984" y="5195487"/>
            <a:ext cx="429709" cy="62114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9" name="Prostokąt: zaokrąglone rogi 138"/>
          <p:cNvSpPr/>
          <p:nvPr/>
        </p:nvSpPr>
        <p:spPr>
          <a:xfrm>
            <a:off x="7816542" y="5876551"/>
            <a:ext cx="429709" cy="62114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40" name="Prostokąt: zaokrąglone rogi 139"/>
          <p:cNvSpPr/>
          <p:nvPr/>
        </p:nvSpPr>
        <p:spPr>
          <a:xfrm>
            <a:off x="6751561" y="1202497"/>
            <a:ext cx="429709" cy="62114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41" name="Prostokąt: zaokrąglone rogi 140"/>
          <p:cNvSpPr/>
          <p:nvPr/>
        </p:nvSpPr>
        <p:spPr>
          <a:xfrm>
            <a:off x="6191118" y="1875082"/>
            <a:ext cx="429709" cy="62114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42" name="Prostokąt: zaokrąglone rogi 141"/>
          <p:cNvSpPr/>
          <p:nvPr/>
        </p:nvSpPr>
        <p:spPr>
          <a:xfrm>
            <a:off x="6182823" y="2553503"/>
            <a:ext cx="429709" cy="62114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43" name="Prostokąt: zaokrąglone rogi 142"/>
          <p:cNvSpPr/>
          <p:nvPr/>
        </p:nvSpPr>
        <p:spPr>
          <a:xfrm>
            <a:off x="6182823" y="3214298"/>
            <a:ext cx="429709" cy="62114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pole tekstowe 6"/>
              <p:cNvSpPr txBox="1"/>
              <p:nvPr/>
            </p:nvSpPr>
            <p:spPr>
              <a:xfrm>
                <a:off x="660400" y="4644256"/>
                <a:ext cx="3887444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pl-PL" sz="2400" dirty="0">
                    <a:solidFill>
                      <a:schemeClr val="accent6">
                        <a:lumMod val="75000"/>
                      </a:schemeClr>
                    </a:solidFill>
                  </a:rPr>
                  <a:t>This </a:t>
                </a:r>
                <a:r>
                  <a:rPr lang="pl-PL" sz="2400" dirty="0" err="1">
                    <a:solidFill>
                      <a:schemeClr val="accent6">
                        <a:lumMod val="75000"/>
                      </a:schemeClr>
                    </a:solidFill>
                  </a:rPr>
                  <a:t>assignment</a:t>
                </a:r>
                <a:r>
                  <a:rPr lang="pl-PL" sz="2400" dirty="0">
                    <a:solidFill>
                      <a:schemeClr val="accent6">
                        <a:lumMod val="75000"/>
                      </a:schemeClr>
                    </a:solidFill>
                  </a:rPr>
                  <a:t> </a:t>
                </a:r>
                <a:r>
                  <a:rPr lang="pl-PL" sz="2400" dirty="0" err="1">
                    <a:solidFill>
                      <a:schemeClr val="accent6">
                        <a:lumMod val="75000"/>
                      </a:schemeClr>
                    </a:solidFill>
                  </a:rPr>
                  <a:t>has</a:t>
                </a:r>
                <a:r>
                  <a:rPr lang="pl-PL" sz="2400" dirty="0">
                    <a:solidFill>
                      <a:schemeClr val="accent6">
                        <a:lumMod val="75000"/>
                      </a:schemeClr>
                    </a:solidFill>
                  </a:rPr>
                  <a:t> </a:t>
                </a:r>
                <a:r>
                  <a:rPr lang="pl-PL" sz="2400" dirty="0" err="1">
                    <a:solidFill>
                      <a:schemeClr val="accent6">
                        <a:lumMod val="75000"/>
                      </a:schemeClr>
                    </a:solidFill>
                  </a:rPr>
                  <a:t>score</a:t>
                </a:r>
                <a:r>
                  <a:rPr lang="pl-PL" sz="2400" dirty="0">
                    <a:solidFill>
                      <a:schemeClr val="accent6">
                        <a:lumMod val="75000"/>
                      </a:schemeClr>
                    </a:solidFill>
                  </a:rPr>
                  <a:t>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pl-PL" sz="2400" b="0" i="1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3</m:t>
                      </m:r>
                      <m:r>
                        <a:rPr lang="pl-PL" sz="2400" b="0" i="1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pl-PL" sz="2400" b="0" i="1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6</m:t>
                      </m:r>
                      <m:r>
                        <a:rPr lang="pl-PL" sz="2400" b="0" i="1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⋅</m:t>
                      </m:r>
                      <m:r>
                        <a:rPr lang="pl-PL" sz="2400" b="0" i="1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4</m:t>
                      </m:r>
                      <m:r>
                        <a:rPr lang="pl-PL" sz="2400" b="0" i="1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pl-PL" sz="2400" b="0" i="1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1</m:t>
                      </m:r>
                      <m:r>
                        <a:rPr lang="pl-PL" sz="2400" b="0" i="1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pl-PL" sz="2400" b="0" i="1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28</m:t>
                      </m:r>
                    </m:oMath>
                  </m:oMathPara>
                </a14:m>
                <a:endParaRPr lang="pl-PL" sz="2400" dirty="0">
                  <a:solidFill>
                    <a:schemeClr val="accent6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7" name="pole tekstow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0400" y="4644256"/>
                <a:ext cx="3887444" cy="830997"/>
              </a:xfrm>
              <a:prstGeom prst="rect">
                <a:avLst/>
              </a:prstGeom>
              <a:blipFill>
                <a:blip r:embed="rId9"/>
                <a:stretch>
                  <a:fillRect l="-2351" t="-5882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86644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37" grpId="0" animBg="1"/>
      <p:bldP spid="138" grpId="0" animBg="1"/>
      <p:bldP spid="139" grpId="0" animBg="1"/>
      <p:bldP spid="140" grpId="0" animBg="1"/>
      <p:bldP spid="141" grpId="0" animBg="1"/>
      <p:bldP spid="142" grpId="0" animBg="1"/>
      <p:bldP spid="143" grpId="0" animBg="1"/>
      <p:bldP spid="7" grpId="0"/>
    </p:bldLst>
  </p:timing>
</p:sld>
</file>

<file path=ppt/slides/slide1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3200" dirty="0"/>
              <a:t>The Monroe </a:t>
            </a:r>
            <a:r>
              <a:rPr lang="pl-PL" sz="3200" dirty="0" err="1"/>
              <a:t>rule</a:t>
            </a:r>
            <a:endParaRPr lang="pl-PL" sz="3200" dirty="0"/>
          </a:p>
        </p:txBody>
      </p:sp>
      <p:cxnSp>
        <p:nvCxnSpPr>
          <p:cNvPr id="81" name="Łącznik prosty 80"/>
          <p:cNvCxnSpPr>
            <a:cxnSpLocks/>
          </p:cNvCxnSpPr>
          <p:nvPr/>
        </p:nvCxnSpPr>
        <p:spPr>
          <a:xfrm>
            <a:off x="5649702" y="1281883"/>
            <a:ext cx="0" cy="532595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1154630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5719312" y="1384555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V1:</a:t>
            </a: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7716" y="1182447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5959" y="1093241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pole tekstowe 19"/>
          <p:cNvSpPr txBox="1"/>
          <p:nvPr/>
        </p:nvSpPr>
        <p:spPr>
          <a:xfrm>
            <a:off x="5719312" y="2017987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V2:</a:t>
            </a:r>
          </a:p>
        </p:txBody>
      </p:sp>
      <p:sp>
        <p:nvSpPr>
          <p:cNvPr id="25" name="pole tekstowe 24"/>
          <p:cNvSpPr txBox="1"/>
          <p:nvPr/>
        </p:nvSpPr>
        <p:spPr>
          <a:xfrm>
            <a:off x="5719312" y="26820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V3:</a:t>
            </a:r>
          </a:p>
        </p:txBody>
      </p: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3625" y="1845022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pole tekstowe 29"/>
          <p:cNvSpPr txBox="1"/>
          <p:nvPr/>
        </p:nvSpPr>
        <p:spPr>
          <a:xfrm>
            <a:off x="5719312" y="3343189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V4:</a:t>
            </a:r>
          </a:p>
        </p:txBody>
      </p:sp>
      <p:sp>
        <p:nvSpPr>
          <p:cNvPr id="35" name="pole tekstowe 34"/>
          <p:cNvSpPr txBox="1"/>
          <p:nvPr/>
        </p:nvSpPr>
        <p:spPr>
          <a:xfrm>
            <a:off x="5720373" y="3990519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V5:</a:t>
            </a:r>
          </a:p>
        </p:txBody>
      </p:sp>
      <p:sp>
        <p:nvSpPr>
          <p:cNvPr id="40" name="pole tekstowe 39"/>
          <p:cNvSpPr txBox="1"/>
          <p:nvPr/>
        </p:nvSpPr>
        <p:spPr>
          <a:xfrm>
            <a:off x="5719312" y="4634510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V6:</a:t>
            </a:r>
          </a:p>
        </p:txBody>
      </p:sp>
      <p:sp>
        <p:nvSpPr>
          <p:cNvPr id="47" name="pole tekstowe 46"/>
          <p:cNvSpPr txBox="1"/>
          <p:nvPr/>
        </p:nvSpPr>
        <p:spPr>
          <a:xfrm>
            <a:off x="5719312" y="5299075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V7:</a:t>
            </a:r>
          </a:p>
        </p:txBody>
      </p:sp>
      <p:sp>
        <p:nvSpPr>
          <p:cNvPr id="57" name="pole tekstowe 56"/>
          <p:cNvSpPr txBox="1"/>
          <p:nvPr/>
        </p:nvSpPr>
        <p:spPr>
          <a:xfrm>
            <a:off x="5719312" y="59648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V8:</a:t>
            </a:r>
          </a:p>
        </p:txBody>
      </p:sp>
      <p:pic>
        <p:nvPicPr>
          <p:cNvPr id="62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9052" y="1203647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5253" y="1784416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" name="pole tekstowe 42"/>
          <p:cNvSpPr txBox="1"/>
          <p:nvPr/>
        </p:nvSpPr>
        <p:spPr>
          <a:xfrm>
            <a:off x="6538243" y="131090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45" name="pole tekstowe 44"/>
          <p:cNvSpPr txBox="1"/>
          <p:nvPr/>
        </p:nvSpPr>
        <p:spPr>
          <a:xfrm>
            <a:off x="7083787" y="1301672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46" name="pole tekstowe 45"/>
          <p:cNvSpPr txBox="1"/>
          <p:nvPr/>
        </p:nvSpPr>
        <p:spPr>
          <a:xfrm>
            <a:off x="7628499" y="1318555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48" name="pole tekstowe 47"/>
          <p:cNvSpPr txBox="1"/>
          <p:nvPr/>
        </p:nvSpPr>
        <p:spPr>
          <a:xfrm>
            <a:off x="8188587" y="1318555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5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304" y="1826082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2640" y="1872149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7869" y="1858889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" name="pole tekstowe 53"/>
          <p:cNvSpPr txBox="1"/>
          <p:nvPr/>
        </p:nvSpPr>
        <p:spPr>
          <a:xfrm>
            <a:off x="6538243" y="1972066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55" name="pole tekstowe 54"/>
          <p:cNvSpPr txBox="1"/>
          <p:nvPr/>
        </p:nvSpPr>
        <p:spPr>
          <a:xfrm>
            <a:off x="7083787" y="1962832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56" name="pole tekstowe 55"/>
          <p:cNvSpPr txBox="1"/>
          <p:nvPr/>
        </p:nvSpPr>
        <p:spPr>
          <a:xfrm>
            <a:off x="7628499" y="1949973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58" name="pole tekstowe 57"/>
          <p:cNvSpPr txBox="1"/>
          <p:nvPr/>
        </p:nvSpPr>
        <p:spPr>
          <a:xfrm>
            <a:off x="8208115" y="1932607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7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3472" y="248494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6314" y="2464381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4151" y="2466009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2487" y="2512076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0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0992" y="2555948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" name="pole tekstowe 81"/>
          <p:cNvSpPr txBox="1"/>
          <p:nvPr/>
        </p:nvSpPr>
        <p:spPr>
          <a:xfrm>
            <a:off x="6548090" y="2611993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83" name="pole tekstowe 82"/>
          <p:cNvSpPr txBox="1"/>
          <p:nvPr/>
        </p:nvSpPr>
        <p:spPr>
          <a:xfrm>
            <a:off x="7093634" y="2602759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84" name="pole tekstowe 83"/>
          <p:cNvSpPr txBox="1"/>
          <p:nvPr/>
        </p:nvSpPr>
        <p:spPr>
          <a:xfrm>
            <a:off x="7638346" y="2589900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85" name="pole tekstowe 84"/>
          <p:cNvSpPr txBox="1"/>
          <p:nvPr/>
        </p:nvSpPr>
        <p:spPr>
          <a:xfrm>
            <a:off x="8217962" y="2572534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8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6611" y="3160533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7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9028" y="3164962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3790" y="3233316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6850" y="3160533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8766" y="3209550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1" name="pole tekstowe 90"/>
          <p:cNvSpPr txBox="1"/>
          <p:nvPr/>
        </p:nvSpPr>
        <p:spPr>
          <a:xfrm>
            <a:off x="6547957" y="3316809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92" name="pole tekstowe 91"/>
          <p:cNvSpPr txBox="1"/>
          <p:nvPr/>
        </p:nvSpPr>
        <p:spPr>
          <a:xfrm>
            <a:off x="7093501" y="3307575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93" name="pole tekstowe 92"/>
          <p:cNvSpPr txBox="1"/>
          <p:nvPr/>
        </p:nvSpPr>
        <p:spPr>
          <a:xfrm>
            <a:off x="7638213" y="3324458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94" name="pole tekstowe 93"/>
          <p:cNvSpPr txBox="1"/>
          <p:nvPr/>
        </p:nvSpPr>
        <p:spPr>
          <a:xfrm>
            <a:off x="8198301" y="3324458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9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6611" y="3851681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2430" y="3861966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5955" y="3944858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9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8766" y="3900698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0" name="pole tekstowe 99"/>
          <p:cNvSpPr txBox="1"/>
          <p:nvPr/>
        </p:nvSpPr>
        <p:spPr>
          <a:xfrm>
            <a:off x="6547957" y="4007957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01" name="pole tekstowe 100"/>
          <p:cNvSpPr txBox="1"/>
          <p:nvPr/>
        </p:nvSpPr>
        <p:spPr>
          <a:xfrm>
            <a:off x="7093501" y="3998723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02" name="pole tekstowe 101"/>
          <p:cNvSpPr txBox="1"/>
          <p:nvPr/>
        </p:nvSpPr>
        <p:spPr>
          <a:xfrm>
            <a:off x="7638213" y="401560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03" name="pole tekstowe 102"/>
          <p:cNvSpPr txBox="1"/>
          <p:nvPr/>
        </p:nvSpPr>
        <p:spPr>
          <a:xfrm>
            <a:off x="8198301" y="401560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0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6425" y="4480331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1411" y="4516598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9100" y="4548648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8" name="pole tekstowe 107"/>
          <p:cNvSpPr txBox="1"/>
          <p:nvPr/>
        </p:nvSpPr>
        <p:spPr>
          <a:xfrm>
            <a:off x="6557771" y="4636607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09" name="pole tekstowe 108"/>
          <p:cNvSpPr txBox="1"/>
          <p:nvPr/>
        </p:nvSpPr>
        <p:spPr>
          <a:xfrm>
            <a:off x="7103315" y="4627373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10" name="pole tekstowe 109"/>
          <p:cNvSpPr txBox="1"/>
          <p:nvPr/>
        </p:nvSpPr>
        <p:spPr>
          <a:xfrm>
            <a:off x="7648027" y="464425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11" name="pole tekstowe 110"/>
          <p:cNvSpPr txBox="1"/>
          <p:nvPr/>
        </p:nvSpPr>
        <p:spPr>
          <a:xfrm>
            <a:off x="8208115" y="464425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12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7705" y="4469622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8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7706" y="3804328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4728" y="5146911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9052" y="5124494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5761" y="5195928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6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3790" y="5085522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7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9100" y="5195928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" name="pole tekstowe 117"/>
          <p:cNvSpPr txBox="1"/>
          <p:nvPr/>
        </p:nvSpPr>
        <p:spPr>
          <a:xfrm>
            <a:off x="6556074" y="5303187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19" name="pole tekstowe 118"/>
          <p:cNvSpPr txBox="1"/>
          <p:nvPr/>
        </p:nvSpPr>
        <p:spPr>
          <a:xfrm>
            <a:off x="7101618" y="5293953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20" name="pole tekstowe 119"/>
          <p:cNvSpPr txBox="1"/>
          <p:nvPr/>
        </p:nvSpPr>
        <p:spPr>
          <a:xfrm>
            <a:off x="7646330" y="531083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21" name="pole tekstowe 120"/>
          <p:cNvSpPr txBox="1"/>
          <p:nvPr/>
        </p:nvSpPr>
        <p:spPr>
          <a:xfrm>
            <a:off x="8206418" y="531083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05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2244" y="4490616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4349" y="5821628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0295" y="584823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5761" y="5877359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2428" y="5776499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6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1227" y="5848807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7" name="pole tekstowe 126"/>
          <p:cNvSpPr txBox="1"/>
          <p:nvPr/>
        </p:nvSpPr>
        <p:spPr>
          <a:xfrm>
            <a:off x="6556074" y="5984618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28" name="pole tekstowe 127"/>
          <p:cNvSpPr txBox="1"/>
          <p:nvPr/>
        </p:nvSpPr>
        <p:spPr>
          <a:xfrm>
            <a:off x="7101618" y="5975384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29" name="pole tekstowe 128"/>
          <p:cNvSpPr txBox="1"/>
          <p:nvPr/>
        </p:nvSpPr>
        <p:spPr>
          <a:xfrm>
            <a:off x="7646330" y="5992267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30" name="pole tekstowe 129"/>
          <p:cNvSpPr txBox="1"/>
          <p:nvPr/>
        </p:nvSpPr>
        <p:spPr>
          <a:xfrm>
            <a:off x="8206418" y="5992267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9314" y="115905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Prostokąt: zaokrąglone rogi 8"/>
          <p:cNvSpPr/>
          <p:nvPr/>
        </p:nvSpPr>
        <p:spPr>
          <a:xfrm>
            <a:off x="6213625" y="3895450"/>
            <a:ext cx="429709" cy="62114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" name="pole tekstowe 2"/>
          <p:cNvSpPr txBox="1"/>
          <p:nvPr/>
        </p:nvSpPr>
        <p:spPr>
          <a:xfrm>
            <a:off x="173364" y="1261154"/>
            <a:ext cx="437773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 err="1"/>
              <a:t>Define</a:t>
            </a:r>
            <a:r>
              <a:rPr lang="pl-PL" sz="2400" dirty="0"/>
              <a:t> the </a:t>
            </a:r>
            <a:r>
              <a:rPr lang="pl-PL" sz="2400" dirty="0" err="1"/>
              <a:t>score</a:t>
            </a:r>
            <a:r>
              <a:rPr lang="pl-PL" sz="2400" dirty="0"/>
              <a:t> for a </a:t>
            </a:r>
            <a:r>
              <a:rPr lang="pl-PL" sz="2400" dirty="0" err="1"/>
              <a:t>committee</a:t>
            </a:r>
            <a:r>
              <a:rPr lang="pl-PL" sz="2400" dirty="0"/>
              <a:t>:</a:t>
            </a:r>
          </a:p>
        </p:txBody>
      </p:sp>
      <p:pic>
        <p:nvPicPr>
          <p:cNvPr id="13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0091" y="1151365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2971" y="115905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pole tekstowe 4"/>
              <p:cNvSpPr txBox="1"/>
              <p:nvPr/>
            </p:nvSpPr>
            <p:spPr>
              <a:xfrm>
                <a:off x="173364" y="2387319"/>
                <a:ext cx="4946888" cy="19389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pl-PL" sz="2400" dirty="0"/>
                  <a:t>Find the </a:t>
                </a:r>
                <a:r>
                  <a:rPr lang="pl-PL" sz="2400" b="1" dirty="0" err="1"/>
                  <a:t>best</a:t>
                </a:r>
                <a:r>
                  <a:rPr lang="pl-PL" sz="2400" dirty="0"/>
                  <a:t> </a:t>
                </a:r>
                <a:r>
                  <a:rPr lang="pl-PL" sz="2400" dirty="0" err="1"/>
                  <a:t>assignment</a:t>
                </a:r>
                <a:r>
                  <a:rPr lang="pl-PL" sz="2400" dirty="0"/>
                  <a:t> of </a:t>
                </a:r>
                <a:r>
                  <a:rPr lang="pl-PL" sz="2400" dirty="0" err="1"/>
                  <a:t>voters</a:t>
                </a:r>
                <a:r>
                  <a:rPr lang="pl-PL" sz="2400" dirty="0"/>
                  <a:t> to </a:t>
                </a:r>
                <a:r>
                  <a:rPr lang="pl-PL" sz="2400" dirty="0" err="1"/>
                  <a:t>committee</a:t>
                </a:r>
                <a:r>
                  <a:rPr lang="pl-PL" sz="2400" dirty="0"/>
                  <a:t> </a:t>
                </a:r>
                <a:r>
                  <a:rPr lang="pl-PL" sz="2400" dirty="0" err="1"/>
                  <a:t>members</a:t>
                </a:r>
                <a:r>
                  <a:rPr lang="pl-PL" sz="2400" dirty="0"/>
                  <a:t> </a:t>
                </a:r>
                <a:r>
                  <a:rPr lang="pl-PL" sz="2400" dirty="0" err="1"/>
                  <a:t>so</a:t>
                </a:r>
                <a:r>
                  <a:rPr lang="pl-PL" sz="2400" dirty="0"/>
                  <a:t> </a:t>
                </a:r>
                <a:r>
                  <a:rPr lang="pl-PL" sz="2400" dirty="0" err="1"/>
                  <a:t>that</a:t>
                </a:r>
                <a:r>
                  <a:rPr lang="pl-PL" sz="2400" dirty="0"/>
                  <a:t>:</a:t>
                </a:r>
                <a:br>
                  <a:rPr lang="pl-PL" sz="2400" dirty="0"/>
                </a:br>
                <a:endParaRPr lang="pl-PL" sz="2400" dirty="0"/>
              </a:p>
              <a:p>
                <a:r>
                  <a:rPr lang="pl-PL" sz="2400" b="1" dirty="0" err="1"/>
                  <a:t>Each</a:t>
                </a:r>
                <a:r>
                  <a:rPr lang="pl-PL" sz="2400" b="1" dirty="0"/>
                  <a:t> </a:t>
                </a:r>
                <a:r>
                  <a:rPr lang="pl-PL" sz="2400" b="1" dirty="0" err="1"/>
                  <a:t>committee</a:t>
                </a:r>
                <a:r>
                  <a:rPr lang="pl-PL" sz="2400" b="1" dirty="0"/>
                  <a:t> </a:t>
                </a:r>
                <a:r>
                  <a:rPr lang="pl-PL" sz="2400" b="1" dirty="0" err="1"/>
                  <a:t>member</a:t>
                </a:r>
                <a:r>
                  <a:rPr lang="pl-PL" sz="2400" b="1" dirty="0"/>
                  <a:t> </a:t>
                </a:r>
                <a:r>
                  <a:rPr lang="pl-PL" sz="2400" b="1" dirty="0" err="1"/>
                  <a:t>is</a:t>
                </a:r>
                <a:r>
                  <a:rPr lang="pl-PL" sz="2400" b="1" dirty="0"/>
                  <a:t> </a:t>
                </a:r>
                <a:r>
                  <a:rPr lang="pl-PL" sz="2400" b="1" dirty="0" err="1"/>
                  <a:t>assigned</a:t>
                </a:r>
                <a:r>
                  <a:rPr lang="pl-PL" sz="2400" b="1" dirty="0"/>
                  <a:t> to </a:t>
                </a:r>
                <a:r>
                  <a:rPr lang="pl-PL" sz="2400" b="1" dirty="0" err="1"/>
                  <a:t>roughly</a:t>
                </a:r>
                <a:r>
                  <a:rPr lang="pl-PL" sz="2400" b="1" dirty="0"/>
                  <a:t> </a:t>
                </a:r>
                <a14:m>
                  <m:oMath xmlns:m="http://schemas.openxmlformats.org/officeDocument/2006/math">
                    <m:r>
                      <a:rPr lang="pl-PL" sz="2400" b="1" i="1" smtClean="0">
                        <a:latin typeface="Cambria Math" panose="02040503050406030204" pitchFamily="18" charset="0"/>
                      </a:rPr>
                      <m:t>𝒏</m:t>
                    </m:r>
                    <m:r>
                      <a:rPr lang="pl-PL" sz="2400" b="1" i="1" smtClean="0">
                        <a:latin typeface="Cambria Math" panose="02040503050406030204" pitchFamily="18" charset="0"/>
                      </a:rPr>
                      <m:t>/</m:t>
                    </m:r>
                    <m:r>
                      <a:rPr lang="pl-PL" sz="2400" b="1" i="1" smtClean="0">
                        <a:latin typeface="Cambria Math" panose="02040503050406030204" pitchFamily="18" charset="0"/>
                      </a:rPr>
                      <m:t>𝒌</m:t>
                    </m:r>
                  </m:oMath>
                </a14:m>
                <a:r>
                  <a:rPr lang="pl-PL" sz="2400" b="1" dirty="0"/>
                  <a:t> </a:t>
                </a:r>
                <a:r>
                  <a:rPr lang="pl-PL" sz="2400" b="1" dirty="0" err="1"/>
                  <a:t>voters</a:t>
                </a:r>
                <a:r>
                  <a:rPr lang="pl-PL" sz="2400" b="1" dirty="0"/>
                  <a:t>.</a:t>
                </a:r>
              </a:p>
            </p:txBody>
          </p:sp>
        </mc:Choice>
        <mc:Fallback xmlns="">
          <p:sp>
            <p:nvSpPr>
              <p:cNvPr id="5" name="pole tekstow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3364" y="2387319"/>
                <a:ext cx="4946888" cy="1938992"/>
              </a:xfrm>
              <a:prstGeom prst="rect">
                <a:avLst/>
              </a:prstGeom>
              <a:blipFill>
                <a:blip r:embed="rId8"/>
                <a:stretch>
                  <a:fillRect l="-1847" t="-2516" b="-6289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pole tekstowe 5"/>
          <p:cNvSpPr txBox="1"/>
          <p:nvPr/>
        </p:nvSpPr>
        <p:spPr>
          <a:xfrm>
            <a:off x="6254728" y="782833"/>
            <a:ext cx="2580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4         3        2        1        0 </a:t>
            </a:r>
          </a:p>
        </p:txBody>
      </p:sp>
      <p:sp>
        <p:nvSpPr>
          <p:cNvPr id="137" name="Prostokąt: zaokrąglone rogi 136"/>
          <p:cNvSpPr/>
          <p:nvPr/>
        </p:nvSpPr>
        <p:spPr>
          <a:xfrm>
            <a:off x="6202984" y="4544609"/>
            <a:ext cx="429709" cy="62114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8" name="Prostokąt: zaokrąglone rogi 137"/>
          <p:cNvSpPr/>
          <p:nvPr/>
        </p:nvSpPr>
        <p:spPr>
          <a:xfrm>
            <a:off x="6202984" y="5195487"/>
            <a:ext cx="429709" cy="62114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9" name="Prostokąt: zaokrąglone rogi 138"/>
          <p:cNvSpPr/>
          <p:nvPr/>
        </p:nvSpPr>
        <p:spPr>
          <a:xfrm>
            <a:off x="7834622" y="5895360"/>
            <a:ext cx="429709" cy="62114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40" name="Prostokąt: zaokrąglone rogi 139"/>
          <p:cNvSpPr/>
          <p:nvPr/>
        </p:nvSpPr>
        <p:spPr>
          <a:xfrm>
            <a:off x="6751561" y="1202497"/>
            <a:ext cx="429709" cy="62114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41" name="Prostokąt: zaokrąglone rogi 140"/>
          <p:cNvSpPr/>
          <p:nvPr/>
        </p:nvSpPr>
        <p:spPr>
          <a:xfrm>
            <a:off x="6191118" y="1875082"/>
            <a:ext cx="429709" cy="62114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42" name="Prostokąt: zaokrąglone rogi 141"/>
          <p:cNvSpPr/>
          <p:nvPr/>
        </p:nvSpPr>
        <p:spPr>
          <a:xfrm>
            <a:off x="6182823" y="2553503"/>
            <a:ext cx="429709" cy="62114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43" name="Prostokąt: zaokrąglone rogi 142"/>
          <p:cNvSpPr/>
          <p:nvPr/>
        </p:nvSpPr>
        <p:spPr>
          <a:xfrm>
            <a:off x="6182823" y="3214298"/>
            <a:ext cx="429709" cy="62114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pole tekstowe 6"/>
              <p:cNvSpPr txBox="1"/>
              <p:nvPr/>
            </p:nvSpPr>
            <p:spPr>
              <a:xfrm>
                <a:off x="660400" y="4644256"/>
                <a:ext cx="3887444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pl-PL" sz="2400" dirty="0">
                    <a:solidFill>
                      <a:schemeClr val="accent6">
                        <a:lumMod val="75000"/>
                      </a:schemeClr>
                    </a:solidFill>
                  </a:rPr>
                  <a:t>This </a:t>
                </a:r>
                <a:r>
                  <a:rPr lang="pl-PL" sz="2400" dirty="0" err="1">
                    <a:solidFill>
                      <a:schemeClr val="accent6">
                        <a:lumMod val="75000"/>
                      </a:schemeClr>
                    </a:solidFill>
                  </a:rPr>
                  <a:t>assignment</a:t>
                </a:r>
                <a:r>
                  <a:rPr lang="pl-PL" sz="2400" dirty="0">
                    <a:solidFill>
                      <a:schemeClr val="accent6">
                        <a:lumMod val="75000"/>
                      </a:schemeClr>
                    </a:solidFill>
                  </a:rPr>
                  <a:t> </a:t>
                </a:r>
                <a:r>
                  <a:rPr lang="pl-PL" sz="2400" dirty="0" err="1">
                    <a:solidFill>
                      <a:schemeClr val="accent6">
                        <a:lumMod val="75000"/>
                      </a:schemeClr>
                    </a:solidFill>
                  </a:rPr>
                  <a:t>has</a:t>
                </a:r>
                <a:r>
                  <a:rPr lang="pl-PL" sz="2400" dirty="0">
                    <a:solidFill>
                      <a:schemeClr val="accent6">
                        <a:lumMod val="75000"/>
                      </a:schemeClr>
                    </a:solidFill>
                  </a:rPr>
                  <a:t> </a:t>
                </a:r>
                <a:r>
                  <a:rPr lang="pl-PL" sz="2400" dirty="0" err="1">
                    <a:solidFill>
                      <a:schemeClr val="accent6">
                        <a:lumMod val="75000"/>
                      </a:schemeClr>
                    </a:solidFill>
                  </a:rPr>
                  <a:t>score</a:t>
                </a:r>
                <a:r>
                  <a:rPr lang="pl-PL" sz="2400" dirty="0">
                    <a:solidFill>
                      <a:schemeClr val="accent6">
                        <a:lumMod val="75000"/>
                      </a:schemeClr>
                    </a:solidFill>
                  </a:rPr>
                  <a:t>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pl-PL" sz="2400" b="0" i="1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3</m:t>
                      </m:r>
                      <m:r>
                        <a:rPr lang="pl-PL" sz="2400" b="0" i="1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pl-PL" sz="2400" b="0" i="1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6</m:t>
                      </m:r>
                      <m:r>
                        <a:rPr lang="pl-PL" sz="2400" b="0" i="1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⋅</m:t>
                      </m:r>
                      <m:r>
                        <a:rPr lang="pl-PL" sz="2400" b="0" i="1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4</m:t>
                      </m:r>
                      <m:r>
                        <a:rPr lang="pl-PL" sz="2400" b="0" i="1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pl-PL" sz="2400" b="0" i="1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1</m:t>
                      </m:r>
                      <m:r>
                        <a:rPr lang="pl-PL" sz="2400" b="0" i="1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pl-PL" sz="2400" b="0" i="1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28</m:t>
                      </m:r>
                    </m:oMath>
                  </m:oMathPara>
                </a14:m>
                <a:endParaRPr lang="pl-PL" sz="2400" dirty="0">
                  <a:solidFill>
                    <a:schemeClr val="accent6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7" name="pole tekstow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0400" y="4644256"/>
                <a:ext cx="3887444" cy="830997"/>
              </a:xfrm>
              <a:prstGeom prst="rect">
                <a:avLst/>
              </a:prstGeom>
              <a:blipFill>
                <a:blip r:embed="rId9"/>
                <a:stretch>
                  <a:fillRect l="-2351" t="-5882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976332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34 -0.00416 L -0.06684 0.0002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25" y="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0" grpId="0" animBg="1"/>
    </p:bldLst>
  </p:timing>
</p:sld>
</file>

<file path=ppt/slides/slide1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3200" dirty="0"/>
              <a:t>The Monroe </a:t>
            </a:r>
            <a:r>
              <a:rPr lang="pl-PL" sz="3200" dirty="0" err="1"/>
              <a:t>rule</a:t>
            </a:r>
            <a:endParaRPr lang="pl-PL" sz="3200" dirty="0"/>
          </a:p>
        </p:txBody>
      </p:sp>
      <p:cxnSp>
        <p:nvCxnSpPr>
          <p:cNvPr id="81" name="Łącznik prosty 80"/>
          <p:cNvCxnSpPr>
            <a:cxnSpLocks/>
          </p:cNvCxnSpPr>
          <p:nvPr/>
        </p:nvCxnSpPr>
        <p:spPr>
          <a:xfrm>
            <a:off x="5649702" y="1281883"/>
            <a:ext cx="0" cy="532595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1154630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5719312" y="1384555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V1:</a:t>
            </a: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7716" y="1182447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5959" y="1093241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pole tekstowe 19"/>
          <p:cNvSpPr txBox="1"/>
          <p:nvPr/>
        </p:nvSpPr>
        <p:spPr>
          <a:xfrm>
            <a:off x="5719312" y="2017987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V2:</a:t>
            </a:r>
          </a:p>
        </p:txBody>
      </p:sp>
      <p:sp>
        <p:nvSpPr>
          <p:cNvPr id="25" name="pole tekstowe 24"/>
          <p:cNvSpPr txBox="1"/>
          <p:nvPr/>
        </p:nvSpPr>
        <p:spPr>
          <a:xfrm>
            <a:off x="5719312" y="26820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V3:</a:t>
            </a:r>
          </a:p>
        </p:txBody>
      </p: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3625" y="1845022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pole tekstowe 29"/>
          <p:cNvSpPr txBox="1"/>
          <p:nvPr/>
        </p:nvSpPr>
        <p:spPr>
          <a:xfrm>
            <a:off x="5719312" y="3343189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V4:</a:t>
            </a:r>
          </a:p>
        </p:txBody>
      </p:sp>
      <p:sp>
        <p:nvSpPr>
          <p:cNvPr id="35" name="pole tekstowe 34"/>
          <p:cNvSpPr txBox="1"/>
          <p:nvPr/>
        </p:nvSpPr>
        <p:spPr>
          <a:xfrm>
            <a:off x="5720373" y="3990519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V5:</a:t>
            </a:r>
          </a:p>
        </p:txBody>
      </p:sp>
      <p:sp>
        <p:nvSpPr>
          <p:cNvPr id="40" name="pole tekstowe 39"/>
          <p:cNvSpPr txBox="1"/>
          <p:nvPr/>
        </p:nvSpPr>
        <p:spPr>
          <a:xfrm>
            <a:off x="5719312" y="4634510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V6:</a:t>
            </a:r>
          </a:p>
        </p:txBody>
      </p:sp>
      <p:sp>
        <p:nvSpPr>
          <p:cNvPr id="47" name="pole tekstowe 46"/>
          <p:cNvSpPr txBox="1"/>
          <p:nvPr/>
        </p:nvSpPr>
        <p:spPr>
          <a:xfrm>
            <a:off x="5719312" y="5299075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V7:</a:t>
            </a:r>
          </a:p>
        </p:txBody>
      </p:sp>
      <p:sp>
        <p:nvSpPr>
          <p:cNvPr id="57" name="pole tekstowe 56"/>
          <p:cNvSpPr txBox="1"/>
          <p:nvPr/>
        </p:nvSpPr>
        <p:spPr>
          <a:xfrm>
            <a:off x="5719312" y="59648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V8:</a:t>
            </a:r>
          </a:p>
        </p:txBody>
      </p:sp>
      <p:pic>
        <p:nvPicPr>
          <p:cNvPr id="62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9052" y="1203647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5253" y="1784416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" name="pole tekstowe 42"/>
          <p:cNvSpPr txBox="1"/>
          <p:nvPr/>
        </p:nvSpPr>
        <p:spPr>
          <a:xfrm>
            <a:off x="6538243" y="131090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45" name="pole tekstowe 44"/>
          <p:cNvSpPr txBox="1"/>
          <p:nvPr/>
        </p:nvSpPr>
        <p:spPr>
          <a:xfrm>
            <a:off x="7083787" y="1301672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46" name="pole tekstowe 45"/>
          <p:cNvSpPr txBox="1"/>
          <p:nvPr/>
        </p:nvSpPr>
        <p:spPr>
          <a:xfrm>
            <a:off x="7628499" y="1318555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48" name="pole tekstowe 47"/>
          <p:cNvSpPr txBox="1"/>
          <p:nvPr/>
        </p:nvSpPr>
        <p:spPr>
          <a:xfrm>
            <a:off x="8188587" y="1318555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5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304" y="1826082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2640" y="1872149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7869" y="1858889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" name="pole tekstowe 53"/>
          <p:cNvSpPr txBox="1"/>
          <p:nvPr/>
        </p:nvSpPr>
        <p:spPr>
          <a:xfrm>
            <a:off x="6538243" y="1972066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55" name="pole tekstowe 54"/>
          <p:cNvSpPr txBox="1"/>
          <p:nvPr/>
        </p:nvSpPr>
        <p:spPr>
          <a:xfrm>
            <a:off x="7083787" y="1962832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56" name="pole tekstowe 55"/>
          <p:cNvSpPr txBox="1"/>
          <p:nvPr/>
        </p:nvSpPr>
        <p:spPr>
          <a:xfrm>
            <a:off x="7628499" y="1949973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58" name="pole tekstowe 57"/>
          <p:cNvSpPr txBox="1"/>
          <p:nvPr/>
        </p:nvSpPr>
        <p:spPr>
          <a:xfrm>
            <a:off x="8208115" y="1932607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7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3472" y="248494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6314" y="2464381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4151" y="2466009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2487" y="2512076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0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0992" y="2555948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" name="pole tekstowe 81"/>
          <p:cNvSpPr txBox="1"/>
          <p:nvPr/>
        </p:nvSpPr>
        <p:spPr>
          <a:xfrm>
            <a:off x="6548090" y="2611993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83" name="pole tekstowe 82"/>
          <p:cNvSpPr txBox="1"/>
          <p:nvPr/>
        </p:nvSpPr>
        <p:spPr>
          <a:xfrm>
            <a:off x="7093634" y="2602759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84" name="pole tekstowe 83"/>
          <p:cNvSpPr txBox="1"/>
          <p:nvPr/>
        </p:nvSpPr>
        <p:spPr>
          <a:xfrm>
            <a:off x="7638346" y="2589900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85" name="pole tekstowe 84"/>
          <p:cNvSpPr txBox="1"/>
          <p:nvPr/>
        </p:nvSpPr>
        <p:spPr>
          <a:xfrm>
            <a:off x="8217962" y="2572534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8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6611" y="3160533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7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9028" y="3164962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3790" y="3233316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6850" y="3160533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8766" y="3209550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1" name="pole tekstowe 90"/>
          <p:cNvSpPr txBox="1"/>
          <p:nvPr/>
        </p:nvSpPr>
        <p:spPr>
          <a:xfrm>
            <a:off x="6547957" y="3316809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92" name="pole tekstowe 91"/>
          <p:cNvSpPr txBox="1"/>
          <p:nvPr/>
        </p:nvSpPr>
        <p:spPr>
          <a:xfrm>
            <a:off x="7093501" y="3307575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93" name="pole tekstowe 92"/>
          <p:cNvSpPr txBox="1"/>
          <p:nvPr/>
        </p:nvSpPr>
        <p:spPr>
          <a:xfrm>
            <a:off x="7638213" y="3324458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94" name="pole tekstowe 93"/>
          <p:cNvSpPr txBox="1"/>
          <p:nvPr/>
        </p:nvSpPr>
        <p:spPr>
          <a:xfrm>
            <a:off x="8198301" y="3324458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9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6611" y="3851681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2430" y="3861966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5955" y="3944858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9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8766" y="3900698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0" name="pole tekstowe 99"/>
          <p:cNvSpPr txBox="1"/>
          <p:nvPr/>
        </p:nvSpPr>
        <p:spPr>
          <a:xfrm>
            <a:off x="6547957" y="4007957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01" name="pole tekstowe 100"/>
          <p:cNvSpPr txBox="1"/>
          <p:nvPr/>
        </p:nvSpPr>
        <p:spPr>
          <a:xfrm>
            <a:off x="7093501" y="3998723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02" name="pole tekstowe 101"/>
          <p:cNvSpPr txBox="1"/>
          <p:nvPr/>
        </p:nvSpPr>
        <p:spPr>
          <a:xfrm>
            <a:off x="7638213" y="401560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03" name="pole tekstowe 102"/>
          <p:cNvSpPr txBox="1"/>
          <p:nvPr/>
        </p:nvSpPr>
        <p:spPr>
          <a:xfrm>
            <a:off x="8198301" y="401560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0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6425" y="4480331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1411" y="4516598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9100" y="4548648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8" name="pole tekstowe 107"/>
          <p:cNvSpPr txBox="1"/>
          <p:nvPr/>
        </p:nvSpPr>
        <p:spPr>
          <a:xfrm>
            <a:off x="6557771" y="4636607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09" name="pole tekstowe 108"/>
          <p:cNvSpPr txBox="1"/>
          <p:nvPr/>
        </p:nvSpPr>
        <p:spPr>
          <a:xfrm>
            <a:off x="7103315" y="4627373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10" name="pole tekstowe 109"/>
          <p:cNvSpPr txBox="1"/>
          <p:nvPr/>
        </p:nvSpPr>
        <p:spPr>
          <a:xfrm>
            <a:off x="7648027" y="464425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11" name="pole tekstowe 110"/>
          <p:cNvSpPr txBox="1"/>
          <p:nvPr/>
        </p:nvSpPr>
        <p:spPr>
          <a:xfrm>
            <a:off x="8208115" y="464425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12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7705" y="4469622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8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7706" y="3804328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4728" y="5146911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9052" y="5124494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5761" y="5195928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6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3790" y="5085522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7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9100" y="5195928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" name="pole tekstowe 117"/>
          <p:cNvSpPr txBox="1"/>
          <p:nvPr/>
        </p:nvSpPr>
        <p:spPr>
          <a:xfrm>
            <a:off x="6556074" y="5303187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19" name="pole tekstowe 118"/>
          <p:cNvSpPr txBox="1"/>
          <p:nvPr/>
        </p:nvSpPr>
        <p:spPr>
          <a:xfrm>
            <a:off x="7101618" y="5293953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20" name="pole tekstowe 119"/>
          <p:cNvSpPr txBox="1"/>
          <p:nvPr/>
        </p:nvSpPr>
        <p:spPr>
          <a:xfrm>
            <a:off x="7646330" y="531083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21" name="pole tekstowe 120"/>
          <p:cNvSpPr txBox="1"/>
          <p:nvPr/>
        </p:nvSpPr>
        <p:spPr>
          <a:xfrm>
            <a:off x="8206418" y="531083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05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2244" y="4490616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4349" y="5821628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0295" y="584823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5761" y="5877359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2428" y="5776499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6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1227" y="5848807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7" name="pole tekstowe 126"/>
          <p:cNvSpPr txBox="1"/>
          <p:nvPr/>
        </p:nvSpPr>
        <p:spPr>
          <a:xfrm>
            <a:off x="6556074" y="5984618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28" name="pole tekstowe 127"/>
          <p:cNvSpPr txBox="1"/>
          <p:nvPr/>
        </p:nvSpPr>
        <p:spPr>
          <a:xfrm>
            <a:off x="7101618" y="5975384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29" name="pole tekstowe 128"/>
          <p:cNvSpPr txBox="1"/>
          <p:nvPr/>
        </p:nvSpPr>
        <p:spPr>
          <a:xfrm>
            <a:off x="7646330" y="5992267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30" name="pole tekstowe 129"/>
          <p:cNvSpPr txBox="1"/>
          <p:nvPr/>
        </p:nvSpPr>
        <p:spPr>
          <a:xfrm>
            <a:off x="8206418" y="5992267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9314" y="115905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Prostokąt: zaokrąglone rogi 8"/>
          <p:cNvSpPr/>
          <p:nvPr/>
        </p:nvSpPr>
        <p:spPr>
          <a:xfrm>
            <a:off x="6213625" y="3895450"/>
            <a:ext cx="429709" cy="62114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" name="pole tekstowe 2"/>
          <p:cNvSpPr txBox="1"/>
          <p:nvPr/>
        </p:nvSpPr>
        <p:spPr>
          <a:xfrm>
            <a:off x="173364" y="1261154"/>
            <a:ext cx="437773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 err="1"/>
              <a:t>Define</a:t>
            </a:r>
            <a:r>
              <a:rPr lang="pl-PL" sz="2400" dirty="0"/>
              <a:t> the </a:t>
            </a:r>
            <a:r>
              <a:rPr lang="pl-PL" sz="2400" dirty="0" err="1"/>
              <a:t>score</a:t>
            </a:r>
            <a:r>
              <a:rPr lang="pl-PL" sz="2400" dirty="0"/>
              <a:t> for a </a:t>
            </a:r>
            <a:r>
              <a:rPr lang="pl-PL" sz="2400" dirty="0" err="1"/>
              <a:t>committee</a:t>
            </a:r>
            <a:r>
              <a:rPr lang="pl-PL" sz="2400" dirty="0"/>
              <a:t>:</a:t>
            </a:r>
          </a:p>
        </p:txBody>
      </p:sp>
      <p:pic>
        <p:nvPicPr>
          <p:cNvPr id="13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0091" y="1151365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2971" y="115905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pole tekstowe 4"/>
              <p:cNvSpPr txBox="1"/>
              <p:nvPr/>
            </p:nvSpPr>
            <p:spPr>
              <a:xfrm>
                <a:off x="173364" y="2387319"/>
                <a:ext cx="4946888" cy="19389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pl-PL" sz="2400" dirty="0"/>
                  <a:t>Find the </a:t>
                </a:r>
                <a:r>
                  <a:rPr lang="pl-PL" sz="2400" b="1" dirty="0" err="1"/>
                  <a:t>best</a:t>
                </a:r>
                <a:r>
                  <a:rPr lang="pl-PL" sz="2400" dirty="0"/>
                  <a:t> </a:t>
                </a:r>
                <a:r>
                  <a:rPr lang="pl-PL" sz="2400" dirty="0" err="1"/>
                  <a:t>assignment</a:t>
                </a:r>
                <a:r>
                  <a:rPr lang="pl-PL" sz="2400" dirty="0"/>
                  <a:t> of </a:t>
                </a:r>
                <a:r>
                  <a:rPr lang="pl-PL" sz="2400" dirty="0" err="1"/>
                  <a:t>voters</a:t>
                </a:r>
                <a:r>
                  <a:rPr lang="pl-PL" sz="2400" dirty="0"/>
                  <a:t> to </a:t>
                </a:r>
                <a:r>
                  <a:rPr lang="pl-PL" sz="2400" dirty="0" err="1"/>
                  <a:t>committee</a:t>
                </a:r>
                <a:r>
                  <a:rPr lang="pl-PL" sz="2400" dirty="0"/>
                  <a:t> </a:t>
                </a:r>
                <a:r>
                  <a:rPr lang="pl-PL" sz="2400" dirty="0" err="1"/>
                  <a:t>members</a:t>
                </a:r>
                <a:r>
                  <a:rPr lang="pl-PL" sz="2400" dirty="0"/>
                  <a:t> </a:t>
                </a:r>
                <a:r>
                  <a:rPr lang="pl-PL" sz="2400" dirty="0" err="1"/>
                  <a:t>so</a:t>
                </a:r>
                <a:r>
                  <a:rPr lang="pl-PL" sz="2400" dirty="0"/>
                  <a:t> </a:t>
                </a:r>
                <a:r>
                  <a:rPr lang="pl-PL" sz="2400" dirty="0" err="1"/>
                  <a:t>that</a:t>
                </a:r>
                <a:r>
                  <a:rPr lang="pl-PL" sz="2400" dirty="0"/>
                  <a:t>:</a:t>
                </a:r>
                <a:br>
                  <a:rPr lang="pl-PL" sz="2400" dirty="0"/>
                </a:br>
                <a:endParaRPr lang="pl-PL" sz="2400" dirty="0"/>
              </a:p>
              <a:p>
                <a:r>
                  <a:rPr lang="pl-PL" sz="2400" b="1" dirty="0" err="1"/>
                  <a:t>Each</a:t>
                </a:r>
                <a:r>
                  <a:rPr lang="pl-PL" sz="2400" b="1" dirty="0"/>
                  <a:t> </a:t>
                </a:r>
                <a:r>
                  <a:rPr lang="pl-PL" sz="2400" b="1" dirty="0" err="1"/>
                  <a:t>committee</a:t>
                </a:r>
                <a:r>
                  <a:rPr lang="pl-PL" sz="2400" b="1" dirty="0"/>
                  <a:t> </a:t>
                </a:r>
                <a:r>
                  <a:rPr lang="pl-PL" sz="2400" b="1" dirty="0" err="1"/>
                  <a:t>member</a:t>
                </a:r>
                <a:r>
                  <a:rPr lang="pl-PL" sz="2400" b="1" dirty="0"/>
                  <a:t> </a:t>
                </a:r>
                <a:r>
                  <a:rPr lang="pl-PL" sz="2400" b="1" dirty="0" err="1"/>
                  <a:t>is</a:t>
                </a:r>
                <a:r>
                  <a:rPr lang="pl-PL" sz="2400" b="1" dirty="0"/>
                  <a:t> </a:t>
                </a:r>
                <a:r>
                  <a:rPr lang="pl-PL" sz="2400" b="1" dirty="0" err="1"/>
                  <a:t>assigned</a:t>
                </a:r>
                <a:r>
                  <a:rPr lang="pl-PL" sz="2400" b="1" dirty="0"/>
                  <a:t> to </a:t>
                </a:r>
                <a:r>
                  <a:rPr lang="pl-PL" sz="2400" b="1" dirty="0" err="1"/>
                  <a:t>roughly</a:t>
                </a:r>
                <a:r>
                  <a:rPr lang="pl-PL" sz="2400" b="1" dirty="0"/>
                  <a:t> </a:t>
                </a:r>
                <a14:m>
                  <m:oMath xmlns:m="http://schemas.openxmlformats.org/officeDocument/2006/math">
                    <m:r>
                      <a:rPr lang="pl-PL" sz="2400" b="1" i="1" smtClean="0">
                        <a:latin typeface="Cambria Math" panose="02040503050406030204" pitchFamily="18" charset="0"/>
                      </a:rPr>
                      <m:t>𝒏</m:t>
                    </m:r>
                    <m:r>
                      <a:rPr lang="pl-PL" sz="2400" b="1" i="1" smtClean="0">
                        <a:latin typeface="Cambria Math" panose="02040503050406030204" pitchFamily="18" charset="0"/>
                      </a:rPr>
                      <m:t>/</m:t>
                    </m:r>
                    <m:r>
                      <a:rPr lang="pl-PL" sz="2400" b="1" i="1" smtClean="0">
                        <a:latin typeface="Cambria Math" panose="02040503050406030204" pitchFamily="18" charset="0"/>
                      </a:rPr>
                      <m:t>𝒌</m:t>
                    </m:r>
                  </m:oMath>
                </a14:m>
                <a:r>
                  <a:rPr lang="pl-PL" sz="2400" b="1" dirty="0"/>
                  <a:t> </a:t>
                </a:r>
                <a:r>
                  <a:rPr lang="pl-PL" sz="2400" b="1" dirty="0" err="1"/>
                  <a:t>voters</a:t>
                </a:r>
                <a:r>
                  <a:rPr lang="pl-PL" sz="2400" b="1" dirty="0"/>
                  <a:t>.</a:t>
                </a:r>
              </a:p>
            </p:txBody>
          </p:sp>
        </mc:Choice>
        <mc:Fallback xmlns="">
          <p:sp>
            <p:nvSpPr>
              <p:cNvPr id="5" name="pole tekstow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3364" y="2387319"/>
                <a:ext cx="4946888" cy="1938992"/>
              </a:xfrm>
              <a:prstGeom prst="rect">
                <a:avLst/>
              </a:prstGeom>
              <a:blipFill>
                <a:blip r:embed="rId8"/>
                <a:stretch>
                  <a:fillRect l="-1847" t="-2516" b="-6289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pole tekstowe 5"/>
          <p:cNvSpPr txBox="1"/>
          <p:nvPr/>
        </p:nvSpPr>
        <p:spPr>
          <a:xfrm>
            <a:off x="6254728" y="782833"/>
            <a:ext cx="2580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4         3        2        1        0 </a:t>
            </a:r>
          </a:p>
        </p:txBody>
      </p:sp>
      <p:sp>
        <p:nvSpPr>
          <p:cNvPr id="137" name="Prostokąt: zaokrąglone rogi 136"/>
          <p:cNvSpPr/>
          <p:nvPr/>
        </p:nvSpPr>
        <p:spPr>
          <a:xfrm>
            <a:off x="6202984" y="4544609"/>
            <a:ext cx="429709" cy="62114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8" name="Prostokąt: zaokrąglone rogi 137"/>
          <p:cNvSpPr/>
          <p:nvPr/>
        </p:nvSpPr>
        <p:spPr>
          <a:xfrm>
            <a:off x="6202984" y="5195487"/>
            <a:ext cx="429709" cy="62114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9" name="Prostokąt: zaokrąglone rogi 138"/>
          <p:cNvSpPr/>
          <p:nvPr/>
        </p:nvSpPr>
        <p:spPr>
          <a:xfrm>
            <a:off x="7316628" y="5875197"/>
            <a:ext cx="429709" cy="62114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40" name="Prostokąt: zaokrąglone rogi 139"/>
          <p:cNvSpPr/>
          <p:nvPr/>
        </p:nvSpPr>
        <p:spPr>
          <a:xfrm>
            <a:off x="6181127" y="1213099"/>
            <a:ext cx="429709" cy="62114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41" name="Prostokąt: zaokrąglone rogi 140"/>
          <p:cNvSpPr/>
          <p:nvPr/>
        </p:nvSpPr>
        <p:spPr>
          <a:xfrm>
            <a:off x="6191118" y="1875082"/>
            <a:ext cx="429709" cy="62114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42" name="Prostokąt: zaokrąglone rogi 141"/>
          <p:cNvSpPr/>
          <p:nvPr/>
        </p:nvSpPr>
        <p:spPr>
          <a:xfrm>
            <a:off x="6182823" y="2553503"/>
            <a:ext cx="429709" cy="62114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43" name="Prostokąt: zaokrąglone rogi 142"/>
          <p:cNvSpPr/>
          <p:nvPr/>
        </p:nvSpPr>
        <p:spPr>
          <a:xfrm>
            <a:off x="6182823" y="3214298"/>
            <a:ext cx="429709" cy="62114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pole tekstowe 6"/>
          <p:cNvSpPr txBox="1"/>
          <p:nvPr/>
        </p:nvSpPr>
        <p:spPr>
          <a:xfrm>
            <a:off x="660400" y="4644256"/>
            <a:ext cx="38874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err="1">
                <a:solidFill>
                  <a:schemeClr val="accent6">
                    <a:lumMod val="75000"/>
                  </a:schemeClr>
                </a:solidFill>
              </a:rPr>
              <a:t>This</a:t>
            </a:r>
            <a:r>
              <a:rPr lang="pl-PL" sz="24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pl-PL" sz="2400" dirty="0" err="1">
                <a:solidFill>
                  <a:schemeClr val="accent6">
                    <a:lumMod val="75000"/>
                  </a:schemeClr>
                </a:solidFill>
              </a:rPr>
              <a:t>would</a:t>
            </a:r>
            <a:r>
              <a:rPr lang="pl-PL" sz="2400" dirty="0">
                <a:solidFill>
                  <a:schemeClr val="accent6">
                    <a:lumMod val="75000"/>
                  </a:schemeClr>
                </a:solidFill>
              </a:rPr>
              <a:t> be a </a:t>
            </a:r>
            <a:r>
              <a:rPr lang="pl-PL" sz="2400" dirty="0" err="1">
                <a:solidFill>
                  <a:schemeClr val="accent6">
                    <a:lumMod val="75000"/>
                  </a:schemeClr>
                </a:solidFill>
              </a:rPr>
              <a:t>better</a:t>
            </a:r>
            <a:r>
              <a:rPr lang="pl-PL" sz="24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pl-PL" sz="2400" dirty="0" err="1">
                <a:solidFill>
                  <a:schemeClr val="accent6">
                    <a:lumMod val="75000"/>
                  </a:schemeClr>
                </a:solidFill>
              </a:rPr>
              <a:t>assignment</a:t>
            </a:r>
            <a:r>
              <a:rPr lang="pl-PL" sz="2400" dirty="0">
                <a:solidFill>
                  <a:schemeClr val="accent6">
                    <a:lumMod val="75000"/>
                  </a:schemeClr>
                </a:solidFill>
              </a:rPr>
              <a:t> with </a:t>
            </a:r>
            <a:r>
              <a:rPr lang="pl-PL" sz="2400" dirty="0" err="1">
                <a:solidFill>
                  <a:schemeClr val="accent6">
                    <a:lumMod val="75000"/>
                  </a:schemeClr>
                </a:solidFill>
              </a:rPr>
              <a:t>score</a:t>
            </a:r>
            <a:r>
              <a:rPr lang="pl-PL" sz="2400" dirty="0">
                <a:solidFill>
                  <a:schemeClr val="accent6">
                    <a:lumMod val="75000"/>
                  </a:schemeClr>
                </a:solidFill>
              </a:rPr>
              <a:t> of 30.</a:t>
            </a:r>
          </a:p>
        </p:txBody>
      </p:sp>
      <p:sp>
        <p:nvSpPr>
          <p:cNvPr id="131" name="pole tekstowe 130"/>
          <p:cNvSpPr txBox="1"/>
          <p:nvPr/>
        </p:nvSpPr>
        <p:spPr>
          <a:xfrm>
            <a:off x="464221" y="5576768"/>
            <a:ext cx="46117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>
                <a:solidFill>
                  <a:srgbClr val="FF0000"/>
                </a:solidFill>
              </a:rPr>
              <a:t>But </a:t>
            </a:r>
            <a:r>
              <a:rPr lang="pl-PL" sz="2400" b="1" dirty="0" err="1">
                <a:solidFill>
                  <a:srgbClr val="FF0000"/>
                </a:solidFill>
              </a:rPr>
              <a:t>this</a:t>
            </a:r>
            <a:r>
              <a:rPr lang="pl-PL" sz="2400" b="1" dirty="0">
                <a:solidFill>
                  <a:srgbClr val="FF0000"/>
                </a:solidFill>
              </a:rPr>
              <a:t> </a:t>
            </a:r>
            <a:r>
              <a:rPr lang="pl-PL" sz="2400" b="1" dirty="0" err="1">
                <a:solidFill>
                  <a:srgbClr val="FF0000"/>
                </a:solidFill>
              </a:rPr>
              <a:t>assignment</a:t>
            </a:r>
            <a:r>
              <a:rPr lang="pl-PL" sz="2400" b="1" dirty="0">
                <a:solidFill>
                  <a:srgbClr val="FF0000"/>
                </a:solidFill>
              </a:rPr>
              <a:t> </a:t>
            </a:r>
            <a:r>
              <a:rPr lang="pl-PL" sz="2400" b="1" dirty="0" err="1">
                <a:solidFill>
                  <a:srgbClr val="FF0000"/>
                </a:solidFill>
              </a:rPr>
              <a:t>is</a:t>
            </a:r>
            <a:r>
              <a:rPr lang="pl-PL" sz="2400" b="1" dirty="0">
                <a:solidFill>
                  <a:srgbClr val="FF0000"/>
                </a:solidFill>
              </a:rPr>
              <a:t> </a:t>
            </a:r>
            <a:r>
              <a:rPr lang="pl-PL" sz="2400" b="1" dirty="0" err="1">
                <a:solidFill>
                  <a:srgbClr val="FF0000"/>
                </a:solidFill>
              </a:rPr>
              <a:t>unbalanced</a:t>
            </a:r>
            <a:r>
              <a:rPr lang="pl-PL" sz="2400" b="1" dirty="0">
                <a:solidFill>
                  <a:srgbClr val="FF0000"/>
                </a:solidFill>
              </a:rPr>
              <a:t> and </a:t>
            </a:r>
            <a:r>
              <a:rPr lang="pl-PL" sz="2400" b="1" dirty="0" err="1">
                <a:solidFill>
                  <a:srgbClr val="FF0000"/>
                </a:solidFill>
              </a:rPr>
              <a:t>so</a:t>
            </a:r>
            <a:r>
              <a:rPr lang="pl-PL" sz="2400" b="1" dirty="0">
                <a:solidFill>
                  <a:srgbClr val="FF0000"/>
                </a:solidFill>
              </a:rPr>
              <a:t> </a:t>
            </a:r>
            <a:r>
              <a:rPr lang="pl-PL" sz="2400" b="1" dirty="0" err="1">
                <a:solidFill>
                  <a:srgbClr val="FF0000"/>
                </a:solidFill>
              </a:rPr>
              <a:t>it</a:t>
            </a:r>
            <a:r>
              <a:rPr lang="pl-PL" sz="2400" b="1" dirty="0">
                <a:solidFill>
                  <a:srgbClr val="FF0000"/>
                </a:solidFill>
              </a:rPr>
              <a:t> </a:t>
            </a:r>
            <a:r>
              <a:rPr lang="pl-PL" sz="2400" b="1" dirty="0" err="1">
                <a:solidFill>
                  <a:srgbClr val="FF0000"/>
                </a:solidFill>
              </a:rPr>
              <a:t>is</a:t>
            </a:r>
            <a:r>
              <a:rPr lang="pl-PL" sz="2400" b="1" dirty="0">
                <a:solidFill>
                  <a:srgbClr val="FF0000"/>
                </a:solidFill>
              </a:rPr>
              <a:t> not </a:t>
            </a:r>
            <a:r>
              <a:rPr lang="pl-PL" sz="2400" b="1" dirty="0" err="1">
                <a:solidFill>
                  <a:srgbClr val="FF0000"/>
                </a:solidFill>
              </a:rPr>
              <a:t>valid</a:t>
            </a:r>
            <a:r>
              <a:rPr lang="pl-PL" sz="2400" b="1" dirty="0">
                <a:solidFill>
                  <a:srgbClr val="FF0000"/>
                </a:solidFill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15959765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1" grpId="0"/>
    </p:bldLst>
  </p:timing>
</p:sld>
</file>

<file path=ppt/slides/slide1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>
          <a:xfrm>
            <a:off x="487028" y="260648"/>
            <a:ext cx="8229600" cy="720080"/>
          </a:xfrm>
        </p:spPr>
        <p:txBody>
          <a:bodyPr>
            <a:normAutofit/>
          </a:bodyPr>
          <a:lstStyle/>
          <a:p>
            <a:pPr algn="ctr"/>
            <a:r>
              <a:rPr lang="pl-PL" sz="3200" dirty="0"/>
              <a:t>The Monroe </a:t>
            </a:r>
            <a:r>
              <a:rPr lang="pl-PL" sz="3200" dirty="0" err="1"/>
              <a:t>rule</a:t>
            </a:r>
            <a:endParaRPr lang="pl-PL" sz="3200" dirty="0"/>
          </a:p>
        </p:txBody>
      </p:sp>
      <p:cxnSp>
        <p:nvCxnSpPr>
          <p:cNvPr id="81" name="Łącznik prosty 80"/>
          <p:cNvCxnSpPr>
            <a:cxnSpLocks/>
          </p:cNvCxnSpPr>
          <p:nvPr/>
        </p:nvCxnSpPr>
        <p:spPr>
          <a:xfrm>
            <a:off x="5649702" y="1281883"/>
            <a:ext cx="0" cy="532595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1154630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5719312" y="1384555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V1:</a:t>
            </a: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7716" y="1182447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5959" y="1093241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pole tekstowe 19"/>
          <p:cNvSpPr txBox="1"/>
          <p:nvPr/>
        </p:nvSpPr>
        <p:spPr>
          <a:xfrm>
            <a:off x="5719312" y="2017987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V2:</a:t>
            </a:r>
          </a:p>
        </p:txBody>
      </p:sp>
      <p:sp>
        <p:nvSpPr>
          <p:cNvPr id="25" name="pole tekstowe 24"/>
          <p:cNvSpPr txBox="1"/>
          <p:nvPr/>
        </p:nvSpPr>
        <p:spPr>
          <a:xfrm>
            <a:off x="5719312" y="26820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V3:</a:t>
            </a:r>
          </a:p>
        </p:txBody>
      </p: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3625" y="1845022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pole tekstowe 29"/>
          <p:cNvSpPr txBox="1"/>
          <p:nvPr/>
        </p:nvSpPr>
        <p:spPr>
          <a:xfrm>
            <a:off x="5719312" y="3343189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V4:</a:t>
            </a:r>
          </a:p>
        </p:txBody>
      </p:sp>
      <p:sp>
        <p:nvSpPr>
          <p:cNvPr id="35" name="pole tekstowe 34"/>
          <p:cNvSpPr txBox="1"/>
          <p:nvPr/>
        </p:nvSpPr>
        <p:spPr>
          <a:xfrm>
            <a:off x="5720373" y="3990519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V5:</a:t>
            </a:r>
          </a:p>
        </p:txBody>
      </p:sp>
      <p:sp>
        <p:nvSpPr>
          <p:cNvPr id="40" name="pole tekstowe 39"/>
          <p:cNvSpPr txBox="1"/>
          <p:nvPr/>
        </p:nvSpPr>
        <p:spPr>
          <a:xfrm>
            <a:off x="5719312" y="4634510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V6:</a:t>
            </a:r>
          </a:p>
        </p:txBody>
      </p:sp>
      <p:sp>
        <p:nvSpPr>
          <p:cNvPr id="47" name="pole tekstowe 46"/>
          <p:cNvSpPr txBox="1"/>
          <p:nvPr/>
        </p:nvSpPr>
        <p:spPr>
          <a:xfrm>
            <a:off x="5719312" y="5299075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V7:</a:t>
            </a:r>
          </a:p>
        </p:txBody>
      </p:sp>
      <p:sp>
        <p:nvSpPr>
          <p:cNvPr id="57" name="pole tekstowe 56"/>
          <p:cNvSpPr txBox="1"/>
          <p:nvPr/>
        </p:nvSpPr>
        <p:spPr>
          <a:xfrm>
            <a:off x="5719312" y="59648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V8:</a:t>
            </a:r>
          </a:p>
        </p:txBody>
      </p:sp>
      <p:pic>
        <p:nvPicPr>
          <p:cNvPr id="62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9052" y="1203647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5253" y="1784416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" name="pole tekstowe 42"/>
          <p:cNvSpPr txBox="1"/>
          <p:nvPr/>
        </p:nvSpPr>
        <p:spPr>
          <a:xfrm>
            <a:off x="6538243" y="131090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45" name="pole tekstowe 44"/>
          <p:cNvSpPr txBox="1"/>
          <p:nvPr/>
        </p:nvSpPr>
        <p:spPr>
          <a:xfrm>
            <a:off x="7083787" y="1301672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46" name="pole tekstowe 45"/>
          <p:cNvSpPr txBox="1"/>
          <p:nvPr/>
        </p:nvSpPr>
        <p:spPr>
          <a:xfrm>
            <a:off x="7628499" y="1318555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48" name="pole tekstowe 47"/>
          <p:cNvSpPr txBox="1"/>
          <p:nvPr/>
        </p:nvSpPr>
        <p:spPr>
          <a:xfrm>
            <a:off x="8188587" y="1318555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5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304" y="1826082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2640" y="1872149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7869" y="1858889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" name="pole tekstowe 53"/>
          <p:cNvSpPr txBox="1"/>
          <p:nvPr/>
        </p:nvSpPr>
        <p:spPr>
          <a:xfrm>
            <a:off x="6538243" y="1972066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55" name="pole tekstowe 54"/>
          <p:cNvSpPr txBox="1"/>
          <p:nvPr/>
        </p:nvSpPr>
        <p:spPr>
          <a:xfrm>
            <a:off x="7083787" y="1962832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56" name="pole tekstowe 55"/>
          <p:cNvSpPr txBox="1"/>
          <p:nvPr/>
        </p:nvSpPr>
        <p:spPr>
          <a:xfrm>
            <a:off x="7628499" y="1949973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58" name="pole tekstowe 57"/>
          <p:cNvSpPr txBox="1"/>
          <p:nvPr/>
        </p:nvSpPr>
        <p:spPr>
          <a:xfrm>
            <a:off x="8208115" y="1932607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7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3472" y="248494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6314" y="2464381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4151" y="2466009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2487" y="2512076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0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0992" y="2555948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" name="pole tekstowe 81"/>
          <p:cNvSpPr txBox="1"/>
          <p:nvPr/>
        </p:nvSpPr>
        <p:spPr>
          <a:xfrm>
            <a:off x="6548090" y="2611993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83" name="pole tekstowe 82"/>
          <p:cNvSpPr txBox="1"/>
          <p:nvPr/>
        </p:nvSpPr>
        <p:spPr>
          <a:xfrm>
            <a:off x="7093634" y="2602759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84" name="pole tekstowe 83"/>
          <p:cNvSpPr txBox="1"/>
          <p:nvPr/>
        </p:nvSpPr>
        <p:spPr>
          <a:xfrm>
            <a:off x="7638346" y="2589900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85" name="pole tekstowe 84"/>
          <p:cNvSpPr txBox="1"/>
          <p:nvPr/>
        </p:nvSpPr>
        <p:spPr>
          <a:xfrm>
            <a:off x="8217962" y="2572534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8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6611" y="3160533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7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9028" y="3164962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3790" y="3233316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6850" y="3160533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8766" y="3209550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1" name="pole tekstowe 90"/>
          <p:cNvSpPr txBox="1"/>
          <p:nvPr/>
        </p:nvSpPr>
        <p:spPr>
          <a:xfrm>
            <a:off x="6547957" y="3316809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92" name="pole tekstowe 91"/>
          <p:cNvSpPr txBox="1"/>
          <p:nvPr/>
        </p:nvSpPr>
        <p:spPr>
          <a:xfrm>
            <a:off x="7093501" y="3307575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93" name="pole tekstowe 92"/>
          <p:cNvSpPr txBox="1"/>
          <p:nvPr/>
        </p:nvSpPr>
        <p:spPr>
          <a:xfrm>
            <a:off x="7638213" y="3324458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94" name="pole tekstowe 93"/>
          <p:cNvSpPr txBox="1"/>
          <p:nvPr/>
        </p:nvSpPr>
        <p:spPr>
          <a:xfrm>
            <a:off x="8198301" y="3324458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9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6611" y="3851681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2430" y="3861966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5955" y="3944858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9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8766" y="3900698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0" name="pole tekstowe 99"/>
          <p:cNvSpPr txBox="1"/>
          <p:nvPr/>
        </p:nvSpPr>
        <p:spPr>
          <a:xfrm>
            <a:off x="6547957" y="4007957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01" name="pole tekstowe 100"/>
          <p:cNvSpPr txBox="1"/>
          <p:nvPr/>
        </p:nvSpPr>
        <p:spPr>
          <a:xfrm>
            <a:off x="7093501" y="3998723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02" name="pole tekstowe 101"/>
          <p:cNvSpPr txBox="1"/>
          <p:nvPr/>
        </p:nvSpPr>
        <p:spPr>
          <a:xfrm>
            <a:off x="7638213" y="401560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03" name="pole tekstowe 102"/>
          <p:cNvSpPr txBox="1"/>
          <p:nvPr/>
        </p:nvSpPr>
        <p:spPr>
          <a:xfrm>
            <a:off x="8198301" y="401560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0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6425" y="4480331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1411" y="4516598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9100" y="4548648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8" name="pole tekstowe 107"/>
          <p:cNvSpPr txBox="1"/>
          <p:nvPr/>
        </p:nvSpPr>
        <p:spPr>
          <a:xfrm>
            <a:off x="6557771" y="4636607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09" name="pole tekstowe 108"/>
          <p:cNvSpPr txBox="1"/>
          <p:nvPr/>
        </p:nvSpPr>
        <p:spPr>
          <a:xfrm>
            <a:off x="7103315" y="4627373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10" name="pole tekstowe 109"/>
          <p:cNvSpPr txBox="1"/>
          <p:nvPr/>
        </p:nvSpPr>
        <p:spPr>
          <a:xfrm>
            <a:off x="7648027" y="464425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11" name="pole tekstowe 110"/>
          <p:cNvSpPr txBox="1"/>
          <p:nvPr/>
        </p:nvSpPr>
        <p:spPr>
          <a:xfrm>
            <a:off x="8208115" y="464425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12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7705" y="4469622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8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7706" y="3804328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4728" y="5146911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9052" y="5124494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5761" y="5195928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6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3790" y="5085522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7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9100" y="5195928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" name="pole tekstowe 117"/>
          <p:cNvSpPr txBox="1"/>
          <p:nvPr/>
        </p:nvSpPr>
        <p:spPr>
          <a:xfrm>
            <a:off x="6556074" y="5303187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19" name="pole tekstowe 118"/>
          <p:cNvSpPr txBox="1"/>
          <p:nvPr/>
        </p:nvSpPr>
        <p:spPr>
          <a:xfrm>
            <a:off x="7101618" y="5293953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20" name="pole tekstowe 119"/>
          <p:cNvSpPr txBox="1"/>
          <p:nvPr/>
        </p:nvSpPr>
        <p:spPr>
          <a:xfrm>
            <a:off x="7646330" y="531083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21" name="pole tekstowe 120"/>
          <p:cNvSpPr txBox="1"/>
          <p:nvPr/>
        </p:nvSpPr>
        <p:spPr>
          <a:xfrm>
            <a:off x="8206418" y="531083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05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2244" y="4490616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4349" y="5821628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0295" y="584823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5761" y="5877359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2428" y="5776499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6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1227" y="5848807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7" name="pole tekstowe 126"/>
          <p:cNvSpPr txBox="1"/>
          <p:nvPr/>
        </p:nvSpPr>
        <p:spPr>
          <a:xfrm>
            <a:off x="6556074" y="5984618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28" name="pole tekstowe 127"/>
          <p:cNvSpPr txBox="1"/>
          <p:nvPr/>
        </p:nvSpPr>
        <p:spPr>
          <a:xfrm>
            <a:off x="7101618" y="5975384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29" name="pole tekstowe 128"/>
          <p:cNvSpPr txBox="1"/>
          <p:nvPr/>
        </p:nvSpPr>
        <p:spPr>
          <a:xfrm>
            <a:off x="7646330" y="5992267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30" name="pole tekstowe 129"/>
          <p:cNvSpPr txBox="1"/>
          <p:nvPr/>
        </p:nvSpPr>
        <p:spPr>
          <a:xfrm>
            <a:off x="8206418" y="5992267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9314" y="115905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Prostokąt: zaokrąglone rogi 8"/>
          <p:cNvSpPr/>
          <p:nvPr/>
        </p:nvSpPr>
        <p:spPr>
          <a:xfrm>
            <a:off x="6213625" y="3895450"/>
            <a:ext cx="429709" cy="62114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" name="pole tekstowe 2"/>
          <p:cNvSpPr txBox="1"/>
          <p:nvPr/>
        </p:nvSpPr>
        <p:spPr>
          <a:xfrm>
            <a:off x="173364" y="1261154"/>
            <a:ext cx="437773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 err="1"/>
              <a:t>Define</a:t>
            </a:r>
            <a:r>
              <a:rPr lang="pl-PL" sz="2400" dirty="0"/>
              <a:t> the </a:t>
            </a:r>
            <a:r>
              <a:rPr lang="pl-PL" sz="2400" dirty="0" err="1"/>
              <a:t>score</a:t>
            </a:r>
            <a:r>
              <a:rPr lang="pl-PL" sz="2400" dirty="0"/>
              <a:t> for a </a:t>
            </a:r>
            <a:r>
              <a:rPr lang="pl-PL" sz="2400" dirty="0" err="1"/>
              <a:t>committee</a:t>
            </a:r>
            <a:r>
              <a:rPr lang="pl-PL" sz="2400" dirty="0"/>
              <a:t>:</a:t>
            </a:r>
          </a:p>
        </p:txBody>
      </p:sp>
      <p:pic>
        <p:nvPicPr>
          <p:cNvPr id="13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0091" y="1151365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2971" y="115905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pole tekstowe 4"/>
              <p:cNvSpPr txBox="1"/>
              <p:nvPr/>
            </p:nvSpPr>
            <p:spPr>
              <a:xfrm>
                <a:off x="173364" y="2387319"/>
                <a:ext cx="4946888" cy="19389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pl-PL" sz="2400" dirty="0"/>
                  <a:t>Find the </a:t>
                </a:r>
                <a:r>
                  <a:rPr lang="pl-PL" sz="2400" b="1" dirty="0" err="1"/>
                  <a:t>best</a:t>
                </a:r>
                <a:r>
                  <a:rPr lang="pl-PL" sz="2400" dirty="0"/>
                  <a:t> </a:t>
                </a:r>
                <a:r>
                  <a:rPr lang="pl-PL" sz="2400" dirty="0" err="1"/>
                  <a:t>assignment</a:t>
                </a:r>
                <a:r>
                  <a:rPr lang="pl-PL" sz="2400" dirty="0"/>
                  <a:t> of </a:t>
                </a:r>
                <a:r>
                  <a:rPr lang="pl-PL" sz="2400" dirty="0" err="1"/>
                  <a:t>voters</a:t>
                </a:r>
                <a:r>
                  <a:rPr lang="pl-PL" sz="2400" dirty="0"/>
                  <a:t> to </a:t>
                </a:r>
                <a:r>
                  <a:rPr lang="pl-PL" sz="2400" dirty="0" err="1"/>
                  <a:t>committee</a:t>
                </a:r>
                <a:r>
                  <a:rPr lang="pl-PL" sz="2400" dirty="0"/>
                  <a:t> </a:t>
                </a:r>
                <a:r>
                  <a:rPr lang="pl-PL" sz="2400" dirty="0" err="1"/>
                  <a:t>members</a:t>
                </a:r>
                <a:r>
                  <a:rPr lang="pl-PL" sz="2400" dirty="0"/>
                  <a:t> </a:t>
                </a:r>
                <a:r>
                  <a:rPr lang="pl-PL" sz="2400" dirty="0" err="1"/>
                  <a:t>so</a:t>
                </a:r>
                <a:r>
                  <a:rPr lang="pl-PL" sz="2400" dirty="0"/>
                  <a:t> </a:t>
                </a:r>
                <a:r>
                  <a:rPr lang="pl-PL" sz="2400" dirty="0" err="1"/>
                  <a:t>that</a:t>
                </a:r>
                <a:r>
                  <a:rPr lang="pl-PL" sz="2400" dirty="0"/>
                  <a:t>:</a:t>
                </a:r>
                <a:br>
                  <a:rPr lang="pl-PL" sz="2400" dirty="0"/>
                </a:br>
                <a:endParaRPr lang="pl-PL" sz="2400" dirty="0"/>
              </a:p>
              <a:p>
                <a:r>
                  <a:rPr lang="pl-PL" sz="2400" b="1" dirty="0" err="1"/>
                  <a:t>Each</a:t>
                </a:r>
                <a:r>
                  <a:rPr lang="pl-PL" sz="2400" b="1" dirty="0"/>
                  <a:t> </a:t>
                </a:r>
                <a:r>
                  <a:rPr lang="pl-PL" sz="2400" b="1" dirty="0" err="1"/>
                  <a:t>committee</a:t>
                </a:r>
                <a:r>
                  <a:rPr lang="pl-PL" sz="2400" b="1" dirty="0"/>
                  <a:t> </a:t>
                </a:r>
                <a:r>
                  <a:rPr lang="pl-PL" sz="2400" b="1" dirty="0" err="1"/>
                  <a:t>member</a:t>
                </a:r>
                <a:r>
                  <a:rPr lang="pl-PL" sz="2400" b="1" dirty="0"/>
                  <a:t> </a:t>
                </a:r>
                <a:r>
                  <a:rPr lang="pl-PL" sz="2400" b="1" dirty="0" err="1"/>
                  <a:t>is</a:t>
                </a:r>
                <a:r>
                  <a:rPr lang="pl-PL" sz="2400" b="1" dirty="0"/>
                  <a:t> </a:t>
                </a:r>
                <a:r>
                  <a:rPr lang="pl-PL" sz="2400" b="1" dirty="0" err="1"/>
                  <a:t>assigned</a:t>
                </a:r>
                <a:r>
                  <a:rPr lang="pl-PL" sz="2400" b="1" dirty="0"/>
                  <a:t> to </a:t>
                </a:r>
                <a:r>
                  <a:rPr lang="pl-PL" sz="2400" b="1" dirty="0" err="1"/>
                  <a:t>roughly</a:t>
                </a:r>
                <a:r>
                  <a:rPr lang="pl-PL" sz="2400" b="1" dirty="0"/>
                  <a:t> </a:t>
                </a:r>
                <a14:m>
                  <m:oMath xmlns:m="http://schemas.openxmlformats.org/officeDocument/2006/math">
                    <m:r>
                      <a:rPr lang="pl-PL" sz="2400" b="1" i="1" smtClean="0">
                        <a:latin typeface="Cambria Math" panose="02040503050406030204" pitchFamily="18" charset="0"/>
                      </a:rPr>
                      <m:t>𝒏</m:t>
                    </m:r>
                    <m:r>
                      <a:rPr lang="pl-PL" sz="2400" b="1" i="1" smtClean="0">
                        <a:latin typeface="Cambria Math" panose="02040503050406030204" pitchFamily="18" charset="0"/>
                      </a:rPr>
                      <m:t>/</m:t>
                    </m:r>
                    <m:r>
                      <a:rPr lang="pl-PL" sz="2400" b="1" i="1" smtClean="0">
                        <a:latin typeface="Cambria Math" panose="02040503050406030204" pitchFamily="18" charset="0"/>
                      </a:rPr>
                      <m:t>𝒌</m:t>
                    </m:r>
                  </m:oMath>
                </a14:m>
                <a:r>
                  <a:rPr lang="pl-PL" sz="2400" b="1" dirty="0"/>
                  <a:t> </a:t>
                </a:r>
                <a:r>
                  <a:rPr lang="pl-PL" sz="2400" b="1" dirty="0" err="1"/>
                  <a:t>voters</a:t>
                </a:r>
                <a:r>
                  <a:rPr lang="pl-PL" sz="2400" b="1" dirty="0"/>
                  <a:t>.</a:t>
                </a:r>
              </a:p>
            </p:txBody>
          </p:sp>
        </mc:Choice>
        <mc:Fallback xmlns="">
          <p:sp>
            <p:nvSpPr>
              <p:cNvPr id="5" name="pole tekstow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3364" y="2387319"/>
                <a:ext cx="4946888" cy="1938992"/>
              </a:xfrm>
              <a:prstGeom prst="rect">
                <a:avLst/>
              </a:prstGeom>
              <a:blipFill>
                <a:blip r:embed="rId8"/>
                <a:stretch>
                  <a:fillRect l="-1847" t="-2516" b="-6289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pole tekstowe 5"/>
          <p:cNvSpPr txBox="1"/>
          <p:nvPr/>
        </p:nvSpPr>
        <p:spPr>
          <a:xfrm>
            <a:off x="6254728" y="782833"/>
            <a:ext cx="2580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4         3        2        1        0 </a:t>
            </a:r>
          </a:p>
        </p:txBody>
      </p:sp>
      <p:sp>
        <p:nvSpPr>
          <p:cNvPr id="137" name="Prostokąt: zaokrąglone rogi 136"/>
          <p:cNvSpPr/>
          <p:nvPr/>
        </p:nvSpPr>
        <p:spPr>
          <a:xfrm>
            <a:off x="6202984" y="4544609"/>
            <a:ext cx="429709" cy="62114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8" name="Prostokąt: zaokrąglone rogi 137"/>
          <p:cNvSpPr/>
          <p:nvPr/>
        </p:nvSpPr>
        <p:spPr>
          <a:xfrm>
            <a:off x="6202984" y="5195487"/>
            <a:ext cx="429709" cy="62114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9" name="Prostokąt: zaokrąglone rogi 138"/>
          <p:cNvSpPr/>
          <p:nvPr/>
        </p:nvSpPr>
        <p:spPr>
          <a:xfrm>
            <a:off x="7816542" y="5876551"/>
            <a:ext cx="429709" cy="62114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40" name="Prostokąt: zaokrąglone rogi 139"/>
          <p:cNvSpPr/>
          <p:nvPr/>
        </p:nvSpPr>
        <p:spPr>
          <a:xfrm>
            <a:off x="6751561" y="1202497"/>
            <a:ext cx="429709" cy="62114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41" name="Prostokąt: zaokrąglone rogi 140"/>
          <p:cNvSpPr/>
          <p:nvPr/>
        </p:nvSpPr>
        <p:spPr>
          <a:xfrm>
            <a:off x="6191118" y="1875082"/>
            <a:ext cx="429709" cy="62114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42" name="Prostokąt: zaokrąglone rogi 141"/>
          <p:cNvSpPr/>
          <p:nvPr/>
        </p:nvSpPr>
        <p:spPr>
          <a:xfrm>
            <a:off x="6182823" y="2553503"/>
            <a:ext cx="429709" cy="62114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43" name="Prostokąt: zaokrąglone rogi 142"/>
          <p:cNvSpPr/>
          <p:nvPr/>
        </p:nvSpPr>
        <p:spPr>
          <a:xfrm>
            <a:off x="6182823" y="3214298"/>
            <a:ext cx="429709" cy="62114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pole tekstowe 6"/>
          <p:cNvSpPr txBox="1"/>
          <p:nvPr/>
        </p:nvSpPr>
        <p:spPr>
          <a:xfrm>
            <a:off x="455017" y="4871367"/>
            <a:ext cx="486294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b="1" dirty="0">
                <a:solidFill>
                  <a:schemeClr val="accent1">
                    <a:lumMod val="75000"/>
                  </a:schemeClr>
                </a:solidFill>
              </a:rPr>
              <a:t>A </a:t>
            </a:r>
            <a:r>
              <a:rPr lang="pl-PL" sz="2800" b="1" dirty="0" err="1">
                <a:solidFill>
                  <a:schemeClr val="accent1">
                    <a:lumMod val="75000"/>
                  </a:schemeClr>
                </a:solidFill>
              </a:rPr>
              <a:t>committee</a:t>
            </a:r>
            <a:r>
              <a:rPr lang="pl-PL" sz="2800" b="1" dirty="0">
                <a:solidFill>
                  <a:schemeClr val="accent1">
                    <a:lumMod val="75000"/>
                  </a:schemeClr>
                </a:solidFill>
              </a:rPr>
              <a:t> with the </a:t>
            </a:r>
            <a:r>
              <a:rPr lang="pl-PL" sz="2800" b="1" dirty="0" err="1">
                <a:solidFill>
                  <a:schemeClr val="accent1">
                    <a:lumMod val="75000"/>
                  </a:schemeClr>
                </a:solidFill>
              </a:rPr>
              <a:t>best</a:t>
            </a:r>
            <a:r>
              <a:rPr lang="pl-PL" sz="28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pl-PL" sz="2800" b="1" dirty="0" err="1">
                <a:solidFill>
                  <a:schemeClr val="accent1">
                    <a:lumMod val="75000"/>
                  </a:schemeClr>
                </a:solidFill>
              </a:rPr>
              <a:t>optimal</a:t>
            </a:r>
            <a:r>
              <a:rPr lang="pl-PL" sz="28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pl-PL" sz="2800" b="1" dirty="0" err="1">
                <a:solidFill>
                  <a:schemeClr val="accent1">
                    <a:lumMod val="75000"/>
                  </a:schemeClr>
                </a:solidFill>
              </a:rPr>
              <a:t>valid</a:t>
            </a:r>
            <a:r>
              <a:rPr lang="pl-PL" sz="28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pl-PL" sz="2800" b="1" dirty="0" err="1">
                <a:solidFill>
                  <a:schemeClr val="accent1">
                    <a:lumMod val="75000"/>
                  </a:schemeClr>
                </a:solidFill>
              </a:rPr>
              <a:t>assignment</a:t>
            </a:r>
            <a:r>
              <a:rPr lang="pl-PL" sz="28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pl-PL" sz="2800" b="1" dirty="0" err="1">
                <a:solidFill>
                  <a:schemeClr val="accent1">
                    <a:lumMod val="75000"/>
                  </a:schemeClr>
                </a:solidFill>
              </a:rPr>
              <a:t>is</a:t>
            </a:r>
            <a:r>
              <a:rPr lang="pl-PL" sz="28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pl-PL" sz="2800" b="1" dirty="0" err="1">
                <a:solidFill>
                  <a:schemeClr val="accent1">
                    <a:lumMod val="75000"/>
                  </a:schemeClr>
                </a:solidFill>
              </a:rPr>
              <a:t>winning</a:t>
            </a:r>
            <a:r>
              <a:rPr lang="pl-PL" sz="2800" b="1" dirty="0">
                <a:solidFill>
                  <a:schemeClr val="accent1">
                    <a:lumMod val="75000"/>
                  </a:schemeClr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5257898"/>
      </p:ext>
    </p:extLst>
  </p:cSld>
  <p:clrMapOvr>
    <a:masterClrMapping/>
  </p:clrMapOvr>
</p:sld>
</file>

<file path=ppt/slides/slide1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3200" dirty="0"/>
              <a:t>The </a:t>
            </a:r>
            <a:r>
              <a:rPr lang="pl-PL" sz="3200" dirty="0" err="1"/>
              <a:t>Greedy</a:t>
            </a:r>
            <a:r>
              <a:rPr lang="pl-PL" sz="3200" dirty="0"/>
              <a:t> Monroe </a:t>
            </a:r>
            <a:r>
              <a:rPr lang="pl-PL" sz="3200" dirty="0" err="1"/>
              <a:t>rule</a:t>
            </a:r>
            <a:endParaRPr lang="pl-PL" sz="3200" dirty="0"/>
          </a:p>
        </p:txBody>
      </p:sp>
      <p:cxnSp>
        <p:nvCxnSpPr>
          <p:cNvPr id="81" name="Łącznik prosty 80"/>
          <p:cNvCxnSpPr>
            <a:cxnSpLocks/>
          </p:cNvCxnSpPr>
          <p:nvPr/>
        </p:nvCxnSpPr>
        <p:spPr>
          <a:xfrm>
            <a:off x="5649702" y="1281883"/>
            <a:ext cx="0" cy="532595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97" y="1154630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5719312" y="1384555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V1:</a:t>
            </a: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7716" y="1182447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5959" y="1093241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pole tekstowe 19"/>
          <p:cNvSpPr txBox="1"/>
          <p:nvPr/>
        </p:nvSpPr>
        <p:spPr>
          <a:xfrm>
            <a:off x="5719312" y="2017987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V2:</a:t>
            </a:r>
          </a:p>
        </p:txBody>
      </p:sp>
      <p:sp>
        <p:nvSpPr>
          <p:cNvPr id="25" name="pole tekstowe 24"/>
          <p:cNvSpPr txBox="1"/>
          <p:nvPr/>
        </p:nvSpPr>
        <p:spPr>
          <a:xfrm>
            <a:off x="5719312" y="26820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V3:</a:t>
            </a:r>
          </a:p>
        </p:txBody>
      </p: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3625" y="1845022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pole tekstowe 29"/>
          <p:cNvSpPr txBox="1"/>
          <p:nvPr/>
        </p:nvSpPr>
        <p:spPr>
          <a:xfrm>
            <a:off x="5719312" y="3343189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V4:</a:t>
            </a:r>
          </a:p>
        </p:txBody>
      </p:sp>
      <p:sp>
        <p:nvSpPr>
          <p:cNvPr id="35" name="pole tekstowe 34"/>
          <p:cNvSpPr txBox="1"/>
          <p:nvPr/>
        </p:nvSpPr>
        <p:spPr>
          <a:xfrm>
            <a:off x="5720373" y="3990519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V5:</a:t>
            </a:r>
          </a:p>
        </p:txBody>
      </p:sp>
      <p:sp>
        <p:nvSpPr>
          <p:cNvPr id="40" name="pole tekstowe 39"/>
          <p:cNvSpPr txBox="1"/>
          <p:nvPr/>
        </p:nvSpPr>
        <p:spPr>
          <a:xfrm>
            <a:off x="5719312" y="4634510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V6:</a:t>
            </a:r>
          </a:p>
        </p:txBody>
      </p:sp>
      <p:sp>
        <p:nvSpPr>
          <p:cNvPr id="47" name="pole tekstowe 46"/>
          <p:cNvSpPr txBox="1"/>
          <p:nvPr/>
        </p:nvSpPr>
        <p:spPr>
          <a:xfrm>
            <a:off x="5719312" y="5299075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V7:</a:t>
            </a:r>
          </a:p>
        </p:txBody>
      </p:sp>
      <p:sp>
        <p:nvSpPr>
          <p:cNvPr id="57" name="pole tekstowe 56"/>
          <p:cNvSpPr txBox="1"/>
          <p:nvPr/>
        </p:nvSpPr>
        <p:spPr>
          <a:xfrm>
            <a:off x="5719312" y="59648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V8:</a:t>
            </a:r>
          </a:p>
        </p:txBody>
      </p:sp>
      <p:pic>
        <p:nvPicPr>
          <p:cNvPr id="62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9052" y="1203647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5253" y="1784416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" name="pole tekstowe 42"/>
          <p:cNvSpPr txBox="1"/>
          <p:nvPr/>
        </p:nvSpPr>
        <p:spPr>
          <a:xfrm>
            <a:off x="6538243" y="131090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45" name="pole tekstowe 44"/>
          <p:cNvSpPr txBox="1"/>
          <p:nvPr/>
        </p:nvSpPr>
        <p:spPr>
          <a:xfrm>
            <a:off x="7083787" y="1301672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46" name="pole tekstowe 45"/>
          <p:cNvSpPr txBox="1"/>
          <p:nvPr/>
        </p:nvSpPr>
        <p:spPr>
          <a:xfrm>
            <a:off x="7628499" y="1318555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48" name="pole tekstowe 47"/>
          <p:cNvSpPr txBox="1"/>
          <p:nvPr/>
        </p:nvSpPr>
        <p:spPr>
          <a:xfrm>
            <a:off x="8188587" y="1318555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5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304" y="1826082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2640" y="1872149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7869" y="1858889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" name="pole tekstowe 53"/>
          <p:cNvSpPr txBox="1"/>
          <p:nvPr/>
        </p:nvSpPr>
        <p:spPr>
          <a:xfrm>
            <a:off x="6538243" y="1972066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55" name="pole tekstowe 54"/>
          <p:cNvSpPr txBox="1"/>
          <p:nvPr/>
        </p:nvSpPr>
        <p:spPr>
          <a:xfrm>
            <a:off x="7083787" y="1962832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56" name="pole tekstowe 55"/>
          <p:cNvSpPr txBox="1"/>
          <p:nvPr/>
        </p:nvSpPr>
        <p:spPr>
          <a:xfrm>
            <a:off x="7628499" y="1949973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58" name="pole tekstowe 57"/>
          <p:cNvSpPr txBox="1"/>
          <p:nvPr/>
        </p:nvSpPr>
        <p:spPr>
          <a:xfrm>
            <a:off x="8208115" y="1932607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7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3472" y="248494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6314" y="2464381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4151" y="2466009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2487" y="2512076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0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0992" y="2555948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" name="pole tekstowe 81"/>
          <p:cNvSpPr txBox="1"/>
          <p:nvPr/>
        </p:nvSpPr>
        <p:spPr>
          <a:xfrm>
            <a:off x="6548090" y="2611993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83" name="pole tekstowe 82"/>
          <p:cNvSpPr txBox="1"/>
          <p:nvPr/>
        </p:nvSpPr>
        <p:spPr>
          <a:xfrm>
            <a:off x="7093634" y="2602759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84" name="pole tekstowe 83"/>
          <p:cNvSpPr txBox="1"/>
          <p:nvPr/>
        </p:nvSpPr>
        <p:spPr>
          <a:xfrm>
            <a:off x="7638346" y="2589900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85" name="pole tekstowe 84"/>
          <p:cNvSpPr txBox="1"/>
          <p:nvPr/>
        </p:nvSpPr>
        <p:spPr>
          <a:xfrm>
            <a:off x="8217962" y="2572534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8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6611" y="3160533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7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9028" y="3164962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3790" y="3233316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6850" y="3160533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8766" y="3209550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1" name="pole tekstowe 90"/>
          <p:cNvSpPr txBox="1"/>
          <p:nvPr/>
        </p:nvSpPr>
        <p:spPr>
          <a:xfrm>
            <a:off x="6547957" y="3316809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92" name="pole tekstowe 91"/>
          <p:cNvSpPr txBox="1"/>
          <p:nvPr/>
        </p:nvSpPr>
        <p:spPr>
          <a:xfrm>
            <a:off x="7093501" y="3307575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93" name="pole tekstowe 92"/>
          <p:cNvSpPr txBox="1"/>
          <p:nvPr/>
        </p:nvSpPr>
        <p:spPr>
          <a:xfrm>
            <a:off x="7638213" y="3324458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94" name="pole tekstowe 93"/>
          <p:cNvSpPr txBox="1"/>
          <p:nvPr/>
        </p:nvSpPr>
        <p:spPr>
          <a:xfrm>
            <a:off x="8198301" y="3324458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9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6611" y="3851681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2430" y="3861966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5955" y="3944858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9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8766" y="3900698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0" name="pole tekstowe 99"/>
          <p:cNvSpPr txBox="1"/>
          <p:nvPr/>
        </p:nvSpPr>
        <p:spPr>
          <a:xfrm>
            <a:off x="6547957" y="4007957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01" name="pole tekstowe 100"/>
          <p:cNvSpPr txBox="1"/>
          <p:nvPr/>
        </p:nvSpPr>
        <p:spPr>
          <a:xfrm>
            <a:off x="7093501" y="3998723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02" name="pole tekstowe 101"/>
          <p:cNvSpPr txBox="1"/>
          <p:nvPr/>
        </p:nvSpPr>
        <p:spPr>
          <a:xfrm>
            <a:off x="7638213" y="401560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03" name="pole tekstowe 102"/>
          <p:cNvSpPr txBox="1"/>
          <p:nvPr/>
        </p:nvSpPr>
        <p:spPr>
          <a:xfrm>
            <a:off x="8198301" y="401560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0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6425" y="4480331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1411" y="4516598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9100" y="4548648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8" name="pole tekstowe 107"/>
          <p:cNvSpPr txBox="1"/>
          <p:nvPr/>
        </p:nvSpPr>
        <p:spPr>
          <a:xfrm>
            <a:off x="6557771" y="4636607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09" name="pole tekstowe 108"/>
          <p:cNvSpPr txBox="1"/>
          <p:nvPr/>
        </p:nvSpPr>
        <p:spPr>
          <a:xfrm>
            <a:off x="7103315" y="4627373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10" name="pole tekstowe 109"/>
          <p:cNvSpPr txBox="1"/>
          <p:nvPr/>
        </p:nvSpPr>
        <p:spPr>
          <a:xfrm>
            <a:off x="7648027" y="464425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11" name="pole tekstowe 110"/>
          <p:cNvSpPr txBox="1"/>
          <p:nvPr/>
        </p:nvSpPr>
        <p:spPr>
          <a:xfrm>
            <a:off x="8208115" y="464425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12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7705" y="4469622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8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7706" y="3804328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4728" y="5146911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9052" y="5124494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5761" y="5195928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6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3790" y="5085522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7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9100" y="5195928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" name="pole tekstowe 117"/>
          <p:cNvSpPr txBox="1"/>
          <p:nvPr/>
        </p:nvSpPr>
        <p:spPr>
          <a:xfrm>
            <a:off x="6556074" y="5303187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19" name="pole tekstowe 118"/>
          <p:cNvSpPr txBox="1"/>
          <p:nvPr/>
        </p:nvSpPr>
        <p:spPr>
          <a:xfrm>
            <a:off x="7101618" y="5293953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20" name="pole tekstowe 119"/>
          <p:cNvSpPr txBox="1"/>
          <p:nvPr/>
        </p:nvSpPr>
        <p:spPr>
          <a:xfrm>
            <a:off x="7646330" y="531083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21" name="pole tekstowe 120"/>
          <p:cNvSpPr txBox="1"/>
          <p:nvPr/>
        </p:nvSpPr>
        <p:spPr>
          <a:xfrm>
            <a:off x="8206418" y="531083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05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2244" y="4490616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4349" y="5821628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0295" y="584823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5761" y="5877359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2428" y="5776499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6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1227" y="5848807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7" name="pole tekstowe 126"/>
          <p:cNvSpPr txBox="1"/>
          <p:nvPr/>
        </p:nvSpPr>
        <p:spPr>
          <a:xfrm>
            <a:off x="6556074" y="5984618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28" name="pole tekstowe 127"/>
          <p:cNvSpPr txBox="1"/>
          <p:nvPr/>
        </p:nvSpPr>
        <p:spPr>
          <a:xfrm>
            <a:off x="7101618" y="5975384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29" name="pole tekstowe 128"/>
          <p:cNvSpPr txBox="1"/>
          <p:nvPr/>
        </p:nvSpPr>
        <p:spPr>
          <a:xfrm>
            <a:off x="7646330" y="5992267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30" name="pole tekstowe 129"/>
          <p:cNvSpPr txBox="1"/>
          <p:nvPr/>
        </p:nvSpPr>
        <p:spPr>
          <a:xfrm>
            <a:off x="8206418" y="5992267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9314" y="115905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pole tekstowe 2"/>
              <p:cNvSpPr txBox="1"/>
              <p:nvPr/>
            </p:nvSpPr>
            <p:spPr>
              <a:xfrm>
                <a:off x="142241" y="1092627"/>
                <a:ext cx="5477250" cy="23698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pl-PL" sz="2400" dirty="0"/>
                  <a:t>Repeat </a:t>
                </a:r>
                <a14:m>
                  <m:oMath xmlns:m="http://schemas.openxmlformats.org/officeDocument/2006/math"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pl-PL" sz="2400" dirty="0"/>
                  <a:t> </a:t>
                </a:r>
                <a:r>
                  <a:rPr lang="pl-PL" sz="2400" dirty="0" err="1"/>
                  <a:t>times</a:t>
                </a:r>
                <a:r>
                  <a:rPr lang="pl-PL" sz="2400" dirty="0"/>
                  <a:t>:</a:t>
                </a:r>
              </a:p>
              <a:p>
                <a:pPr marL="514350" indent="-514350">
                  <a:buFont typeface="+mj-lt"/>
                  <a:buAutoNum type="arabicPeriod"/>
                </a:pPr>
                <a:r>
                  <a:rPr lang="pl-PL" sz="2400" dirty="0" err="1"/>
                  <a:t>Find</a:t>
                </a:r>
                <a:r>
                  <a:rPr lang="pl-PL" sz="2400" dirty="0"/>
                  <a:t> a </a:t>
                </a:r>
                <a:r>
                  <a:rPr lang="pl-PL" sz="2400" dirty="0" err="1"/>
                  <a:t>group</a:t>
                </a:r>
                <a:r>
                  <a:rPr lang="pl-PL" sz="2400" dirty="0"/>
                  <a:t> </a:t>
                </a:r>
                <a14:m>
                  <m:oMath xmlns:m="http://schemas.openxmlformats.org/officeDocument/2006/math"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𝐺</m:t>
                    </m:r>
                  </m:oMath>
                </a14:m>
                <a:r>
                  <a:rPr lang="pl-PL" sz="2400" dirty="0"/>
                  <a:t> of </a:t>
                </a:r>
                <a14:m>
                  <m:oMath xmlns:m="http://schemas.openxmlformats.org/officeDocument/2006/math"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𝑛</m:t>
                    </m:r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/</m:t>
                    </m:r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pl-PL" sz="2400" dirty="0"/>
                  <a:t> </a:t>
                </a:r>
                <a:r>
                  <a:rPr lang="pl-PL" sz="2400" dirty="0" err="1"/>
                  <a:t>voters</a:t>
                </a:r>
                <a:r>
                  <a:rPr lang="pl-PL" sz="2400" dirty="0"/>
                  <a:t> and a </a:t>
                </a:r>
                <a:r>
                  <a:rPr lang="pl-PL" sz="2400" dirty="0" err="1"/>
                  <a:t>candidate</a:t>
                </a:r>
                <a:r>
                  <a:rPr lang="pl-PL" sz="2400" dirty="0"/>
                  <a:t> </a:t>
                </a:r>
                <a14:m>
                  <m:oMath xmlns:m="http://schemas.openxmlformats.org/officeDocument/2006/math"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𝑐</m:t>
                    </m:r>
                  </m:oMath>
                </a14:m>
                <a:r>
                  <a:rPr lang="pl-PL" sz="2400" dirty="0"/>
                  <a:t> </a:t>
                </a:r>
                <a:r>
                  <a:rPr lang="pl-PL" sz="2400" dirty="0" err="1"/>
                  <a:t>such</a:t>
                </a:r>
                <a:r>
                  <a:rPr lang="pl-PL" sz="2400" dirty="0"/>
                  <a:t> </a:t>
                </a:r>
                <a:r>
                  <a:rPr lang="pl-PL" sz="2400" dirty="0" err="1"/>
                  <a:t>that</a:t>
                </a:r>
                <a:r>
                  <a:rPr lang="pl-PL" sz="2400" dirty="0"/>
                  <a:t> the </a:t>
                </a:r>
                <a:r>
                  <a:rPr lang="pl-PL" sz="2400" dirty="0" err="1"/>
                  <a:t>score</a:t>
                </a:r>
                <a:r>
                  <a:rPr lang="pl-PL" sz="2400" dirty="0"/>
                  <a:t> of </a:t>
                </a:r>
                <a:r>
                  <a:rPr lang="pl-PL" sz="2400" dirty="0" err="1"/>
                  <a:t>voters</a:t>
                </a:r>
                <a:r>
                  <a:rPr lang="pl-PL" sz="2400" dirty="0"/>
                  <a:t> from </a:t>
                </a:r>
                <a14:m>
                  <m:oMath xmlns:m="http://schemas.openxmlformats.org/officeDocument/2006/math">
                    <m:r>
                      <a:rPr lang="pl-PL" sz="2400" i="1">
                        <a:latin typeface="Cambria Math" panose="02040503050406030204" pitchFamily="18" charset="0"/>
                      </a:rPr>
                      <m:t>𝐺</m:t>
                    </m:r>
                  </m:oMath>
                </a14:m>
                <a:r>
                  <a:rPr lang="pl-PL" sz="2400" dirty="0"/>
                  <a:t> from </a:t>
                </a:r>
                <a14:m>
                  <m:oMath xmlns:m="http://schemas.openxmlformats.org/officeDocument/2006/math">
                    <m:r>
                      <a:rPr lang="pl-PL" sz="2400" i="1">
                        <a:latin typeface="Cambria Math" panose="02040503050406030204" pitchFamily="18" charset="0"/>
                      </a:rPr>
                      <m:t>𝑐</m:t>
                    </m:r>
                  </m:oMath>
                </a14:m>
                <a:r>
                  <a:rPr lang="pl-PL" sz="2400" dirty="0"/>
                  <a:t> </a:t>
                </a:r>
                <a:r>
                  <a:rPr lang="pl-PL" sz="2400" dirty="0" err="1"/>
                  <a:t>is</a:t>
                </a:r>
                <a:r>
                  <a:rPr lang="pl-PL" sz="2400" dirty="0"/>
                  <a:t> </a:t>
                </a:r>
                <a:r>
                  <a:rPr lang="pl-PL" sz="2400" dirty="0" err="1"/>
                  <a:t>maximal</a:t>
                </a:r>
                <a:r>
                  <a:rPr lang="pl-PL" sz="2400" dirty="0"/>
                  <a:t>.</a:t>
                </a:r>
              </a:p>
              <a:p>
                <a:pPr marL="514350" indent="-514350">
                  <a:buFont typeface="+mj-lt"/>
                  <a:buAutoNum type="arabicPeriod"/>
                </a:pPr>
                <a:r>
                  <a:rPr lang="pl-PL" sz="2400" dirty="0" err="1"/>
                  <a:t>Remove</a:t>
                </a:r>
                <a:r>
                  <a:rPr lang="pl-PL" sz="2400" dirty="0"/>
                  <a:t> </a:t>
                </a:r>
                <a:r>
                  <a:rPr lang="pl-PL" sz="2400" dirty="0" err="1"/>
                  <a:t>candidate</a:t>
                </a:r>
                <a:r>
                  <a:rPr lang="pl-PL" sz="2400" dirty="0"/>
                  <a:t> </a:t>
                </a:r>
                <a14:m>
                  <m:oMath xmlns:m="http://schemas.openxmlformats.org/officeDocument/2006/math">
                    <m:r>
                      <a:rPr lang="pl-PL" sz="2400" i="1">
                        <a:latin typeface="Cambria Math" panose="02040503050406030204" pitchFamily="18" charset="0"/>
                      </a:rPr>
                      <m:t>𝑐</m:t>
                    </m:r>
                  </m:oMath>
                </a14:m>
                <a:r>
                  <a:rPr lang="pl-PL" sz="2400" dirty="0"/>
                  <a:t> and the </a:t>
                </a:r>
                <a:r>
                  <a:rPr lang="pl-PL" sz="2400" dirty="0" err="1"/>
                  <a:t>voters</a:t>
                </a:r>
                <a:r>
                  <a:rPr lang="pl-PL" sz="2400" dirty="0"/>
                  <a:t> from </a:t>
                </a:r>
                <a14:m>
                  <m:oMath xmlns:m="http://schemas.openxmlformats.org/officeDocument/2006/math">
                    <m:r>
                      <a:rPr lang="pl-PL" sz="2400" i="1">
                        <a:latin typeface="Cambria Math" panose="02040503050406030204" pitchFamily="18" charset="0"/>
                      </a:rPr>
                      <m:t>𝐺</m:t>
                    </m:r>
                  </m:oMath>
                </a14:m>
                <a:r>
                  <a:rPr lang="pl-PL" sz="2400" dirty="0"/>
                  <a:t> from the </a:t>
                </a:r>
                <a:r>
                  <a:rPr lang="pl-PL" sz="2400" dirty="0" err="1"/>
                  <a:t>election</a:t>
                </a:r>
                <a:r>
                  <a:rPr lang="pl-PL" sz="2800" dirty="0"/>
                  <a:t>.</a:t>
                </a:r>
              </a:p>
            </p:txBody>
          </p:sp>
        </mc:Choice>
        <mc:Fallback xmlns="">
          <p:sp>
            <p:nvSpPr>
              <p:cNvPr id="3" name="pole tekstow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2241" y="1092627"/>
                <a:ext cx="5477250" cy="2369880"/>
              </a:xfrm>
              <a:prstGeom prst="rect">
                <a:avLst/>
              </a:prstGeom>
              <a:blipFill>
                <a:blip r:embed="rId8"/>
                <a:stretch>
                  <a:fillRect l="-1780" t="-2057" b="-6427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pole tekstowe 5"/>
          <p:cNvSpPr txBox="1"/>
          <p:nvPr/>
        </p:nvSpPr>
        <p:spPr>
          <a:xfrm>
            <a:off x="6254728" y="782833"/>
            <a:ext cx="2580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4         3        2        1        0 </a:t>
            </a:r>
          </a:p>
        </p:txBody>
      </p:sp>
      <p:sp>
        <p:nvSpPr>
          <p:cNvPr id="131" name="Prostokąt: zaokrąglone rogi 130"/>
          <p:cNvSpPr/>
          <p:nvPr/>
        </p:nvSpPr>
        <p:spPr>
          <a:xfrm>
            <a:off x="6203298" y="1190997"/>
            <a:ext cx="429709" cy="62114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2" name="Prostokąt: zaokrąglone rogi 131"/>
          <p:cNvSpPr/>
          <p:nvPr/>
        </p:nvSpPr>
        <p:spPr>
          <a:xfrm>
            <a:off x="6203298" y="3206214"/>
            <a:ext cx="429709" cy="62114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4" name="Prostokąt: zaokrąglone rogi 133"/>
          <p:cNvSpPr/>
          <p:nvPr/>
        </p:nvSpPr>
        <p:spPr>
          <a:xfrm>
            <a:off x="6203298" y="3883889"/>
            <a:ext cx="429709" cy="62114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5" name="Prostokąt: zaokrąglone rogi 134"/>
          <p:cNvSpPr/>
          <p:nvPr/>
        </p:nvSpPr>
        <p:spPr>
          <a:xfrm>
            <a:off x="6203298" y="4544609"/>
            <a:ext cx="429709" cy="62114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pole tekstowe 7"/>
              <p:cNvSpPr txBox="1"/>
              <p:nvPr/>
            </p:nvSpPr>
            <p:spPr>
              <a:xfrm>
                <a:off x="1714617" y="3667856"/>
                <a:ext cx="220472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pl-PL" sz="3200" dirty="0"/>
                  <a:t>For </a:t>
                </a:r>
                <a14:m>
                  <m:oMath xmlns:m="http://schemas.openxmlformats.org/officeDocument/2006/math">
                    <m:r>
                      <a:rPr lang="pl-PL" sz="3200" i="1"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pl-PL" sz="3200" dirty="0"/>
                  <a:t> = 2: </a:t>
                </a:r>
              </a:p>
            </p:txBody>
          </p:sp>
        </mc:Choice>
        <mc:Fallback xmlns="">
          <p:sp>
            <p:nvSpPr>
              <p:cNvPr id="8" name="pole tekstow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14617" y="3667856"/>
                <a:ext cx="2204720" cy="584775"/>
              </a:xfrm>
              <a:prstGeom prst="rect">
                <a:avLst/>
              </a:prstGeom>
              <a:blipFill>
                <a:blip r:embed="rId9"/>
                <a:stretch>
                  <a:fillRect l="-6906" t="-12500" b="-34375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09398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1" grpId="0" animBg="1"/>
      <p:bldP spid="132" grpId="0" animBg="1"/>
      <p:bldP spid="134" grpId="0" animBg="1"/>
      <p:bldP spid="135" grpId="0" animBg="1"/>
      <p:bldP spid="8" grpId="0"/>
    </p:bldLst>
  </p:timing>
</p:sld>
</file>

<file path=ppt/slides/slide1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3200" dirty="0"/>
              <a:t>The </a:t>
            </a:r>
            <a:r>
              <a:rPr lang="pl-PL" sz="3200" dirty="0" err="1"/>
              <a:t>Greedy</a:t>
            </a:r>
            <a:r>
              <a:rPr lang="pl-PL" sz="3200" dirty="0"/>
              <a:t> Monroe </a:t>
            </a:r>
            <a:r>
              <a:rPr lang="pl-PL" sz="3200" dirty="0" err="1"/>
              <a:t>rule</a:t>
            </a:r>
            <a:endParaRPr lang="pl-PL" sz="3200" dirty="0"/>
          </a:p>
        </p:txBody>
      </p:sp>
      <p:cxnSp>
        <p:nvCxnSpPr>
          <p:cNvPr id="81" name="Łącznik prosty 80"/>
          <p:cNvCxnSpPr>
            <a:cxnSpLocks/>
          </p:cNvCxnSpPr>
          <p:nvPr/>
        </p:nvCxnSpPr>
        <p:spPr>
          <a:xfrm>
            <a:off x="5649702" y="1281883"/>
            <a:ext cx="0" cy="532595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5715" y="4601821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pole tekstowe 19"/>
          <p:cNvSpPr txBox="1"/>
          <p:nvPr/>
        </p:nvSpPr>
        <p:spPr>
          <a:xfrm>
            <a:off x="5719312" y="2017987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V2:</a:t>
            </a:r>
          </a:p>
        </p:txBody>
      </p:sp>
      <p:sp>
        <p:nvSpPr>
          <p:cNvPr id="25" name="pole tekstowe 24"/>
          <p:cNvSpPr txBox="1"/>
          <p:nvPr/>
        </p:nvSpPr>
        <p:spPr>
          <a:xfrm>
            <a:off x="5719312" y="26820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V3:</a:t>
            </a:r>
          </a:p>
        </p:txBody>
      </p: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3625" y="1845022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pole tekstowe 29"/>
          <p:cNvSpPr txBox="1"/>
          <p:nvPr/>
        </p:nvSpPr>
        <p:spPr>
          <a:xfrm>
            <a:off x="5719312" y="3343189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V4:</a:t>
            </a:r>
          </a:p>
        </p:txBody>
      </p:sp>
      <p:sp>
        <p:nvSpPr>
          <p:cNvPr id="35" name="pole tekstowe 34"/>
          <p:cNvSpPr txBox="1"/>
          <p:nvPr/>
        </p:nvSpPr>
        <p:spPr>
          <a:xfrm>
            <a:off x="5720373" y="3990519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V5:</a:t>
            </a:r>
          </a:p>
        </p:txBody>
      </p:sp>
      <p:sp>
        <p:nvSpPr>
          <p:cNvPr id="40" name="pole tekstowe 39"/>
          <p:cNvSpPr txBox="1"/>
          <p:nvPr/>
        </p:nvSpPr>
        <p:spPr>
          <a:xfrm>
            <a:off x="5719312" y="4634510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V6:</a:t>
            </a:r>
          </a:p>
        </p:txBody>
      </p:sp>
      <p:sp>
        <p:nvSpPr>
          <p:cNvPr id="47" name="pole tekstowe 46"/>
          <p:cNvSpPr txBox="1"/>
          <p:nvPr/>
        </p:nvSpPr>
        <p:spPr>
          <a:xfrm>
            <a:off x="5719312" y="5299075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V7:</a:t>
            </a:r>
          </a:p>
        </p:txBody>
      </p:sp>
      <p:sp>
        <p:nvSpPr>
          <p:cNvPr id="57" name="pole tekstowe 56"/>
          <p:cNvSpPr txBox="1"/>
          <p:nvPr/>
        </p:nvSpPr>
        <p:spPr>
          <a:xfrm>
            <a:off x="5719312" y="5964863"/>
            <a:ext cx="517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V8:</a:t>
            </a:r>
          </a:p>
        </p:txBody>
      </p:sp>
      <p:pic>
        <p:nvPicPr>
          <p:cNvPr id="7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5253" y="1784416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2640" y="1872149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7869" y="1858889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" name="pole tekstowe 53"/>
          <p:cNvSpPr txBox="1"/>
          <p:nvPr/>
        </p:nvSpPr>
        <p:spPr>
          <a:xfrm>
            <a:off x="6538243" y="1972066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55" name="pole tekstowe 54"/>
          <p:cNvSpPr txBox="1"/>
          <p:nvPr/>
        </p:nvSpPr>
        <p:spPr>
          <a:xfrm>
            <a:off x="7083787" y="1962832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56" name="pole tekstowe 55"/>
          <p:cNvSpPr txBox="1"/>
          <p:nvPr/>
        </p:nvSpPr>
        <p:spPr>
          <a:xfrm>
            <a:off x="7628499" y="1949973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58" name="pole tekstowe 57"/>
          <p:cNvSpPr txBox="1"/>
          <p:nvPr/>
        </p:nvSpPr>
        <p:spPr>
          <a:xfrm>
            <a:off x="8208115" y="1932607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7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3472" y="248494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6314" y="2464381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2487" y="2512076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0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0992" y="2555948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" name="pole tekstowe 81"/>
          <p:cNvSpPr txBox="1"/>
          <p:nvPr/>
        </p:nvSpPr>
        <p:spPr>
          <a:xfrm>
            <a:off x="6548090" y="2611993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83" name="pole tekstowe 82"/>
          <p:cNvSpPr txBox="1"/>
          <p:nvPr/>
        </p:nvSpPr>
        <p:spPr>
          <a:xfrm>
            <a:off x="7093634" y="2602759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84" name="pole tekstowe 83"/>
          <p:cNvSpPr txBox="1"/>
          <p:nvPr/>
        </p:nvSpPr>
        <p:spPr>
          <a:xfrm>
            <a:off x="7638346" y="2589900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85" name="pole tekstowe 84"/>
          <p:cNvSpPr txBox="1"/>
          <p:nvPr/>
        </p:nvSpPr>
        <p:spPr>
          <a:xfrm>
            <a:off x="8217962" y="2572534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1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9052" y="5124494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5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5761" y="5195928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6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3790" y="5085522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7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9100" y="5195928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" name="pole tekstowe 117"/>
          <p:cNvSpPr txBox="1"/>
          <p:nvPr/>
        </p:nvSpPr>
        <p:spPr>
          <a:xfrm>
            <a:off x="6556074" y="5303187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19" name="pole tekstowe 118"/>
          <p:cNvSpPr txBox="1"/>
          <p:nvPr/>
        </p:nvSpPr>
        <p:spPr>
          <a:xfrm>
            <a:off x="7101618" y="5293953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20" name="pole tekstowe 119"/>
          <p:cNvSpPr txBox="1"/>
          <p:nvPr/>
        </p:nvSpPr>
        <p:spPr>
          <a:xfrm>
            <a:off x="7646330" y="531083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21" name="pole tekstowe 120"/>
          <p:cNvSpPr txBox="1"/>
          <p:nvPr/>
        </p:nvSpPr>
        <p:spPr>
          <a:xfrm>
            <a:off x="8206418" y="531083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12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0295" y="584823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5761" y="5877359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2428" y="5776499"/>
            <a:ext cx="332289" cy="797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6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1227" y="5848807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7" name="pole tekstowe 126"/>
          <p:cNvSpPr txBox="1"/>
          <p:nvPr/>
        </p:nvSpPr>
        <p:spPr>
          <a:xfrm>
            <a:off x="6556074" y="5984618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28" name="pole tekstowe 127"/>
          <p:cNvSpPr txBox="1"/>
          <p:nvPr/>
        </p:nvSpPr>
        <p:spPr>
          <a:xfrm>
            <a:off x="7101618" y="5975384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29" name="pole tekstowe 128"/>
          <p:cNvSpPr txBox="1"/>
          <p:nvPr/>
        </p:nvSpPr>
        <p:spPr>
          <a:xfrm>
            <a:off x="7646330" y="5992267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130" name="pole tekstowe 129"/>
          <p:cNvSpPr txBox="1"/>
          <p:nvPr/>
        </p:nvSpPr>
        <p:spPr>
          <a:xfrm>
            <a:off x="8206418" y="5992267"/>
            <a:ext cx="338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pole tekstowe 2"/>
              <p:cNvSpPr txBox="1"/>
              <p:nvPr/>
            </p:nvSpPr>
            <p:spPr>
              <a:xfrm>
                <a:off x="142241" y="1092627"/>
                <a:ext cx="5477250" cy="23698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pl-PL" sz="2400" dirty="0"/>
                  <a:t>Repeat </a:t>
                </a:r>
                <a14:m>
                  <m:oMath xmlns:m="http://schemas.openxmlformats.org/officeDocument/2006/math"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pl-PL" sz="2400" dirty="0"/>
                  <a:t> </a:t>
                </a:r>
                <a:r>
                  <a:rPr lang="pl-PL" sz="2400" dirty="0" err="1"/>
                  <a:t>times</a:t>
                </a:r>
                <a:r>
                  <a:rPr lang="pl-PL" sz="2400" dirty="0"/>
                  <a:t>:</a:t>
                </a:r>
              </a:p>
              <a:p>
                <a:pPr marL="514350" indent="-514350">
                  <a:buFont typeface="+mj-lt"/>
                  <a:buAutoNum type="arabicPeriod"/>
                </a:pPr>
                <a:r>
                  <a:rPr lang="pl-PL" sz="2400" dirty="0" err="1"/>
                  <a:t>Find</a:t>
                </a:r>
                <a:r>
                  <a:rPr lang="pl-PL" sz="2400" dirty="0"/>
                  <a:t> a </a:t>
                </a:r>
                <a:r>
                  <a:rPr lang="pl-PL" sz="2400" dirty="0" err="1"/>
                  <a:t>group</a:t>
                </a:r>
                <a:r>
                  <a:rPr lang="pl-PL" sz="2400" dirty="0"/>
                  <a:t> </a:t>
                </a:r>
                <a14:m>
                  <m:oMath xmlns:m="http://schemas.openxmlformats.org/officeDocument/2006/math"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𝐺</m:t>
                    </m:r>
                  </m:oMath>
                </a14:m>
                <a:r>
                  <a:rPr lang="pl-PL" sz="2400" dirty="0"/>
                  <a:t> of </a:t>
                </a:r>
                <a14:m>
                  <m:oMath xmlns:m="http://schemas.openxmlformats.org/officeDocument/2006/math"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𝑛</m:t>
                    </m:r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/</m:t>
                    </m:r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pl-PL" sz="2400" dirty="0"/>
                  <a:t> </a:t>
                </a:r>
                <a:r>
                  <a:rPr lang="pl-PL" sz="2400" dirty="0" err="1"/>
                  <a:t>voters</a:t>
                </a:r>
                <a:r>
                  <a:rPr lang="pl-PL" sz="2400" dirty="0"/>
                  <a:t> and a </a:t>
                </a:r>
                <a:r>
                  <a:rPr lang="pl-PL" sz="2400" dirty="0" err="1"/>
                  <a:t>candidate</a:t>
                </a:r>
                <a:r>
                  <a:rPr lang="pl-PL" sz="2400" dirty="0"/>
                  <a:t> </a:t>
                </a:r>
                <a14:m>
                  <m:oMath xmlns:m="http://schemas.openxmlformats.org/officeDocument/2006/math">
                    <m:r>
                      <a:rPr lang="pl-PL" sz="2400" b="0" i="1" smtClean="0">
                        <a:latin typeface="Cambria Math" panose="02040503050406030204" pitchFamily="18" charset="0"/>
                      </a:rPr>
                      <m:t>𝑐</m:t>
                    </m:r>
                  </m:oMath>
                </a14:m>
                <a:r>
                  <a:rPr lang="pl-PL" sz="2400" dirty="0"/>
                  <a:t> </a:t>
                </a:r>
                <a:r>
                  <a:rPr lang="pl-PL" sz="2400" dirty="0" err="1"/>
                  <a:t>such</a:t>
                </a:r>
                <a:r>
                  <a:rPr lang="pl-PL" sz="2400" dirty="0"/>
                  <a:t> </a:t>
                </a:r>
                <a:r>
                  <a:rPr lang="pl-PL" sz="2400" dirty="0" err="1"/>
                  <a:t>that</a:t>
                </a:r>
                <a:r>
                  <a:rPr lang="pl-PL" sz="2400" dirty="0"/>
                  <a:t> the </a:t>
                </a:r>
                <a:r>
                  <a:rPr lang="pl-PL" sz="2400" dirty="0" err="1"/>
                  <a:t>score</a:t>
                </a:r>
                <a:r>
                  <a:rPr lang="pl-PL" sz="2400" dirty="0"/>
                  <a:t> of </a:t>
                </a:r>
                <a:r>
                  <a:rPr lang="pl-PL" sz="2400" dirty="0" err="1"/>
                  <a:t>voters</a:t>
                </a:r>
                <a:r>
                  <a:rPr lang="pl-PL" sz="2400" dirty="0"/>
                  <a:t> from </a:t>
                </a:r>
                <a14:m>
                  <m:oMath xmlns:m="http://schemas.openxmlformats.org/officeDocument/2006/math">
                    <m:r>
                      <a:rPr lang="pl-PL" sz="2400" i="1">
                        <a:latin typeface="Cambria Math" panose="02040503050406030204" pitchFamily="18" charset="0"/>
                      </a:rPr>
                      <m:t>𝐺</m:t>
                    </m:r>
                  </m:oMath>
                </a14:m>
                <a:r>
                  <a:rPr lang="pl-PL" sz="2400" dirty="0"/>
                  <a:t> from </a:t>
                </a:r>
                <a14:m>
                  <m:oMath xmlns:m="http://schemas.openxmlformats.org/officeDocument/2006/math">
                    <m:r>
                      <a:rPr lang="pl-PL" sz="2400" i="1">
                        <a:latin typeface="Cambria Math" panose="02040503050406030204" pitchFamily="18" charset="0"/>
                      </a:rPr>
                      <m:t>𝑐</m:t>
                    </m:r>
                  </m:oMath>
                </a14:m>
                <a:r>
                  <a:rPr lang="pl-PL" sz="2400" dirty="0"/>
                  <a:t> </a:t>
                </a:r>
                <a:r>
                  <a:rPr lang="pl-PL" sz="2400" dirty="0" err="1"/>
                  <a:t>is</a:t>
                </a:r>
                <a:r>
                  <a:rPr lang="pl-PL" sz="2400" dirty="0"/>
                  <a:t> </a:t>
                </a:r>
                <a:r>
                  <a:rPr lang="pl-PL" sz="2400" dirty="0" err="1"/>
                  <a:t>maximal</a:t>
                </a:r>
                <a:r>
                  <a:rPr lang="pl-PL" sz="2400" dirty="0"/>
                  <a:t>.</a:t>
                </a:r>
              </a:p>
              <a:p>
                <a:pPr marL="514350" indent="-514350">
                  <a:buFont typeface="+mj-lt"/>
                  <a:buAutoNum type="arabicPeriod"/>
                </a:pPr>
                <a:r>
                  <a:rPr lang="pl-PL" sz="2400" dirty="0" err="1"/>
                  <a:t>Remove</a:t>
                </a:r>
                <a:r>
                  <a:rPr lang="pl-PL" sz="2400" dirty="0"/>
                  <a:t> </a:t>
                </a:r>
                <a:r>
                  <a:rPr lang="pl-PL" sz="2400" dirty="0" err="1"/>
                  <a:t>candidate</a:t>
                </a:r>
                <a:r>
                  <a:rPr lang="pl-PL" sz="2400" dirty="0"/>
                  <a:t> </a:t>
                </a:r>
                <a14:m>
                  <m:oMath xmlns:m="http://schemas.openxmlformats.org/officeDocument/2006/math">
                    <m:r>
                      <a:rPr lang="pl-PL" sz="2400" i="1">
                        <a:latin typeface="Cambria Math" panose="02040503050406030204" pitchFamily="18" charset="0"/>
                      </a:rPr>
                      <m:t>𝑐</m:t>
                    </m:r>
                  </m:oMath>
                </a14:m>
                <a:r>
                  <a:rPr lang="pl-PL" sz="2400" dirty="0"/>
                  <a:t> and the </a:t>
                </a:r>
                <a:r>
                  <a:rPr lang="pl-PL" sz="2400" dirty="0" err="1"/>
                  <a:t>voters</a:t>
                </a:r>
                <a:r>
                  <a:rPr lang="pl-PL" sz="2400" dirty="0"/>
                  <a:t> from </a:t>
                </a:r>
                <a14:m>
                  <m:oMath xmlns:m="http://schemas.openxmlformats.org/officeDocument/2006/math">
                    <m:r>
                      <a:rPr lang="pl-PL" sz="2400" i="1">
                        <a:latin typeface="Cambria Math" panose="02040503050406030204" pitchFamily="18" charset="0"/>
                      </a:rPr>
                      <m:t>𝐺</m:t>
                    </m:r>
                  </m:oMath>
                </a14:m>
                <a:r>
                  <a:rPr lang="pl-PL" sz="2400" dirty="0"/>
                  <a:t> from the </a:t>
                </a:r>
                <a:r>
                  <a:rPr lang="pl-PL" sz="2400" dirty="0" err="1"/>
                  <a:t>election</a:t>
                </a:r>
                <a:r>
                  <a:rPr lang="pl-PL" sz="2800" dirty="0"/>
                  <a:t>.</a:t>
                </a:r>
              </a:p>
            </p:txBody>
          </p:sp>
        </mc:Choice>
        <mc:Fallback xmlns="">
          <p:sp>
            <p:nvSpPr>
              <p:cNvPr id="3" name="pole tekstow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2241" y="1092627"/>
                <a:ext cx="5477250" cy="2369880"/>
              </a:xfrm>
              <a:prstGeom prst="rect">
                <a:avLst/>
              </a:prstGeom>
              <a:blipFill>
                <a:blip r:embed="rId8"/>
                <a:stretch>
                  <a:fillRect l="-1780" t="-2057" b="-6427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pole tekstowe 5"/>
          <p:cNvSpPr txBox="1"/>
          <p:nvPr/>
        </p:nvSpPr>
        <p:spPr>
          <a:xfrm>
            <a:off x="6254728" y="782833"/>
            <a:ext cx="2580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4         3        2        1        0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pole tekstowe 7"/>
              <p:cNvSpPr txBox="1"/>
              <p:nvPr/>
            </p:nvSpPr>
            <p:spPr>
              <a:xfrm>
                <a:off x="1714617" y="3667856"/>
                <a:ext cx="220472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pl-PL" sz="3200" dirty="0"/>
                  <a:t>For </a:t>
                </a:r>
                <a14:m>
                  <m:oMath xmlns:m="http://schemas.openxmlformats.org/officeDocument/2006/math">
                    <m:r>
                      <a:rPr lang="pl-PL" sz="3200" i="1"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pl-PL" sz="3200" dirty="0"/>
                  <a:t> = 2: </a:t>
                </a:r>
              </a:p>
            </p:txBody>
          </p:sp>
        </mc:Choice>
        <mc:Fallback xmlns="">
          <p:sp>
            <p:nvSpPr>
              <p:cNvPr id="8" name="pole tekstow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14617" y="3667856"/>
                <a:ext cx="2204720" cy="584775"/>
              </a:xfrm>
              <a:prstGeom prst="rect">
                <a:avLst/>
              </a:prstGeom>
              <a:blipFill>
                <a:blip r:embed="rId9"/>
                <a:stretch>
                  <a:fillRect l="-6906" t="-12500" b="-34375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3" name="Prostokąt: zaokrąglone rogi 132"/>
          <p:cNvSpPr/>
          <p:nvPr/>
        </p:nvSpPr>
        <p:spPr>
          <a:xfrm>
            <a:off x="7322044" y="1862056"/>
            <a:ext cx="429709" cy="62114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6" name="Prostokąt: zaokrąglone rogi 135"/>
          <p:cNvSpPr/>
          <p:nvPr/>
        </p:nvSpPr>
        <p:spPr>
          <a:xfrm>
            <a:off x="7849353" y="2552553"/>
            <a:ext cx="429709" cy="62114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7" name="Prostokąt: zaokrąglone rogi 136"/>
          <p:cNvSpPr/>
          <p:nvPr/>
        </p:nvSpPr>
        <p:spPr>
          <a:xfrm>
            <a:off x="7342730" y="5195928"/>
            <a:ext cx="429709" cy="62114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8" name="Prostokąt: zaokrąglone rogi 137"/>
          <p:cNvSpPr/>
          <p:nvPr/>
        </p:nvSpPr>
        <p:spPr>
          <a:xfrm>
            <a:off x="6224762" y="5873983"/>
            <a:ext cx="429709" cy="62114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139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9626" y="4634510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TextBox 1"/>
          <p:cNvSpPr txBox="1"/>
          <p:nvPr/>
        </p:nvSpPr>
        <p:spPr>
          <a:xfrm>
            <a:off x="1395232" y="2632283"/>
            <a:ext cx="6438301" cy="1631216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2000" dirty="0" err="1"/>
              <a:t>Greedy</a:t>
            </a:r>
            <a:r>
              <a:rPr lang="pl-PL" sz="2000" dirty="0"/>
              <a:t> Monroe </a:t>
            </a:r>
            <a:r>
              <a:rPr lang="pl-PL" sz="2000" dirty="0" err="1"/>
              <a:t>satisfies</a:t>
            </a:r>
            <a:r>
              <a:rPr lang="pl-PL" sz="2000" dirty="0"/>
              <a:t> the Solid </a:t>
            </a:r>
            <a:r>
              <a:rPr lang="pl-PL" sz="2000" dirty="0" err="1"/>
              <a:t>Coalitions</a:t>
            </a:r>
            <a:r>
              <a:rPr lang="pl-PL" sz="2000" dirty="0"/>
              <a:t> </a:t>
            </a:r>
            <a:r>
              <a:rPr lang="pl-PL" sz="2000" dirty="0" err="1"/>
              <a:t>property</a:t>
            </a:r>
            <a:r>
              <a:rPr lang="pl-PL" sz="2000" dirty="0"/>
              <a:t> but the </a:t>
            </a:r>
            <a:r>
              <a:rPr lang="pl-PL" sz="2000" dirty="0" err="1"/>
              <a:t>original</a:t>
            </a:r>
            <a:r>
              <a:rPr lang="pl-PL" sz="2000" dirty="0"/>
              <a:t> </a:t>
            </a:r>
            <a:r>
              <a:rPr lang="pl-PL" sz="2000" dirty="0" err="1"/>
              <a:t>Monroe’s</a:t>
            </a:r>
            <a:r>
              <a:rPr lang="pl-PL" sz="2000" dirty="0"/>
              <a:t> </a:t>
            </a:r>
            <a:r>
              <a:rPr lang="pl-PL" sz="2000" dirty="0" err="1"/>
              <a:t>rule</a:t>
            </a:r>
            <a:r>
              <a:rPr lang="pl-PL" sz="2000" dirty="0"/>
              <a:t> </a:t>
            </a:r>
            <a:r>
              <a:rPr lang="pl-PL" sz="2000" dirty="0" err="1"/>
              <a:t>does</a:t>
            </a:r>
            <a:r>
              <a:rPr lang="pl-PL" sz="2000" dirty="0"/>
              <a:t> not.</a:t>
            </a:r>
          </a:p>
          <a:p>
            <a:endParaRPr lang="pl-PL" sz="2000" dirty="0"/>
          </a:p>
          <a:p>
            <a:r>
              <a:rPr lang="pl-PL" sz="2000" dirty="0" err="1"/>
              <a:t>Interesting</a:t>
            </a:r>
            <a:r>
              <a:rPr lang="pl-PL" sz="2000" dirty="0"/>
              <a:t> </a:t>
            </a:r>
            <a:r>
              <a:rPr lang="pl-PL" sz="2000" dirty="0" err="1"/>
              <a:t>example</a:t>
            </a:r>
            <a:r>
              <a:rPr lang="pl-PL" sz="2000" dirty="0"/>
              <a:t> of a </a:t>
            </a:r>
            <a:r>
              <a:rPr lang="pl-PL" sz="2000" dirty="0" err="1"/>
              <a:t>criterion</a:t>
            </a:r>
            <a:r>
              <a:rPr lang="pl-PL" sz="2000" dirty="0"/>
              <a:t> </a:t>
            </a:r>
            <a:r>
              <a:rPr lang="pl-PL" sz="2000" dirty="0" err="1"/>
              <a:t>where</a:t>
            </a:r>
            <a:r>
              <a:rPr lang="pl-PL" sz="2000" dirty="0"/>
              <a:t> the ``</a:t>
            </a:r>
            <a:r>
              <a:rPr lang="pl-PL" sz="2000" dirty="0" err="1"/>
              <a:t>approximate</a:t>
            </a:r>
            <a:r>
              <a:rPr lang="pl-PL" sz="2000" dirty="0"/>
              <a:t>’’ </a:t>
            </a:r>
            <a:r>
              <a:rPr lang="pl-PL" sz="2000" dirty="0" err="1"/>
              <a:t>variant</a:t>
            </a:r>
            <a:r>
              <a:rPr lang="pl-PL" sz="2000" dirty="0"/>
              <a:t> of a </a:t>
            </a:r>
            <a:r>
              <a:rPr lang="pl-PL" sz="2000" dirty="0" err="1"/>
              <a:t>rule</a:t>
            </a:r>
            <a:r>
              <a:rPr lang="pl-PL" sz="2000" dirty="0"/>
              <a:t> </a:t>
            </a:r>
            <a:r>
              <a:rPr lang="pl-PL" sz="2000" dirty="0" err="1"/>
              <a:t>is</a:t>
            </a:r>
            <a:r>
              <a:rPr lang="pl-PL" sz="2000" dirty="0"/>
              <a:t> </a:t>
            </a:r>
            <a:r>
              <a:rPr lang="pl-PL" sz="2000" dirty="0" err="1"/>
              <a:t>better</a:t>
            </a:r>
            <a:r>
              <a:rPr lang="pl-PL" sz="2000" dirty="0"/>
              <a:t> </a:t>
            </a:r>
            <a:r>
              <a:rPr lang="pl-PL" sz="2000" dirty="0" err="1"/>
              <a:t>than</a:t>
            </a:r>
            <a:r>
              <a:rPr lang="pl-PL" sz="2000" dirty="0"/>
              <a:t> the </a:t>
            </a:r>
            <a:r>
              <a:rPr lang="pl-PL" sz="2000" dirty="0" err="1"/>
              <a:t>original</a:t>
            </a:r>
            <a:r>
              <a:rPr lang="pl-PL" sz="2000" dirty="0"/>
              <a:t> </a:t>
            </a:r>
            <a:r>
              <a:rPr lang="pl-PL" sz="2000" dirty="0" err="1"/>
              <a:t>variant</a:t>
            </a:r>
            <a:r>
              <a:rPr lang="pl-PL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98535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" grpId="0" animBg="1"/>
      <p:bldP spid="136" grpId="0" animBg="1"/>
      <p:bldP spid="137" grpId="0" animBg="1"/>
      <p:bldP spid="138" grpId="0" animBg="1"/>
      <p:bldP spid="59" grpId="0" animBg="1"/>
    </p:bldLst>
  </p:timing>
</p:sld>
</file>

<file path=ppt/slides/slide1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How </a:t>
            </a:r>
            <a:r>
              <a:rPr lang="pl-PL" dirty="0" err="1"/>
              <a:t>Good</a:t>
            </a:r>
            <a:r>
              <a:rPr lang="pl-PL" dirty="0"/>
              <a:t> </a:t>
            </a:r>
            <a:r>
              <a:rPr lang="pl-PL" dirty="0" err="1"/>
              <a:t>is</a:t>
            </a:r>
            <a:r>
              <a:rPr lang="pl-PL" dirty="0"/>
              <a:t> the </a:t>
            </a:r>
            <a:r>
              <a:rPr lang="pl-PL" dirty="0" err="1"/>
              <a:t>Greedy</a:t>
            </a:r>
            <a:r>
              <a:rPr lang="pl-PL" dirty="0"/>
              <a:t> Monroe </a:t>
            </a:r>
            <a:r>
              <a:rPr lang="pl-PL" dirty="0" err="1"/>
              <a:t>Rule</a:t>
            </a:r>
            <a:r>
              <a:rPr lang="pl-PL" dirty="0"/>
              <a:t>?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0614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sz="2000" dirty="0" err="1"/>
              <a:t>Consider</a:t>
            </a:r>
            <a:r>
              <a:rPr lang="pl-PL" sz="2000" dirty="0"/>
              <a:t> the </a:t>
            </a:r>
            <a:r>
              <a:rPr lang="pl-PL" sz="2000" dirty="0" err="1"/>
              <a:t>situation</a:t>
            </a:r>
            <a:r>
              <a:rPr lang="pl-PL" sz="2000" dirty="0"/>
              <a:t> </a:t>
            </a:r>
            <a:r>
              <a:rPr lang="pl-PL" sz="2000" dirty="0" err="1"/>
              <a:t>right</a:t>
            </a:r>
            <a:r>
              <a:rPr lang="pl-PL" sz="2000" dirty="0"/>
              <a:t> </a:t>
            </a:r>
            <a:r>
              <a:rPr lang="pl-PL" sz="2000" dirty="0" err="1"/>
              <a:t>after</a:t>
            </a:r>
            <a:r>
              <a:rPr lang="pl-PL" sz="2000" dirty="0"/>
              <a:t> the i-th </a:t>
            </a:r>
            <a:r>
              <a:rPr lang="pl-PL" sz="2000" dirty="0" err="1"/>
              <a:t>iteration</a:t>
            </a:r>
            <a:endParaRPr lang="pl-PL" sz="2000" dirty="0"/>
          </a:p>
        </p:txBody>
      </p:sp>
      <p:sp>
        <p:nvSpPr>
          <p:cNvPr id="4" name="Prostokąt 3"/>
          <p:cNvSpPr/>
          <p:nvPr/>
        </p:nvSpPr>
        <p:spPr>
          <a:xfrm>
            <a:off x="955343" y="3125337"/>
            <a:ext cx="3111690" cy="3179928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pl-PL"/>
          </a:p>
        </p:txBody>
      </p:sp>
      <p:sp>
        <p:nvSpPr>
          <p:cNvPr id="5" name="pole tekstowe 4"/>
          <p:cNvSpPr txBox="1"/>
          <p:nvPr/>
        </p:nvSpPr>
        <p:spPr>
          <a:xfrm>
            <a:off x="551111" y="3125337"/>
            <a:ext cx="431528" cy="31393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1</a:t>
            </a:r>
            <a:r>
              <a:rPr lang="pl-PL" dirty="0"/>
              <a:t>:</a:t>
            </a:r>
          </a:p>
          <a:p>
            <a:endParaRPr lang="pl-PL" dirty="0"/>
          </a:p>
          <a:p>
            <a:endParaRPr lang="pl-PL" dirty="0"/>
          </a:p>
          <a:p>
            <a:endParaRPr lang="pl-PL" dirty="0"/>
          </a:p>
          <a:p>
            <a:endParaRPr lang="pl-PL" dirty="0"/>
          </a:p>
          <a:p>
            <a:r>
              <a:rPr lang="pl-PL" dirty="0" err="1"/>
              <a:t>v</a:t>
            </a:r>
            <a:r>
              <a:rPr lang="pl-PL" baseline="-25000" dirty="0" err="1"/>
              <a:t>j</a:t>
            </a:r>
            <a:r>
              <a:rPr lang="pl-PL" dirty="0"/>
              <a:t>:</a:t>
            </a:r>
          </a:p>
          <a:p>
            <a:endParaRPr lang="pl-PL" dirty="0"/>
          </a:p>
          <a:p>
            <a:endParaRPr lang="pl-PL" dirty="0"/>
          </a:p>
          <a:p>
            <a:endParaRPr lang="pl-PL" dirty="0"/>
          </a:p>
          <a:p>
            <a:endParaRPr lang="pl-PL" dirty="0"/>
          </a:p>
          <a:p>
            <a:r>
              <a:rPr lang="pl-PL" dirty="0" err="1"/>
              <a:t>v</a:t>
            </a:r>
            <a:r>
              <a:rPr lang="pl-PL" baseline="-25000" dirty="0" err="1"/>
              <a:t>n</a:t>
            </a:r>
            <a:r>
              <a:rPr lang="pl-PL" dirty="0"/>
              <a:t>:</a:t>
            </a:r>
          </a:p>
        </p:txBody>
      </p:sp>
      <p:cxnSp>
        <p:nvCxnSpPr>
          <p:cNvPr id="7" name="Łącznik prostoliniowy 6"/>
          <p:cNvCxnSpPr/>
          <p:nvPr/>
        </p:nvCxnSpPr>
        <p:spPr>
          <a:xfrm flipV="1">
            <a:off x="955343" y="4394579"/>
            <a:ext cx="3111690" cy="1364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Nawias klamrowy zamykający 7"/>
          <p:cNvSpPr/>
          <p:nvPr/>
        </p:nvSpPr>
        <p:spPr>
          <a:xfrm>
            <a:off x="4067033" y="3125337"/>
            <a:ext cx="232012" cy="1269242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" name="pole tekstowe 9"/>
          <p:cNvSpPr txBox="1"/>
          <p:nvPr/>
        </p:nvSpPr>
        <p:spPr>
          <a:xfrm>
            <a:off x="4304581" y="3436792"/>
            <a:ext cx="153798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i="1" dirty="0"/>
              <a:t>in/k</a:t>
            </a:r>
            <a:r>
              <a:rPr lang="pl-PL" sz="1600" dirty="0"/>
              <a:t> </a:t>
            </a:r>
            <a:r>
              <a:rPr lang="pl-PL" sz="1600" dirty="0" err="1"/>
              <a:t>voters</a:t>
            </a:r>
            <a:r>
              <a:rPr lang="pl-PL" sz="1600" dirty="0"/>
              <a:t> with </a:t>
            </a:r>
            <a:br>
              <a:rPr lang="pl-PL" sz="1600" dirty="0"/>
            </a:br>
            <a:r>
              <a:rPr lang="pl-PL" sz="1600" dirty="0" err="1"/>
              <a:t>assignment</a:t>
            </a:r>
            <a:endParaRPr lang="pl-PL" sz="1600" dirty="0"/>
          </a:p>
        </p:txBody>
      </p:sp>
      <p:sp>
        <p:nvSpPr>
          <p:cNvPr id="11" name="Prostokąt 10"/>
          <p:cNvSpPr/>
          <p:nvPr/>
        </p:nvSpPr>
        <p:spPr>
          <a:xfrm>
            <a:off x="955343" y="3125338"/>
            <a:ext cx="3111690" cy="1282890"/>
          </a:xfrm>
          <a:prstGeom prst="rect">
            <a:avLst/>
          </a:prstGeom>
          <a:solidFill>
            <a:srgbClr val="FBC9FF">
              <a:alpha val="41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pl-PL"/>
          </a:p>
        </p:txBody>
      </p:sp>
      <p:sp>
        <p:nvSpPr>
          <p:cNvPr id="12" name="Nawias klamrowy zamykający 11"/>
          <p:cNvSpPr/>
          <p:nvPr/>
        </p:nvSpPr>
        <p:spPr>
          <a:xfrm rot="16200000">
            <a:off x="1194179" y="2627194"/>
            <a:ext cx="259308" cy="736979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" name="pole tekstowe 12"/>
          <p:cNvSpPr txBox="1"/>
          <p:nvPr/>
        </p:nvSpPr>
        <p:spPr>
          <a:xfrm>
            <a:off x="766875" y="1942698"/>
            <a:ext cx="117532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1600" i="1" dirty="0"/>
              <a:t>i</a:t>
            </a:r>
            <a:r>
              <a:rPr lang="pl-PL" sz="1600" dirty="0"/>
              <a:t> </a:t>
            </a:r>
            <a:r>
              <a:rPr lang="pl-PL" sz="1600" dirty="0" err="1"/>
              <a:t>possibly</a:t>
            </a:r>
            <a:r>
              <a:rPr lang="pl-PL" sz="1600" dirty="0"/>
              <a:t> </a:t>
            </a:r>
            <a:br>
              <a:rPr lang="pl-PL" sz="1600" dirty="0"/>
            </a:br>
            <a:r>
              <a:rPr lang="pl-PL" sz="1600" dirty="0" err="1"/>
              <a:t>unavailable</a:t>
            </a:r>
            <a:r>
              <a:rPr lang="pl-PL" sz="1600" dirty="0"/>
              <a:t> </a:t>
            </a:r>
            <a:br>
              <a:rPr lang="pl-PL" sz="1600" dirty="0"/>
            </a:br>
            <a:r>
              <a:rPr lang="pl-PL" sz="1600" dirty="0" err="1"/>
              <a:t>positions</a:t>
            </a:r>
            <a:endParaRPr lang="pl-PL" sz="1600" dirty="0"/>
          </a:p>
        </p:txBody>
      </p:sp>
      <p:cxnSp>
        <p:nvCxnSpPr>
          <p:cNvPr id="14" name="Łącznik prostoliniowy 13"/>
          <p:cNvCxnSpPr/>
          <p:nvPr/>
        </p:nvCxnSpPr>
        <p:spPr>
          <a:xfrm>
            <a:off x="1692323" y="4408228"/>
            <a:ext cx="0" cy="185643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Prostokąt 16"/>
          <p:cNvSpPr/>
          <p:nvPr/>
        </p:nvSpPr>
        <p:spPr>
          <a:xfrm>
            <a:off x="982639" y="4408227"/>
            <a:ext cx="709684" cy="1897037"/>
          </a:xfrm>
          <a:prstGeom prst="rect">
            <a:avLst/>
          </a:prstGeom>
          <a:solidFill>
            <a:srgbClr val="FBC9FF">
              <a:alpha val="41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pl-PL"/>
          </a:p>
        </p:txBody>
      </p:sp>
      <p:sp>
        <p:nvSpPr>
          <p:cNvPr id="18" name="Nawias klamrowy zamykający 17"/>
          <p:cNvSpPr/>
          <p:nvPr/>
        </p:nvSpPr>
        <p:spPr>
          <a:xfrm rot="16200000">
            <a:off x="2260519" y="2297832"/>
            <a:ext cx="255683" cy="1392073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9" name="pole tekstowe 18"/>
          <p:cNvSpPr txBox="1"/>
          <p:nvPr/>
        </p:nvSpPr>
        <p:spPr>
          <a:xfrm>
            <a:off x="1942197" y="2188920"/>
            <a:ext cx="98777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1600" i="1" dirty="0"/>
              <a:t>(m-i)/(k-i)</a:t>
            </a:r>
            <a:br>
              <a:rPr lang="pl-PL" sz="1600" i="1" dirty="0"/>
            </a:br>
            <a:r>
              <a:rPr lang="pl-PL" sz="1600" i="1" dirty="0" err="1"/>
              <a:t>positions</a:t>
            </a:r>
            <a:endParaRPr lang="pl-PL" sz="1600" dirty="0"/>
          </a:p>
        </p:txBody>
      </p:sp>
      <p:cxnSp>
        <p:nvCxnSpPr>
          <p:cNvPr id="20" name="Łącznik prostoliniowy 19"/>
          <p:cNvCxnSpPr/>
          <p:nvPr/>
        </p:nvCxnSpPr>
        <p:spPr>
          <a:xfrm>
            <a:off x="3086672" y="4408228"/>
            <a:ext cx="0" cy="185643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Prostokąt 20"/>
          <p:cNvSpPr/>
          <p:nvPr/>
        </p:nvSpPr>
        <p:spPr>
          <a:xfrm>
            <a:off x="1726397" y="4408227"/>
            <a:ext cx="1357999" cy="1897038"/>
          </a:xfrm>
          <a:prstGeom prst="rect">
            <a:avLst/>
          </a:prstGeom>
          <a:solidFill>
            <a:srgbClr val="008000">
              <a:alpha val="41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pl-PL"/>
          </a:p>
        </p:txBody>
      </p:sp>
      <p:sp>
        <p:nvSpPr>
          <p:cNvPr id="22" name="Symbol zastępczy zawartości 2"/>
          <p:cNvSpPr txBox="1">
            <a:spLocks/>
          </p:cNvSpPr>
          <p:nvPr/>
        </p:nvSpPr>
        <p:spPr>
          <a:xfrm>
            <a:off x="5842566" y="1942698"/>
            <a:ext cx="2966114" cy="12478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pl-PL" sz="2000" dirty="0"/>
              <a:t>By </a:t>
            </a:r>
            <a:r>
              <a:rPr lang="pl-PL" sz="2000" dirty="0" err="1"/>
              <a:t>pigeonhole</a:t>
            </a:r>
            <a:r>
              <a:rPr lang="pl-PL" sz="2000" dirty="0"/>
              <a:t> </a:t>
            </a:r>
            <a:r>
              <a:rPr lang="pl-PL" sz="2000" dirty="0" err="1"/>
              <a:t>principle</a:t>
            </a:r>
            <a:r>
              <a:rPr lang="pl-PL" sz="2000" dirty="0"/>
              <a:t>, </a:t>
            </a:r>
            <a:r>
              <a:rPr lang="pl-PL" sz="2000" dirty="0" err="1"/>
              <a:t>there</a:t>
            </a:r>
            <a:r>
              <a:rPr lang="pl-PL" sz="2000" dirty="0"/>
              <a:t> </a:t>
            </a:r>
            <a:r>
              <a:rPr lang="pl-PL" sz="2000" dirty="0" err="1"/>
              <a:t>is</a:t>
            </a:r>
            <a:r>
              <a:rPr lang="pl-PL" sz="2000" dirty="0"/>
              <a:t> </a:t>
            </a:r>
            <a:r>
              <a:rPr lang="pl-PL" sz="2000" dirty="0" err="1"/>
              <a:t>an</a:t>
            </a:r>
            <a:r>
              <a:rPr lang="pl-PL" sz="2000" dirty="0"/>
              <a:t> </a:t>
            </a:r>
            <a:r>
              <a:rPr lang="pl-PL" sz="2000" dirty="0" err="1"/>
              <a:t>unassigned</a:t>
            </a:r>
            <a:r>
              <a:rPr lang="pl-PL" sz="2000" dirty="0"/>
              <a:t> </a:t>
            </a:r>
            <a:r>
              <a:rPr lang="pl-PL" sz="2000" dirty="0" err="1"/>
              <a:t>candidate</a:t>
            </a:r>
            <a:r>
              <a:rPr lang="pl-PL" sz="2000" dirty="0"/>
              <a:t> </a:t>
            </a:r>
            <a:r>
              <a:rPr lang="pl-PL" sz="2000" dirty="0" err="1"/>
              <a:t>that</a:t>
            </a:r>
            <a:r>
              <a:rPr lang="pl-PL" sz="2000" dirty="0"/>
              <a:t> n/k </a:t>
            </a:r>
            <a:r>
              <a:rPr lang="pl-PL" sz="2000" dirty="0" err="1"/>
              <a:t>voters</a:t>
            </a:r>
            <a:r>
              <a:rPr lang="pl-PL" sz="2000" dirty="0"/>
              <a:t> </a:t>
            </a:r>
            <a:r>
              <a:rPr lang="pl-PL" sz="2000" dirty="0" err="1"/>
              <a:t>rank</a:t>
            </a:r>
            <a:r>
              <a:rPr lang="pl-PL" sz="2000" dirty="0"/>
              <a:t> </a:t>
            </a:r>
            <a:r>
              <a:rPr lang="pl-PL" sz="2000" dirty="0" err="1"/>
              <a:t>within</a:t>
            </a:r>
            <a:r>
              <a:rPr lang="pl-PL" sz="2000" dirty="0"/>
              <a:t> the </a:t>
            </a:r>
            <a:r>
              <a:rPr lang="pl-PL" sz="2000" dirty="0" err="1"/>
              <a:t>green</a:t>
            </a:r>
            <a:r>
              <a:rPr lang="pl-PL" sz="2000" dirty="0"/>
              <a:t> </a:t>
            </a:r>
            <a:r>
              <a:rPr lang="pl-PL" sz="2000" dirty="0" err="1"/>
              <a:t>area</a:t>
            </a:r>
            <a:br>
              <a:rPr lang="pl-PL" sz="2000" dirty="0"/>
            </a:br>
            <a:endParaRPr lang="pl-PL" sz="20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8452" y="4021567"/>
            <a:ext cx="3519020" cy="875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6019" y="5017572"/>
            <a:ext cx="4203885" cy="808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316472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8" grpId="0" animBg="1"/>
      <p:bldP spid="10" grpId="0"/>
      <p:bldP spid="11" grpId="0" animBg="1"/>
      <p:bldP spid="12" grpId="0" animBg="1"/>
      <p:bldP spid="13" grpId="0"/>
      <p:bldP spid="17" grpId="0" animBg="1"/>
      <p:bldP spid="18" grpId="0" animBg="1"/>
      <p:bldP spid="19" grpId="0"/>
      <p:bldP spid="21" grpId="0" animBg="1"/>
      <p:bldP spid="22" grpId="0"/>
    </p:bldLst>
  </p:timing>
</p:sld>
</file>

<file path=ppt/slides/slide1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How </a:t>
            </a:r>
            <a:r>
              <a:rPr lang="pl-PL" dirty="0" err="1"/>
              <a:t>Good</a:t>
            </a:r>
            <a:r>
              <a:rPr lang="pl-PL" dirty="0"/>
              <a:t> </a:t>
            </a:r>
            <a:r>
              <a:rPr lang="pl-PL" dirty="0" err="1"/>
              <a:t>is</a:t>
            </a:r>
            <a:r>
              <a:rPr lang="pl-PL" dirty="0"/>
              <a:t> the </a:t>
            </a:r>
            <a:r>
              <a:rPr lang="pl-PL" dirty="0" err="1"/>
              <a:t>Greedy</a:t>
            </a:r>
            <a:r>
              <a:rPr lang="pl-PL" dirty="0"/>
              <a:t> Monroe </a:t>
            </a:r>
            <a:r>
              <a:rPr lang="pl-PL" dirty="0" err="1"/>
              <a:t>Rule</a:t>
            </a:r>
            <a:r>
              <a:rPr lang="pl-PL" dirty="0"/>
              <a:t>?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0614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sz="2000" dirty="0" err="1"/>
              <a:t>Consider</a:t>
            </a:r>
            <a:r>
              <a:rPr lang="pl-PL" sz="2000" dirty="0"/>
              <a:t> the </a:t>
            </a:r>
            <a:r>
              <a:rPr lang="pl-PL" sz="2000" dirty="0" err="1"/>
              <a:t>situation</a:t>
            </a:r>
            <a:r>
              <a:rPr lang="pl-PL" sz="2000" dirty="0"/>
              <a:t> </a:t>
            </a:r>
            <a:r>
              <a:rPr lang="pl-PL" sz="2000" dirty="0" err="1"/>
              <a:t>right</a:t>
            </a:r>
            <a:r>
              <a:rPr lang="pl-PL" sz="2000" dirty="0"/>
              <a:t> </a:t>
            </a:r>
            <a:r>
              <a:rPr lang="pl-PL" sz="2000" dirty="0" err="1"/>
              <a:t>after</a:t>
            </a:r>
            <a:r>
              <a:rPr lang="pl-PL" sz="2000" dirty="0"/>
              <a:t> the i-th </a:t>
            </a:r>
            <a:r>
              <a:rPr lang="pl-PL" sz="2000" dirty="0" err="1"/>
              <a:t>iteration</a:t>
            </a:r>
            <a:endParaRPr lang="pl-PL" sz="2000" dirty="0"/>
          </a:p>
        </p:txBody>
      </p:sp>
      <p:sp>
        <p:nvSpPr>
          <p:cNvPr id="4" name="Prostokąt 3"/>
          <p:cNvSpPr/>
          <p:nvPr/>
        </p:nvSpPr>
        <p:spPr>
          <a:xfrm>
            <a:off x="955343" y="3125337"/>
            <a:ext cx="3111690" cy="3179928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pl-PL"/>
          </a:p>
        </p:txBody>
      </p:sp>
      <p:sp>
        <p:nvSpPr>
          <p:cNvPr id="5" name="pole tekstowe 4"/>
          <p:cNvSpPr txBox="1"/>
          <p:nvPr/>
        </p:nvSpPr>
        <p:spPr>
          <a:xfrm>
            <a:off x="551111" y="3125337"/>
            <a:ext cx="431528" cy="31393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1</a:t>
            </a:r>
            <a:r>
              <a:rPr lang="pl-PL" dirty="0"/>
              <a:t>:</a:t>
            </a:r>
          </a:p>
          <a:p>
            <a:endParaRPr lang="pl-PL" dirty="0"/>
          </a:p>
          <a:p>
            <a:endParaRPr lang="pl-PL" dirty="0"/>
          </a:p>
          <a:p>
            <a:endParaRPr lang="pl-PL" dirty="0"/>
          </a:p>
          <a:p>
            <a:endParaRPr lang="pl-PL" dirty="0"/>
          </a:p>
          <a:p>
            <a:r>
              <a:rPr lang="pl-PL" dirty="0" err="1"/>
              <a:t>v</a:t>
            </a:r>
            <a:r>
              <a:rPr lang="pl-PL" baseline="-25000" dirty="0" err="1"/>
              <a:t>j</a:t>
            </a:r>
            <a:r>
              <a:rPr lang="pl-PL" dirty="0"/>
              <a:t>:</a:t>
            </a:r>
          </a:p>
          <a:p>
            <a:endParaRPr lang="pl-PL" dirty="0"/>
          </a:p>
          <a:p>
            <a:endParaRPr lang="pl-PL" dirty="0"/>
          </a:p>
          <a:p>
            <a:endParaRPr lang="pl-PL" dirty="0"/>
          </a:p>
          <a:p>
            <a:endParaRPr lang="pl-PL" dirty="0"/>
          </a:p>
          <a:p>
            <a:r>
              <a:rPr lang="pl-PL" dirty="0" err="1"/>
              <a:t>v</a:t>
            </a:r>
            <a:r>
              <a:rPr lang="pl-PL" baseline="-25000" dirty="0" err="1"/>
              <a:t>n</a:t>
            </a:r>
            <a:r>
              <a:rPr lang="pl-PL" dirty="0"/>
              <a:t>:</a:t>
            </a:r>
          </a:p>
        </p:txBody>
      </p:sp>
      <p:cxnSp>
        <p:nvCxnSpPr>
          <p:cNvPr id="7" name="Łącznik prostoliniowy 6"/>
          <p:cNvCxnSpPr/>
          <p:nvPr/>
        </p:nvCxnSpPr>
        <p:spPr>
          <a:xfrm flipV="1">
            <a:off x="955343" y="4394579"/>
            <a:ext cx="3111690" cy="1364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Nawias klamrowy zamykający 7"/>
          <p:cNvSpPr/>
          <p:nvPr/>
        </p:nvSpPr>
        <p:spPr>
          <a:xfrm>
            <a:off x="4067033" y="3125337"/>
            <a:ext cx="232012" cy="1269242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" name="pole tekstowe 9"/>
          <p:cNvSpPr txBox="1"/>
          <p:nvPr/>
        </p:nvSpPr>
        <p:spPr>
          <a:xfrm>
            <a:off x="4304581" y="3436792"/>
            <a:ext cx="153798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i="1" dirty="0"/>
              <a:t>in/k</a:t>
            </a:r>
            <a:r>
              <a:rPr lang="pl-PL" sz="1600" dirty="0"/>
              <a:t> </a:t>
            </a:r>
            <a:r>
              <a:rPr lang="pl-PL" sz="1600" dirty="0" err="1"/>
              <a:t>voters</a:t>
            </a:r>
            <a:r>
              <a:rPr lang="pl-PL" sz="1600" dirty="0"/>
              <a:t> with </a:t>
            </a:r>
            <a:br>
              <a:rPr lang="pl-PL" sz="1600" dirty="0"/>
            </a:br>
            <a:r>
              <a:rPr lang="pl-PL" sz="1600" dirty="0" err="1"/>
              <a:t>assignment</a:t>
            </a:r>
            <a:endParaRPr lang="pl-PL" sz="1600" dirty="0"/>
          </a:p>
        </p:txBody>
      </p:sp>
      <p:sp>
        <p:nvSpPr>
          <p:cNvPr id="11" name="Prostokąt 10"/>
          <p:cNvSpPr/>
          <p:nvPr/>
        </p:nvSpPr>
        <p:spPr>
          <a:xfrm>
            <a:off x="955343" y="3125338"/>
            <a:ext cx="3111690" cy="1282890"/>
          </a:xfrm>
          <a:prstGeom prst="rect">
            <a:avLst/>
          </a:prstGeom>
          <a:solidFill>
            <a:srgbClr val="FBC9FF">
              <a:alpha val="41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pl-PL"/>
          </a:p>
        </p:txBody>
      </p:sp>
      <p:sp>
        <p:nvSpPr>
          <p:cNvPr id="12" name="Nawias klamrowy zamykający 11"/>
          <p:cNvSpPr/>
          <p:nvPr/>
        </p:nvSpPr>
        <p:spPr>
          <a:xfrm rot="16200000">
            <a:off x="1194179" y="2627194"/>
            <a:ext cx="259308" cy="736979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" name="pole tekstowe 12"/>
          <p:cNvSpPr txBox="1"/>
          <p:nvPr/>
        </p:nvSpPr>
        <p:spPr>
          <a:xfrm>
            <a:off x="766875" y="1942698"/>
            <a:ext cx="117532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1600" i="1" dirty="0"/>
              <a:t>i</a:t>
            </a:r>
            <a:r>
              <a:rPr lang="pl-PL" sz="1600" dirty="0"/>
              <a:t> </a:t>
            </a:r>
            <a:r>
              <a:rPr lang="pl-PL" sz="1600" dirty="0" err="1"/>
              <a:t>possibly</a:t>
            </a:r>
            <a:r>
              <a:rPr lang="pl-PL" sz="1600" dirty="0"/>
              <a:t> </a:t>
            </a:r>
            <a:br>
              <a:rPr lang="pl-PL" sz="1600" dirty="0"/>
            </a:br>
            <a:r>
              <a:rPr lang="pl-PL" sz="1600" dirty="0" err="1"/>
              <a:t>unavailable</a:t>
            </a:r>
            <a:r>
              <a:rPr lang="pl-PL" sz="1600" dirty="0"/>
              <a:t> </a:t>
            </a:r>
            <a:br>
              <a:rPr lang="pl-PL" sz="1600" dirty="0"/>
            </a:br>
            <a:r>
              <a:rPr lang="pl-PL" sz="1600" dirty="0" err="1"/>
              <a:t>positions</a:t>
            </a:r>
            <a:endParaRPr lang="pl-PL" sz="1600" dirty="0"/>
          </a:p>
        </p:txBody>
      </p:sp>
      <p:cxnSp>
        <p:nvCxnSpPr>
          <p:cNvPr id="14" name="Łącznik prostoliniowy 13"/>
          <p:cNvCxnSpPr/>
          <p:nvPr/>
        </p:nvCxnSpPr>
        <p:spPr>
          <a:xfrm>
            <a:off x="1692323" y="4408228"/>
            <a:ext cx="0" cy="185643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Prostokąt 16"/>
          <p:cNvSpPr/>
          <p:nvPr/>
        </p:nvSpPr>
        <p:spPr>
          <a:xfrm>
            <a:off x="982639" y="4408227"/>
            <a:ext cx="709684" cy="1897037"/>
          </a:xfrm>
          <a:prstGeom prst="rect">
            <a:avLst/>
          </a:prstGeom>
          <a:solidFill>
            <a:srgbClr val="FBC9FF">
              <a:alpha val="41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pl-PL"/>
          </a:p>
        </p:txBody>
      </p:sp>
      <p:sp>
        <p:nvSpPr>
          <p:cNvPr id="18" name="Nawias klamrowy zamykający 17"/>
          <p:cNvSpPr/>
          <p:nvPr/>
        </p:nvSpPr>
        <p:spPr>
          <a:xfrm rot="16200000">
            <a:off x="2260519" y="2297832"/>
            <a:ext cx="255683" cy="1392073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9" name="pole tekstowe 18"/>
          <p:cNvSpPr txBox="1"/>
          <p:nvPr/>
        </p:nvSpPr>
        <p:spPr>
          <a:xfrm>
            <a:off x="1942197" y="2188920"/>
            <a:ext cx="98777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1600" i="1" dirty="0"/>
              <a:t>(m-i)/(k-i)</a:t>
            </a:r>
            <a:br>
              <a:rPr lang="pl-PL" sz="1600" i="1" dirty="0"/>
            </a:br>
            <a:r>
              <a:rPr lang="pl-PL" sz="1600" i="1" dirty="0" err="1"/>
              <a:t>positions</a:t>
            </a:r>
            <a:endParaRPr lang="pl-PL" sz="1600" dirty="0"/>
          </a:p>
        </p:txBody>
      </p:sp>
      <p:cxnSp>
        <p:nvCxnSpPr>
          <p:cNvPr id="20" name="Łącznik prostoliniowy 19"/>
          <p:cNvCxnSpPr/>
          <p:nvPr/>
        </p:nvCxnSpPr>
        <p:spPr>
          <a:xfrm>
            <a:off x="3086672" y="4408228"/>
            <a:ext cx="0" cy="185643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Prostokąt 20"/>
          <p:cNvSpPr/>
          <p:nvPr/>
        </p:nvSpPr>
        <p:spPr>
          <a:xfrm>
            <a:off x="1726397" y="4408227"/>
            <a:ext cx="1357999" cy="1897038"/>
          </a:xfrm>
          <a:prstGeom prst="rect">
            <a:avLst/>
          </a:prstGeom>
          <a:solidFill>
            <a:srgbClr val="008000">
              <a:alpha val="41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pl-PL"/>
          </a:p>
        </p:txBody>
      </p:sp>
      <p:sp>
        <p:nvSpPr>
          <p:cNvPr id="22" name="Symbol zastępczy zawartości 2"/>
          <p:cNvSpPr txBox="1">
            <a:spLocks/>
          </p:cNvSpPr>
          <p:nvPr/>
        </p:nvSpPr>
        <p:spPr>
          <a:xfrm>
            <a:off x="5842566" y="1942698"/>
            <a:ext cx="2966114" cy="12478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pl-PL" sz="2000" dirty="0"/>
              <a:t>By </a:t>
            </a:r>
            <a:r>
              <a:rPr lang="pl-PL" sz="2000" dirty="0" err="1"/>
              <a:t>pigeonhole</a:t>
            </a:r>
            <a:r>
              <a:rPr lang="pl-PL" sz="2000" dirty="0"/>
              <a:t> </a:t>
            </a:r>
            <a:r>
              <a:rPr lang="pl-PL" sz="2000" dirty="0" err="1"/>
              <a:t>principle</a:t>
            </a:r>
            <a:r>
              <a:rPr lang="pl-PL" sz="2000" dirty="0"/>
              <a:t>, </a:t>
            </a:r>
            <a:r>
              <a:rPr lang="pl-PL" sz="2000" dirty="0" err="1"/>
              <a:t>there</a:t>
            </a:r>
            <a:r>
              <a:rPr lang="pl-PL" sz="2000" dirty="0"/>
              <a:t> </a:t>
            </a:r>
            <a:r>
              <a:rPr lang="pl-PL" sz="2000" dirty="0" err="1"/>
              <a:t>is</a:t>
            </a:r>
            <a:r>
              <a:rPr lang="pl-PL" sz="2000" dirty="0"/>
              <a:t> </a:t>
            </a:r>
            <a:r>
              <a:rPr lang="pl-PL" sz="2000" dirty="0" err="1"/>
              <a:t>an</a:t>
            </a:r>
            <a:r>
              <a:rPr lang="pl-PL" sz="2000" dirty="0"/>
              <a:t> </a:t>
            </a:r>
            <a:r>
              <a:rPr lang="pl-PL" sz="2000" dirty="0" err="1"/>
              <a:t>unassigned</a:t>
            </a:r>
            <a:r>
              <a:rPr lang="pl-PL" sz="2000" dirty="0"/>
              <a:t> </a:t>
            </a:r>
            <a:r>
              <a:rPr lang="pl-PL" sz="2000" dirty="0" err="1"/>
              <a:t>candidate</a:t>
            </a:r>
            <a:r>
              <a:rPr lang="pl-PL" sz="2000" dirty="0"/>
              <a:t> </a:t>
            </a:r>
            <a:r>
              <a:rPr lang="pl-PL" sz="2000" dirty="0" err="1"/>
              <a:t>that</a:t>
            </a:r>
            <a:r>
              <a:rPr lang="pl-PL" sz="2000" dirty="0"/>
              <a:t> n/k </a:t>
            </a:r>
            <a:r>
              <a:rPr lang="pl-PL" sz="2000" dirty="0" err="1"/>
              <a:t>voters</a:t>
            </a:r>
            <a:r>
              <a:rPr lang="pl-PL" sz="2000" dirty="0"/>
              <a:t> </a:t>
            </a:r>
            <a:r>
              <a:rPr lang="pl-PL" sz="2000" dirty="0" err="1"/>
              <a:t>rank</a:t>
            </a:r>
            <a:r>
              <a:rPr lang="pl-PL" sz="2000" dirty="0"/>
              <a:t> </a:t>
            </a:r>
            <a:r>
              <a:rPr lang="pl-PL" sz="2000" dirty="0" err="1"/>
              <a:t>within</a:t>
            </a:r>
            <a:r>
              <a:rPr lang="pl-PL" sz="2000" dirty="0"/>
              <a:t> the </a:t>
            </a:r>
            <a:r>
              <a:rPr lang="pl-PL" sz="2000" dirty="0" err="1"/>
              <a:t>green</a:t>
            </a:r>
            <a:r>
              <a:rPr lang="pl-PL" sz="2000" dirty="0"/>
              <a:t> </a:t>
            </a:r>
            <a:r>
              <a:rPr lang="pl-PL" sz="2000" dirty="0" err="1"/>
              <a:t>area</a:t>
            </a:r>
            <a:br>
              <a:rPr lang="pl-PL" sz="2000" dirty="0"/>
            </a:br>
            <a:endParaRPr lang="pl-PL" sz="2000" dirty="0"/>
          </a:p>
        </p:txBody>
      </p:sp>
      <p:sp>
        <p:nvSpPr>
          <p:cNvPr id="23" name="Symbol zastępczy zawartości 2"/>
          <p:cNvSpPr txBox="1">
            <a:spLocks/>
          </p:cNvSpPr>
          <p:nvPr/>
        </p:nvSpPr>
        <p:spPr>
          <a:xfrm>
            <a:off x="5442846" y="4030693"/>
            <a:ext cx="3469143" cy="12478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pl-PL" sz="2000" dirty="0"/>
              <a:t>In the i-th </a:t>
            </a:r>
            <a:r>
              <a:rPr lang="pl-PL" sz="2000" dirty="0" err="1"/>
              <a:t>iteration</a:t>
            </a:r>
            <a:r>
              <a:rPr lang="pl-PL" sz="2000" dirty="0"/>
              <a:t> we </a:t>
            </a:r>
            <a:r>
              <a:rPr lang="pl-PL" sz="2000" dirty="0" err="1"/>
              <a:t>pick</a:t>
            </a:r>
            <a:r>
              <a:rPr lang="pl-PL" sz="2000" dirty="0"/>
              <a:t> a </a:t>
            </a:r>
            <a:r>
              <a:rPr lang="pl-PL" sz="2000" dirty="0" err="1"/>
              <a:t>candidate</a:t>
            </a:r>
            <a:r>
              <a:rPr lang="pl-PL" sz="2000" dirty="0"/>
              <a:t> </a:t>
            </a:r>
            <a:r>
              <a:rPr lang="pl-PL" sz="2000" dirty="0" err="1"/>
              <a:t>who</a:t>
            </a:r>
            <a:r>
              <a:rPr lang="pl-PL" sz="2000" dirty="0"/>
              <a:t> </a:t>
            </a:r>
            <a:r>
              <a:rPr lang="pl-PL" sz="2000" dirty="0" err="1"/>
              <a:t>gives</a:t>
            </a:r>
            <a:r>
              <a:rPr lang="pl-PL" sz="2000" dirty="0"/>
              <a:t> </a:t>
            </a:r>
            <a:r>
              <a:rPr lang="pl-PL" sz="2000" dirty="0" err="1"/>
              <a:t>his</a:t>
            </a:r>
            <a:r>
              <a:rPr lang="pl-PL" sz="2000" dirty="0"/>
              <a:t>/</a:t>
            </a:r>
            <a:r>
              <a:rPr lang="pl-PL" sz="2000" dirty="0" err="1"/>
              <a:t>her</a:t>
            </a:r>
            <a:r>
              <a:rPr lang="pl-PL" sz="2000" dirty="0"/>
              <a:t> </a:t>
            </a:r>
            <a:r>
              <a:rPr lang="pl-PL" sz="2000" dirty="0" err="1"/>
              <a:t>voters</a:t>
            </a:r>
            <a:r>
              <a:rPr lang="pl-PL" sz="2000" dirty="0"/>
              <a:t> </a:t>
            </a:r>
            <a:r>
              <a:rPr lang="pl-PL" sz="2000" dirty="0" err="1"/>
              <a:t>total</a:t>
            </a:r>
            <a:r>
              <a:rPr lang="pl-PL" sz="2000" dirty="0"/>
              <a:t> </a:t>
            </a:r>
            <a:r>
              <a:rPr lang="pl-PL" sz="2000" dirty="0" err="1"/>
              <a:t>satisfaction</a:t>
            </a:r>
            <a:r>
              <a:rPr lang="pl-PL" sz="2000" dirty="0"/>
              <a:t> </a:t>
            </a:r>
            <a:r>
              <a:rPr lang="pl-PL" sz="2000" dirty="0" err="1"/>
              <a:t>at</a:t>
            </a:r>
            <a:r>
              <a:rPr lang="pl-PL" sz="2000" dirty="0"/>
              <a:t> </a:t>
            </a:r>
            <a:r>
              <a:rPr lang="pl-PL" sz="2000" dirty="0" err="1"/>
              <a:t>least</a:t>
            </a:r>
            <a:r>
              <a:rPr lang="pl-PL" sz="2000" dirty="0"/>
              <a:t>:  </a:t>
            </a:r>
            <a:r>
              <a:rPr lang="pl-PL" sz="2000" b="1" dirty="0"/>
              <a:t>n/k ( m – i – (m-i)/(k-i) )</a:t>
            </a:r>
          </a:p>
        </p:txBody>
      </p:sp>
      <p:pic>
        <p:nvPicPr>
          <p:cNvPr id="2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356" y="2020863"/>
            <a:ext cx="8796225" cy="347818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7273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How </a:t>
            </a:r>
            <a:r>
              <a:rPr lang="pl-PL" dirty="0" err="1"/>
              <a:t>Good</a:t>
            </a:r>
            <a:r>
              <a:rPr lang="pl-PL" dirty="0"/>
              <a:t> </a:t>
            </a:r>
            <a:r>
              <a:rPr lang="pl-PL" dirty="0" err="1"/>
              <a:t>is</a:t>
            </a:r>
            <a:r>
              <a:rPr lang="pl-PL" dirty="0"/>
              <a:t> the </a:t>
            </a:r>
            <a:r>
              <a:rPr lang="pl-PL" dirty="0" err="1"/>
              <a:t>Greedy</a:t>
            </a:r>
            <a:r>
              <a:rPr lang="pl-PL" dirty="0"/>
              <a:t> Monroe </a:t>
            </a:r>
            <a:r>
              <a:rPr lang="pl-PL" dirty="0" err="1"/>
              <a:t>Rule</a:t>
            </a:r>
            <a:r>
              <a:rPr lang="pl-PL" dirty="0"/>
              <a:t>?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0614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sz="2000" dirty="0" err="1"/>
              <a:t>Consider</a:t>
            </a:r>
            <a:r>
              <a:rPr lang="pl-PL" sz="2000" dirty="0"/>
              <a:t> the </a:t>
            </a:r>
            <a:r>
              <a:rPr lang="pl-PL" sz="2000" dirty="0" err="1"/>
              <a:t>situation</a:t>
            </a:r>
            <a:r>
              <a:rPr lang="pl-PL" sz="2000" dirty="0"/>
              <a:t> </a:t>
            </a:r>
            <a:r>
              <a:rPr lang="pl-PL" sz="2000" dirty="0" err="1"/>
              <a:t>right</a:t>
            </a:r>
            <a:r>
              <a:rPr lang="pl-PL" sz="2000" dirty="0"/>
              <a:t> </a:t>
            </a:r>
            <a:r>
              <a:rPr lang="pl-PL" sz="2000" dirty="0" err="1"/>
              <a:t>after</a:t>
            </a:r>
            <a:r>
              <a:rPr lang="pl-PL" sz="2000" dirty="0"/>
              <a:t> the i-th </a:t>
            </a:r>
            <a:r>
              <a:rPr lang="pl-PL" sz="2000" dirty="0" err="1"/>
              <a:t>iteration</a:t>
            </a:r>
            <a:endParaRPr lang="pl-PL" sz="2000" dirty="0"/>
          </a:p>
        </p:txBody>
      </p:sp>
      <p:sp>
        <p:nvSpPr>
          <p:cNvPr id="4" name="Prostokąt 3"/>
          <p:cNvSpPr/>
          <p:nvPr/>
        </p:nvSpPr>
        <p:spPr>
          <a:xfrm>
            <a:off x="955343" y="3125337"/>
            <a:ext cx="3111690" cy="3179928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pl-PL"/>
          </a:p>
        </p:txBody>
      </p:sp>
      <p:sp>
        <p:nvSpPr>
          <p:cNvPr id="5" name="pole tekstowe 4"/>
          <p:cNvSpPr txBox="1"/>
          <p:nvPr/>
        </p:nvSpPr>
        <p:spPr>
          <a:xfrm>
            <a:off x="551111" y="3125337"/>
            <a:ext cx="431528" cy="31393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/>
              <a:t>v</a:t>
            </a:r>
            <a:r>
              <a:rPr lang="pl-PL" baseline="-25000" dirty="0"/>
              <a:t>1</a:t>
            </a:r>
            <a:r>
              <a:rPr lang="pl-PL" dirty="0"/>
              <a:t>:</a:t>
            </a:r>
          </a:p>
          <a:p>
            <a:endParaRPr lang="pl-PL" dirty="0"/>
          </a:p>
          <a:p>
            <a:endParaRPr lang="pl-PL" dirty="0"/>
          </a:p>
          <a:p>
            <a:endParaRPr lang="pl-PL" dirty="0"/>
          </a:p>
          <a:p>
            <a:endParaRPr lang="pl-PL" dirty="0"/>
          </a:p>
          <a:p>
            <a:r>
              <a:rPr lang="pl-PL" dirty="0" err="1"/>
              <a:t>v</a:t>
            </a:r>
            <a:r>
              <a:rPr lang="pl-PL" baseline="-25000" dirty="0" err="1"/>
              <a:t>j</a:t>
            </a:r>
            <a:r>
              <a:rPr lang="pl-PL" dirty="0"/>
              <a:t>:</a:t>
            </a:r>
          </a:p>
          <a:p>
            <a:endParaRPr lang="pl-PL" dirty="0"/>
          </a:p>
          <a:p>
            <a:endParaRPr lang="pl-PL" dirty="0"/>
          </a:p>
          <a:p>
            <a:endParaRPr lang="pl-PL" dirty="0"/>
          </a:p>
          <a:p>
            <a:endParaRPr lang="pl-PL" dirty="0"/>
          </a:p>
          <a:p>
            <a:r>
              <a:rPr lang="pl-PL" dirty="0" err="1"/>
              <a:t>v</a:t>
            </a:r>
            <a:r>
              <a:rPr lang="pl-PL" baseline="-25000" dirty="0" err="1"/>
              <a:t>n</a:t>
            </a:r>
            <a:r>
              <a:rPr lang="pl-PL" dirty="0"/>
              <a:t>:</a:t>
            </a:r>
          </a:p>
        </p:txBody>
      </p:sp>
      <p:cxnSp>
        <p:nvCxnSpPr>
          <p:cNvPr id="7" name="Łącznik prostoliniowy 6"/>
          <p:cNvCxnSpPr/>
          <p:nvPr/>
        </p:nvCxnSpPr>
        <p:spPr>
          <a:xfrm flipV="1">
            <a:off x="955343" y="4394579"/>
            <a:ext cx="3111690" cy="1364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Nawias klamrowy zamykający 7"/>
          <p:cNvSpPr/>
          <p:nvPr/>
        </p:nvSpPr>
        <p:spPr>
          <a:xfrm>
            <a:off x="4067033" y="3125337"/>
            <a:ext cx="232012" cy="1269242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" name="pole tekstowe 9"/>
          <p:cNvSpPr txBox="1"/>
          <p:nvPr/>
        </p:nvSpPr>
        <p:spPr>
          <a:xfrm>
            <a:off x="4304581" y="3436792"/>
            <a:ext cx="153798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i="1" dirty="0"/>
              <a:t>in/k</a:t>
            </a:r>
            <a:r>
              <a:rPr lang="pl-PL" sz="1600" dirty="0"/>
              <a:t> </a:t>
            </a:r>
            <a:r>
              <a:rPr lang="pl-PL" sz="1600" dirty="0" err="1"/>
              <a:t>voters</a:t>
            </a:r>
            <a:r>
              <a:rPr lang="pl-PL" sz="1600" dirty="0"/>
              <a:t> with </a:t>
            </a:r>
            <a:br>
              <a:rPr lang="pl-PL" sz="1600" dirty="0"/>
            </a:br>
            <a:r>
              <a:rPr lang="pl-PL" sz="1600" dirty="0" err="1"/>
              <a:t>assignment</a:t>
            </a:r>
            <a:endParaRPr lang="pl-PL" sz="1600" dirty="0"/>
          </a:p>
        </p:txBody>
      </p:sp>
      <p:sp>
        <p:nvSpPr>
          <p:cNvPr id="11" name="Prostokąt 10"/>
          <p:cNvSpPr/>
          <p:nvPr/>
        </p:nvSpPr>
        <p:spPr>
          <a:xfrm>
            <a:off x="955343" y="3125338"/>
            <a:ext cx="3111690" cy="1282890"/>
          </a:xfrm>
          <a:prstGeom prst="rect">
            <a:avLst/>
          </a:prstGeom>
          <a:solidFill>
            <a:srgbClr val="FBC9FF">
              <a:alpha val="41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pl-PL"/>
          </a:p>
        </p:txBody>
      </p:sp>
      <p:sp>
        <p:nvSpPr>
          <p:cNvPr id="12" name="Nawias klamrowy zamykający 11"/>
          <p:cNvSpPr/>
          <p:nvPr/>
        </p:nvSpPr>
        <p:spPr>
          <a:xfrm rot="16200000">
            <a:off x="1194179" y="2627194"/>
            <a:ext cx="259308" cy="736979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" name="pole tekstowe 12"/>
          <p:cNvSpPr txBox="1"/>
          <p:nvPr/>
        </p:nvSpPr>
        <p:spPr>
          <a:xfrm>
            <a:off x="766875" y="1942698"/>
            <a:ext cx="117532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1600" i="1" dirty="0"/>
              <a:t>i</a:t>
            </a:r>
            <a:r>
              <a:rPr lang="pl-PL" sz="1600" dirty="0"/>
              <a:t> </a:t>
            </a:r>
            <a:r>
              <a:rPr lang="pl-PL" sz="1600" dirty="0" err="1"/>
              <a:t>possibly</a:t>
            </a:r>
            <a:r>
              <a:rPr lang="pl-PL" sz="1600" dirty="0"/>
              <a:t> </a:t>
            </a:r>
            <a:br>
              <a:rPr lang="pl-PL" sz="1600" dirty="0"/>
            </a:br>
            <a:r>
              <a:rPr lang="pl-PL" sz="1600" dirty="0" err="1"/>
              <a:t>unavailable</a:t>
            </a:r>
            <a:r>
              <a:rPr lang="pl-PL" sz="1600" dirty="0"/>
              <a:t> </a:t>
            </a:r>
            <a:br>
              <a:rPr lang="pl-PL" sz="1600" dirty="0"/>
            </a:br>
            <a:r>
              <a:rPr lang="pl-PL" sz="1600" dirty="0" err="1"/>
              <a:t>positions</a:t>
            </a:r>
            <a:endParaRPr lang="pl-PL" sz="1600" dirty="0"/>
          </a:p>
        </p:txBody>
      </p:sp>
      <p:cxnSp>
        <p:nvCxnSpPr>
          <p:cNvPr id="14" name="Łącznik prostoliniowy 13"/>
          <p:cNvCxnSpPr/>
          <p:nvPr/>
        </p:nvCxnSpPr>
        <p:spPr>
          <a:xfrm>
            <a:off x="1692323" y="4408228"/>
            <a:ext cx="0" cy="185643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Prostokąt 16"/>
          <p:cNvSpPr/>
          <p:nvPr/>
        </p:nvSpPr>
        <p:spPr>
          <a:xfrm>
            <a:off x="982639" y="4408227"/>
            <a:ext cx="709684" cy="1897037"/>
          </a:xfrm>
          <a:prstGeom prst="rect">
            <a:avLst/>
          </a:prstGeom>
          <a:solidFill>
            <a:srgbClr val="FBC9FF">
              <a:alpha val="41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pl-PL"/>
          </a:p>
        </p:txBody>
      </p:sp>
      <p:sp>
        <p:nvSpPr>
          <p:cNvPr id="18" name="Nawias klamrowy zamykający 17"/>
          <p:cNvSpPr/>
          <p:nvPr/>
        </p:nvSpPr>
        <p:spPr>
          <a:xfrm rot="16200000">
            <a:off x="2260519" y="2297832"/>
            <a:ext cx="255683" cy="1392073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9" name="pole tekstowe 18"/>
          <p:cNvSpPr txBox="1"/>
          <p:nvPr/>
        </p:nvSpPr>
        <p:spPr>
          <a:xfrm>
            <a:off x="1942197" y="2188920"/>
            <a:ext cx="98777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1600" i="1" dirty="0"/>
              <a:t>(m-i)/(k-i)</a:t>
            </a:r>
            <a:br>
              <a:rPr lang="pl-PL" sz="1600" i="1" dirty="0"/>
            </a:br>
            <a:r>
              <a:rPr lang="pl-PL" sz="1600" i="1" dirty="0" err="1"/>
              <a:t>positions</a:t>
            </a:r>
            <a:endParaRPr lang="pl-PL" sz="1600" dirty="0"/>
          </a:p>
        </p:txBody>
      </p:sp>
      <p:cxnSp>
        <p:nvCxnSpPr>
          <p:cNvPr id="20" name="Łącznik prostoliniowy 19"/>
          <p:cNvCxnSpPr/>
          <p:nvPr/>
        </p:nvCxnSpPr>
        <p:spPr>
          <a:xfrm>
            <a:off x="3086672" y="4408228"/>
            <a:ext cx="0" cy="185643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Prostokąt 20"/>
          <p:cNvSpPr/>
          <p:nvPr/>
        </p:nvSpPr>
        <p:spPr>
          <a:xfrm>
            <a:off x="1726397" y="4408227"/>
            <a:ext cx="1357999" cy="1897038"/>
          </a:xfrm>
          <a:prstGeom prst="rect">
            <a:avLst/>
          </a:prstGeom>
          <a:solidFill>
            <a:srgbClr val="008000">
              <a:alpha val="41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pl-PL"/>
          </a:p>
        </p:txBody>
      </p:sp>
      <p:sp>
        <p:nvSpPr>
          <p:cNvPr id="22" name="Symbol zastępczy zawartości 2"/>
          <p:cNvSpPr txBox="1">
            <a:spLocks/>
          </p:cNvSpPr>
          <p:nvPr/>
        </p:nvSpPr>
        <p:spPr>
          <a:xfrm>
            <a:off x="5842566" y="1942698"/>
            <a:ext cx="2966114" cy="12478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pl-PL" sz="2000" dirty="0"/>
              <a:t>By </a:t>
            </a:r>
            <a:r>
              <a:rPr lang="pl-PL" sz="2000" dirty="0" err="1"/>
              <a:t>pigeonhole</a:t>
            </a:r>
            <a:r>
              <a:rPr lang="pl-PL" sz="2000" dirty="0"/>
              <a:t> </a:t>
            </a:r>
            <a:r>
              <a:rPr lang="pl-PL" sz="2000" dirty="0" err="1"/>
              <a:t>principle</a:t>
            </a:r>
            <a:r>
              <a:rPr lang="pl-PL" sz="2000" dirty="0"/>
              <a:t>, </a:t>
            </a:r>
            <a:r>
              <a:rPr lang="pl-PL" sz="2000" dirty="0" err="1"/>
              <a:t>there</a:t>
            </a:r>
            <a:r>
              <a:rPr lang="pl-PL" sz="2000" dirty="0"/>
              <a:t> </a:t>
            </a:r>
            <a:r>
              <a:rPr lang="pl-PL" sz="2000" dirty="0" err="1"/>
              <a:t>is</a:t>
            </a:r>
            <a:r>
              <a:rPr lang="pl-PL" sz="2000" dirty="0"/>
              <a:t> </a:t>
            </a:r>
            <a:r>
              <a:rPr lang="pl-PL" sz="2000" dirty="0" err="1"/>
              <a:t>an</a:t>
            </a:r>
            <a:r>
              <a:rPr lang="pl-PL" sz="2000" dirty="0"/>
              <a:t> </a:t>
            </a:r>
            <a:r>
              <a:rPr lang="pl-PL" sz="2000" dirty="0" err="1"/>
              <a:t>unassigned</a:t>
            </a:r>
            <a:r>
              <a:rPr lang="pl-PL" sz="2000" dirty="0"/>
              <a:t> </a:t>
            </a:r>
            <a:r>
              <a:rPr lang="pl-PL" sz="2000" dirty="0" err="1"/>
              <a:t>candidate</a:t>
            </a:r>
            <a:r>
              <a:rPr lang="pl-PL" sz="2000" dirty="0"/>
              <a:t> </a:t>
            </a:r>
            <a:r>
              <a:rPr lang="pl-PL" sz="2000" dirty="0" err="1"/>
              <a:t>that</a:t>
            </a:r>
            <a:r>
              <a:rPr lang="pl-PL" sz="2000" dirty="0"/>
              <a:t> n/k </a:t>
            </a:r>
            <a:r>
              <a:rPr lang="pl-PL" sz="2000" dirty="0" err="1"/>
              <a:t>voters</a:t>
            </a:r>
            <a:r>
              <a:rPr lang="pl-PL" sz="2000" dirty="0"/>
              <a:t> </a:t>
            </a:r>
            <a:r>
              <a:rPr lang="pl-PL" sz="2000" dirty="0" err="1"/>
              <a:t>rank</a:t>
            </a:r>
            <a:r>
              <a:rPr lang="pl-PL" sz="2000" dirty="0"/>
              <a:t> </a:t>
            </a:r>
            <a:r>
              <a:rPr lang="pl-PL" sz="2000" dirty="0" err="1"/>
              <a:t>within</a:t>
            </a:r>
            <a:r>
              <a:rPr lang="pl-PL" sz="2000" dirty="0"/>
              <a:t> the </a:t>
            </a:r>
            <a:r>
              <a:rPr lang="pl-PL" sz="2000" dirty="0" err="1"/>
              <a:t>green</a:t>
            </a:r>
            <a:r>
              <a:rPr lang="pl-PL" sz="2000" dirty="0"/>
              <a:t> </a:t>
            </a:r>
            <a:r>
              <a:rPr lang="pl-PL" sz="2000" dirty="0" err="1"/>
              <a:t>area</a:t>
            </a:r>
            <a:br>
              <a:rPr lang="pl-PL" sz="2000" dirty="0"/>
            </a:br>
            <a:endParaRPr lang="pl-PL" sz="2000" dirty="0"/>
          </a:p>
        </p:txBody>
      </p:sp>
      <p:sp>
        <p:nvSpPr>
          <p:cNvPr id="23" name="Symbol zastępczy zawartości 2"/>
          <p:cNvSpPr txBox="1">
            <a:spLocks/>
          </p:cNvSpPr>
          <p:nvPr/>
        </p:nvSpPr>
        <p:spPr>
          <a:xfrm>
            <a:off x="5442846" y="4030693"/>
            <a:ext cx="3469143" cy="12478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pl-PL" sz="2000" dirty="0"/>
              <a:t>In the i-th </a:t>
            </a:r>
            <a:r>
              <a:rPr lang="pl-PL" sz="2000" dirty="0" err="1"/>
              <a:t>iteration</a:t>
            </a:r>
            <a:r>
              <a:rPr lang="pl-PL" sz="2000" dirty="0"/>
              <a:t> we </a:t>
            </a:r>
            <a:r>
              <a:rPr lang="pl-PL" sz="2000" dirty="0" err="1"/>
              <a:t>pick</a:t>
            </a:r>
            <a:r>
              <a:rPr lang="pl-PL" sz="2000" dirty="0"/>
              <a:t> a </a:t>
            </a:r>
            <a:r>
              <a:rPr lang="pl-PL" sz="2000" dirty="0" err="1"/>
              <a:t>candidate</a:t>
            </a:r>
            <a:r>
              <a:rPr lang="pl-PL" sz="2000" dirty="0"/>
              <a:t> </a:t>
            </a:r>
            <a:r>
              <a:rPr lang="pl-PL" sz="2000" dirty="0" err="1"/>
              <a:t>who</a:t>
            </a:r>
            <a:r>
              <a:rPr lang="pl-PL" sz="2000" dirty="0"/>
              <a:t> </a:t>
            </a:r>
            <a:r>
              <a:rPr lang="pl-PL" sz="2000" dirty="0" err="1"/>
              <a:t>gives</a:t>
            </a:r>
            <a:r>
              <a:rPr lang="pl-PL" sz="2000" dirty="0"/>
              <a:t> </a:t>
            </a:r>
            <a:r>
              <a:rPr lang="pl-PL" sz="2000" dirty="0" err="1"/>
              <a:t>his</a:t>
            </a:r>
            <a:r>
              <a:rPr lang="pl-PL" sz="2000" dirty="0"/>
              <a:t>/</a:t>
            </a:r>
            <a:r>
              <a:rPr lang="pl-PL" sz="2000" dirty="0" err="1"/>
              <a:t>her</a:t>
            </a:r>
            <a:r>
              <a:rPr lang="pl-PL" sz="2000" dirty="0"/>
              <a:t> </a:t>
            </a:r>
            <a:r>
              <a:rPr lang="pl-PL" sz="2000" dirty="0" err="1"/>
              <a:t>voters</a:t>
            </a:r>
            <a:r>
              <a:rPr lang="pl-PL" sz="2000" dirty="0"/>
              <a:t> </a:t>
            </a:r>
            <a:r>
              <a:rPr lang="pl-PL" sz="2000" dirty="0" err="1"/>
              <a:t>total</a:t>
            </a:r>
            <a:r>
              <a:rPr lang="pl-PL" sz="2000" dirty="0"/>
              <a:t> </a:t>
            </a:r>
            <a:r>
              <a:rPr lang="pl-PL" sz="2000" dirty="0" err="1"/>
              <a:t>satisfaction</a:t>
            </a:r>
            <a:r>
              <a:rPr lang="pl-PL" sz="2000" dirty="0"/>
              <a:t> </a:t>
            </a:r>
            <a:r>
              <a:rPr lang="pl-PL" sz="2000" dirty="0" err="1"/>
              <a:t>at</a:t>
            </a:r>
            <a:r>
              <a:rPr lang="pl-PL" sz="2000" dirty="0"/>
              <a:t> </a:t>
            </a:r>
            <a:r>
              <a:rPr lang="pl-PL" sz="2000" dirty="0" err="1"/>
              <a:t>least</a:t>
            </a:r>
            <a:r>
              <a:rPr lang="pl-PL" sz="2000" dirty="0"/>
              <a:t>:  </a:t>
            </a:r>
            <a:r>
              <a:rPr lang="pl-PL" sz="2000" b="1" dirty="0"/>
              <a:t>n/k ( m – i – (m-i)/(k-i) )</a:t>
            </a:r>
          </a:p>
        </p:txBody>
      </p:sp>
      <p:sp>
        <p:nvSpPr>
          <p:cNvPr id="24" name="Prostokąt 23"/>
          <p:cNvSpPr/>
          <p:nvPr/>
        </p:nvSpPr>
        <p:spPr>
          <a:xfrm rot="257146">
            <a:off x="4104355" y="5550885"/>
            <a:ext cx="4143769" cy="1153895"/>
          </a:xfrm>
          <a:prstGeom prst="rect">
            <a:avLst/>
          </a:prstGeom>
          <a:noFill/>
          <a:ln w="44450">
            <a:solidFill>
              <a:srgbClr val="FF0000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just"/>
            <a:r>
              <a:rPr lang="pl-PL" sz="2000" dirty="0">
                <a:solidFill>
                  <a:srgbClr val="FF0000"/>
                </a:solidFill>
              </a:rPr>
              <a:t>We </a:t>
            </a:r>
            <a:r>
              <a:rPr lang="pl-PL" sz="2000" dirty="0" err="1">
                <a:solidFill>
                  <a:srgbClr val="FF0000"/>
                </a:solidFill>
              </a:rPr>
              <a:t>achieve</a:t>
            </a:r>
            <a:r>
              <a:rPr lang="pl-PL" sz="2000" dirty="0">
                <a:solidFill>
                  <a:srgbClr val="FF0000"/>
                </a:solidFill>
              </a:rPr>
              <a:t>: </a:t>
            </a:r>
            <a:r>
              <a:rPr lang="pl-PL" sz="2000" b="1" dirty="0">
                <a:solidFill>
                  <a:srgbClr val="FF0000"/>
                </a:solidFill>
              </a:rPr>
              <a:t>1 – (k-1)/2(m-1) – </a:t>
            </a:r>
            <a:r>
              <a:rPr lang="pl-PL" sz="2000" b="1" dirty="0" err="1">
                <a:solidFill>
                  <a:srgbClr val="FF0000"/>
                </a:solidFill>
              </a:rPr>
              <a:t>H</a:t>
            </a:r>
            <a:r>
              <a:rPr lang="pl-PL" sz="2000" b="1" baseline="-25000" dirty="0" err="1">
                <a:solidFill>
                  <a:srgbClr val="FF0000"/>
                </a:solidFill>
              </a:rPr>
              <a:t>k</a:t>
            </a:r>
            <a:r>
              <a:rPr lang="pl-PL" sz="2000" b="1" dirty="0">
                <a:solidFill>
                  <a:srgbClr val="FF0000"/>
                </a:solidFill>
              </a:rPr>
              <a:t>/k</a:t>
            </a:r>
            <a:r>
              <a:rPr lang="pl-PL" sz="2000" dirty="0">
                <a:solidFill>
                  <a:srgbClr val="FF0000"/>
                </a:solidFill>
              </a:rPr>
              <a:t> </a:t>
            </a:r>
            <a:r>
              <a:rPr lang="pl-PL" sz="2000" dirty="0" err="1">
                <a:solidFill>
                  <a:srgbClr val="FF0000"/>
                </a:solidFill>
              </a:rPr>
              <a:t>fraction</a:t>
            </a:r>
            <a:r>
              <a:rPr lang="pl-PL" sz="2000" dirty="0">
                <a:solidFill>
                  <a:srgbClr val="FF0000"/>
                </a:solidFill>
              </a:rPr>
              <a:t> of maximum </a:t>
            </a:r>
            <a:r>
              <a:rPr lang="pl-PL" sz="2000" dirty="0" err="1">
                <a:solidFill>
                  <a:srgbClr val="FF0000"/>
                </a:solidFill>
              </a:rPr>
              <a:t>possible</a:t>
            </a:r>
            <a:r>
              <a:rPr lang="pl-PL" sz="2000" dirty="0">
                <a:solidFill>
                  <a:srgbClr val="FF0000"/>
                </a:solidFill>
              </a:rPr>
              <a:t> </a:t>
            </a:r>
            <a:r>
              <a:rPr lang="pl-PL" sz="2000" dirty="0" err="1">
                <a:solidFill>
                  <a:srgbClr val="FF0000"/>
                </a:solidFill>
              </a:rPr>
              <a:t>satisfaction</a:t>
            </a:r>
            <a:r>
              <a:rPr lang="pl-PL" sz="2000" dirty="0">
                <a:solidFill>
                  <a:srgbClr val="FF0000"/>
                </a:solidFill>
              </a:rPr>
              <a:t>!</a:t>
            </a:r>
          </a:p>
        </p:txBody>
      </p:sp>
      <p:pic>
        <p:nvPicPr>
          <p:cNvPr id="2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356" y="2020863"/>
            <a:ext cx="8796225" cy="347818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09827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800" decel="100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800" decel="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" decel="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" decel="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2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Okay, but </a:t>
            </a:r>
            <a:r>
              <a:rPr lang="pl-PL" dirty="0" err="1"/>
              <a:t>is</a:t>
            </a:r>
            <a:r>
              <a:rPr lang="pl-PL" dirty="0"/>
              <a:t> </a:t>
            </a:r>
            <a:r>
              <a:rPr lang="pl-PL" dirty="0" err="1"/>
              <a:t>it</a:t>
            </a:r>
            <a:r>
              <a:rPr lang="pl-PL" dirty="0"/>
              <a:t> </a:t>
            </a:r>
            <a:r>
              <a:rPr lang="pl-PL" dirty="0" err="1"/>
              <a:t>really</a:t>
            </a:r>
            <a:r>
              <a:rPr lang="pl-PL" dirty="0"/>
              <a:t> a </a:t>
            </a:r>
            <a:r>
              <a:rPr lang="pl-PL" dirty="0" err="1"/>
              <a:t>good</a:t>
            </a:r>
            <a:r>
              <a:rPr lang="pl-PL" dirty="0"/>
              <a:t> </a:t>
            </a:r>
            <a:r>
              <a:rPr lang="pl-PL" dirty="0" err="1"/>
              <a:t>result</a:t>
            </a:r>
            <a:r>
              <a:rPr lang="pl-PL" dirty="0"/>
              <a:t>?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pl-PL" dirty="0" err="1"/>
              <a:t>Polish</a:t>
            </a:r>
            <a:r>
              <a:rPr lang="pl-PL" dirty="0"/>
              <a:t> </a:t>
            </a:r>
            <a:r>
              <a:rPr lang="pl-PL" dirty="0" err="1"/>
              <a:t>parliamentary</a:t>
            </a:r>
            <a:r>
              <a:rPr lang="pl-PL" dirty="0"/>
              <a:t> </a:t>
            </a:r>
            <a:r>
              <a:rPr lang="pl-PL" dirty="0" err="1"/>
              <a:t>elections</a:t>
            </a:r>
            <a:r>
              <a:rPr lang="pl-PL" dirty="0"/>
              <a:t>:</a:t>
            </a:r>
          </a:p>
          <a:p>
            <a:pPr lvl="1"/>
            <a:r>
              <a:rPr lang="pl-PL" dirty="0"/>
              <a:t>k = 460, m = 6000</a:t>
            </a:r>
          </a:p>
          <a:p>
            <a:pPr lvl="1"/>
            <a:r>
              <a:rPr lang="pl-PL" dirty="0"/>
              <a:t>We </a:t>
            </a:r>
            <a:r>
              <a:rPr lang="pl-PL" dirty="0" err="1"/>
              <a:t>reach</a:t>
            </a:r>
            <a:r>
              <a:rPr lang="pl-PL" dirty="0"/>
              <a:t> </a:t>
            </a:r>
            <a:r>
              <a:rPr lang="pl-PL" dirty="0" err="1"/>
              <a:t>about</a:t>
            </a:r>
            <a:r>
              <a:rPr lang="pl-PL" dirty="0"/>
              <a:t> 96% of </a:t>
            </a:r>
            <a:r>
              <a:rPr lang="pl-PL" dirty="0" err="1"/>
              <a:t>maximal</a:t>
            </a:r>
            <a:r>
              <a:rPr lang="pl-PL" dirty="0"/>
              <a:t> </a:t>
            </a:r>
            <a:r>
              <a:rPr lang="pl-PL" dirty="0" err="1"/>
              <a:t>possible</a:t>
            </a:r>
            <a:r>
              <a:rPr lang="pl-PL" dirty="0"/>
              <a:t> </a:t>
            </a:r>
            <a:r>
              <a:rPr lang="pl-PL" dirty="0" err="1"/>
              <a:t>satisfaction</a:t>
            </a:r>
            <a:endParaRPr lang="pl-PL" dirty="0"/>
          </a:p>
          <a:p>
            <a:pPr lvl="1"/>
            <a:endParaRPr lang="pl-PL" dirty="0"/>
          </a:p>
          <a:p>
            <a:pPr lvl="1"/>
            <a:r>
              <a:rPr lang="pl-PL" dirty="0"/>
              <a:t>On the </a:t>
            </a:r>
            <a:r>
              <a:rPr lang="pl-PL" dirty="0" err="1"/>
              <a:t>avarage</a:t>
            </a:r>
            <a:r>
              <a:rPr lang="pl-PL" dirty="0"/>
              <a:t>, </a:t>
            </a:r>
            <a:r>
              <a:rPr lang="pl-PL" dirty="0" err="1"/>
              <a:t>every</a:t>
            </a:r>
            <a:r>
              <a:rPr lang="pl-PL" dirty="0"/>
              <a:t> </a:t>
            </a:r>
            <a:r>
              <a:rPr lang="pl-PL" dirty="0" err="1"/>
              <a:t>voter</a:t>
            </a:r>
            <a:r>
              <a:rPr lang="pl-PL" dirty="0"/>
              <a:t> </a:t>
            </a:r>
            <a:r>
              <a:rPr lang="pl-PL" dirty="0" err="1"/>
              <a:t>is</a:t>
            </a:r>
            <a:r>
              <a:rPr lang="pl-PL" dirty="0"/>
              <a:t> </a:t>
            </a:r>
            <a:r>
              <a:rPr lang="pl-PL" dirty="0" err="1"/>
              <a:t>represented</a:t>
            </a:r>
            <a:r>
              <a:rPr lang="pl-PL" dirty="0"/>
              <a:t> by </a:t>
            </a:r>
            <a:r>
              <a:rPr lang="pl-PL" dirty="0" err="1"/>
              <a:t>someone</a:t>
            </a:r>
            <a:r>
              <a:rPr lang="pl-PL" dirty="0"/>
              <a:t> </a:t>
            </a:r>
            <a:r>
              <a:rPr lang="pl-PL" dirty="0" err="1"/>
              <a:t>this</a:t>
            </a:r>
            <a:r>
              <a:rPr lang="pl-PL" dirty="0"/>
              <a:t> </a:t>
            </a:r>
            <a:r>
              <a:rPr lang="pl-PL" dirty="0" err="1"/>
              <a:t>voter</a:t>
            </a:r>
            <a:r>
              <a:rPr lang="pl-PL" dirty="0"/>
              <a:t> </a:t>
            </a:r>
            <a:r>
              <a:rPr lang="pl-PL" dirty="0" err="1"/>
              <a:t>prefers</a:t>
            </a:r>
            <a:r>
              <a:rPr lang="pl-PL" dirty="0"/>
              <a:t> to 96% of the </a:t>
            </a:r>
            <a:r>
              <a:rPr lang="pl-PL" dirty="0" err="1"/>
              <a:t>candidates</a:t>
            </a:r>
            <a:endParaRPr lang="pl-PL" dirty="0"/>
          </a:p>
          <a:p>
            <a:pPr lvl="1"/>
            <a:endParaRPr lang="pl-PL" dirty="0"/>
          </a:p>
          <a:p>
            <a:r>
              <a:rPr lang="pl-PL" dirty="0" err="1"/>
              <a:t>Problems</a:t>
            </a:r>
            <a:r>
              <a:rPr lang="pl-PL" dirty="0"/>
              <a:t>?</a:t>
            </a:r>
          </a:p>
          <a:p>
            <a:pPr lvl="1"/>
            <a:r>
              <a:rPr lang="pl-PL" dirty="0"/>
              <a:t>… the system </a:t>
            </a:r>
            <a:r>
              <a:rPr lang="pl-PL" dirty="0" err="1"/>
              <a:t>assumes</a:t>
            </a:r>
            <a:r>
              <a:rPr lang="pl-PL" dirty="0"/>
              <a:t> </a:t>
            </a:r>
            <a:r>
              <a:rPr lang="pl-PL" dirty="0" err="1"/>
              <a:t>that</a:t>
            </a:r>
            <a:r>
              <a:rPr lang="pl-PL" dirty="0"/>
              <a:t> </a:t>
            </a:r>
            <a:r>
              <a:rPr lang="pl-PL" dirty="0" err="1"/>
              <a:t>each</a:t>
            </a:r>
            <a:r>
              <a:rPr lang="pl-PL" dirty="0"/>
              <a:t> </a:t>
            </a:r>
            <a:r>
              <a:rPr lang="pl-PL" dirty="0" err="1"/>
              <a:t>voter</a:t>
            </a:r>
            <a:r>
              <a:rPr lang="pl-PL" dirty="0"/>
              <a:t> </a:t>
            </a:r>
            <a:r>
              <a:rPr lang="pl-PL" dirty="0" err="1"/>
              <a:t>would</a:t>
            </a:r>
            <a:r>
              <a:rPr lang="pl-PL" dirty="0"/>
              <a:t> </a:t>
            </a:r>
            <a:r>
              <a:rPr lang="pl-PL" dirty="0" err="1"/>
              <a:t>rank</a:t>
            </a:r>
            <a:r>
              <a:rPr lang="pl-PL" dirty="0"/>
              <a:t> 6000 </a:t>
            </a:r>
            <a:r>
              <a:rPr lang="pl-PL" dirty="0" err="1"/>
              <a:t>candidates</a:t>
            </a:r>
            <a:r>
              <a:rPr lang="pl-PL" dirty="0"/>
              <a:t>!!</a:t>
            </a:r>
          </a:p>
          <a:p>
            <a:pPr lvl="1"/>
            <a:r>
              <a:rPr lang="pl-PL" dirty="0" err="1"/>
              <a:t>There</a:t>
            </a:r>
            <a:r>
              <a:rPr lang="pl-PL" dirty="0"/>
              <a:t> </a:t>
            </a:r>
            <a:r>
              <a:rPr lang="pl-PL" dirty="0" err="1"/>
              <a:t>are</a:t>
            </a:r>
            <a:r>
              <a:rPr lang="pl-PL" dirty="0"/>
              <a:t> </a:t>
            </a:r>
            <a:r>
              <a:rPr lang="pl-PL" dirty="0" err="1"/>
              <a:t>workarounds</a:t>
            </a:r>
            <a:r>
              <a:rPr lang="pl-PL" dirty="0"/>
              <a:t> </a:t>
            </a:r>
            <a:r>
              <a:rPr lang="pl-PL" dirty="0">
                <a:sym typeface="Wingdings" panose="05000000000000000000" pitchFamily="2" charset="2"/>
              </a:rPr>
              <a:t></a:t>
            </a:r>
            <a:endParaRPr lang="pl-PL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591" y="1032443"/>
            <a:ext cx="8276935" cy="52270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69965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3200" dirty="0"/>
              <a:t>Monroe for 2-Euclidean </a:t>
            </a:r>
            <a:r>
              <a:rPr lang="pl-PL" sz="3200" dirty="0" err="1"/>
              <a:t>Preferences</a:t>
            </a:r>
            <a:endParaRPr lang="pl-PL" sz="3200" dirty="0"/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7460" y="4458952"/>
            <a:ext cx="1143000" cy="1143000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7460" y="3017520"/>
            <a:ext cx="1143000" cy="1143000"/>
          </a:xfrm>
          <a:prstGeom prst="rect">
            <a:avLst/>
          </a:prstGeom>
        </p:spPr>
      </p:pic>
      <p:pic>
        <p:nvPicPr>
          <p:cNvPr id="9" name="Obraz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7700" y="4458952"/>
            <a:ext cx="1143000" cy="1143000"/>
          </a:xfrm>
          <a:prstGeom prst="rect">
            <a:avLst/>
          </a:prstGeom>
        </p:spPr>
      </p:pic>
      <p:pic>
        <p:nvPicPr>
          <p:cNvPr id="11" name="Obraz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7700" y="3017520"/>
            <a:ext cx="1143000" cy="1143000"/>
          </a:xfrm>
          <a:prstGeom prst="rect">
            <a:avLst/>
          </a:prstGeom>
        </p:spPr>
      </p:pic>
      <p:sp>
        <p:nvSpPr>
          <p:cNvPr id="13" name="pole tekstowe 12"/>
          <p:cNvSpPr txBox="1"/>
          <p:nvPr/>
        </p:nvSpPr>
        <p:spPr>
          <a:xfrm>
            <a:off x="1158240" y="2072757"/>
            <a:ext cx="13614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/>
              <a:t>uniform on a </a:t>
            </a:r>
            <a:r>
              <a:rPr lang="pl-PL" dirty="0" err="1"/>
              <a:t>circle</a:t>
            </a:r>
            <a:endParaRPr lang="pl-PL" dirty="0"/>
          </a:p>
        </p:txBody>
      </p:sp>
      <p:sp>
        <p:nvSpPr>
          <p:cNvPr id="28" name="pole tekstowe 27"/>
          <p:cNvSpPr txBox="1"/>
          <p:nvPr/>
        </p:nvSpPr>
        <p:spPr>
          <a:xfrm>
            <a:off x="3078480" y="2211256"/>
            <a:ext cx="1361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 err="1"/>
              <a:t>Gaussian</a:t>
            </a:r>
            <a:endParaRPr lang="pl-PL" dirty="0"/>
          </a:p>
        </p:txBody>
      </p:sp>
      <p:pic>
        <p:nvPicPr>
          <p:cNvPr id="15" name="Obraz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7940" y="4458952"/>
            <a:ext cx="1143000" cy="1143000"/>
          </a:xfrm>
          <a:prstGeom prst="rect">
            <a:avLst/>
          </a:prstGeom>
        </p:spPr>
      </p:pic>
      <p:pic>
        <p:nvPicPr>
          <p:cNvPr id="17" name="Obraz 1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7940" y="3017520"/>
            <a:ext cx="1143000" cy="1143000"/>
          </a:xfrm>
          <a:prstGeom prst="rect">
            <a:avLst/>
          </a:prstGeom>
        </p:spPr>
      </p:pic>
      <p:sp>
        <p:nvSpPr>
          <p:cNvPr id="33" name="pole tekstowe 32"/>
          <p:cNvSpPr txBox="1"/>
          <p:nvPr/>
        </p:nvSpPr>
        <p:spPr>
          <a:xfrm>
            <a:off x="4998720" y="2211256"/>
            <a:ext cx="1361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/>
              <a:t>4 </a:t>
            </a:r>
            <a:r>
              <a:rPr lang="pl-PL" dirty="0" err="1"/>
              <a:t>Gaussians</a:t>
            </a:r>
            <a:endParaRPr lang="pl-PL" dirty="0"/>
          </a:p>
        </p:txBody>
      </p:sp>
      <p:pic>
        <p:nvPicPr>
          <p:cNvPr id="19" name="Obraz 1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8180" y="4458952"/>
            <a:ext cx="1143000" cy="1143000"/>
          </a:xfrm>
          <a:prstGeom prst="rect">
            <a:avLst/>
          </a:prstGeom>
        </p:spPr>
      </p:pic>
      <p:pic>
        <p:nvPicPr>
          <p:cNvPr id="21" name="Obraz 2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8180" y="3017520"/>
            <a:ext cx="1143000" cy="1143000"/>
          </a:xfrm>
          <a:prstGeom prst="rect">
            <a:avLst/>
          </a:prstGeom>
        </p:spPr>
      </p:pic>
      <p:sp>
        <p:nvSpPr>
          <p:cNvPr id="38" name="pole tekstowe 37"/>
          <p:cNvSpPr txBox="1"/>
          <p:nvPr/>
        </p:nvSpPr>
        <p:spPr>
          <a:xfrm>
            <a:off x="6918960" y="2072757"/>
            <a:ext cx="13614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/>
              <a:t>uniform on a </a:t>
            </a:r>
            <a:r>
              <a:rPr lang="pl-PL" dirty="0" err="1"/>
              <a:t>square</a:t>
            </a:r>
            <a:endParaRPr lang="pl-PL" dirty="0"/>
          </a:p>
        </p:txBody>
      </p:sp>
      <p:sp>
        <p:nvSpPr>
          <p:cNvPr id="16" name="Rectangle: Rounded Corners 37"/>
          <p:cNvSpPr/>
          <p:nvPr/>
        </p:nvSpPr>
        <p:spPr>
          <a:xfrm>
            <a:off x="373006" y="365417"/>
            <a:ext cx="8457643" cy="6071190"/>
          </a:xfrm>
          <a:prstGeom prst="roundRect">
            <a:avLst>
              <a:gd name="adj" fmla="val 13197"/>
            </a:avLst>
          </a:prstGeom>
          <a:solidFill>
            <a:schemeClr val="accent3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spcCol="0" rtlCol="0" anchor="ctr"/>
          <a:lstStyle/>
          <a:p>
            <a:pPr algn="ctr"/>
            <a:r>
              <a:rPr lang="pl-PL" sz="2800" b="1" dirty="0" err="1">
                <a:solidFill>
                  <a:schemeClr val="tx1"/>
                </a:solidFill>
              </a:rPr>
              <a:t>Computational</a:t>
            </a:r>
            <a:r>
              <a:rPr lang="pl-PL" sz="2800" b="1" dirty="0">
                <a:solidFill>
                  <a:schemeClr val="tx1"/>
                </a:solidFill>
              </a:rPr>
              <a:t> </a:t>
            </a:r>
            <a:r>
              <a:rPr lang="pl-PL" sz="2800" b="1" dirty="0" err="1">
                <a:solidFill>
                  <a:schemeClr val="tx1"/>
                </a:solidFill>
              </a:rPr>
              <a:t>Properties</a:t>
            </a:r>
            <a:r>
              <a:rPr lang="pl-PL" sz="2800" b="1" dirty="0">
                <a:solidFill>
                  <a:schemeClr val="tx1"/>
                </a:solidFill>
              </a:rPr>
              <a:t> of the Monroe </a:t>
            </a:r>
            <a:r>
              <a:rPr lang="pl-PL" sz="2800" b="1" dirty="0" err="1">
                <a:solidFill>
                  <a:schemeClr val="tx1"/>
                </a:solidFill>
              </a:rPr>
              <a:t>rule</a:t>
            </a:r>
            <a:r>
              <a:rPr lang="pl-PL" sz="2800" b="1" dirty="0">
                <a:solidFill>
                  <a:schemeClr val="tx1"/>
                </a:solidFill>
              </a:rPr>
              <a:t>:</a:t>
            </a:r>
            <a:br>
              <a:rPr lang="pl-PL" sz="2800" b="1" dirty="0">
                <a:solidFill>
                  <a:schemeClr val="tx1"/>
                </a:solidFill>
              </a:rPr>
            </a:br>
            <a:endParaRPr lang="pl-PL" sz="2800" b="1" dirty="0">
              <a:solidFill>
                <a:schemeClr val="tx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sz="2400" dirty="0">
                <a:solidFill>
                  <a:schemeClr val="tx1"/>
                </a:solidFill>
              </a:rPr>
              <a:t>NP-hard to </a:t>
            </a:r>
            <a:r>
              <a:rPr lang="pl-PL" sz="2400" dirty="0" err="1">
                <a:solidFill>
                  <a:schemeClr val="tx1"/>
                </a:solidFill>
              </a:rPr>
              <a:t>compute</a:t>
            </a:r>
            <a:r>
              <a:rPr lang="pl-PL" sz="2400" dirty="0">
                <a:solidFill>
                  <a:schemeClr val="tx1"/>
                </a:solidFill>
              </a:rPr>
              <a:t>:</a:t>
            </a:r>
            <a:br>
              <a:rPr lang="pl-PL" sz="2400" dirty="0">
                <a:solidFill>
                  <a:schemeClr val="tx1"/>
                </a:solidFill>
              </a:rPr>
            </a:br>
            <a:r>
              <a:rPr lang="pl-PL" sz="2000" dirty="0">
                <a:solidFill>
                  <a:schemeClr val="tx1"/>
                </a:solidFill>
              </a:rPr>
              <a:t>[PRZ08] A. </a:t>
            </a:r>
            <a:r>
              <a:rPr lang="pl-PL" sz="2000" dirty="0" err="1">
                <a:solidFill>
                  <a:schemeClr val="tx1"/>
                </a:solidFill>
              </a:rPr>
              <a:t>Procaccia</a:t>
            </a:r>
            <a:r>
              <a:rPr lang="pl-PL" sz="2000" dirty="0">
                <a:solidFill>
                  <a:schemeClr val="tx1"/>
                </a:solidFill>
              </a:rPr>
              <a:t>, J. </a:t>
            </a:r>
            <a:r>
              <a:rPr lang="pl-PL" sz="2000" dirty="0" err="1">
                <a:solidFill>
                  <a:schemeClr val="tx1"/>
                </a:solidFill>
              </a:rPr>
              <a:t>Rosenschein</a:t>
            </a:r>
            <a:r>
              <a:rPr lang="pl-PL" sz="2000" dirty="0">
                <a:solidFill>
                  <a:schemeClr val="tx1"/>
                </a:solidFill>
              </a:rPr>
              <a:t>, A. Zohar, </a:t>
            </a:r>
            <a:r>
              <a:rPr lang="en-US" sz="2000" dirty="0">
                <a:solidFill>
                  <a:schemeClr val="tx1"/>
                </a:solidFill>
              </a:rPr>
              <a:t>On the complexity of achieving proportional representation</a:t>
            </a:r>
            <a:r>
              <a:rPr lang="pl-PL" sz="2000" dirty="0">
                <a:solidFill>
                  <a:schemeClr val="tx1"/>
                </a:solidFill>
              </a:rPr>
              <a:t>,</a:t>
            </a:r>
            <a:r>
              <a:rPr lang="en-US" sz="2000" dirty="0">
                <a:solidFill>
                  <a:schemeClr val="tx1"/>
                </a:solidFill>
              </a:rPr>
              <a:t> Social Choice and Welfare</a:t>
            </a:r>
            <a:r>
              <a:rPr lang="pl-PL" sz="2000" dirty="0">
                <a:solidFill>
                  <a:schemeClr val="tx1"/>
                </a:solidFill>
              </a:rPr>
              <a:t>, 2008.</a:t>
            </a:r>
            <a:br>
              <a:rPr lang="pl-PL" sz="2000" dirty="0">
                <a:solidFill>
                  <a:schemeClr val="tx1"/>
                </a:solidFill>
              </a:rPr>
            </a:br>
            <a:endParaRPr lang="pl-PL" sz="2000" dirty="0">
              <a:solidFill>
                <a:schemeClr val="tx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sz="2400" dirty="0">
                <a:solidFill>
                  <a:schemeClr val="tx1"/>
                </a:solidFill>
              </a:rPr>
              <a:t>No FPT </a:t>
            </a:r>
            <a:r>
              <a:rPr lang="pl-PL" sz="2400" dirty="0" err="1">
                <a:solidFill>
                  <a:schemeClr val="tx1"/>
                </a:solidFill>
              </a:rPr>
              <a:t>algorithms</a:t>
            </a:r>
            <a:r>
              <a:rPr lang="pl-PL" sz="2400" dirty="0">
                <a:solidFill>
                  <a:schemeClr val="tx1"/>
                </a:solidFill>
              </a:rPr>
              <a:t> for </a:t>
            </a:r>
            <a:r>
              <a:rPr lang="pl-PL" sz="2400" dirty="0" err="1">
                <a:solidFill>
                  <a:schemeClr val="tx1"/>
                </a:solidFill>
              </a:rPr>
              <a:t>many</a:t>
            </a:r>
            <a:r>
              <a:rPr lang="pl-PL" sz="2400" dirty="0">
                <a:solidFill>
                  <a:schemeClr val="tx1"/>
                </a:solidFill>
              </a:rPr>
              <a:t> </a:t>
            </a:r>
            <a:r>
              <a:rPr lang="pl-PL" sz="2400" dirty="0" err="1">
                <a:solidFill>
                  <a:schemeClr val="tx1"/>
                </a:solidFill>
              </a:rPr>
              <a:t>natural</a:t>
            </a:r>
            <a:r>
              <a:rPr lang="pl-PL" sz="2400" dirty="0">
                <a:solidFill>
                  <a:schemeClr val="tx1"/>
                </a:solidFill>
              </a:rPr>
              <a:t> </a:t>
            </a:r>
            <a:r>
              <a:rPr lang="pl-PL" sz="2400" dirty="0" err="1">
                <a:solidFill>
                  <a:schemeClr val="tx1"/>
                </a:solidFill>
              </a:rPr>
              <a:t>parameters</a:t>
            </a:r>
            <a:r>
              <a:rPr lang="pl-PL" sz="2400" dirty="0">
                <a:solidFill>
                  <a:schemeClr val="tx1"/>
                </a:solidFill>
              </a:rPr>
              <a:t>:</a:t>
            </a:r>
            <a:br>
              <a:rPr lang="pl-PL" sz="2400" dirty="0">
                <a:solidFill>
                  <a:schemeClr val="tx1"/>
                </a:solidFill>
              </a:rPr>
            </a:br>
            <a:r>
              <a:rPr lang="pl-PL" sz="2000" dirty="0">
                <a:solidFill>
                  <a:schemeClr val="tx1"/>
                </a:solidFill>
              </a:rPr>
              <a:t>[BSU13] N. </a:t>
            </a:r>
            <a:r>
              <a:rPr lang="pl-PL" sz="2000" dirty="0" err="1">
                <a:solidFill>
                  <a:schemeClr val="tx1"/>
                </a:solidFill>
              </a:rPr>
              <a:t>Betzler</a:t>
            </a:r>
            <a:r>
              <a:rPr lang="pl-PL" sz="2000" dirty="0">
                <a:solidFill>
                  <a:schemeClr val="tx1"/>
                </a:solidFill>
              </a:rPr>
              <a:t>, A. </a:t>
            </a:r>
            <a:r>
              <a:rPr lang="pl-PL" sz="2000" dirty="0" err="1">
                <a:solidFill>
                  <a:schemeClr val="tx1"/>
                </a:solidFill>
              </a:rPr>
              <a:t>Slinko</a:t>
            </a:r>
            <a:r>
              <a:rPr lang="pl-PL" sz="2000" dirty="0">
                <a:solidFill>
                  <a:schemeClr val="tx1"/>
                </a:solidFill>
              </a:rPr>
              <a:t>, J. </a:t>
            </a:r>
            <a:r>
              <a:rPr lang="pl-PL" sz="2000" dirty="0" err="1">
                <a:solidFill>
                  <a:schemeClr val="tx1"/>
                </a:solidFill>
              </a:rPr>
              <a:t>Uhlmann</a:t>
            </a:r>
            <a:r>
              <a:rPr lang="pl-PL" sz="2000" dirty="0">
                <a:solidFill>
                  <a:schemeClr val="tx1"/>
                </a:solidFill>
              </a:rPr>
              <a:t>, On the </a:t>
            </a:r>
            <a:r>
              <a:rPr lang="pl-PL" sz="2000" dirty="0" err="1">
                <a:solidFill>
                  <a:schemeClr val="tx1"/>
                </a:solidFill>
              </a:rPr>
              <a:t>Computation</a:t>
            </a:r>
            <a:r>
              <a:rPr lang="pl-PL" sz="2000" dirty="0">
                <a:solidFill>
                  <a:schemeClr val="tx1"/>
                </a:solidFill>
              </a:rPr>
              <a:t> of </a:t>
            </a:r>
            <a:r>
              <a:rPr lang="pl-PL" sz="2000" dirty="0" err="1">
                <a:solidFill>
                  <a:schemeClr val="tx1"/>
                </a:solidFill>
              </a:rPr>
              <a:t>Fully</a:t>
            </a:r>
            <a:r>
              <a:rPr lang="pl-PL" sz="2000" dirty="0">
                <a:solidFill>
                  <a:schemeClr val="tx1"/>
                </a:solidFill>
              </a:rPr>
              <a:t> </a:t>
            </a:r>
            <a:r>
              <a:rPr lang="pl-PL" sz="2000" dirty="0" err="1">
                <a:solidFill>
                  <a:schemeClr val="tx1"/>
                </a:solidFill>
              </a:rPr>
              <a:t>Proportional</a:t>
            </a:r>
            <a:r>
              <a:rPr lang="pl-PL" sz="2000" dirty="0">
                <a:solidFill>
                  <a:schemeClr val="tx1"/>
                </a:solidFill>
              </a:rPr>
              <a:t> </a:t>
            </a:r>
            <a:r>
              <a:rPr lang="pl-PL" sz="2000" dirty="0" err="1">
                <a:solidFill>
                  <a:schemeClr val="tx1"/>
                </a:solidFill>
              </a:rPr>
              <a:t>Representation</a:t>
            </a:r>
            <a:r>
              <a:rPr lang="pl-PL" sz="2000" dirty="0">
                <a:solidFill>
                  <a:schemeClr val="tx1"/>
                </a:solidFill>
              </a:rPr>
              <a:t>. J. </a:t>
            </a:r>
            <a:r>
              <a:rPr lang="pl-PL" sz="2000" dirty="0" err="1">
                <a:solidFill>
                  <a:schemeClr val="tx1"/>
                </a:solidFill>
              </a:rPr>
              <a:t>Artif</a:t>
            </a:r>
            <a:r>
              <a:rPr lang="pl-PL" sz="2000" dirty="0">
                <a:solidFill>
                  <a:schemeClr val="tx1"/>
                </a:solidFill>
              </a:rPr>
              <a:t>. </a:t>
            </a:r>
            <a:r>
              <a:rPr lang="pl-PL" sz="2000" dirty="0" err="1">
                <a:solidFill>
                  <a:schemeClr val="tx1"/>
                </a:solidFill>
              </a:rPr>
              <a:t>Intell</a:t>
            </a:r>
            <a:r>
              <a:rPr lang="pl-PL" sz="2000" dirty="0">
                <a:solidFill>
                  <a:schemeClr val="tx1"/>
                </a:solidFill>
              </a:rPr>
              <a:t>. Res, 2013.</a:t>
            </a:r>
            <a:br>
              <a:rPr lang="pl-PL" sz="2000" dirty="0">
                <a:solidFill>
                  <a:schemeClr val="tx1"/>
                </a:solidFill>
              </a:rPr>
            </a:br>
            <a:endParaRPr lang="pl-PL" sz="2000" dirty="0">
              <a:solidFill>
                <a:schemeClr val="tx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sz="2400" dirty="0">
                <a:solidFill>
                  <a:schemeClr val="tx1"/>
                </a:solidFill>
              </a:rPr>
              <a:t>Admits relatively good approx. (i.e., Greedy Monroe):</a:t>
            </a:r>
            <a:br>
              <a:rPr lang="pl-PL" sz="2400" dirty="0">
                <a:solidFill>
                  <a:schemeClr val="tx1"/>
                </a:solidFill>
              </a:rPr>
            </a:br>
            <a:r>
              <a:rPr lang="pl-PL" sz="2000" dirty="0">
                <a:solidFill>
                  <a:schemeClr val="tx1"/>
                </a:solidFill>
              </a:rPr>
              <a:t>[SFS15] P. Skowron, P. Faliszewski, A. </a:t>
            </a:r>
            <a:r>
              <a:rPr lang="pl-PL" sz="2000" dirty="0" err="1">
                <a:solidFill>
                  <a:schemeClr val="tx1"/>
                </a:solidFill>
              </a:rPr>
              <a:t>Slinko</a:t>
            </a:r>
            <a:r>
              <a:rPr lang="pl-PL" sz="2000" dirty="0">
                <a:solidFill>
                  <a:schemeClr val="tx1"/>
                </a:solidFill>
              </a:rPr>
              <a:t>, </a:t>
            </a:r>
            <a:r>
              <a:rPr lang="pl-PL" sz="2000" dirty="0" err="1">
                <a:solidFill>
                  <a:schemeClr val="tx1"/>
                </a:solidFill>
              </a:rPr>
              <a:t>Achieving</a:t>
            </a:r>
            <a:r>
              <a:rPr lang="pl-PL" sz="2000" dirty="0">
                <a:solidFill>
                  <a:schemeClr val="tx1"/>
                </a:solidFill>
              </a:rPr>
              <a:t> </a:t>
            </a:r>
            <a:r>
              <a:rPr lang="pl-PL" sz="2000" dirty="0" err="1">
                <a:solidFill>
                  <a:schemeClr val="tx1"/>
                </a:solidFill>
              </a:rPr>
              <a:t>fully</a:t>
            </a:r>
            <a:r>
              <a:rPr lang="pl-PL" sz="2000" dirty="0">
                <a:solidFill>
                  <a:schemeClr val="tx1"/>
                </a:solidFill>
              </a:rPr>
              <a:t> </a:t>
            </a:r>
            <a:r>
              <a:rPr lang="pl-PL" sz="2000" dirty="0" err="1">
                <a:solidFill>
                  <a:schemeClr val="tx1"/>
                </a:solidFill>
              </a:rPr>
              <a:t>proportional</a:t>
            </a:r>
            <a:r>
              <a:rPr lang="pl-PL" sz="2000" dirty="0">
                <a:solidFill>
                  <a:schemeClr val="tx1"/>
                </a:solidFill>
              </a:rPr>
              <a:t> </a:t>
            </a:r>
            <a:r>
              <a:rPr lang="pl-PL" sz="2000" dirty="0" err="1">
                <a:solidFill>
                  <a:schemeClr val="tx1"/>
                </a:solidFill>
              </a:rPr>
              <a:t>representation</a:t>
            </a:r>
            <a:r>
              <a:rPr lang="pl-PL" sz="2000" dirty="0">
                <a:solidFill>
                  <a:schemeClr val="tx1"/>
                </a:solidFill>
              </a:rPr>
              <a:t>: </a:t>
            </a:r>
            <a:r>
              <a:rPr lang="pl-PL" sz="2000" dirty="0" err="1">
                <a:solidFill>
                  <a:schemeClr val="tx1"/>
                </a:solidFill>
              </a:rPr>
              <a:t>Approximability</a:t>
            </a:r>
            <a:r>
              <a:rPr lang="pl-PL" sz="2000" dirty="0">
                <a:solidFill>
                  <a:schemeClr val="tx1"/>
                </a:solidFill>
              </a:rPr>
              <a:t> </a:t>
            </a:r>
            <a:r>
              <a:rPr lang="pl-PL" sz="2000" dirty="0" err="1">
                <a:solidFill>
                  <a:schemeClr val="tx1"/>
                </a:solidFill>
              </a:rPr>
              <a:t>results</a:t>
            </a:r>
            <a:r>
              <a:rPr lang="pl-PL" sz="2000" dirty="0">
                <a:solidFill>
                  <a:schemeClr val="tx1"/>
                </a:solidFill>
              </a:rPr>
              <a:t>. </a:t>
            </a:r>
            <a:r>
              <a:rPr lang="pl-PL" sz="2000" dirty="0" err="1">
                <a:solidFill>
                  <a:schemeClr val="tx1"/>
                </a:solidFill>
              </a:rPr>
              <a:t>Artif</a:t>
            </a:r>
            <a:r>
              <a:rPr lang="pl-PL" sz="2000" dirty="0">
                <a:solidFill>
                  <a:schemeClr val="tx1"/>
                </a:solidFill>
              </a:rPr>
              <a:t>. </a:t>
            </a:r>
            <a:r>
              <a:rPr lang="pl-PL" sz="2000" dirty="0" err="1">
                <a:solidFill>
                  <a:schemeClr val="tx1"/>
                </a:solidFill>
              </a:rPr>
              <a:t>Intell</a:t>
            </a:r>
            <a:r>
              <a:rPr lang="pl-PL" sz="2000" dirty="0">
                <a:solidFill>
                  <a:schemeClr val="tx1"/>
                </a:solidFill>
              </a:rPr>
              <a:t>, 2015.</a:t>
            </a:r>
          </a:p>
        </p:txBody>
      </p:sp>
    </p:spTree>
    <p:extLst>
      <p:ext uri="{BB962C8B-B14F-4D97-AF65-F5344CB8AC3E}">
        <p14:creationId xmlns:p14="http://schemas.microsoft.com/office/powerpoint/2010/main" val="23358937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2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>
          <a:xfrm>
            <a:off x="1858628" y="2493485"/>
            <a:ext cx="5754284" cy="720080"/>
          </a:xfrm>
        </p:spPr>
        <p:txBody>
          <a:bodyPr>
            <a:noAutofit/>
          </a:bodyPr>
          <a:lstStyle/>
          <a:p>
            <a:r>
              <a:rPr lang="pl-PL" sz="7200" dirty="0" err="1"/>
              <a:t>Further</a:t>
            </a:r>
            <a:r>
              <a:rPr lang="pl-PL" sz="7200" dirty="0"/>
              <a:t> </a:t>
            </a:r>
            <a:r>
              <a:rPr lang="pl-PL" sz="7200" dirty="0" err="1"/>
              <a:t>Topics</a:t>
            </a:r>
            <a:endParaRPr lang="pl-PL" sz="7200" dirty="0"/>
          </a:p>
        </p:txBody>
      </p:sp>
    </p:spTree>
    <p:extLst>
      <p:ext uri="{BB962C8B-B14F-4D97-AF65-F5344CB8AC3E}">
        <p14:creationId xmlns:p14="http://schemas.microsoft.com/office/powerpoint/2010/main" val="2023842042"/>
      </p:ext>
    </p:extLst>
  </p:cSld>
  <p:clrMapOvr>
    <a:masterClrMapping/>
  </p:clrMapOvr>
</p:sld>
</file>

<file path=ppt/slides/slide2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ostokąt zaokrąglony 7"/>
          <p:cNvSpPr/>
          <p:nvPr/>
        </p:nvSpPr>
        <p:spPr>
          <a:xfrm>
            <a:off x="428988" y="1297240"/>
            <a:ext cx="4061915" cy="177786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pl-PL" b="1" u="sng" dirty="0" err="1">
                <a:solidFill>
                  <a:schemeClr val="tx1"/>
                </a:solidFill>
              </a:rPr>
              <a:t>Committee</a:t>
            </a:r>
            <a:r>
              <a:rPr lang="pl-PL" b="1" u="sng" dirty="0">
                <a:solidFill>
                  <a:schemeClr val="tx1"/>
                </a:solidFill>
              </a:rPr>
              <a:t> </a:t>
            </a:r>
            <a:r>
              <a:rPr lang="pl-PL" b="1" u="sng" dirty="0" err="1">
                <a:solidFill>
                  <a:schemeClr val="tx1"/>
                </a:solidFill>
              </a:rPr>
              <a:t>monotonicity</a:t>
            </a:r>
            <a:endParaRPr lang="pl-PL" b="1" u="sng" dirty="0">
              <a:solidFill>
                <a:schemeClr val="tx1"/>
              </a:solidFill>
            </a:endParaRPr>
          </a:p>
          <a:p>
            <a:r>
              <a:rPr lang="pl-PL" dirty="0" err="1">
                <a:solidFill>
                  <a:schemeClr val="tx1"/>
                </a:solidFill>
              </a:rPr>
              <a:t>If</a:t>
            </a:r>
            <a:r>
              <a:rPr lang="pl-PL" dirty="0">
                <a:solidFill>
                  <a:schemeClr val="tx1"/>
                </a:solidFill>
              </a:rPr>
              <a:t> a </a:t>
            </a:r>
            <a:r>
              <a:rPr lang="pl-PL" dirty="0" err="1">
                <a:solidFill>
                  <a:schemeClr val="tx1"/>
                </a:solidFill>
              </a:rPr>
              <a:t>rule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picks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some</a:t>
            </a:r>
            <a:r>
              <a:rPr lang="pl-PL" dirty="0">
                <a:solidFill>
                  <a:schemeClr val="tx1"/>
                </a:solidFill>
              </a:rPr>
              <a:t> set </a:t>
            </a:r>
            <a:r>
              <a:rPr lang="pl-PL" i="1" dirty="0">
                <a:solidFill>
                  <a:schemeClr val="tx1"/>
                </a:solidFill>
              </a:rPr>
              <a:t>W</a:t>
            </a:r>
            <a:r>
              <a:rPr lang="pl-PL" dirty="0">
                <a:solidFill>
                  <a:schemeClr val="tx1"/>
                </a:solidFill>
              </a:rPr>
              <a:t> of </a:t>
            </a:r>
            <a:r>
              <a:rPr lang="pl-PL" dirty="0" err="1">
                <a:solidFill>
                  <a:schemeClr val="tx1"/>
                </a:solidFill>
              </a:rPr>
              <a:t>winners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when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electing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parliament</a:t>
            </a:r>
            <a:r>
              <a:rPr lang="pl-PL" dirty="0">
                <a:solidFill>
                  <a:schemeClr val="tx1"/>
                </a:solidFill>
              </a:rPr>
              <a:t> of </a:t>
            </a:r>
            <a:r>
              <a:rPr lang="pl-PL" dirty="0" err="1">
                <a:solidFill>
                  <a:schemeClr val="tx1"/>
                </a:solidFill>
              </a:rPr>
              <a:t>size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i="1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, </a:t>
            </a:r>
            <a:r>
              <a:rPr lang="pl-PL" dirty="0" err="1">
                <a:solidFill>
                  <a:schemeClr val="tx1"/>
                </a:solidFill>
              </a:rPr>
              <a:t>this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rule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should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pick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i="1" dirty="0">
                <a:solidFill>
                  <a:schemeClr val="tx1"/>
                </a:solidFill>
              </a:rPr>
              <a:t>W’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such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that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i="1" dirty="0">
                <a:solidFill>
                  <a:schemeClr val="tx1"/>
                </a:solidFill>
              </a:rPr>
              <a:t>W </a:t>
            </a:r>
            <a:r>
              <a:rPr lang="pl-PL" i="1" dirty="0">
                <a:solidFill>
                  <a:schemeClr val="tx1"/>
                </a:solidFill>
                <a:sym typeface="Symbol"/>
              </a:rPr>
              <a:t></a:t>
            </a:r>
            <a:r>
              <a:rPr lang="pl-PL" i="1" dirty="0">
                <a:solidFill>
                  <a:schemeClr val="tx1"/>
                </a:solidFill>
              </a:rPr>
              <a:t> W’</a:t>
            </a:r>
            <a:r>
              <a:rPr lang="pl-PL" dirty="0">
                <a:solidFill>
                  <a:schemeClr val="tx1"/>
                </a:solidFill>
              </a:rPr>
              <a:t>, </a:t>
            </a:r>
            <a:r>
              <a:rPr lang="pl-PL" dirty="0" err="1">
                <a:solidFill>
                  <a:schemeClr val="tx1"/>
                </a:solidFill>
              </a:rPr>
              <a:t>when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electing</a:t>
            </a:r>
            <a:r>
              <a:rPr lang="pl-PL" dirty="0">
                <a:solidFill>
                  <a:schemeClr val="tx1"/>
                </a:solidFill>
              </a:rPr>
              <a:t> a </a:t>
            </a:r>
            <a:r>
              <a:rPr lang="pl-PL" dirty="0" err="1">
                <a:solidFill>
                  <a:schemeClr val="tx1"/>
                </a:solidFill>
              </a:rPr>
              <a:t>parliament</a:t>
            </a:r>
            <a:r>
              <a:rPr lang="pl-PL" dirty="0">
                <a:solidFill>
                  <a:schemeClr val="tx1"/>
                </a:solidFill>
              </a:rPr>
              <a:t> of </a:t>
            </a:r>
            <a:r>
              <a:rPr lang="pl-PL" dirty="0" err="1">
                <a:solidFill>
                  <a:schemeClr val="tx1"/>
                </a:solidFill>
              </a:rPr>
              <a:t>size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i="1" dirty="0">
                <a:solidFill>
                  <a:schemeClr val="tx1"/>
                </a:solidFill>
              </a:rPr>
              <a:t>k+1</a:t>
            </a:r>
            <a:r>
              <a:rPr lang="pl-PL" dirty="0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1454" y="2295262"/>
            <a:ext cx="374159" cy="6619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5" name="Tytuł 3"/>
          <p:cNvSpPr txBox="1">
            <a:spLocks/>
          </p:cNvSpPr>
          <p:nvPr/>
        </p:nvSpPr>
        <p:spPr>
          <a:xfrm>
            <a:off x="457562" y="-44637"/>
            <a:ext cx="8229600" cy="11956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l-PL" sz="3200" dirty="0" err="1"/>
              <a:t>Proportional</a:t>
            </a:r>
            <a:r>
              <a:rPr lang="pl-PL" sz="3200" dirty="0"/>
              <a:t> </a:t>
            </a:r>
            <a:r>
              <a:rPr lang="pl-PL" sz="3200" dirty="0" err="1"/>
              <a:t>Rankings</a:t>
            </a:r>
            <a:endParaRPr lang="pl-PL" sz="3200" dirty="0"/>
          </a:p>
        </p:txBody>
      </p:sp>
      <p:sp>
        <p:nvSpPr>
          <p:cNvPr id="56" name="pole tekstowe 55"/>
          <p:cNvSpPr txBox="1"/>
          <p:nvPr/>
        </p:nvSpPr>
        <p:spPr>
          <a:xfrm>
            <a:off x="4661917" y="1240617"/>
            <a:ext cx="395877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err="1"/>
              <a:t>Committee</a:t>
            </a:r>
            <a:r>
              <a:rPr lang="pl-PL" dirty="0"/>
              <a:t> </a:t>
            </a:r>
            <a:r>
              <a:rPr lang="pl-PL" dirty="0" err="1"/>
              <a:t>monotonicity</a:t>
            </a:r>
            <a:r>
              <a:rPr lang="pl-PL" dirty="0"/>
              <a:t> </a:t>
            </a:r>
            <a:r>
              <a:rPr lang="pl-PL" dirty="0" err="1"/>
              <a:t>can</a:t>
            </a:r>
            <a:r>
              <a:rPr lang="pl-PL" dirty="0"/>
              <a:t> be </a:t>
            </a:r>
            <a:r>
              <a:rPr lang="pl-PL" dirty="0" err="1"/>
              <a:t>used</a:t>
            </a:r>
            <a:r>
              <a:rPr lang="pl-PL" dirty="0"/>
              <a:t> to</a:t>
            </a:r>
          </a:p>
          <a:p>
            <a:r>
              <a:rPr lang="pl-PL" dirty="0" err="1"/>
              <a:t>create</a:t>
            </a:r>
            <a:r>
              <a:rPr lang="pl-PL" dirty="0"/>
              <a:t> a ranking:</a:t>
            </a:r>
          </a:p>
        </p:txBody>
      </p:sp>
      <p:pic>
        <p:nvPicPr>
          <p:cNvPr id="5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8240" y="2288220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9059" y="2316037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0395" y="2337237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" name="pole tekstowe 59"/>
          <p:cNvSpPr txBox="1"/>
          <p:nvPr/>
        </p:nvSpPr>
        <p:spPr>
          <a:xfrm>
            <a:off x="5199586" y="244449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61" name="pole tekstowe 60"/>
          <p:cNvSpPr txBox="1"/>
          <p:nvPr/>
        </p:nvSpPr>
        <p:spPr>
          <a:xfrm>
            <a:off x="5745130" y="2435262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62" name="pole tekstowe 61"/>
          <p:cNvSpPr txBox="1"/>
          <p:nvPr/>
        </p:nvSpPr>
        <p:spPr>
          <a:xfrm>
            <a:off x="6289842" y="2452145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63" name="pole tekstowe 62"/>
          <p:cNvSpPr txBox="1"/>
          <p:nvPr/>
        </p:nvSpPr>
        <p:spPr>
          <a:xfrm>
            <a:off x="6849930" y="2452145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64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0657" y="229264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5" name="Prostokąt: zaokrąglone rogi 64"/>
          <p:cNvSpPr/>
          <p:nvPr/>
        </p:nvSpPr>
        <p:spPr>
          <a:xfrm>
            <a:off x="4860419" y="2292662"/>
            <a:ext cx="430864" cy="697454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66" name="Obraz 65" descr="bob-c.jpg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5992" y="2306576"/>
            <a:ext cx="358808" cy="666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pole tekstowe 67"/>
          <p:cNvSpPr txBox="1"/>
          <p:nvPr/>
        </p:nvSpPr>
        <p:spPr>
          <a:xfrm>
            <a:off x="7457365" y="2452145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0" name="pole tekstowe 69"/>
              <p:cNvSpPr txBox="1"/>
              <p:nvPr/>
            </p:nvSpPr>
            <p:spPr>
              <a:xfrm>
                <a:off x="4742576" y="3555313"/>
                <a:ext cx="3760068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pl-PL" sz="2800" dirty="0"/>
                  <a:t>Committee of </a:t>
                </a:r>
                <a:r>
                  <a:rPr lang="pl-PL" sz="2800" dirty="0" err="1"/>
                  <a:t>size</a:t>
                </a:r>
                <a:r>
                  <a:rPr lang="pl-PL" sz="2800" dirty="0"/>
                  <a:t> </a:t>
                </a:r>
                <a14:m>
                  <m:oMath xmlns:m="http://schemas.openxmlformats.org/officeDocument/2006/math">
                    <m:r>
                      <a:rPr lang="pl-PL" sz="2800" b="0" i="1" smtClean="0">
                        <a:latin typeface="Cambria Math" panose="02040503050406030204" pitchFamily="18" charset="0"/>
                      </a:rPr>
                      <m:t>𝑘</m:t>
                    </m:r>
                    <m:r>
                      <a:rPr lang="pl-PL" sz="28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pl-PL" sz="2800" b="0" i="1" smtClean="0">
                        <a:latin typeface="Cambria Math" panose="02040503050406030204" pitchFamily="18" charset="0"/>
                      </a:rPr>
                      <m:t>1</m:t>
                    </m:r>
                  </m:oMath>
                </a14:m>
                <a:endParaRPr lang="pl-PL" sz="2800" dirty="0"/>
              </a:p>
            </p:txBody>
          </p:sp>
        </mc:Choice>
        <mc:Fallback xmlns="">
          <p:sp>
            <p:nvSpPr>
              <p:cNvPr id="70" name="pole tekstowe 6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42576" y="3555313"/>
                <a:ext cx="3760068" cy="523220"/>
              </a:xfrm>
              <a:prstGeom prst="rect">
                <a:avLst/>
              </a:prstGeom>
              <a:blipFill>
                <a:blip r:embed="rId9"/>
                <a:stretch>
                  <a:fillRect l="-3404" t="-10465" b="-32558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01374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/>
      <p:bldP spid="60" grpId="0"/>
      <p:bldP spid="61" grpId="0"/>
      <p:bldP spid="62" grpId="0"/>
      <p:bldP spid="63" grpId="0"/>
      <p:bldP spid="65" grpId="0" animBg="1"/>
      <p:bldP spid="68" grpId="0"/>
      <p:bldP spid="70" grpId="0"/>
    </p:bldLst>
  </p:timing>
</p:sld>
</file>

<file path=ppt/slides/slide2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ostokąt zaokrąglony 7"/>
          <p:cNvSpPr/>
          <p:nvPr/>
        </p:nvSpPr>
        <p:spPr>
          <a:xfrm>
            <a:off x="428988" y="1297240"/>
            <a:ext cx="4061915" cy="177786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pl-PL" b="1" u="sng" dirty="0" err="1">
                <a:solidFill>
                  <a:schemeClr val="tx1"/>
                </a:solidFill>
              </a:rPr>
              <a:t>Committee</a:t>
            </a:r>
            <a:r>
              <a:rPr lang="pl-PL" b="1" u="sng" dirty="0">
                <a:solidFill>
                  <a:schemeClr val="tx1"/>
                </a:solidFill>
              </a:rPr>
              <a:t> </a:t>
            </a:r>
            <a:r>
              <a:rPr lang="pl-PL" b="1" u="sng" dirty="0" err="1">
                <a:solidFill>
                  <a:schemeClr val="tx1"/>
                </a:solidFill>
              </a:rPr>
              <a:t>monotonicity</a:t>
            </a:r>
            <a:endParaRPr lang="pl-PL" b="1" u="sng" dirty="0">
              <a:solidFill>
                <a:schemeClr val="tx1"/>
              </a:solidFill>
            </a:endParaRPr>
          </a:p>
          <a:p>
            <a:r>
              <a:rPr lang="pl-PL" dirty="0" err="1">
                <a:solidFill>
                  <a:schemeClr val="tx1"/>
                </a:solidFill>
              </a:rPr>
              <a:t>If</a:t>
            </a:r>
            <a:r>
              <a:rPr lang="pl-PL" dirty="0">
                <a:solidFill>
                  <a:schemeClr val="tx1"/>
                </a:solidFill>
              </a:rPr>
              <a:t> a </a:t>
            </a:r>
            <a:r>
              <a:rPr lang="pl-PL" dirty="0" err="1">
                <a:solidFill>
                  <a:schemeClr val="tx1"/>
                </a:solidFill>
              </a:rPr>
              <a:t>rule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picks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some</a:t>
            </a:r>
            <a:r>
              <a:rPr lang="pl-PL" dirty="0">
                <a:solidFill>
                  <a:schemeClr val="tx1"/>
                </a:solidFill>
              </a:rPr>
              <a:t> set </a:t>
            </a:r>
            <a:r>
              <a:rPr lang="pl-PL" i="1" dirty="0">
                <a:solidFill>
                  <a:schemeClr val="tx1"/>
                </a:solidFill>
              </a:rPr>
              <a:t>W</a:t>
            </a:r>
            <a:r>
              <a:rPr lang="pl-PL" dirty="0">
                <a:solidFill>
                  <a:schemeClr val="tx1"/>
                </a:solidFill>
              </a:rPr>
              <a:t> of </a:t>
            </a:r>
            <a:r>
              <a:rPr lang="pl-PL" dirty="0" err="1">
                <a:solidFill>
                  <a:schemeClr val="tx1"/>
                </a:solidFill>
              </a:rPr>
              <a:t>winners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when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electing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parliament</a:t>
            </a:r>
            <a:r>
              <a:rPr lang="pl-PL" dirty="0">
                <a:solidFill>
                  <a:schemeClr val="tx1"/>
                </a:solidFill>
              </a:rPr>
              <a:t> of </a:t>
            </a:r>
            <a:r>
              <a:rPr lang="pl-PL" dirty="0" err="1">
                <a:solidFill>
                  <a:schemeClr val="tx1"/>
                </a:solidFill>
              </a:rPr>
              <a:t>size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i="1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, </a:t>
            </a:r>
            <a:r>
              <a:rPr lang="pl-PL" dirty="0" err="1">
                <a:solidFill>
                  <a:schemeClr val="tx1"/>
                </a:solidFill>
              </a:rPr>
              <a:t>this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rule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should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pick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i="1" dirty="0">
                <a:solidFill>
                  <a:schemeClr val="tx1"/>
                </a:solidFill>
              </a:rPr>
              <a:t>W’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such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that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i="1" dirty="0">
                <a:solidFill>
                  <a:schemeClr val="tx1"/>
                </a:solidFill>
              </a:rPr>
              <a:t>W </a:t>
            </a:r>
            <a:r>
              <a:rPr lang="pl-PL" i="1" dirty="0">
                <a:solidFill>
                  <a:schemeClr val="tx1"/>
                </a:solidFill>
                <a:sym typeface="Symbol"/>
              </a:rPr>
              <a:t></a:t>
            </a:r>
            <a:r>
              <a:rPr lang="pl-PL" i="1" dirty="0">
                <a:solidFill>
                  <a:schemeClr val="tx1"/>
                </a:solidFill>
              </a:rPr>
              <a:t> W’</a:t>
            </a:r>
            <a:r>
              <a:rPr lang="pl-PL" dirty="0">
                <a:solidFill>
                  <a:schemeClr val="tx1"/>
                </a:solidFill>
              </a:rPr>
              <a:t>, </a:t>
            </a:r>
            <a:r>
              <a:rPr lang="pl-PL" dirty="0" err="1">
                <a:solidFill>
                  <a:schemeClr val="tx1"/>
                </a:solidFill>
              </a:rPr>
              <a:t>when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electing</a:t>
            </a:r>
            <a:r>
              <a:rPr lang="pl-PL" dirty="0">
                <a:solidFill>
                  <a:schemeClr val="tx1"/>
                </a:solidFill>
              </a:rPr>
              <a:t> a </a:t>
            </a:r>
            <a:r>
              <a:rPr lang="pl-PL" dirty="0" err="1">
                <a:solidFill>
                  <a:schemeClr val="tx1"/>
                </a:solidFill>
              </a:rPr>
              <a:t>parliament</a:t>
            </a:r>
            <a:r>
              <a:rPr lang="pl-PL" dirty="0">
                <a:solidFill>
                  <a:schemeClr val="tx1"/>
                </a:solidFill>
              </a:rPr>
              <a:t> of </a:t>
            </a:r>
            <a:r>
              <a:rPr lang="pl-PL" dirty="0" err="1">
                <a:solidFill>
                  <a:schemeClr val="tx1"/>
                </a:solidFill>
              </a:rPr>
              <a:t>size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i="1" dirty="0">
                <a:solidFill>
                  <a:schemeClr val="tx1"/>
                </a:solidFill>
              </a:rPr>
              <a:t>k+1</a:t>
            </a:r>
            <a:r>
              <a:rPr lang="pl-PL" dirty="0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1454" y="2295262"/>
            <a:ext cx="374159" cy="6619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5" name="Tytuł 3"/>
          <p:cNvSpPr txBox="1">
            <a:spLocks/>
          </p:cNvSpPr>
          <p:nvPr/>
        </p:nvSpPr>
        <p:spPr>
          <a:xfrm>
            <a:off x="457562" y="-44637"/>
            <a:ext cx="8229600" cy="11956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l-PL" sz="3200" dirty="0" err="1"/>
              <a:t>Proportional</a:t>
            </a:r>
            <a:r>
              <a:rPr lang="pl-PL" sz="3200" dirty="0"/>
              <a:t> </a:t>
            </a:r>
            <a:r>
              <a:rPr lang="pl-PL" sz="3200" dirty="0" err="1"/>
              <a:t>Rankings</a:t>
            </a:r>
            <a:endParaRPr lang="pl-PL" sz="3200" dirty="0"/>
          </a:p>
        </p:txBody>
      </p:sp>
      <p:sp>
        <p:nvSpPr>
          <p:cNvPr id="56" name="pole tekstowe 55"/>
          <p:cNvSpPr txBox="1"/>
          <p:nvPr/>
        </p:nvSpPr>
        <p:spPr>
          <a:xfrm>
            <a:off x="4661917" y="1240617"/>
            <a:ext cx="395877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err="1"/>
              <a:t>Committee</a:t>
            </a:r>
            <a:r>
              <a:rPr lang="pl-PL" dirty="0"/>
              <a:t> </a:t>
            </a:r>
            <a:r>
              <a:rPr lang="pl-PL" dirty="0" err="1"/>
              <a:t>monotonicity</a:t>
            </a:r>
            <a:r>
              <a:rPr lang="pl-PL" dirty="0"/>
              <a:t> </a:t>
            </a:r>
            <a:r>
              <a:rPr lang="pl-PL" dirty="0" err="1"/>
              <a:t>can</a:t>
            </a:r>
            <a:r>
              <a:rPr lang="pl-PL" dirty="0"/>
              <a:t> be </a:t>
            </a:r>
            <a:r>
              <a:rPr lang="pl-PL" dirty="0" err="1"/>
              <a:t>used</a:t>
            </a:r>
            <a:r>
              <a:rPr lang="pl-PL" dirty="0"/>
              <a:t> to</a:t>
            </a:r>
          </a:p>
          <a:p>
            <a:r>
              <a:rPr lang="pl-PL" dirty="0" err="1"/>
              <a:t>create</a:t>
            </a:r>
            <a:r>
              <a:rPr lang="pl-PL" dirty="0"/>
              <a:t> a ranking:</a:t>
            </a:r>
          </a:p>
        </p:txBody>
      </p:sp>
      <p:pic>
        <p:nvPicPr>
          <p:cNvPr id="5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8240" y="2288220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9059" y="2316037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0395" y="2337237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" name="pole tekstowe 59"/>
          <p:cNvSpPr txBox="1"/>
          <p:nvPr/>
        </p:nvSpPr>
        <p:spPr>
          <a:xfrm>
            <a:off x="5199586" y="244449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61" name="pole tekstowe 60"/>
          <p:cNvSpPr txBox="1"/>
          <p:nvPr/>
        </p:nvSpPr>
        <p:spPr>
          <a:xfrm>
            <a:off x="5745130" y="2435262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62" name="pole tekstowe 61"/>
          <p:cNvSpPr txBox="1"/>
          <p:nvPr/>
        </p:nvSpPr>
        <p:spPr>
          <a:xfrm>
            <a:off x="6289842" y="2452145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63" name="pole tekstowe 62"/>
          <p:cNvSpPr txBox="1"/>
          <p:nvPr/>
        </p:nvSpPr>
        <p:spPr>
          <a:xfrm>
            <a:off x="6849930" y="2452145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64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0657" y="229264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5" name="Prostokąt: zaokrąglone rogi 64"/>
          <p:cNvSpPr/>
          <p:nvPr/>
        </p:nvSpPr>
        <p:spPr>
          <a:xfrm>
            <a:off x="4860418" y="2292662"/>
            <a:ext cx="980571" cy="697454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66" name="Obraz 65" descr="bob-c.jpg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5992" y="2306576"/>
            <a:ext cx="358808" cy="666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pole tekstowe 67"/>
          <p:cNvSpPr txBox="1"/>
          <p:nvPr/>
        </p:nvSpPr>
        <p:spPr>
          <a:xfrm>
            <a:off x="7457365" y="2452145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0" name="pole tekstowe 69"/>
              <p:cNvSpPr txBox="1"/>
              <p:nvPr/>
            </p:nvSpPr>
            <p:spPr>
              <a:xfrm>
                <a:off x="4742576" y="3555313"/>
                <a:ext cx="3760068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pl-PL" sz="2800" dirty="0"/>
                  <a:t>Committee of </a:t>
                </a:r>
                <a:r>
                  <a:rPr lang="pl-PL" sz="2800" dirty="0" err="1"/>
                  <a:t>size</a:t>
                </a:r>
                <a:r>
                  <a:rPr lang="pl-PL" sz="2800" dirty="0"/>
                  <a:t> </a:t>
                </a:r>
                <a14:m>
                  <m:oMath xmlns:m="http://schemas.openxmlformats.org/officeDocument/2006/math">
                    <m:r>
                      <a:rPr lang="pl-PL" sz="2800" b="0" i="1" smtClean="0">
                        <a:latin typeface="Cambria Math" panose="02040503050406030204" pitchFamily="18" charset="0"/>
                      </a:rPr>
                      <m:t>𝑘</m:t>
                    </m:r>
                    <m:r>
                      <a:rPr lang="pl-PL" sz="28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pl-PL" sz="2800" b="0" i="1" smtClean="0">
                        <a:latin typeface="Cambria Math" panose="02040503050406030204" pitchFamily="18" charset="0"/>
                      </a:rPr>
                      <m:t>2</m:t>
                    </m:r>
                  </m:oMath>
                </a14:m>
                <a:endParaRPr lang="pl-PL" sz="2800" dirty="0"/>
              </a:p>
            </p:txBody>
          </p:sp>
        </mc:Choice>
        <mc:Fallback xmlns="">
          <p:sp>
            <p:nvSpPr>
              <p:cNvPr id="70" name="pole tekstowe 6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42576" y="3555313"/>
                <a:ext cx="3760068" cy="523220"/>
              </a:xfrm>
              <a:prstGeom prst="rect">
                <a:avLst/>
              </a:prstGeom>
              <a:blipFill>
                <a:blip r:embed="rId9"/>
                <a:stretch>
                  <a:fillRect l="-3404" t="-10465" b="-32558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56221778"/>
      </p:ext>
    </p:extLst>
  </p:cSld>
  <p:clrMapOvr>
    <a:masterClrMapping/>
  </p:clrMapOvr>
</p:sld>
</file>

<file path=ppt/slides/slide2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ostokąt zaokrąglony 7"/>
          <p:cNvSpPr/>
          <p:nvPr/>
        </p:nvSpPr>
        <p:spPr>
          <a:xfrm>
            <a:off x="428988" y="1297240"/>
            <a:ext cx="4061915" cy="177786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pl-PL" b="1" u="sng" dirty="0" err="1">
                <a:solidFill>
                  <a:schemeClr val="tx1"/>
                </a:solidFill>
              </a:rPr>
              <a:t>Committee</a:t>
            </a:r>
            <a:r>
              <a:rPr lang="pl-PL" b="1" u="sng" dirty="0">
                <a:solidFill>
                  <a:schemeClr val="tx1"/>
                </a:solidFill>
              </a:rPr>
              <a:t> </a:t>
            </a:r>
            <a:r>
              <a:rPr lang="pl-PL" b="1" u="sng" dirty="0" err="1">
                <a:solidFill>
                  <a:schemeClr val="tx1"/>
                </a:solidFill>
              </a:rPr>
              <a:t>monotonicity</a:t>
            </a:r>
            <a:endParaRPr lang="pl-PL" b="1" u="sng" dirty="0">
              <a:solidFill>
                <a:schemeClr val="tx1"/>
              </a:solidFill>
            </a:endParaRPr>
          </a:p>
          <a:p>
            <a:r>
              <a:rPr lang="pl-PL" dirty="0" err="1">
                <a:solidFill>
                  <a:schemeClr val="tx1"/>
                </a:solidFill>
              </a:rPr>
              <a:t>If</a:t>
            </a:r>
            <a:r>
              <a:rPr lang="pl-PL" dirty="0">
                <a:solidFill>
                  <a:schemeClr val="tx1"/>
                </a:solidFill>
              </a:rPr>
              <a:t> a </a:t>
            </a:r>
            <a:r>
              <a:rPr lang="pl-PL" dirty="0" err="1">
                <a:solidFill>
                  <a:schemeClr val="tx1"/>
                </a:solidFill>
              </a:rPr>
              <a:t>rule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picks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some</a:t>
            </a:r>
            <a:r>
              <a:rPr lang="pl-PL" dirty="0">
                <a:solidFill>
                  <a:schemeClr val="tx1"/>
                </a:solidFill>
              </a:rPr>
              <a:t> set </a:t>
            </a:r>
            <a:r>
              <a:rPr lang="pl-PL" i="1" dirty="0">
                <a:solidFill>
                  <a:schemeClr val="tx1"/>
                </a:solidFill>
              </a:rPr>
              <a:t>W</a:t>
            </a:r>
            <a:r>
              <a:rPr lang="pl-PL" dirty="0">
                <a:solidFill>
                  <a:schemeClr val="tx1"/>
                </a:solidFill>
              </a:rPr>
              <a:t> of </a:t>
            </a:r>
            <a:r>
              <a:rPr lang="pl-PL" dirty="0" err="1">
                <a:solidFill>
                  <a:schemeClr val="tx1"/>
                </a:solidFill>
              </a:rPr>
              <a:t>winners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when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electing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parliament</a:t>
            </a:r>
            <a:r>
              <a:rPr lang="pl-PL" dirty="0">
                <a:solidFill>
                  <a:schemeClr val="tx1"/>
                </a:solidFill>
              </a:rPr>
              <a:t> of </a:t>
            </a:r>
            <a:r>
              <a:rPr lang="pl-PL" dirty="0" err="1">
                <a:solidFill>
                  <a:schemeClr val="tx1"/>
                </a:solidFill>
              </a:rPr>
              <a:t>size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i="1" dirty="0">
                <a:solidFill>
                  <a:schemeClr val="tx1"/>
                </a:solidFill>
              </a:rPr>
              <a:t>k</a:t>
            </a:r>
            <a:r>
              <a:rPr lang="pl-PL" dirty="0">
                <a:solidFill>
                  <a:schemeClr val="tx1"/>
                </a:solidFill>
              </a:rPr>
              <a:t>, </a:t>
            </a:r>
            <a:r>
              <a:rPr lang="pl-PL" dirty="0" err="1">
                <a:solidFill>
                  <a:schemeClr val="tx1"/>
                </a:solidFill>
              </a:rPr>
              <a:t>this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rule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should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pick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i="1" dirty="0">
                <a:solidFill>
                  <a:schemeClr val="tx1"/>
                </a:solidFill>
              </a:rPr>
              <a:t>W’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such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that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i="1" dirty="0">
                <a:solidFill>
                  <a:schemeClr val="tx1"/>
                </a:solidFill>
              </a:rPr>
              <a:t>W </a:t>
            </a:r>
            <a:r>
              <a:rPr lang="pl-PL" i="1" dirty="0">
                <a:solidFill>
                  <a:schemeClr val="tx1"/>
                </a:solidFill>
                <a:sym typeface="Symbol"/>
              </a:rPr>
              <a:t></a:t>
            </a:r>
            <a:r>
              <a:rPr lang="pl-PL" i="1" dirty="0">
                <a:solidFill>
                  <a:schemeClr val="tx1"/>
                </a:solidFill>
              </a:rPr>
              <a:t> W’</a:t>
            </a:r>
            <a:r>
              <a:rPr lang="pl-PL" dirty="0">
                <a:solidFill>
                  <a:schemeClr val="tx1"/>
                </a:solidFill>
              </a:rPr>
              <a:t>, </a:t>
            </a:r>
            <a:r>
              <a:rPr lang="pl-PL" dirty="0" err="1">
                <a:solidFill>
                  <a:schemeClr val="tx1"/>
                </a:solidFill>
              </a:rPr>
              <a:t>when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dirty="0" err="1">
                <a:solidFill>
                  <a:schemeClr val="tx1"/>
                </a:solidFill>
              </a:rPr>
              <a:t>electing</a:t>
            </a:r>
            <a:r>
              <a:rPr lang="pl-PL" dirty="0">
                <a:solidFill>
                  <a:schemeClr val="tx1"/>
                </a:solidFill>
              </a:rPr>
              <a:t> a </a:t>
            </a:r>
            <a:r>
              <a:rPr lang="pl-PL" dirty="0" err="1">
                <a:solidFill>
                  <a:schemeClr val="tx1"/>
                </a:solidFill>
              </a:rPr>
              <a:t>parliament</a:t>
            </a:r>
            <a:r>
              <a:rPr lang="pl-PL" dirty="0">
                <a:solidFill>
                  <a:schemeClr val="tx1"/>
                </a:solidFill>
              </a:rPr>
              <a:t> of </a:t>
            </a:r>
            <a:r>
              <a:rPr lang="pl-PL" dirty="0" err="1">
                <a:solidFill>
                  <a:schemeClr val="tx1"/>
                </a:solidFill>
              </a:rPr>
              <a:t>size</a:t>
            </a:r>
            <a:r>
              <a:rPr lang="pl-PL" dirty="0">
                <a:solidFill>
                  <a:schemeClr val="tx1"/>
                </a:solidFill>
              </a:rPr>
              <a:t> </a:t>
            </a:r>
            <a:r>
              <a:rPr lang="pl-PL" i="1" dirty="0">
                <a:solidFill>
                  <a:schemeClr val="tx1"/>
                </a:solidFill>
              </a:rPr>
              <a:t>k+1</a:t>
            </a:r>
            <a:r>
              <a:rPr lang="pl-PL" dirty="0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1454" y="2295262"/>
            <a:ext cx="374159" cy="6619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5" name="Tytuł 3"/>
          <p:cNvSpPr txBox="1">
            <a:spLocks/>
          </p:cNvSpPr>
          <p:nvPr/>
        </p:nvSpPr>
        <p:spPr>
          <a:xfrm>
            <a:off x="457562" y="-44637"/>
            <a:ext cx="8229600" cy="11956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l-PL" sz="3200" dirty="0" err="1"/>
              <a:t>Proportional</a:t>
            </a:r>
            <a:r>
              <a:rPr lang="pl-PL" sz="3200" dirty="0"/>
              <a:t> </a:t>
            </a:r>
            <a:r>
              <a:rPr lang="pl-PL" sz="3200" dirty="0" err="1"/>
              <a:t>Rankings</a:t>
            </a:r>
            <a:endParaRPr lang="pl-PL" sz="3200" dirty="0"/>
          </a:p>
        </p:txBody>
      </p:sp>
      <p:sp>
        <p:nvSpPr>
          <p:cNvPr id="56" name="pole tekstowe 55"/>
          <p:cNvSpPr txBox="1"/>
          <p:nvPr/>
        </p:nvSpPr>
        <p:spPr>
          <a:xfrm>
            <a:off x="4661917" y="1240617"/>
            <a:ext cx="395877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err="1"/>
              <a:t>Committee</a:t>
            </a:r>
            <a:r>
              <a:rPr lang="pl-PL" dirty="0"/>
              <a:t> </a:t>
            </a:r>
            <a:r>
              <a:rPr lang="pl-PL" dirty="0" err="1"/>
              <a:t>monotonicity</a:t>
            </a:r>
            <a:r>
              <a:rPr lang="pl-PL" dirty="0"/>
              <a:t> </a:t>
            </a:r>
            <a:r>
              <a:rPr lang="pl-PL" dirty="0" err="1"/>
              <a:t>can</a:t>
            </a:r>
            <a:r>
              <a:rPr lang="pl-PL" dirty="0"/>
              <a:t> be </a:t>
            </a:r>
            <a:r>
              <a:rPr lang="pl-PL" dirty="0" err="1"/>
              <a:t>used</a:t>
            </a:r>
            <a:r>
              <a:rPr lang="pl-PL" dirty="0"/>
              <a:t> to</a:t>
            </a:r>
          </a:p>
          <a:p>
            <a:r>
              <a:rPr lang="pl-PL" dirty="0" err="1"/>
              <a:t>create</a:t>
            </a:r>
            <a:r>
              <a:rPr lang="pl-PL" dirty="0"/>
              <a:t> a ranking:</a:t>
            </a:r>
          </a:p>
        </p:txBody>
      </p:sp>
      <p:pic>
        <p:nvPicPr>
          <p:cNvPr id="5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8240" y="2288220"/>
            <a:ext cx="357804" cy="67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9059" y="2316037"/>
            <a:ext cx="314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0395" y="2337237"/>
            <a:ext cx="336970" cy="652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" name="pole tekstowe 59"/>
          <p:cNvSpPr txBox="1"/>
          <p:nvPr/>
        </p:nvSpPr>
        <p:spPr>
          <a:xfrm>
            <a:off x="5199586" y="2444496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61" name="pole tekstowe 60"/>
          <p:cNvSpPr txBox="1"/>
          <p:nvPr/>
        </p:nvSpPr>
        <p:spPr>
          <a:xfrm>
            <a:off x="5745130" y="2435262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62" name="pole tekstowe 61"/>
          <p:cNvSpPr txBox="1"/>
          <p:nvPr/>
        </p:nvSpPr>
        <p:spPr>
          <a:xfrm>
            <a:off x="6289842" y="2452145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sp>
        <p:nvSpPr>
          <p:cNvPr id="63" name="pole tekstowe 62"/>
          <p:cNvSpPr txBox="1"/>
          <p:nvPr/>
        </p:nvSpPr>
        <p:spPr>
          <a:xfrm>
            <a:off x="6849930" y="2452145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p:pic>
        <p:nvPicPr>
          <p:cNvPr id="64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0657" y="2292649"/>
            <a:ext cx="363616" cy="68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5" name="Prostokąt: zaokrąglone rogi 64"/>
          <p:cNvSpPr/>
          <p:nvPr/>
        </p:nvSpPr>
        <p:spPr>
          <a:xfrm>
            <a:off x="4860418" y="2292662"/>
            <a:ext cx="1593545" cy="697454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66" name="Obraz 65" descr="bob-c.jpg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5992" y="2306576"/>
            <a:ext cx="358808" cy="666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pole tekstowe 67"/>
          <p:cNvSpPr txBox="1"/>
          <p:nvPr/>
        </p:nvSpPr>
        <p:spPr>
          <a:xfrm>
            <a:off x="7457365" y="2452145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/>
              <a:t>&gt;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0" name="pole tekstowe 69"/>
              <p:cNvSpPr txBox="1"/>
              <p:nvPr/>
            </p:nvSpPr>
            <p:spPr>
              <a:xfrm>
                <a:off x="4742576" y="3555313"/>
                <a:ext cx="3760068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pl-PL" sz="2800" dirty="0"/>
                  <a:t>Committee of </a:t>
                </a:r>
                <a:r>
                  <a:rPr lang="pl-PL" sz="2800" dirty="0" err="1"/>
                  <a:t>size</a:t>
                </a:r>
                <a:r>
                  <a:rPr lang="pl-PL" sz="2800" dirty="0"/>
                  <a:t> </a:t>
                </a:r>
                <a14:m>
                  <m:oMath xmlns:m="http://schemas.openxmlformats.org/officeDocument/2006/math">
                    <m:r>
                      <a:rPr lang="pl-PL" sz="2800" b="0" i="1" smtClean="0">
                        <a:latin typeface="Cambria Math" panose="02040503050406030204" pitchFamily="18" charset="0"/>
                      </a:rPr>
                      <m:t>𝑘</m:t>
                    </m:r>
                    <m:r>
                      <a:rPr lang="pl-PL" sz="28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pl-PL" sz="2800" b="0" i="1" smtClean="0">
                        <a:latin typeface="Cambria Math" panose="02040503050406030204" pitchFamily="18" charset="0"/>
                      </a:rPr>
                      <m:t>3</m:t>
                    </m:r>
                  </m:oMath>
                </a14:m>
                <a:endParaRPr lang="pl-PL" sz="2800" dirty="0"/>
              </a:p>
            </p:txBody>
          </p:sp>
        </mc:Choice>
        <mc:Fallback xmlns="">
          <p:sp>
            <p:nvSpPr>
              <p:cNvPr id="70" name="pole tekstowe 6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42576" y="3555313"/>
                <a:ext cx="3760068" cy="523220"/>
              </a:xfrm>
              <a:prstGeom prst="rect">
                <a:avLst/>
              </a:prstGeom>
              <a:blipFill>
                <a:blip r:embed="rId9"/>
                <a:stretch>
                  <a:fillRect l="-3404" t="-10465" b="-32558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8" name="Łącznik prostoliniowy 8"/>
          <p:cNvCxnSpPr/>
          <p:nvPr/>
        </p:nvCxnSpPr>
        <p:spPr>
          <a:xfrm>
            <a:off x="2776595" y="5457029"/>
            <a:ext cx="0" cy="25429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Łącznik prostoliniowy 9"/>
          <p:cNvCxnSpPr/>
          <p:nvPr/>
        </p:nvCxnSpPr>
        <p:spPr>
          <a:xfrm flipV="1">
            <a:off x="548071" y="5587613"/>
            <a:ext cx="4350169" cy="6739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Łącznik prostoliniowy 10"/>
          <p:cNvCxnSpPr/>
          <p:nvPr/>
        </p:nvCxnSpPr>
        <p:spPr>
          <a:xfrm>
            <a:off x="548071" y="5460466"/>
            <a:ext cx="0" cy="25429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Łącznik prostoliniowy 11"/>
          <p:cNvCxnSpPr/>
          <p:nvPr/>
        </p:nvCxnSpPr>
        <p:spPr>
          <a:xfrm>
            <a:off x="4898240" y="5467204"/>
            <a:ext cx="0" cy="25429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Łącznik prostoliniowy 12"/>
          <p:cNvCxnSpPr/>
          <p:nvPr/>
        </p:nvCxnSpPr>
        <p:spPr>
          <a:xfrm>
            <a:off x="4115831" y="5467203"/>
            <a:ext cx="0" cy="25429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Łącznik prostoliniowy 16"/>
          <p:cNvCxnSpPr/>
          <p:nvPr/>
        </p:nvCxnSpPr>
        <p:spPr>
          <a:xfrm>
            <a:off x="2220953" y="5457030"/>
            <a:ext cx="0" cy="25429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Łącznik prostoliniowy 17"/>
          <p:cNvCxnSpPr/>
          <p:nvPr/>
        </p:nvCxnSpPr>
        <p:spPr>
          <a:xfrm>
            <a:off x="949563" y="5460465"/>
            <a:ext cx="0" cy="25429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Łącznik prostoliniowy 18"/>
          <p:cNvCxnSpPr/>
          <p:nvPr/>
        </p:nvCxnSpPr>
        <p:spPr>
          <a:xfrm>
            <a:off x="1426962" y="5467204"/>
            <a:ext cx="0" cy="25429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Łącznik prostoliniowy 19"/>
          <p:cNvCxnSpPr/>
          <p:nvPr/>
        </p:nvCxnSpPr>
        <p:spPr>
          <a:xfrm>
            <a:off x="4491557" y="5467204"/>
            <a:ext cx="0" cy="25429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Łącznik prostoliniowy 20"/>
          <p:cNvCxnSpPr/>
          <p:nvPr/>
        </p:nvCxnSpPr>
        <p:spPr>
          <a:xfrm>
            <a:off x="3305614" y="5457028"/>
            <a:ext cx="0" cy="25429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Łącznik prostoliniowy 21"/>
          <p:cNvCxnSpPr/>
          <p:nvPr/>
        </p:nvCxnSpPr>
        <p:spPr>
          <a:xfrm>
            <a:off x="1834430" y="5453425"/>
            <a:ext cx="0" cy="25429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Łącznik prostoliniowy 23"/>
          <p:cNvCxnSpPr/>
          <p:nvPr/>
        </p:nvCxnSpPr>
        <p:spPr>
          <a:xfrm>
            <a:off x="3805956" y="5467204"/>
            <a:ext cx="0" cy="25429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pole tekstowe 30"/>
          <p:cNvSpPr txBox="1"/>
          <p:nvPr/>
        </p:nvSpPr>
        <p:spPr>
          <a:xfrm>
            <a:off x="285826" y="5794000"/>
            <a:ext cx="4984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err="1"/>
              <a:t>left</a:t>
            </a:r>
            <a:endParaRPr lang="pl-PL" dirty="0"/>
          </a:p>
        </p:txBody>
      </p:sp>
      <p:sp>
        <p:nvSpPr>
          <p:cNvPr id="32" name="pole tekstowe 31"/>
          <p:cNvSpPr txBox="1"/>
          <p:nvPr/>
        </p:nvSpPr>
        <p:spPr>
          <a:xfrm>
            <a:off x="4586552" y="5781397"/>
            <a:ext cx="6233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err="1"/>
              <a:t>right</a:t>
            </a:r>
            <a:endParaRPr lang="pl-PL" dirty="0"/>
          </a:p>
        </p:txBody>
      </p:sp>
      <p:pic>
        <p:nvPicPr>
          <p:cNvPr id="33" name="Picture 12" descr="hvd1-c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988" y="4850750"/>
            <a:ext cx="212082" cy="42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29" descr="money1-c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8879" y="4850750"/>
            <a:ext cx="214153" cy="442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5" name="Łącznik prostoliniowy 28"/>
          <p:cNvCxnSpPr/>
          <p:nvPr/>
        </p:nvCxnSpPr>
        <p:spPr>
          <a:xfrm>
            <a:off x="2778325" y="5439770"/>
            <a:ext cx="0" cy="254295"/>
          </a:xfrm>
          <a:prstGeom prst="line">
            <a:avLst/>
          </a:prstGeom>
          <a:ln w="635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Łącznik prostoliniowy 29"/>
          <p:cNvCxnSpPr/>
          <p:nvPr/>
        </p:nvCxnSpPr>
        <p:spPr>
          <a:xfrm>
            <a:off x="1426961" y="5467204"/>
            <a:ext cx="0" cy="254295"/>
          </a:xfrm>
          <a:prstGeom prst="line">
            <a:avLst/>
          </a:prstGeom>
          <a:ln w="63500">
            <a:solidFill>
              <a:srgbClr val="CC54B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Łącznik prostoliniowy 30"/>
          <p:cNvCxnSpPr/>
          <p:nvPr/>
        </p:nvCxnSpPr>
        <p:spPr>
          <a:xfrm>
            <a:off x="3805955" y="5467204"/>
            <a:ext cx="0" cy="254295"/>
          </a:xfrm>
          <a:prstGeom prst="line">
            <a:avLst/>
          </a:prstGeom>
          <a:ln w="63500">
            <a:solidFill>
              <a:srgbClr val="CC54B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8" name="Picture 2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6494" y="4806644"/>
            <a:ext cx="280202" cy="5123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Picture 3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4820" y="4806644"/>
            <a:ext cx="284284" cy="551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pole tekstowe 39"/>
          <p:cNvSpPr txBox="1"/>
          <p:nvPr/>
        </p:nvSpPr>
        <p:spPr>
          <a:xfrm>
            <a:off x="471752" y="3465217"/>
            <a:ext cx="410061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err="1"/>
              <a:t>Committee</a:t>
            </a:r>
            <a:r>
              <a:rPr lang="pl-PL" dirty="0"/>
              <a:t> </a:t>
            </a:r>
            <a:r>
              <a:rPr lang="pl-PL" dirty="0" err="1"/>
              <a:t>monotonicity</a:t>
            </a:r>
            <a:r>
              <a:rPr lang="pl-PL" dirty="0"/>
              <a:t> to </a:t>
            </a:r>
            <a:r>
              <a:rPr lang="pl-PL" dirty="0" err="1"/>
              <a:t>some</a:t>
            </a:r>
            <a:r>
              <a:rPr lang="pl-PL" dirty="0"/>
              <a:t> </a:t>
            </a:r>
            <a:r>
              <a:rPr lang="pl-PL" dirty="0" err="1"/>
              <a:t>extend</a:t>
            </a:r>
            <a:endParaRPr lang="pl-PL" dirty="0"/>
          </a:p>
          <a:p>
            <a:r>
              <a:rPr lang="pl-PL" dirty="0" err="1"/>
              <a:t>contradicts</a:t>
            </a:r>
            <a:r>
              <a:rPr lang="pl-PL" dirty="0"/>
              <a:t> </a:t>
            </a:r>
            <a:r>
              <a:rPr lang="pl-PL" dirty="0" err="1"/>
              <a:t>proportionality</a:t>
            </a:r>
            <a:r>
              <a:rPr lang="pl-PL" dirty="0"/>
              <a:t>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1" name="Prostokąt zaokrąglony 7"/>
              <p:cNvSpPr/>
              <p:nvPr/>
            </p:nvSpPr>
            <p:spPr>
              <a:xfrm>
                <a:off x="5155588" y="4111548"/>
                <a:ext cx="3935886" cy="2529605"/>
              </a:xfrm>
              <a:prstGeom prst="roundRect">
                <a:avLst/>
              </a:prstGeom>
              <a:solidFill>
                <a:srgbClr val="FBC9FF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r>
                  <a:rPr lang="pl-PL" b="1" u="sng" dirty="0">
                    <a:solidFill>
                      <a:schemeClr val="tx1"/>
                    </a:solidFill>
                  </a:rPr>
                  <a:t>Example:</a:t>
                </a:r>
              </a:p>
              <a:p>
                <a:r>
                  <a:rPr lang="pl-PL" dirty="0">
                    <a:solidFill>
                      <a:schemeClr val="tx1"/>
                    </a:solidFill>
                  </a:rPr>
                  <a:t>40 </a:t>
                </a:r>
                <a:r>
                  <a:rPr lang="pl-PL" dirty="0" err="1">
                    <a:solidFill>
                      <a:schemeClr val="tx1"/>
                    </a:solidFill>
                  </a:rPr>
                  <a:t>voters</a:t>
                </a:r>
                <a:r>
                  <a:rPr lang="pl-PL" dirty="0">
                    <a:solidFill>
                      <a:schemeClr val="tx1"/>
                    </a:solidFill>
                  </a:rPr>
                  <a:t> </a:t>
                </a:r>
                <a:r>
                  <a:rPr lang="pl-PL" dirty="0" err="1">
                    <a:solidFill>
                      <a:schemeClr val="tx1"/>
                    </a:solidFill>
                  </a:rPr>
                  <a:t>approve</a:t>
                </a:r>
                <a:r>
                  <a:rPr lang="pl-PL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pl-PL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pl-PL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𝑐</m:t>
                        </m:r>
                      </m:e>
                      <m:sub>
                        <m:r>
                          <a:rPr lang="pl-PL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pl-PL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pl-PL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pl-PL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𝑐</m:t>
                        </m:r>
                      </m:e>
                      <m:sub>
                        <m:r>
                          <a:rPr lang="pl-PL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pl-PL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, …, </m:t>
                    </m:r>
                    <m:sSub>
                      <m:sSubPr>
                        <m:ctrlPr>
                          <a:rPr lang="pl-PL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pl-PL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𝑐</m:t>
                        </m:r>
                      </m:e>
                      <m:sub>
                        <m:r>
                          <a:rPr lang="pl-PL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100</m:t>
                        </m:r>
                      </m:sub>
                    </m:sSub>
                  </m:oMath>
                </a14:m>
                <a:r>
                  <a:rPr lang="pl-PL" dirty="0">
                    <a:solidFill>
                      <a:schemeClr val="tx1"/>
                    </a:solidFill>
                  </a:rPr>
                  <a:t>.</a:t>
                </a:r>
              </a:p>
              <a:p>
                <a:r>
                  <a:rPr lang="pl-PL" dirty="0">
                    <a:solidFill>
                      <a:schemeClr val="tx1"/>
                    </a:solidFill>
                  </a:rPr>
                  <a:t>30 </a:t>
                </a:r>
                <a:r>
                  <a:rPr lang="pl-PL" dirty="0" err="1">
                    <a:solidFill>
                      <a:schemeClr val="tx1"/>
                    </a:solidFill>
                  </a:rPr>
                  <a:t>voters</a:t>
                </a:r>
                <a:r>
                  <a:rPr lang="pl-PL" dirty="0">
                    <a:solidFill>
                      <a:schemeClr val="tx1"/>
                    </a:solidFill>
                  </a:rPr>
                  <a:t> </a:t>
                </a:r>
                <a:r>
                  <a:rPr lang="pl-PL" dirty="0" err="1">
                    <a:solidFill>
                      <a:schemeClr val="tx1"/>
                    </a:solidFill>
                  </a:rPr>
                  <a:t>approve</a:t>
                </a:r>
                <a:r>
                  <a:rPr lang="pl-PL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pl-PL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pl-PL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𝑐</m:t>
                        </m:r>
                      </m:e>
                      <m:sub>
                        <m:r>
                          <a:rPr lang="pl-PL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10</m:t>
                        </m:r>
                        <m:r>
                          <a:rPr lang="pl-PL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pl-PL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pl-PL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pl-PL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𝑐</m:t>
                        </m:r>
                      </m:e>
                      <m:sub>
                        <m:r>
                          <a:rPr lang="pl-PL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10</m:t>
                        </m:r>
                        <m:r>
                          <a:rPr lang="pl-PL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pl-PL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, …, </m:t>
                    </m:r>
                    <m:sSub>
                      <m:sSubPr>
                        <m:ctrlPr>
                          <a:rPr lang="pl-PL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pl-PL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𝑐</m:t>
                        </m:r>
                      </m:e>
                      <m:sub>
                        <m:r>
                          <a:rPr lang="pl-PL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pl-PL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00</m:t>
                        </m:r>
                      </m:sub>
                    </m:sSub>
                  </m:oMath>
                </a14:m>
                <a:r>
                  <a:rPr lang="pl-PL" dirty="0">
                    <a:solidFill>
                      <a:schemeClr val="tx1"/>
                    </a:solidFill>
                  </a:rPr>
                  <a:t>.</a:t>
                </a:r>
              </a:p>
              <a:p>
                <a:r>
                  <a:rPr lang="pl-PL" dirty="0">
                    <a:solidFill>
                      <a:schemeClr val="tx1"/>
                    </a:solidFill>
                  </a:rPr>
                  <a:t>30 </a:t>
                </a:r>
                <a:r>
                  <a:rPr lang="pl-PL" dirty="0" err="1">
                    <a:solidFill>
                      <a:schemeClr val="tx1"/>
                    </a:solidFill>
                  </a:rPr>
                  <a:t>voters</a:t>
                </a:r>
                <a:r>
                  <a:rPr lang="pl-PL" dirty="0">
                    <a:solidFill>
                      <a:schemeClr val="tx1"/>
                    </a:solidFill>
                  </a:rPr>
                  <a:t> </a:t>
                </a:r>
                <a:r>
                  <a:rPr lang="pl-PL" dirty="0" err="1">
                    <a:solidFill>
                      <a:schemeClr val="tx1"/>
                    </a:solidFill>
                  </a:rPr>
                  <a:t>approve</a:t>
                </a:r>
                <a:r>
                  <a:rPr lang="pl-PL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pl-PL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pl-PL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𝑐</m:t>
                        </m:r>
                      </m:e>
                      <m:sub>
                        <m:r>
                          <a:rPr lang="pl-PL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20</m:t>
                        </m:r>
                        <m:r>
                          <a:rPr lang="pl-PL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pl-PL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pl-PL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pl-PL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𝑐</m:t>
                        </m:r>
                      </m:e>
                      <m:sub>
                        <m:r>
                          <a:rPr lang="pl-PL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20</m:t>
                        </m:r>
                        <m:r>
                          <a:rPr lang="pl-PL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pl-PL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, …, </m:t>
                    </m:r>
                    <m:sSub>
                      <m:sSubPr>
                        <m:ctrlPr>
                          <a:rPr lang="pl-PL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pl-PL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𝑐</m:t>
                        </m:r>
                      </m:e>
                      <m:sub>
                        <m:r>
                          <a:rPr lang="pl-PL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  <m:r>
                          <a:rPr lang="pl-PL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00</m:t>
                        </m:r>
                      </m:sub>
                    </m:sSub>
                  </m:oMath>
                </a14:m>
                <a:r>
                  <a:rPr lang="pl-PL" dirty="0">
                    <a:solidFill>
                      <a:schemeClr val="tx1"/>
                    </a:solidFill>
                  </a:rPr>
                  <a:t>.</a:t>
                </a:r>
              </a:p>
              <a:p>
                <a:br>
                  <a:rPr lang="pl-PL" dirty="0">
                    <a:solidFill>
                      <a:schemeClr val="tx1"/>
                    </a:solidFill>
                  </a:rPr>
                </a:br>
                <a:r>
                  <a:rPr lang="pl-PL" dirty="0" err="1">
                    <a:solidFill>
                      <a:schemeClr val="tx1"/>
                    </a:solidFill>
                  </a:rPr>
                  <a:t>If</a:t>
                </a:r>
                <a:r>
                  <a:rPr lang="pl-PL" dirty="0">
                    <a:solidFill>
                      <a:schemeClr val="tx1"/>
                    </a:solidFill>
                  </a:rPr>
                  <a:t> we </a:t>
                </a:r>
                <a:r>
                  <a:rPr lang="pl-PL" dirty="0" err="1">
                    <a:solidFill>
                      <a:schemeClr val="tx1"/>
                    </a:solidFill>
                  </a:rPr>
                  <a:t>use</a:t>
                </a:r>
                <a:r>
                  <a:rPr lang="pl-PL" dirty="0">
                    <a:solidFill>
                      <a:schemeClr val="tx1"/>
                    </a:solidFill>
                  </a:rPr>
                  <a:t> a </a:t>
                </a:r>
                <a:r>
                  <a:rPr lang="pl-PL" dirty="0" err="1">
                    <a:solidFill>
                      <a:schemeClr val="tx1"/>
                    </a:solidFill>
                  </a:rPr>
                  <a:t>simple</a:t>
                </a:r>
                <a:r>
                  <a:rPr lang="pl-PL" dirty="0">
                    <a:solidFill>
                      <a:schemeClr val="tx1"/>
                    </a:solidFill>
                  </a:rPr>
                  <a:t> </a:t>
                </a:r>
                <a:r>
                  <a:rPr lang="pl-PL" dirty="0" err="1">
                    <a:solidFill>
                      <a:schemeClr val="tx1"/>
                    </a:solidFill>
                  </a:rPr>
                  <a:t>multiwinner</a:t>
                </a:r>
                <a:r>
                  <a:rPr lang="pl-PL" dirty="0">
                    <a:solidFill>
                      <a:schemeClr val="tx1"/>
                    </a:solidFill>
                  </a:rPr>
                  <a:t> </a:t>
                </a:r>
                <a:r>
                  <a:rPr lang="pl-PL" dirty="0" err="1">
                    <a:solidFill>
                      <a:schemeClr val="tx1"/>
                    </a:solidFill>
                  </a:rPr>
                  <a:t>approval</a:t>
                </a:r>
                <a:r>
                  <a:rPr lang="pl-PL" dirty="0">
                    <a:solidFill>
                      <a:schemeClr val="tx1"/>
                    </a:solidFill>
                  </a:rPr>
                  <a:t> </a:t>
                </a:r>
                <a:r>
                  <a:rPr lang="pl-PL" dirty="0" err="1">
                    <a:solidFill>
                      <a:schemeClr val="tx1"/>
                    </a:solidFill>
                  </a:rPr>
                  <a:t>voting</a:t>
                </a:r>
                <a:r>
                  <a:rPr lang="pl-PL" dirty="0">
                    <a:solidFill>
                      <a:schemeClr val="tx1"/>
                    </a:solidFill>
                  </a:rPr>
                  <a:t>, we </a:t>
                </a:r>
                <a:r>
                  <a:rPr lang="pl-PL" dirty="0" err="1">
                    <a:solidFill>
                      <a:schemeClr val="tx1"/>
                    </a:solidFill>
                  </a:rPr>
                  <a:t>will</a:t>
                </a:r>
                <a:r>
                  <a:rPr lang="pl-PL" dirty="0">
                    <a:solidFill>
                      <a:schemeClr val="tx1"/>
                    </a:solidFill>
                  </a:rPr>
                  <a:t> </a:t>
                </a:r>
                <a:r>
                  <a:rPr lang="pl-PL" dirty="0" err="1">
                    <a:solidFill>
                      <a:schemeClr val="tx1"/>
                    </a:solidFill>
                  </a:rPr>
                  <a:t>get</a:t>
                </a:r>
                <a:r>
                  <a:rPr lang="pl-PL" dirty="0">
                    <a:solidFill>
                      <a:schemeClr val="tx1"/>
                    </a:solidFill>
                  </a:rPr>
                  <a:t> ranking: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pl-PL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pl-PL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𝑐</m:t>
                        </m:r>
                      </m:e>
                      <m:sub>
                        <m:r>
                          <a:rPr lang="pl-PL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pl-PL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≻</m:t>
                    </m:r>
                    <m:sSub>
                      <m:sSubPr>
                        <m:ctrlPr>
                          <a:rPr lang="pl-PL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pl-PL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𝑐</m:t>
                        </m:r>
                      </m:e>
                      <m:sub>
                        <m:r>
                          <a:rPr lang="pl-PL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pl-PL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≻…≻</m:t>
                    </m:r>
                    <m:sSub>
                      <m:sSubPr>
                        <m:ctrlPr>
                          <a:rPr lang="pl-PL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pl-PL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𝑐</m:t>
                        </m:r>
                      </m:e>
                      <m:sub>
                        <m:r>
                          <a:rPr lang="pl-PL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100</m:t>
                        </m:r>
                      </m:sub>
                    </m:sSub>
                    <m:r>
                      <a:rPr lang="pl-PL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≻</m:t>
                    </m:r>
                    <m:sSub>
                      <m:sSubPr>
                        <m:ctrlPr>
                          <a:rPr lang="pl-PL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pl-PL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𝑐</m:t>
                        </m:r>
                      </m:e>
                      <m:sub>
                        <m:r>
                          <a:rPr lang="pl-PL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101</m:t>
                        </m:r>
                      </m:sub>
                    </m:sSub>
                    <m:r>
                      <a:rPr lang="pl-PL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≻…</m:t>
                    </m:r>
                  </m:oMath>
                </a14:m>
                <a:r>
                  <a:rPr lang="pl-PL" dirty="0">
                    <a:solidFill>
                      <a:schemeClr val="tx1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41" name="Prostokąt zaokrąglony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55588" y="4111548"/>
                <a:ext cx="3935886" cy="2529605"/>
              </a:xfrm>
              <a:prstGeom prst="roundRect">
                <a:avLst/>
              </a:prstGeom>
              <a:blipFill>
                <a:blip r:embed="rId14"/>
                <a:stretch>
                  <a:fillRect/>
                </a:stretch>
              </a:blipFill>
              <a:ln w="19050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2" name="TextBox 1"/>
          <p:cNvSpPr txBox="1"/>
          <p:nvPr/>
        </p:nvSpPr>
        <p:spPr>
          <a:xfrm>
            <a:off x="1394752" y="1726279"/>
            <a:ext cx="6438301" cy="3477875"/>
          </a:xfrm>
          <a:prstGeom prst="rect">
            <a:avLst/>
          </a:prstGeom>
          <a:solidFill>
            <a:srgbClr val="FFFFCC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l-PL" sz="2000" b="1" dirty="0"/>
              <a:t>How to </a:t>
            </a:r>
            <a:r>
              <a:rPr lang="pl-PL" sz="2000" b="1" dirty="0" err="1"/>
              <a:t>approach</a:t>
            </a:r>
            <a:r>
              <a:rPr lang="pl-PL" sz="2000" b="1" dirty="0"/>
              <a:t> the problem of </a:t>
            </a:r>
            <a:r>
              <a:rPr lang="pl-PL" sz="2000" b="1" dirty="0" err="1"/>
              <a:t>finding</a:t>
            </a:r>
            <a:r>
              <a:rPr lang="pl-PL" sz="2000" b="1" dirty="0"/>
              <a:t> a </a:t>
            </a:r>
            <a:r>
              <a:rPr lang="pl-PL" sz="2000" b="1" dirty="0" err="1"/>
              <a:t>proportional</a:t>
            </a:r>
            <a:r>
              <a:rPr lang="pl-PL" sz="2000" b="1" dirty="0"/>
              <a:t> ranking?</a:t>
            </a:r>
          </a:p>
          <a:p>
            <a:endParaRPr lang="pl-PL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sz="2000" dirty="0"/>
              <a:t>We </a:t>
            </a:r>
            <a:r>
              <a:rPr lang="pl-PL" sz="2000" dirty="0" err="1"/>
              <a:t>can</a:t>
            </a:r>
            <a:r>
              <a:rPr lang="pl-PL" sz="2000" dirty="0"/>
              <a:t> </a:t>
            </a:r>
            <a:r>
              <a:rPr lang="pl-PL" sz="2000" dirty="0" err="1"/>
              <a:t>use</a:t>
            </a:r>
            <a:r>
              <a:rPr lang="pl-PL" sz="2000" dirty="0"/>
              <a:t> </a:t>
            </a:r>
            <a:r>
              <a:rPr lang="pl-PL" sz="2000" dirty="0" err="1"/>
              <a:t>insights</a:t>
            </a:r>
            <a:r>
              <a:rPr lang="pl-PL" sz="2000" dirty="0"/>
              <a:t> from </a:t>
            </a:r>
            <a:r>
              <a:rPr lang="pl-PL" sz="2000" dirty="0" err="1"/>
              <a:t>multiwinner</a:t>
            </a:r>
            <a:r>
              <a:rPr lang="pl-PL" sz="2000" dirty="0"/>
              <a:t> </a:t>
            </a:r>
            <a:r>
              <a:rPr lang="pl-PL" sz="2000" dirty="0" err="1"/>
              <a:t>elections</a:t>
            </a:r>
            <a:r>
              <a:rPr lang="pl-PL" sz="2000" dirty="0"/>
              <a:t> to </a:t>
            </a:r>
            <a:r>
              <a:rPr lang="pl-PL" sz="2000" dirty="0" err="1"/>
              <a:t>define</a:t>
            </a:r>
            <a:r>
              <a:rPr lang="pl-PL" sz="2000" dirty="0"/>
              <a:t> </a:t>
            </a:r>
            <a:r>
              <a:rPr lang="pl-PL" sz="2000" dirty="0" err="1"/>
              <a:t>formally</a:t>
            </a:r>
            <a:r>
              <a:rPr lang="pl-PL" sz="2000" dirty="0"/>
              <a:t> the </a:t>
            </a:r>
            <a:r>
              <a:rPr lang="pl-PL" sz="2000" dirty="0" err="1"/>
              <a:t>notion</a:t>
            </a:r>
            <a:r>
              <a:rPr lang="pl-PL" sz="2000" dirty="0"/>
              <a:t> of </a:t>
            </a:r>
            <a:r>
              <a:rPr lang="pl-PL" sz="2000" dirty="0" err="1"/>
              <a:t>proportionality</a:t>
            </a:r>
            <a:r>
              <a:rPr lang="pl-PL" sz="2000" dirty="0"/>
              <a:t> of </a:t>
            </a:r>
            <a:r>
              <a:rPr lang="pl-PL" sz="2000" dirty="0" err="1"/>
              <a:t>rankings</a:t>
            </a:r>
            <a:r>
              <a:rPr lang="pl-PL" sz="2000" dirty="0"/>
              <a:t>,</a:t>
            </a:r>
            <a:br>
              <a:rPr lang="pl-PL" sz="2000" dirty="0"/>
            </a:br>
            <a:endParaRPr lang="pl-PL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sz="2000" dirty="0" err="1"/>
              <a:t>There</a:t>
            </a:r>
            <a:r>
              <a:rPr lang="pl-PL" sz="2000" dirty="0"/>
              <a:t> </a:t>
            </a:r>
            <a:r>
              <a:rPr lang="pl-PL" sz="2000" dirty="0" err="1"/>
              <a:t>exists</a:t>
            </a:r>
            <a:r>
              <a:rPr lang="pl-PL" sz="2000" dirty="0"/>
              <a:t> </a:t>
            </a:r>
            <a:r>
              <a:rPr lang="pl-PL" sz="2000" dirty="0" err="1"/>
              <a:t>some</a:t>
            </a:r>
            <a:r>
              <a:rPr lang="pl-PL" sz="2000" dirty="0"/>
              <a:t> </a:t>
            </a:r>
            <a:r>
              <a:rPr lang="pl-PL" sz="2000" dirty="0" err="1"/>
              <a:t>committee</a:t>
            </a:r>
            <a:r>
              <a:rPr lang="pl-PL" sz="2000" dirty="0"/>
              <a:t> </a:t>
            </a:r>
            <a:r>
              <a:rPr lang="pl-PL" sz="2000" dirty="0" err="1"/>
              <a:t>monotonic</a:t>
            </a:r>
            <a:r>
              <a:rPr lang="pl-PL" sz="2000" dirty="0"/>
              <a:t> </a:t>
            </a:r>
            <a:r>
              <a:rPr lang="pl-PL" sz="2000" dirty="0" err="1"/>
              <a:t>proportional</a:t>
            </a:r>
            <a:r>
              <a:rPr lang="pl-PL" sz="2000" dirty="0"/>
              <a:t> </a:t>
            </a:r>
            <a:r>
              <a:rPr lang="pl-PL" sz="2000" dirty="0" err="1"/>
              <a:t>rules</a:t>
            </a:r>
            <a:r>
              <a:rPr lang="pl-PL" sz="2000" dirty="0"/>
              <a:t>, </a:t>
            </a:r>
            <a:r>
              <a:rPr lang="pl-PL" sz="2000" dirty="0" err="1"/>
              <a:t>which</a:t>
            </a:r>
            <a:r>
              <a:rPr lang="pl-PL" sz="2000" dirty="0"/>
              <a:t> </a:t>
            </a:r>
            <a:r>
              <a:rPr lang="pl-PL" sz="2000" dirty="0" err="1"/>
              <a:t>can</a:t>
            </a:r>
            <a:r>
              <a:rPr lang="pl-PL" sz="2000" dirty="0"/>
              <a:t> be </a:t>
            </a:r>
            <a:r>
              <a:rPr lang="pl-PL" sz="2000" dirty="0" err="1"/>
              <a:t>used</a:t>
            </a:r>
            <a:r>
              <a:rPr lang="pl-PL" sz="2000" dirty="0"/>
              <a:t> in </a:t>
            </a:r>
            <a:r>
              <a:rPr lang="pl-PL" sz="2000" dirty="0" err="1"/>
              <a:t>this</a:t>
            </a:r>
            <a:r>
              <a:rPr lang="pl-PL" sz="2000" dirty="0"/>
              <a:t> </a:t>
            </a:r>
            <a:r>
              <a:rPr lang="pl-PL" sz="2000" dirty="0" err="1"/>
              <a:t>case</a:t>
            </a:r>
            <a:r>
              <a:rPr lang="pl-PL" sz="2000" dirty="0"/>
              <a:t>: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pl-PL" sz="2000" dirty="0" err="1"/>
              <a:t>Sequential</a:t>
            </a:r>
            <a:r>
              <a:rPr lang="pl-PL" sz="2000" dirty="0"/>
              <a:t> PAV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pl-PL" sz="2000" dirty="0" err="1"/>
              <a:t>Sequential</a:t>
            </a:r>
            <a:r>
              <a:rPr lang="pl-PL" sz="2000" dirty="0"/>
              <a:t> </a:t>
            </a:r>
            <a:r>
              <a:rPr lang="pl-PL" sz="2000" dirty="0" err="1"/>
              <a:t>Phragmén’s</a:t>
            </a:r>
            <a:r>
              <a:rPr lang="pl-PL" sz="2000" dirty="0"/>
              <a:t> </a:t>
            </a:r>
            <a:r>
              <a:rPr lang="pl-PL" sz="2000" dirty="0" err="1"/>
              <a:t>Rule</a:t>
            </a:r>
            <a:endParaRPr lang="pl-PL" sz="2000" dirty="0"/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pl-PL" sz="2000" dirty="0" err="1"/>
              <a:t>Some</a:t>
            </a:r>
            <a:r>
              <a:rPr lang="pl-PL" sz="2000" dirty="0"/>
              <a:t> </a:t>
            </a:r>
            <a:r>
              <a:rPr lang="pl-PL" sz="2000" dirty="0" err="1"/>
              <a:t>greedy</a:t>
            </a:r>
            <a:r>
              <a:rPr lang="pl-PL" sz="2000" dirty="0"/>
              <a:t> </a:t>
            </a:r>
            <a:r>
              <a:rPr lang="pl-PL" sz="2000" dirty="0" err="1"/>
              <a:t>variants</a:t>
            </a:r>
            <a:r>
              <a:rPr lang="pl-PL" sz="2000" dirty="0"/>
              <a:t> of </a:t>
            </a:r>
            <a:r>
              <a:rPr lang="pl-PL" sz="2000" dirty="0" err="1"/>
              <a:t>proportional</a:t>
            </a:r>
            <a:r>
              <a:rPr lang="pl-PL" sz="2000" dirty="0"/>
              <a:t>/</a:t>
            </a:r>
            <a:r>
              <a:rPr lang="pl-PL" sz="2000" dirty="0" err="1"/>
              <a:t>diverse</a:t>
            </a:r>
            <a:r>
              <a:rPr lang="pl-PL" sz="2000" dirty="0"/>
              <a:t> </a:t>
            </a:r>
            <a:r>
              <a:rPr lang="pl-PL" sz="2000" dirty="0" err="1"/>
              <a:t>rules</a:t>
            </a:r>
            <a:endParaRPr lang="pl-PL" sz="2000" dirty="0"/>
          </a:p>
        </p:txBody>
      </p:sp>
    </p:spTree>
    <p:extLst>
      <p:ext uri="{BB962C8B-B14F-4D97-AF65-F5344CB8AC3E}">
        <p14:creationId xmlns:p14="http://schemas.microsoft.com/office/powerpoint/2010/main" val="38997115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  <p:bldP spid="40" grpId="0"/>
      <p:bldP spid="41" grpId="0" animBg="1"/>
      <p:bldP spid="42" grpId="0" animBg="1"/>
    </p:bldLst>
  </p:timing>
</p:sld>
</file>

<file path=ppt/slides/slide2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738859"/>
            <a:ext cx="9144000" cy="403329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pl-PL" sz="9600" dirty="0"/>
              <a:t>Summary and Future Directions</a:t>
            </a:r>
          </a:p>
        </p:txBody>
      </p:sp>
    </p:spTree>
    <p:extLst>
      <p:ext uri="{BB962C8B-B14F-4D97-AF65-F5344CB8AC3E}">
        <p14:creationId xmlns:p14="http://schemas.microsoft.com/office/powerpoint/2010/main" val="505598795"/>
      </p:ext>
    </p:extLst>
  </p:cSld>
  <p:clrMapOvr>
    <a:masterClrMapping/>
  </p:clrMapOvr>
</p:sld>
</file>

<file path=ppt/slides/slide2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85763"/>
            <a:ext cx="8229600" cy="632936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u="sng" dirty="0"/>
              <a:t>Recap</a:t>
            </a:r>
            <a:endParaRPr lang="pl-PL" b="1" u="sng" dirty="0"/>
          </a:p>
          <a:p>
            <a:pPr marL="0" indent="0">
              <a:buNone/>
            </a:pPr>
            <a:endParaRPr lang="pl-PL" u="sng" dirty="0"/>
          </a:p>
          <a:p>
            <a:pPr marL="0" indent="0">
              <a:buNone/>
            </a:pPr>
            <a:r>
              <a:rPr lang="en-US" sz="2400" dirty="0"/>
              <a:t>Families of voting rules</a:t>
            </a:r>
          </a:p>
          <a:p>
            <a:pPr marL="0" indent="0">
              <a:buNone/>
            </a:pPr>
            <a:r>
              <a:rPr lang="en-US" sz="2400" dirty="0"/>
              <a:t>  Excellence</a:t>
            </a:r>
          </a:p>
          <a:p>
            <a:pPr marL="0" indent="0">
              <a:buNone/>
            </a:pPr>
            <a:r>
              <a:rPr lang="en-US" sz="2400" dirty="0"/>
              <a:t>  Diversity</a:t>
            </a:r>
          </a:p>
          <a:p>
            <a:pPr marL="0" indent="0">
              <a:buNone/>
            </a:pPr>
            <a:r>
              <a:rPr lang="en-US" sz="2400" dirty="0"/>
              <a:t>  Proportionality</a:t>
            </a:r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r>
              <a:rPr lang="pl-PL" sz="2400" dirty="0"/>
              <a:t>Applications</a:t>
            </a:r>
            <a:r>
              <a:rPr lang="en-US" sz="2400" dirty="0"/>
              <a:t> (nature of committees)</a:t>
            </a:r>
            <a:endParaRPr lang="pl-PL" sz="2400" dirty="0"/>
          </a:p>
          <a:p>
            <a:pPr marL="0" indent="0">
              <a:buNone/>
            </a:pPr>
            <a:r>
              <a:rPr lang="en-US" sz="2400" dirty="0"/>
              <a:t>Axiomatic properties (applicability)</a:t>
            </a:r>
          </a:p>
          <a:p>
            <a:pPr marL="0" indent="0">
              <a:buNone/>
            </a:pPr>
            <a:r>
              <a:rPr lang="en-US" sz="2400" dirty="0"/>
              <a:t>Algorithms (for winner determination)</a:t>
            </a:r>
          </a:p>
          <a:p>
            <a:pPr marL="0" indent="0">
              <a:buNone/>
            </a:pPr>
            <a:endParaRPr lang="en-US" sz="2400" b="1" dirty="0"/>
          </a:p>
          <a:p>
            <a:pPr marL="0" indent="0">
              <a:buNone/>
            </a:pPr>
            <a:endParaRPr lang="en-US" sz="2400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pl-PL" sz="2400" b="1" dirty="0">
                <a:solidFill>
                  <a:srgbClr val="FF0000"/>
                </a:solidFill>
              </a:rPr>
              <a:t>Future Directions</a:t>
            </a:r>
          </a:p>
          <a:p>
            <a:pPr lvl="1"/>
            <a:endParaRPr lang="pl-PL" sz="2000" dirty="0"/>
          </a:p>
          <a:p>
            <a:endParaRPr lang="pl-PL" sz="2400" dirty="0"/>
          </a:p>
          <a:p>
            <a:pPr marL="0" indent="0">
              <a:buNone/>
            </a:pPr>
            <a:endParaRPr lang="pl-PL" sz="2400" dirty="0"/>
          </a:p>
          <a:p>
            <a:endParaRPr lang="pl-PL" sz="2400" dirty="0"/>
          </a:p>
        </p:txBody>
      </p:sp>
      <p:grpSp>
        <p:nvGrpSpPr>
          <p:cNvPr id="4" name="Group 3"/>
          <p:cNvGrpSpPr/>
          <p:nvPr/>
        </p:nvGrpSpPr>
        <p:grpSpPr>
          <a:xfrm>
            <a:off x="7086599" y="5243513"/>
            <a:ext cx="1817357" cy="1471611"/>
            <a:chOff x="6579514" y="4995922"/>
            <a:chExt cx="2181568" cy="1851739"/>
          </a:xfrm>
        </p:grpSpPr>
        <p:pic>
          <p:nvPicPr>
            <p:cNvPr id="5" name="Picture 1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90055" y="6352361"/>
              <a:ext cx="247650" cy="4953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6" name="Picture 1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618207" y="5527641"/>
              <a:ext cx="142875" cy="438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7" name="Picture 14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53112" y="5260281"/>
              <a:ext cx="142875" cy="438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8" name="Picture 15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60957" y="4995922"/>
              <a:ext cx="142875" cy="438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9" name="Picture 10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412860" y="5013291"/>
              <a:ext cx="247650" cy="4953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" name="Picture 1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22389" y="5822916"/>
              <a:ext cx="247650" cy="4953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1" name="Picture 2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94805" y="5729832"/>
              <a:ext cx="190500" cy="5810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2" name="Picture 29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80069" y="5508591"/>
              <a:ext cx="219075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3" name="Picture 31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6594" y="6148688"/>
              <a:ext cx="219075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4" name="Picture 32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64051" y="5488701"/>
              <a:ext cx="219075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5" name="Picture 14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79514" y="5557888"/>
              <a:ext cx="142875" cy="438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6" name="Picture 14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11583" y="5603841"/>
              <a:ext cx="142875" cy="438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7" name="Picture 14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28898" y="5115104"/>
              <a:ext cx="142875" cy="438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8" name="Picture 14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06118" y="5199426"/>
              <a:ext cx="142875" cy="438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9" name="Picture 29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84757" y="5889591"/>
              <a:ext cx="219075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" name="Picture 29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65352" y="5718141"/>
              <a:ext cx="219075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1" name="Picture 29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411122" y="5856927"/>
              <a:ext cx="219075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2" name="Picture 1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85305" y="5394291"/>
              <a:ext cx="247650" cy="4953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3" name="Picture 1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36777" y="5179114"/>
              <a:ext cx="247650" cy="4953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4" name="Picture 1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42505" y="5851491"/>
              <a:ext cx="247650" cy="4953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25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6675" y="631446"/>
            <a:ext cx="2010423" cy="9391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9641113" flipH="1">
            <a:off x="8116685" y="208307"/>
            <a:ext cx="583624" cy="761296"/>
          </a:xfrm>
          <a:prstGeom prst="rect">
            <a:avLst/>
          </a:prstGeom>
        </p:spPr>
      </p:pic>
      <p:grpSp>
        <p:nvGrpSpPr>
          <p:cNvPr id="27" name="Group 26"/>
          <p:cNvGrpSpPr/>
          <p:nvPr/>
        </p:nvGrpSpPr>
        <p:grpSpPr>
          <a:xfrm>
            <a:off x="6361356" y="2502701"/>
            <a:ext cx="2150294" cy="1952797"/>
            <a:chOff x="5988911" y="1879306"/>
            <a:chExt cx="3306097" cy="2629317"/>
          </a:xfrm>
        </p:grpSpPr>
        <p:pic>
          <p:nvPicPr>
            <p:cNvPr id="28" name="Picture 2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67307">
              <a:off x="6312618" y="1879306"/>
              <a:ext cx="734433" cy="7065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9" name="Picture 28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0872275">
              <a:off x="5988911" y="2733471"/>
              <a:ext cx="1049889" cy="10101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0" name="Picture 29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9441842">
              <a:off x="6722059" y="3768387"/>
              <a:ext cx="769346" cy="74023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1" name="Picture 2"/>
            <p:cNvPicPr>
              <a:picLocks noChangeAspect="1" noChangeArrowheads="1"/>
            </p:cNvPicPr>
            <p:nvPr/>
          </p:nvPicPr>
          <p:blipFill>
            <a:blip r:embed="rId11" cstate="print">
              <a:extLst>
                <a:ext uri="{BEBA8EAE-BF5A-486C-A8C5-ECC9F3942E4B}">
                  <a14:imgProps xmlns:a14="http://schemas.microsoft.com/office/drawing/2010/main">
                    <a14:imgLayer r:embed="rId12">
                      <a14:imgEffect>
                        <a14:brightnessContrast bright="17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26968" y="1913206"/>
              <a:ext cx="1468040" cy="109376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2" name="Strzałka w prawo 6"/>
            <p:cNvSpPr/>
            <p:nvPr/>
          </p:nvSpPr>
          <p:spPr>
            <a:xfrm rot="519101">
              <a:off x="7124028" y="2122767"/>
              <a:ext cx="652293" cy="279292"/>
            </a:xfrm>
            <a:prstGeom prst="rightArrow">
              <a:avLst>
                <a:gd name="adj1" fmla="val 50000"/>
                <a:gd name="adj2" fmla="val 114433"/>
              </a:avLst>
            </a:prstGeom>
            <a:solidFill>
              <a:srgbClr val="FF0000">
                <a:alpha val="34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33" name="Strzałka w prawo 8"/>
            <p:cNvSpPr/>
            <p:nvPr/>
          </p:nvSpPr>
          <p:spPr>
            <a:xfrm rot="20282087">
              <a:off x="7052356" y="2741056"/>
              <a:ext cx="652293" cy="423964"/>
            </a:xfrm>
            <a:prstGeom prst="rightArrow">
              <a:avLst>
                <a:gd name="adj1" fmla="val 50000"/>
                <a:gd name="adj2" fmla="val 99529"/>
              </a:avLst>
            </a:pr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34" name="Strzałka w prawo 9"/>
            <p:cNvSpPr/>
            <p:nvPr/>
          </p:nvSpPr>
          <p:spPr>
            <a:xfrm rot="18351958">
              <a:off x="7354876" y="3330070"/>
              <a:ext cx="620029" cy="187287"/>
            </a:xfrm>
            <a:prstGeom prst="rightArrow">
              <a:avLst>
                <a:gd name="adj1" fmla="val 50000"/>
                <a:gd name="adj2" fmla="val 70094"/>
              </a:avLst>
            </a:prstGeom>
            <a:solidFill>
              <a:srgbClr val="FFFF00">
                <a:alpha val="7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</p:grpSp>
      <p:sp>
        <p:nvSpPr>
          <p:cNvPr id="35" name="Oval 34"/>
          <p:cNvSpPr/>
          <p:nvPr/>
        </p:nvSpPr>
        <p:spPr>
          <a:xfrm>
            <a:off x="7487369" y="5424276"/>
            <a:ext cx="770299" cy="834912"/>
          </a:xfrm>
          <a:prstGeom prst="ellipse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cxnSp>
        <p:nvCxnSpPr>
          <p:cNvPr id="36" name="Straight Arrow Connector 35"/>
          <p:cNvCxnSpPr/>
          <p:nvPr/>
        </p:nvCxnSpPr>
        <p:spPr>
          <a:xfrm flipH="1">
            <a:off x="3003965" y="6498402"/>
            <a:ext cx="974221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18347853"/>
      </p:ext>
    </p:extLst>
  </p:cSld>
  <p:clrMapOvr>
    <a:masterClrMapping/>
  </p:clrMapOvr>
</p:sld>
</file>

<file path=ppt/slides/slide2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State of the Art</a:t>
            </a:r>
            <a:endParaRPr lang="he-IL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1841196" y="1252256"/>
            <a:ext cx="5521263" cy="611857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marL="0" indent="0">
              <a:buNone/>
            </a:pPr>
            <a:r>
              <a:rPr lang="en-US" dirty="0"/>
              <a:t>Algorithms for winner determination</a:t>
            </a:r>
            <a:endParaRPr lang="he-IL" dirty="0"/>
          </a:p>
        </p:txBody>
      </p:sp>
      <p:sp>
        <p:nvSpPr>
          <p:cNvPr id="5" name="TextBox 4"/>
          <p:cNvSpPr txBox="1"/>
          <p:nvPr/>
        </p:nvSpPr>
        <p:spPr>
          <a:xfrm>
            <a:off x="1247775" y="2847975"/>
            <a:ext cx="2496581" cy="58477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3200" dirty="0"/>
              <a:t>CC algorithms</a:t>
            </a:r>
            <a:endParaRPr lang="he-IL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4620877" y="2438400"/>
            <a:ext cx="3100272" cy="156966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3200" dirty="0"/>
              <a:t>PAV algorithms?</a:t>
            </a:r>
          </a:p>
          <a:p>
            <a:r>
              <a:rPr lang="en-US" sz="3200" dirty="0"/>
              <a:t>OWA algorithms?</a:t>
            </a:r>
          </a:p>
          <a:p>
            <a:r>
              <a:rPr lang="en-US" sz="3200" dirty="0"/>
              <a:t>Etc..?</a:t>
            </a:r>
            <a:endParaRPr lang="he-IL" sz="3200" dirty="0"/>
          </a:p>
        </p:txBody>
      </p:sp>
      <p:sp>
        <p:nvSpPr>
          <p:cNvPr id="8" name="TextBox 7"/>
          <p:cNvSpPr txBox="1"/>
          <p:nvPr/>
        </p:nvSpPr>
        <p:spPr>
          <a:xfrm>
            <a:off x="1905070" y="4549783"/>
            <a:ext cx="1181990" cy="1200329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dirty="0" err="1"/>
              <a:t>GreedyCC</a:t>
            </a:r>
            <a:endParaRPr lang="en-US" dirty="0"/>
          </a:p>
          <a:p>
            <a:r>
              <a:rPr lang="en-US" dirty="0" err="1"/>
              <a:t>BanzhafCC</a:t>
            </a:r>
            <a:endParaRPr lang="en-US" dirty="0"/>
          </a:p>
          <a:p>
            <a:r>
              <a:rPr lang="en-US" dirty="0"/>
              <a:t>PTAS</a:t>
            </a:r>
          </a:p>
          <a:p>
            <a:r>
              <a:rPr lang="en-US" dirty="0"/>
              <a:t>…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993223704"/>
      </p:ext>
    </p:extLst>
  </p:cSld>
  <p:clrMapOvr>
    <a:masterClrMapping/>
  </p:clrMapOvr>
</p:sld>
</file>

<file path=ppt/slides/slide2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Further Topics and Research Directions</a:t>
            </a:r>
            <a:endParaRPr lang="he-IL" dirty="0"/>
          </a:p>
        </p:txBody>
      </p:sp>
      <p:sp>
        <p:nvSpPr>
          <p:cNvPr id="4" name="TextBox 3"/>
          <p:cNvSpPr txBox="1"/>
          <p:nvPr/>
        </p:nvSpPr>
        <p:spPr>
          <a:xfrm>
            <a:off x="2324409" y="1276350"/>
            <a:ext cx="4554837" cy="52322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1">
            <a:spAutoFit/>
          </a:bodyPr>
          <a:lstStyle/>
          <a:p>
            <a:r>
              <a:rPr lang="en-US" sz="2800" dirty="0"/>
              <a:t>Beyond winner determination</a:t>
            </a:r>
            <a:endParaRPr lang="he-IL" sz="2800" dirty="0"/>
          </a:p>
        </p:txBody>
      </p:sp>
      <p:sp>
        <p:nvSpPr>
          <p:cNvPr id="5" name="TextBox 4"/>
          <p:cNvSpPr txBox="1"/>
          <p:nvPr/>
        </p:nvSpPr>
        <p:spPr>
          <a:xfrm rot="20975521">
            <a:off x="1609726" y="2431560"/>
            <a:ext cx="2143407" cy="52322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800" dirty="0"/>
              <a:t>Manipulation</a:t>
            </a:r>
            <a:endParaRPr lang="he-IL" sz="2800" dirty="0"/>
          </a:p>
        </p:txBody>
      </p:sp>
      <p:sp>
        <p:nvSpPr>
          <p:cNvPr id="7" name="TextBox 6"/>
          <p:cNvSpPr txBox="1"/>
          <p:nvPr/>
        </p:nvSpPr>
        <p:spPr>
          <a:xfrm rot="502509">
            <a:off x="949701" y="3614384"/>
            <a:ext cx="1260794" cy="52322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800" dirty="0"/>
              <a:t>Control</a:t>
            </a:r>
            <a:endParaRPr lang="he-IL" sz="2800" dirty="0"/>
          </a:p>
        </p:txBody>
      </p:sp>
      <p:sp>
        <p:nvSpPr>
          <p:cNvPr id="8" name="TextBox 7"/>
          <p:cNvSpPr txBox="1"/>
          <p:nvPr/>
        </p:nvSpPr>
        <p:spPr>
          <a:xfrm rot="21238100">
            <a:off x="5888920" y="2273055"/>
            <a:ext cx="1242776" cy="52322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800" dirty="0"/>
              <a:t>Bribery</a:t>
            </a:r>
            <a:endParaRPr lang="he-IL" sz="2800" dirty="0"/>
          </a:p>
        </p:txBody>
      </p:sp>
      <p:sp>
        <p:nvSpPr>
          <p:cNvPr id="9" name="TextBox 8"/>
          <p:cNvSpPr txBox="1"/>
          <p:nvPr/>
        </p:nvSpPr>
        <p:spPr>
          <a:xfrm rot="20706027">
            <a:off x="6319153" y="3888547"/>
            <a:ext cx="1965666" cy="40011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000" dirty="0"/>
              <a:t>Margin of victory</a:t>
            </a:r>
            <a:endParaRPr lang="he-IL" sz="2000" dirty="0"/>
          </a:p>
        </p:txBody>
      </p:sp>
      <p:sp>
        <p:nvSpPr>
          <p:cNvPr id="10" name="TextBox 9"/>
          <p:cNvSpPr txBox="1"/>
          <p:nvPr/>
        </p:nvSpPr>
        <p:spPr>
          <a:xfrm rot="375549">
            <a:off x="4474787" y="3217705"/>
            <a:ext cx="1372363" cy="40011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000" dirty="0"/>
              <a:t>Robustness</a:t>
            </a:r>
            <a:endParaRPr lang="he-IL" sz="2000" dirty="0"/>
          </a:p>
        </p:txBody>
      </p:sp>
      <p:sp>
        <p:nvSpPr>
          <p:cNvPr id="11" name="Right Arrow 10"/>
          <p:cNvSpPr/>
          <p:nvPr/>
        </p:nvSpPr>
        <p:spPr>
          <a:xfrm>
            <a:off x="1476375" y="5257800"/>
            <a:ext cx="6562725" cy="1266825"/>
          </a:xfrm>
          <a:prstGeom prst="rightArrow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>
                <a:solidFill>
                  <a:srgbClr val="FF0000"/>
                </a:solidFill>
              </a:rPr>
              <a:t>Todo</a:t>
            </a:r>
            <a:r>
              <a:rPr lang="en-US" dirty="0">
                <a:solidFill>
                  <a:srgbClr val="FF0000"/>
                </a:solidFill>
              </a:rPr>
              <a:t>: explain, put pictures, and cite..</a:t>
            </a:r>
            <a:endParaRPr lang="he-IL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0801913"/>
      </p:ext>
    </p:extLst>
  </p:cSld>
  <p:clrMapOvr>
    <a:masterClrMapping/>
  </p:clrMapOvr>
</p:sld>
</file>

<file path=ppt/slides/slide2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Further Topics and Research Directions</a:t>
            </a:r>
            <a:endParaRPr lang="he-IL" dirty="0"/>
          </a:p>
        </p:txBody>
      </p:sp>
      <p:sp>
        <p:nvSpPr>
          <p:cNvPr id="4" name="TextBox 3"/>
          <p:cNvSpPr txBox="1"/>
          <p:nvPr/>
        </p:nvSpPr>
        <p:spPr>
          <a:xfrm>
            <a:off x="2664278" y="1323975"/>
            <a:ext cx="3875100" cy="52322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1">
            <a:spAutoFit/>
          </a:bodyPr>
          <a:lstStyle/>
          <a:p>
            <a:pPr algn="r"/>
            <a:r>
              <a:rPr lang="en-US" sz="2800" dirty="0"/>
              <a:t>Different election models</a:t>
            </a:r>
            <a:endParaRPr lang="he-IL" sz="2800" dirty="0"/>
          </a:p>
        </p:txBody>
      </p:sp>
      <p:sp>
        <p:nvSpPr>
          <p:cNvPr id="3" name="TextBox 2"/>
          <p:cNvSpPr txBox="1"/>
          <p:nvPr/>
        </p:nvSpPr>
        <p:spPr>
          <a:xfrm rot="21152958">
            <a:off x="492294" y="4548730"/>
            <a:ext cx="4897366" cy="40011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000" dirty="0"/>
              <a:t>Committees with variable number of winners</a:t>
            </a:r>
            <a:endParaRPr lang="he-IL" sz="2000" dirty="0"/>
          </a:p>
        </p:txBody>
      </p:sp>
      <p:sp>
        <p:nvSpPr>
          <p:cNvPr id="12" name="TextBox 11"/>
          <p:cNvSpPr txBox="1"/>
          <p:nvPr/>
        </p:nvSpPr>
        <p:spPr>
          <a:xfrm rot="166428">
            <a:off x="4243297" y="3578889"/>
            <a:ext cx="4382610" cy="52322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800" dirty="0"/>
              <a:t>Selecting ranked committees</a:t>
            </a:r>
            <a:endParaRPr lang="he-IL" sz="2800" dirty="0"/>
          </a:p>
        </p:txBody>
      </p:sp>
      <p:sp>
        <p:nvSpPr>
          <p:cNvPr id="13" name="TextBox 12"/>
          <p:cNvSpPr txBox="1"/>
          <p:nvPr/>
        </p:nvSpPr>
        <p:spPr>
          <a:xfrm rot="21414489">
            <a:off x="2286329" y="2582721"/>
            <a:ext cx="2773388" cy="52322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800" dirty="0"/>
              <a:t>Cardinal elections</a:t>
            </a:r>
            <a:endParaRPr lang="he-IL" sz="2800" dirty="0"/>
          </a:p>
        </p:txBody>
      </p:sp>
      <p:sp>
        <p:nvSpPr>
          <p:cNvPr id="14" name="Right Arrow 13"/>
          <p:cNvSpPr/>
          <p:nvPr/>
        </p:nvSpPr>
        <p:spPr>
          <a:xfrm>
            <a:off x="1476375" y="5257800"/>
            <a:ext cx="6562725" cy="1266825"/>
          </a:xfrm>
          <a:prstGeom prst="rightArrow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>
                <a:solidFill>
                  <a:srgbClr val="FF0000"/>
                </a:solidFill>
              </a:rPr>
              <a:t>Todo</a:t>
            </a:r>
            <a:r>
              <a:rPr lang="en-US" dirty="0">
                <a:solidFill>
                  <a:srgbClr val="FF0000"/>
                </a:solidFill>
              </a:rPr>
              <a:t>: explain, put pictures, and cite..</a:t>
            </a:r>
            <a:endParaRPr lang="he-IL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3434621"/>
      </p:ext>
    </p:extLst>
  </p:cSld>
  <p:clrMapOvr>
    <a:masterClrMapping/>
  </p:clrMapOvr>
</p:sld>
</file>

<file path=ppt/slides/slide2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Further Topics and Research Directions</a:t>
            </a:r>
            <a:endParaRPr lang="he-IL" dirty="0"/>
          </a:p>
        </p:txBody>
      </p:sp>
      <p:sp>
        <p:nvSpPr>
          <p:cNvPr id="4" name="TextBox 3"/>
          <p:cNvSpPr txBox="1"/>
          <p:nvPr/>
        </p:nvSpPr>
        <p:spPr>
          <a:xfrm>
            <a:off x="2078669" y="1273525"/>
            <a:ext cx="5046318" cy="52322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1">
            <a:spAutoFit/>
          </a:bodyPr>
          <a:lstStyle/>
          <a:p>
            <a:pPr algn="r"/>
            <a:r>
              <a:rPr lang="en-US" sz="2800" dirty="0" err="1"/>
              <a:t>Multiwinner</a:t>
            </a:r>
            <a:r>
              <a:rPr lang="en-US" sz="2800" dirty="0"/>
              <a:t> voting and the </a:t>
            </a:r>
            <a:r>
              <a:rPr lang="en-US" sz="2800" dirty="0" err="1"/>
              <a:t>worls</a:t>
            </a:r>
            <a:endParaRPr lang="he-IL" sz="2800" dirty="0"/>
          </a:p>
        </p:txBody>
      </p:sp>
      <p:sp>
        <p:nvSpPr>
          <p:cNvPr id="3" name="TextBox 2"/>
          <p:cNvSpPr txBox="1"/>
          <p:nvPr/>
        </p:nvSpPr>
        <p:spPr>
          <a:xfrm rot="21152958">
            <a:off x="2435735" y="4335668"/>
            <a:ext cx="2474588" cy="40011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000" dirty="0"/>
              <a:t>Scheduling and voting</a:t>
            </a:r>
            <a:endParaRPr lang="he-IL" sz="2000" dirty="0"/>
          </a:p>
        </p:txBody>
      </p:sp>
      <p:sp>
        <p:nvSpPr>
          <p:cNvPr id="12" name="TextBox 11"/>
          <p:cNvSpPr txBox="1"/>
          <p:nvPr/>
        </p:nvSpPr>
        <p:spPr>
          <a:xfrm rot="166428">
            <a:off x="4882519" y="3578889"/>
            <a:ext cx="3104183" cy="52322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800" dirty="0"/>
              <a:t>Democratic budgets</a:t>
            </a:r>
            <a:endParaRPr lang="he-IL" sz="2800" dirty="0"/>
          </a:p>
        </p:txBody>
      </p:sp>
      <p:sp>
        <p:nvSpPr>
          <p:cNvPr id="13" name="TextBox 12"/>
          <p:cNvSpPr txBox="1"/>
          <p:nvPr/>
        </p:nvSpPr>
        <p:spPr>
          <a:xfrm rot="21414489">
            <a:off x="1768309" y="2582721"/>
            <a:ext cx="3809441" cy="52322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800" dirty="0"/>
              <a:t>Voting in social networks</a:t>
            </a:r>
            <a:endParaRPr lang="he-IL" sz="2800" dirty="0"/>
          </a:p>
        </p:txBody>
      </p:sp>
      <p:sp>
        <p:nvSpPr>
          <p:cNvPr id="14" name="Right Arrow 13"/>
          <p:cNvSpPr/>
          <p:nvPr/>
        </p:nvSpPr>
        <p:spPr>
          <a:xfrm>
            <a:off x="1476375" y="5257800"/>
            <a:ext cx="6562725" cy="1266825"/>
          </a:xfrm>
          <a:prstGeom prst="rightArrow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>
                <a:solidFill>
                  <a:srgbClr val="FF0000"/>
                </a:solidFill>
              </a:rPr>
              <a:t>Todo</a:t>
            </a:r>
            <a:r>
              <a:rPr lang="en-US" dirty="0">
                <a:solidFill>
                  <a:srgbClr val="FF0000"/>
                </a:solidFill>
              </a:rPr>
              <a:t>: explain, put pictures, and cite..</a:t>
            </a:r>
            <a:endParaRPr lang="he-IL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3901454"/>
      </p:ext>
    </p:extLst>
  </p:cSld>
  <p:clrMapOvr>
    <a:masterClrMapping/>
  </p:clrMapOvr>
</p:sld>
</file>

<file path=ppt/slides/slide2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929" y="1465354"/>
            <a:ext cx="1808071" cy="154201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Take-home Message</a:t>
            </a:r>
            <a:endParaRPr lang="he-IL" dirty="0"/>
          </a:p>
        </p:txBody>
      </p:sp>
      <p:sp>
        <p:nvSpPr>
          <p:cNvPr id="6" name="TextBox 5"/>
          <p:cNvSpPr txBox="1"/>
          <p:nvPr/>
        </p:nvSpPr>
        <p:spPr>
          <a:xfrm>
            <a:off x="1598188" y="3894005"/>
            <a:ext cx="6341801" cy="92333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5400" dirty="0" err="1">
                <a:solidFill>
                  <a:srgbClr val="FF0000"/>
                </a:solidFill>
              </a:rPr>
              <a:t>Multiwinner</a:t>
            </a:r>
            <a:r>
              <a:rPr lang="en-US" sz="5400" dirty="0">
                <a:solidFill>
                  <a:srgbClr val="FF0000"/>
                </a:solidFill>
              </a:rPr>
              <a:t> Elections</a:t>
            </a:r>
            <a:endParaRPr lang="he-IL" sz="5400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14400" y="3136307"/>
            <a:ext cx="184731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endParaRPr lang="he-IL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2489" y="287534"/>
            <a:ext cx="1770239" cy="2181581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 rot="160217">
            <a:off x="5856068" y="2994595"/>
            <a:ext cx="2201115" cy="52322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en-US" sz="2800" dirty="0"/>
              <a:t>New sub-field</a:t>
            </a:r>
            <a:endParaRPr lang="he-IL" sz="2800" dirty="0"/>
          </a:p>
        </p:txBody>
      </p:sp>
      <p:sp>
        <p:nvSpPr>
          <p:cNvPr id="11" name="Rectangle 10"/>
          <p:cNvSpPr/>
          <p:nvPr/>
        </p:nvSpPr>
        <p:spPr>
          <a:xfrm rot="21197604">
            <a:off x="668842" y="3212390"/>
            <a:ext cx="2842317" cy="52322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en-US" sz="2800" dirty="0"/>
              <a:t>Many applications</a:t>
            </a:r>
            <a:endParaRPr lang="he-IL" sz="2800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8446" y="1221725"/>
            <a:ext cx="1699586" cy="1699586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 rot="21197604">
            <a:off x="3189550" y="5764093"/>
            <a:ext cx="2824556" cy="52322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en-US" sz="2800" dirty="0"/>
              <a:t>Nice Mathematics</a:t>
            </a:r>
            <a:endParaRPr lang="he-IL" sz="2800" dirty="0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456" y="5382392"/>
            <a:ext cx="1024338" cy="1024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9612489"/>
      </p:ext>
    </p:extLst>
  </p:cSld>
  <p:clrMapOvr>
    <a:masterClrMapping/>
  </p:clrMapOvr>
</p:sld>
</file>

<file path=ppt/slides/slide2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14563"/>
            <a:ext cx="8229600" cy="39116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pl-PL" sz="9600" dirty="0"/>
              <a:t>Thank You!</a:t>
            </a:r>
          </a:p>
        </p:txBody>
      </p:sp>
    </p:spTree>
    <p:extLst>
      <p:ext uri="{BB962C8B-B14F-4D97-AF65-F5344CB8AC3E}">
        <p14:creationId xmlns:p14="http://schemas.microsoft.com/office/powerpoint/2010/main" val="1773912237"/>
      </p:ext>
    </p:extLst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19050">
          <a:solidFill>
            <a:schemeClr val="tx1"/>
          </a:solidFill>
        </a:ln>
      </a:spPr>
      <a:bodyPr rtlCol="0" anchor="ctr"/>
      <a:lstStyle>
        <a:defPPr algn="ctr">
          <a:defRPr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9335</TotalTime>
  <Words>17429</Words>
  <Application>Microsoft Office PowerPoint</Application>
  <PresentationFormat>On-screen Show (4:3)</PresentationFormat>
  <Paragraphs>3673</Paragraphs>
  <Slides>214</Slides>
  <Notes>59</Notes>
  <HiddenSlides>14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214</vt:i4>
      </vt:variant>
    </vt:vector>
  </HeadingPairs>
  <TitlesOfParts>
    <vt:vector size="222" baseType="lpstr">
      <vt:lpstr>Arial</vt:lpstr>
      <vt:lpstr>Calibri</vt:lpstr>
      <vt:lpstr>Cambria Math</vt:lpstr>
      <vt:lpstr>Open Sans</vt:lpstr>
      <vt:lpstr>Symbol</vt:lpstr>
      <vt:lpstr>Times New Roman</vt:lpstr>
      <vt:lpstr>Wingdings</vt:lpstr>
      <vt:lpstr>Motyw pakietu Office</vt:lpstr>
      <vt:lpstr>Multiwinner Elections Applications, Axioms, and Algorithms (tutorial)</vt:lpstr>
      <vt:lpstr>Multiwinner Elections Applications, Axioms, and Algorithms (tutorial)</vt:lpstr>
      <vt:lpstr>PowerPoint Presentation</vt:lpstr>
      <vt:lpstr>PowerPoint Presentation</vt:lpstr>
      <vt:lpstr>PowerPoint Presentation</vt:lpstr>
      <vt:lpstr>Election Model</vt:lpstr>
      <vt:lpstr>Election Model</vt:lpstr>
      <vt:lpstr>Election Model</vt:lpstr>
      <vt:lpstr>Election Model</vt:lpstr>
      <vt:lpstr>Election Model</vt:lpstr>
      <vt:lpstr>Election Model</vt:lpstr>
      <vt:lpstr>Election Model</vt:lpstr>
      <vt:lpstr>Election Model</vt:lpstr>
      <vt:lpstr>Election Model</vt:lpstr>
      <vt:lpstr>Election Model</vt:lpstr>
      <vt:lpstr>What Are We After?</vt:lpstr>
      <vt:lpstr>What Are We After?</vt:lpstr>
      <vt:lpstr>What Are We After?</vt:lpstr>
      <vt:lpstr>PowerPoint Presentation</vt:lpstr>
      <vt:lpstr>Excellence: Main Idea</vt:lpstr>
      <vt:lpstr>Excellence: Main Idea</vt:lpstr>
      <vt:lpstr>Excellence: Main Idea</vt:lpstr>
      <vt:lpstr>Excellence: Main Idea</vt:lpstr>
      <vt:lpstr>Excellence: Main Idea</vt:lpstr>
      <vt:lpstr>Excellence: Main Idea</vt:lpstr>
      <vt:lpstr>Excellence: Main Idea</vt:lpstr>
      <vt:lpstr>Excellence: Main Idea</vt:lpstr>
      <vt:lpstr>Excellence: Main Idea</vt:lpstr>
      <vt:lpstr>Excellence: Main Idea</vt:lpstr>
      <vt:lpstr>Excellence: Main Idea</vt:lpstr>
      <vt:lpstr>Excellence: Candidate Monotonicity</vt:lpstr>
      <vt:lpstr>Excellence: Candidate Monotonicity</vt:lpstr>
      <vt:lpstr>Excellence: Candidate Monotonicity</vt:lpstr>
      <vt:lpstr>Excellence: Candidate Monotonicity</vt:lpstr>
      <vt:lpstr>Excellence: Candidate Monotonicity</vt:lpstr>
      <vt:lpstr>Excellence: Candidate Monotonicity</vt:lpstr>
      <vt:lpstr>Excellence: Committee Monotonicity</vt:lpstr>
      <vt:lpstr>Excellence: Committee Monotonicity</vt:lpstr>
      <vt:lpstr>Excellence: Committee Monotonicity</vt:lpstr>
      <vt:lpstr>Excellence: Committee Monotonicity</vt:lpstr>
      <vt:lpstr>Excellence: Committee Monotonicity</vt:lpstr>
      <vt:lpstr>Excellence: Main Idea</vt:lpstr>
      <vt:lpstr>Excellence: Stability/Condorcet</vt:lpstr>
      <vt:lpstr>Excellence: Stability/Condorcet</vt:lpstr>
      <vt:lpstr>Excellence: Stability/Condorcet</vt:lpstr>
      <vt:lpstr>Excellence: Stability/Condorcet</vt:lpstr>
      <vt:lpstr>Excellence: Stability/Condorcet</vt:lpstr>
      <vt:lpstr>Excellence: Stability/Condorcet</vt:lpstr>
      <vt:lpstr>Excellence: Stability/Condorcet</vt:lpstr>
      <vt:lpstr>Excellence: Stability/Condorcet</vt:lpstr>
      <vt:lpstr>Excellence: Stability/Condorcet</vt:lpstr>
      <vt:lpstr>Excellence: Stability/Condorcet</vt:lpstr>
      <vt:lpstr>Excellence: Stability/Condorcet</vt:lpstr>
      <vt:lpstr>Excellence: Stability/Condorcet</vt:lpstr>
      <vt:lpstr>PowerPoint Presentation</vt:lpstr>
      <vt:lpstr>Excellence: Stability/Condorcet</vt:lpstr>
      <vt:lpstr>Excellence: Stability/Condorcet</vt:lpstr>
      <vt:lpstr>Excellence: Stability/Condorcet</vt:lpstr>
      <vt:lpstr>Excellence: Stability/Condorcet</vt:lpstr>
      <vt:lpstr>Excellence: Stability/Condorcet</vt:lpstr>
      <vt:lpstr>PowerPoint Presentation</vt:lpstr>
      <vt:lpstr>PowerPoint Presentation</vt:lpstr>
      <vt:lpstr>PowerPoint Presentation</vt:lpstr>
      <vt:lpstr>Single-Winner Scoring Rules</vt:lpstr>
      <vt:lpstr>Single-Winner Scoring Rules</vt:lpstr>
      <vt:lpstr>Committee Scoring Rules</vt:lpstr>
      <vt:lpstr>Committee Scoring Rules</vt:lpstr>
      <vt:lpstr>Committee Scoring Rules</vt:lpstr>
      <vt:lpstr>Committee Scoring Rules</vt:lpstr>
      <vt:lpstr>Committee Scoring Rules</vt:lpstr>
      <vt:lpstr>Committee Scoring Rules</vt:lpstr>
      <vt:lpstr>Committee Scoring Rules</vt:lpstr>
      <vt:lpstr>Committee Scoring Rules</vt:lpstr>
      <vt:lpstr>Committee Scoring Rules</vt:lpstr>
      <vt:lpstr>Committee Scoring Rules</vt:lpstr>
      <vt:lpstr>Committee Scoring Rules</vt:lpstr>
      <vt:lpstr>Committee Scoring Rules</vt:lpstr>
      <vt:lpstr>Committee Scoring Rules</vt:lpstr>
      <vt:lpstr>Committee Scoring Rules</vt:lpstr>
      <vt:lpstr>Committee Scoring Rules</vt:lpstr>
      <vt:lpstr>Committee Scoring Rules</vt:lpstr>
      <vt:lpstr>Committee Scoring Rules</vt:lpstr>
      <vt:lpstr>Committee Scoring Rules</vt:lpstr>
      <vt:lpstr>Committee Scoring Rules</vt:lpstr>
      <vt:lpstr>Committee Scoring Rules</vt:lpstr>
      <vt:lpstr>Committee Scoring Rules</vt:lpstr>
      <vt:lpstr>Committee Scoring Rules</vt:lpstr>
      <vt:lpstr>Committee Scoring Rules</vt:lpstr>
      <vt:lpstr>Committee Scoring Rules</vt:lpstr>
      <vt:lpstr>Committee Scoring Rules</vt:lpstr>
      <vt:lpstr>Committee Scoring Rules</vt:lpstr>
      <vt:lpstr>Committee Scoring Rules</vt:lpstr>
      <vt:lpstr>PowerPoint Presentation</vt:lpstr>
      <vt:lpstr>Which movies to put on a plane?</vt:lpstr>
      <vt:lpstr>Which movies to put on a plane?</vt:lpstr>
      <vt:lpstr>Which movies to put on a plane?</vt:lpstr>
      <vt:lpstr>Which movies to put on a plane?</vt:lpstr>
      <vt:lpstr>Which movies to put on a plane?</vt:lpstr>
      <vt:lpstr>Chamberlin-Courant</vt:lpstr>
      <vt:lpstr>Chamberlin-Courant</vt:lpstr>
      <vt:lpstr>Chamberlin-Courant</vt:lpstr>
      <vt:lpstr>Chamberlin-Courant</vt:lpstr>
      <vt:lpstr>Chamberlin-Courant</vt:lpstr>
      <vt:lpstr>Chamberlin-Courant</vt:lpstr>
      <vt:lpstr>Chamberlin-Courant</vt:lpstr>
      <vt:lpstr>Chamberlin-Courant</vt:lpstr>
      <vt:lpstr>Diversity (Intuition)</vt:lpstr>
      <vt:lpstr>Diversity (Intuition)</vt:lpstr>
      <vt:lpstr>Various Rules in the 2D (Euclidean) Domain</vt:lpstr>
      <vt:lpstr>2D Histograms (Uniform Disc)</vt:lpstr>
      <vt:lpstr>Histograms (One Gaussian)</vt:lpstr>
      <vt:lpstr>Histograms (Four Gaussians)</vt:lpstr>
      <vt:lpstr>Applications requiring Diversity</vt:lpstr>
      <vt:lpstr>Axioms for Diversity</vt:lpstr>
      <vt:lpstr>Axioms for Diversity: Narrow Top</vt:lpstr>
      <vt:lpstr>Axioms for Diversity: Narrow Top</vt:lpstr>
      <vt:lpstr>Axioms for Diversity: Narrow Top</vt:lpstr>
      <vt:lpstr>Axiom: Noncrossing monotonicity</vt:lpstr>
      <vt:lpstr>Axiom: Noncrossing monotonicity</vt:lpstr>
      <vt:lpstr>Axiom: Noncrossing monotonicity</vt:lpstr>
      <vt:lpstr>Axiom: Top monotonicity</vt:lpstr>
      <vt:lpstr>CC Characterization </vt:lpstr>
      <vt:lpstr>Computing Approval-CC</vt:lpstr>
      <vt:lpstr>Computing CC</vt:lpstr>
      <vt:lpstr>Using General Solvers</vt:lpstr>
      <vt:lpstr>Considering Parameters</vt:lpstr>
      <vt:lpstr>Restricted Domains</vt:lpstr>
      <vt:lpstr>Restricted Domains</vt:lpstr>
      <vt:lpstr>Trees and Cycles</vt:lpstr>
      <vt:lpstr>Approximating Borda-CC</vt:lpstr>
      <vt:lpstr>Greedy CC</vt:lpstr>
      <vt:lpstr>Greedy CC</vt:lpstr>
      <vt:lpstr>PowerPoint Presentation</vt:lpstr>
      <vt:lpstr>Algorithm P</vt:lpstr>
      <vt:lpstr>1-Best: PTAS (Borda Utilities)</vt:lpstr>
      <vt:lpstr>1-Best: PTAS (Borda Utilities)</vt:lpstr>
      <vt:lpstr>1-Best: PTAS (Borda Utilities)</vt:lpstr>
      <vt:lpstr>PowerPoint Presentation</vt:lpstr>
      <vt:lpstr>RangingCC</vt:lpstr>
      <vt:lpstr>PowerPoint Presentation</vt:lpstr>
      <vt:lpstr>Banzhaf CC</vt:lpstr>
      <vt:lpstr>Simulated Annealing Heuristic for CC</vt:lpstr>
      <vt:lpstr>Clustering Heuristic for Borda-CC</vt:lpstr>
      <vt:lpstr>Clustering Heuristic for Borda-CC</vt:lpstr>
      <vt:lpstr>Clustering Heuristic for Borda-CC</vt:lpstr>
      <vt:lpstr>Clustering Heuristic for Borda-CC</vt:lpstr>
      <vt:lpstr>Further Algorithm Engineering</vt:lpstr>
      <vt:lpstr>Voting and Facility Location</vt:lpstr>
      <vt:lpstr>CC and Genetic Algorithms</vt:lpstr>
      <vt:lpstr>State of the Art</vt:lpstr>
      <vt:lpstr>PowerPoint Presentation</vt:lpstr>
      <vt:lpstr>Traditional Approaches to Electing a Parliament</vt:lpstr>
      <vt:lpstr>Traditional Approaches to Electing a Parliament</vt:lpstr>
      <vt:lpstr>Traditional Approaches to Electing a Parliament</vt:lpstr>
      <vt:lpstr>Traditional Approaches to Electing a Parliament</vt:lpstr>
      <vt:lpstr>Proportionality in Approval-Based Model</vt:lpstr>
      <vt:lpstr>Proportionality in Approval-Based Model</vt:lpstr>
      <vt:lpstr>Proportionality in Approval-Based Model</vt:lpstr>
      <vt:lpstr>Proportionality in Approval-Based Model</vt:lpstr>
      <vt:lpstr>Proportionality in Approval-Based Model</vt:lpstr>
      <vt:lpstr>Recall the definition of PAV</vt:lpstr>
      <vt:lpstr>Recall the definition of PAV</vt:lpstr>
      <vt:lpstr>Recall the definition of PAV</vt:lpstr>
      <vt:lpstr>Recall the definition of PAV</vt:lpstr>
      <vt:lpstr>Proportionality in Approval-Based Model</vt:lpstr>
      <vt:lpstr>Proportionality in Approval-Based Model</vt:lpstr>
      <vt:lpstr>Phragmén’s Rule: the Sequential Variant</vt:lpstr>
      <vt:lpstr>Phragmén’s Rule: the Sequential Variant</vt:lpstr>
      <vt:lpstr>Phragmén’s Rule: the Sequential Variant</vt:lpstr>
      <vt:lpstr>Can We Use Multiwinner Rules for Party-Lists?</vt:lpstr>
      <vt:lpstr>Can We Use Multiwinner Rules for Party-Lists?</vt:lpstr>
      <vt:lpstr>Can We Use Multiwinner Rules for Party-Lists?</vt:lpstr>
      <vt:lpstr>Can We Use Multiwinner Rules for Party-Lists?</vt:lpstr>
      <vt:lpstr>Can We Use Multiwinner Rules for Party-Lists?</vt:lpstr>
      <vt:lpstr>Relation between Multiwinner Rules and Apportionment Methods</vt:lpstr>
      <vt:lpstr>PAV for 2-Euclidean Preferences</vt:lpstr>
      <vt:lpstr>Ordinal Preferences and Proportionality</vt:lpstr>
      <vt:lpstr>SNTV</vt:lpstr>
      <vt:lpstr>SNTV for 2-Euclidean Preferences</vt:lpstr>
      <vt:lpstr>Dummett’s Proportionality and STV</vt:lpstr>
      <vt:lpstr>Recall the definition of STV</vt:lpstr>
      <vt:lpstr>Recall the definition of STV</vt:lpstr>
      <vt:lpstr>Recall the definition of STV</vt:lpstr>
      <vt:lpstr>Recall the definition of STV</vt:lpstr>
      <vt:lpstr>Recall the definition of STV</vt:lpstr>
      <vt:lpstr>Recall the definition of STV</vt:lpstr>
      <vt:lpstr>Recall the definition of STV</vt:lpstr>
      <vt:lpstr>STV for 2-Euclidean Preferences</vt:lpstr>
      <vt:lpstr>Drawbacks of STV</vt:lpstr>
      <vt:lpstr>Drawbacks of STV</vt:lpstr>
      <vt:lpstr>Solid Coalitions Property and the Monroe rule</vt:lpstr>
      <vt:lpstr>The Monroe rule</vt:lpstr>
      <vt:lpstr>The Monroe rule</vt:lpstr>
      <vt:lpstr>The Monroe rule</vt:lpstr>
      <vt:lpstr>The Monroe rule</vt:lpstr>
      <vt:lpstr>The Greedy Monroe rule</vt:lpstr>
      <vt:lpstr>The Greedy Monroe rule</vt:lpstr>
      <vt:lpstr>How Good is the Greedy Monroe Rule?</vt:lpstr>
      <vt:lpstr>How Good is the Greedy Monroe Rule?</vt:lpstr>
      <vt:lpstr>How Good is the Greedy Monroe Rule?</vt:lpstr>
      <vt:lpstr>Okay, but is it really a good result?</vt:lpstr>
      <vt:lpstr>Monroe for 2-Euclidean Preferences</vt:lpstr>
      <vt:lpstr>Further Topics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State of the Art</vt:lpstr>
      <vt:lpstr>Further Topics and Research Directions</vt:lpstr>
      <vt:lpstr>Further Topics and Research Directions</vt:lpstr>
      <vt:lpstr>Further Topics and Research Directions</vt:lpstr>
      <vt:lpstr>Take-home Message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On Swap-Distance Geometry of Voting Rules</dc:title>
  <dc:creator>faliszew</dc:creator>
  <cp:lastModifiedBy>work</cp:lastModifiedBy>
  <cp:revision>325</cp:revision>
  <dcterms:created xsi:type="dcterms:W3CDTF">2013-04-10T14:38:31Z</dcterms:created>
  <dcterms:modified xsi:type="dcterms:W3CDTF">2017-04-14T18:12:49Z</dcterms:modified>
</cp:coreProperties>
</file>