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8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9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2.xml" ContentType="application/vnd.openxmlformats-officedocument.drawingml.chartshapes+xml"/>
  <Override PartName="/ppt/notesSlides/notesSlide30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3.xml" ContentType="application/vnd.openxmlformats-officedocument.drawingml.chartshapes+xml"/>
  <Override PartName="/ppt/notesSlides/notesSlide31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4.xml" ContentType="application/vnd.openxmlformats-officedocument.drawingml.chartshapes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media/image39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6"/>
  </p:notesMasterIdLst>
  <p:sldIdLst>
    <p:sldId id="344" r:id="rId2"/>
    <p:sldId id="483" r:id="rId3"/>
    <p:sldId id="396" r:id="rId4"/>
    <p:sldId id="398" r:id="rId5"/>
    <p:sldId id="404" r:id="rId6"/>
    <p:sldId id="405" r:id="rId7"/>
    <p:sldId id="406" r:id="rId8"/>
    <p:sldId id="407" r:id="rId9"/>
    <p:sldId id="408" r:id="rId10"/>
    <p:sldId id="409" r:id="rId11"/>
    <p:sldId id="410" r:id="rId12"/>
    <p:sldId id="411" r:id="rId13"/>
    <p:sldId id="485" r:id="rId14"/>
    <p:sldId id="484" r:id="rId15"/>
    <p:sldId id="412" r:id="rId16"/>
    <p:sldId id="414" r:id="rId17"/>
    <p:sldId id="415" r:id="rId18"/>
    <p:sldId id="486" r:id="rId19"/>
    <p:sldId id="400" r:id="rId20"/>
    <p:sldId id="441" r:id="rId21"/>
    <p:sldId id="442" r:id="rId22"/>
    <p:sldId id="443" r:id="rId23"/>
    <p:sldId id="444" r:id="rId24"/>
    <p:sldId id="506" r:id="rId25"/>
    <p:sldId id="549" r:id="rId26"/>
    <p:sldId id="551" r:id="rId27"/>
    <p:sldId id="550" r:id="rId28"/>
    <p:sldId id="507" r:id="rId29"/>
    <p:sldId id="508" r:id="rId30"/>
    <p:sldId id="509" r:id="rId31"/>
    <p:sldId id="449" r:id="rId32"/>
    <p:sldId id="450" r:id="rId33"/>
    <p:sldId id="451" r:id="rId34"/>
    <p:sldId id="452" r:id="rId35"/>
    <p:sldId id="453" r:id="rId36"/>
    <p:sldId id="448" r:id="rId37"/>
    <p:sldId id="454" r:id="rId38"/>
    <p:sldId id="519" r:id="rId39"/>
    <p:sldId id="520" r:id="rId40"/>
    <p:sldId id="521" r:id="rId41"/>
    <p:sldId id="522" r:id="rId42"/>
    <p:sldId id="464" r:id="rId43"/>
    <p:sldId id="465" r:id="rId44"/>
    <p:sldId id="466" r:id="rId45"/>
    <p:sldId id="467" r:id="rId46"/>
    <p:sldId id="468" r:id="rId47"/>
    <p:sldId id="659" r:id="rId48"/>
    <p:sldId id="660" r:id="rId49"/>
    <p:sldId id="469" r:id="rId50"/>
    <p:sldId id="470" r:id="rId51"/>
    <p:sldId id="471" r:id="rId52"/>
    <p:sldId id="472" r:id="rId53"/>
    <p:sldId id="473" r:id="rId54"/>
    <p:sldId id="474" r:id="rId55"/>
    <p:sldId id="475" r:id="rId56"/>
    <p:sldId id="476" r:id="rId57"/>
    <p:sldId id="477" r:id="rId58"/>
    <p:sldId id="478" r:id="rId59"/>
    <p:sldId id="479" r:id="rId60"/>
    <p:sldId id="480" r:id="rId61"/>
    <p:sldId id="481" r:id="rId62"/>
    <p:sldId id="482" r:id="rId63"/>
    <p:sldId id="523" r:id="rId64"/>
    <p:sldId id="524" r:id="rId65"/>
    <p:sldId id="525" r:id="rId66"/>
    <p:sldId id="526" r:id="rId67"/>
    <p:sldId id="527" r:id="rId68"/>
    <p:sldId id="528" r:id="rId69"/>
    <p:sldId id="529" r:id="rId70"/>
    <p:sldId id="530" r:id="rId71"/>
    <p:sldId id="531" r:id="rId72"/>
    <p:sldId id="532" r:id="rId73"/>
    <p:sldId id="533" r:id="rId74"/>
    <p:sldId id="534" r:id="rId75"/>
    <p:sldId id="535" r:id="rId76"/>
    <p:sldId id="662" r:id="rId77"/>
    <p:sldId id="661" r:id="rId78"/>
    <p:sldId id="663" r:id="rId79"/>
    <p:sldId id="664" r:id="rId80"/>
    <p:sldId id="665" r:id="rId81"/>
    <p:sldId id="536" r:id="rId82"/>
    <p:sldId id="537" r:id="rId83"/>
    <p:sldId id="538" r:id="rId84"/>
    <p:sldId id="539" r:id="rId85"/>
    <p:sldId id="540" r:id="rId86"/>
    <p:sldId id="541" r:id="rId87"/>
    <p:sldId id="542" r:id="rId88"/>
    <p:sldId id="544" r:id="rId89"/>
    <p:sldId id="545" r:id="rId90"/>
    <p:sldId id="546" r:id="rId91"/>
    <p:sldId id="547" r:id="rId92"/>
    <p:sldId id="548" r:id="rId93"/>
    <p:sldId id="552" r:id="rId94"/>
    <p:sldId id="691" r:id="rId95"/>
    <p:sldId id="554" r:id="rId96"/>
    <p:sldId id="555" r:id="rId97"/>
    <p:sldId id="556" r:id="rId98"/>
    <p:sldId id="671" r:id="rId99"/>
    <p:sldId id="670" r:id="rId100"/>
    <p:sldId id="557" r:id="rId101"/>
    <p:sldId id="672" r:id="rId102"/>
    <p:sldId id="673" r:id="rId103"/>
    <p:sldId id="674" r:id="rId104"/>
    <p:sldId id="675" r:id="rId105"/>
    <p:sldId id="676" r:id="rId106"/>
    <p:sldId id="677" r:id="rId107"/>
    <p:sldId id="559" r:id="rId108"/>
    <p:sldId id="562" r:id="rId109"/>
    <p:sldId id="563" r:id="rId110"/>
    <p:sldId id="564" r:id="rId111"/>
    <p:sldId id="560" r:id="rId112"/>
    <p:sldId id="565" r:id="rId113"/>
    <p:sldId id="679" r:id="rId114"/>
    <p:sldId id="681" r:id="rId115"/>
    <p:sldId id="567" r:id="rId116"/>
    <p:sldId id="682" r:id="rId117"/>
    <p:sldId id="683" r:id="rId118"/>
    <p:sldId id="684" r:id="rId119"/>
    <p:sldId id="686" r:id="rId120"/>
    <p:sldId id="685" r:id="rId121"/>
    <p:sldId id="687" r:id="rId122"/>
    <p:sldId id="688" r:id="rId123"/>
    <p:sldId id="689" r:id="rId124"/>
    <p:sldId id="690" r:id="rId125"/>
    <p:sldId id="692" r:id="rId126"/>
    <p:sldId id="570" r:id="rId127"/>
    <p:sldId id="571" r:id="rId128"/>
    <p:sldId id="572" r:id="rId129"/>
    <p:sldId id="573" r:id="rId130"/>
    <p:sldId id="696" r:id="rId131"/>
    <p:sldId id="697" r:id="rId132"/>
    <p:sldId id="698" r:id="rId133"/>
    <p:sldId id="700" r:id="rId134"/>
    <p:sldId id="699" r:id="rId135"/>
    <p:sldId id="701" r:id="rId136"/>
    <p:sldId id="702" r:id="rId137"/>
    <p:sldId id="703" r:id="rId138"/>
    <p:sldId id="705" r:id="rId139"/>
    <p:sldId id="707" r:id="rId140"/>
    <p:sldId id="754" r:id="rId141"/>
    <p:sldId id="755" r:id="rId142"/>
    <p:sldId id="708" r:id="rId143"/>
    <p:sldId id="709" r:id="rId144"/>
    <p:sldId id="706" r:id="rId145"/>
    <p:sldId id="574" r:id="rId146"/>
    <p:sldId id="575" r:id="rId147"/>
    <p:sldId id="576" r:id="rId148"/>
    <p:sldId id="577" r:id="rId149"/>
    <p:sldId id="578" r:id="rId150"/>
    <p:sldId id="579" r:id="rId151"/>
    <p:sldId id="580" r:id="rId152"/>
    <p:sldId id="581" r:id="rId153"/>
    <p:sldId id="582" r:id="rId154"/>
    <p:sldId id="583" r:id="rId155"/>
    <p:sldId id="584" r:id="rId156"/>
    <p:sldId id="585" r:id="rId157"/>
    <p:sldId id="586" r:id="rId158"/>
    <p:sldId id="587" r:id="rId159"/>
    <p:sldId id="588" r:id="rId160"/>
    <p:sldId id="589" r:id="rId161"/>
    <p:sldId id="711" r:id="rId162"/>
    <p:sldId id="590" r:id="rId163"/>
    <p:sldId id="591" r:id="rId164"/>
    <p:sldId id="592" r:id="rId165"/>
    <p:sldId id="593" r:id="rId166"/>
    <p:sldId id="594" r:id="rId167"/>
    <p:sldId id="756" r:id="rId168"/>
    <p:sldId id="595" r:id="rId169"/>
    <p:sldId id="596" r:id="rId170"/>
    <p:sldId id="599" r:id="rId171"/>
    <p:sldId id="710" r:id="rId172"/>
    <p:sldId id="600" r:id="rId173"/>
    <p:sldId id="601" r:id="rId174"/>
    <p:sldId id="602" r:id="rId175"/>
    <p:sldId id="603" r:id="rId176"/>
    <p:sldId id="604" r:id="rId177"/>
    <p:sldId id="605" r:id="rId178"/>
    <p:sldId id="606" r:id="rId179"/>
    <p:sldId id="607" r:id="rId180"/>
    <p:sldId id="608" r:id="rId181"/>
    <p:sldId id="609" r:id="rId182"/>
    <p:sldId id="610" r:id="rId183"/>
    <p:sldId id="611" r:id="rId184"/>
    <p:sldId id="612" r:id="rId185"/>
    <p:sldId id="613" r:id="rId186"/>
    <p:sldId id="614" r:id="rId187"/>
    <p:sldId id="718" r:id="rId188"/>
    <p:sldId id="617" r:id="rId189"/>
    <p:sldId id="717" r:id="rId190"/>
    <p:sldId id="716" r:id="rId191"/>
    <p:sldId id="715" r:id="rId192"/>
    <p:sldId id="618" r:id="rId193"/>
    <p:sldId id="619" r:id="rId194"/>
    <p:sldId id="721" r:id="rId195"/>
    <p:sldId id="720" r:id="rId196"/>
    <p:sldId id="722" r:id="rId197"/>
    <p:sldId id="723" r:id="rId198"/>
    <p:sldId id="724" r:id="rId199"/>
    <p:sldId id="725" r:id="rId200"/>
    <p:sldId id="726" r:id="rId201"/>
    <p:sldId id="727" r:id="rId202"/>
    <p:sldId id="728" r:id="rId203"/>
    <p:sldId id="622" r:id="rId204"/>
    <p:sldId id="729" r:id="rId205"/>
    <p:sldId id="623" r:id="rId206"/>
    <p:sldId id="731" r:id="rId207"/>
    <p:sldId id="743" r:id="rId208"/>
    <p:sldId id="745" r:id="rId209"/>
    <p:sldId id="742" r:id="rId210"/>
    <p:sldId id="741" r:id="rId211"/>
    <p:sldId id="740" r:id="rId212"/>
    <p:sldId id="739" r:id="rId213"/>
    <p:sldId id="738" r:id="rId214"/>
    <p:sldId id="737" r:id="rId215"/>
    <p:sldId id="736" r:id="rId216"/>
    <p:sldId id="735" r:id="rId217"/>
    <p:sldId id="734" r:id="rId218"/>
    <p:sldId id="732" r:id="rId219"/>
    <p:sldId id="730" r:id="rId220"/>
    <p:sldId id="746" r:id="rId221"/>
    <p:sldId id="747" r:id="rId222"/>
    <p:sldId id="748" r:id="rId223"/>
    <p:sldId id="624" r:id="rId224"/>
    <p:sldId id="625" r:id="rId225"/>
    <p:sldId id="626" r:id="rId226"/>
    <p:sldId id="627" r:id="rId227"/>
    <p:sldId id="628" r:id="rId228"/>
    <p:sldId id="629" r:id="rId229"/>
    <p:sldId id="630" r:id="rId230"/>
    <p:sldId id="631" r:id="rId231"/>
    <p:sldId id="632" r:id="rId232"/>
    <p:sldId id="633" r:id="rId233"/>
    <p:sldId id="634" r:id="rId234"/>
    <p:sldId id="635" r:id="rId235"/>
    <p:sldId id="636" r:id="rId236"/>
    <p:sldId id="637" r:id="rId237"/>
    <p:sldId id="638" r:id="rId238"/>
    <p:sldId id="639" r:id="rId239"/>
    <p:sldId id="640" r:id="rId240"/>
    <p:sldId id="641" r:id="rId241"/>
    <p:sldId id="642" r:id="rId242"/>
    <p:sldId id="643" r:id="rId243"/>
    <p:sldId id="644" r:id="rId244"/>
    <p:sldId id="645" r:id="rId245"/>
    <p:sldId id="666" r:id="rId246"/>
    <p:sldId id="667" r:id="rId247"/>
    <p:sldId id="668" r:id="rId248"/>
    <p:sldId id="669" r:id="rId249"/>
    <p:sldId id="646" r:id="rId250"/>
    <p:sldId id="647" r:id="rId251"/>
    <p:sldId id="648" r:id="rId252"/>
    <p:sldId id="649" r:id="rId253"/>
    <p:sldId id="650" r:id="rId254"/>
    <p:sldId id="751" r:id="rId255"/>
    <p:sldId id="651" r:id="rId256"/>
    <p:sldId id="652" r:id="rId257"/>
    <p:sldId id="752" r:id="rId258"/>
    <p:sldId id="753" r:id="rId259"/>
    <p:sldId id="653" r:id="rId260"/>
    <p:sldId id="654" r:id="rId261"/>
    <p:sldId id="655" r:id="rId262"/>
    <p:sldId id="656" r:id="rId263"/>
    <p:sldId id="657" r:id="rId264"/>
    <p:sldId id="658" r:id="rId26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EE2F2"/>
    <a:srgbClr val="FECEE9"/>
    <a:srgbClr val="FAF4CE"/>
    <a:srgbClr val="9BBB59"/>
    <a:srgbClr val="DEFEF1"/>
    <a:srgbClr val="C6FEE7"/>
    <a:srgbClr val="EECFCE"/>
    <a:srgbClr val="FAF5B0"/>
    <a:srgbClr val="F684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13" autoAdjust="0"/>
    <p:restoredTop sz="92007" autoAdjust="0"/>
  </p:normalViewPr>
  <p:slideViewPr>
    <p:cSldViewPr snapToGrid="0">
      <p:cViewPr varScale="1">
        <p:scale>
          <a:sx n="112" d="100"/>
          <a:sy n="112" d="100"/>
        </p:scale>
        <p:origin x="87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2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226" Type="http://schemas.openxmlformats.org/officeDocument/2006/relationships/slide" Target="slides/slide225.xml"/><Relationship Id="rId268" Type="http://schemas.openxmlformats.org/officeDocument/2006/relationships/viewProps" Target="viewProps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slide" Target="slides/slide215.xml"/><Relationship Id="rId237" Type="http://schemas.openxmlformats.org/officeDocument/2006/relationships/slide" Target="slides/slide236.xml"/><Relationship Id="rId258" Type="http://schemas.openxmlformats.org/officeDocument/2006/relationships/slide" Target="slides/slide257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slide" Target="slides/slide226.xml"/><Relationship Id="rId248" Type="http://schemas.openxmlformats.org/officeDocument/2006/relationships/slide" Target="slides/slide247.xml"/><Relationship Id="rId269" Type="http://schemas.openxmlformats.org/officeDocument/2006/relationships/theme" Target="theme/theme1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slide" Target="slides/slide216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59" Type="http://schemas.openxmlformats.org/officeDocument/2006/relationships/slide" Target="slides/slide258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tableStyles" Target="tableStyles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slide" Target="slides/slide227.xml"/><Relationship Id="rId249" Type="http://schemas.openxmlformats.org/officeDocument/2006/relationships/slide" Target="slides/slide248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39" Type="http://schemas.openxmlformats.org/officeDocument/2006/relationships/slide" Target="slides/slide238.xml"/><Relationship Id="rId250" Type="http://schemas.openxmlformats.org/officeDocument/2006/relationships/slide" Target="slides/slide249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240" Type="http://schemas.openxmlformats.org/officeDocument/2006/relationships/slide" Target="slides/slide239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78" Type="http://schemas.openxmlformats.org/officeDocument/2006/relationships/slide" Target="slides/slide77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64" Type="http://schemas.openxmlformats.org/officeDocument/2006/relationships/slide" Target="slides/slide163.xml"/><Relationship Id="rId185" Type="http://schemas.openxmlformats.org/officeDocument/2006/relationships/slide" Target="slides/slide184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notesMaster" Target="notesMasters/notesMaster1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presProps" Target="presProps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169" Type="http://schemas.openxmlformats.org/officeDocument/2006/relationships/slide" Target="slides/slide168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47" Type="http://schemas.openxmlformats.org/officeDocument/2006/relationships/slide" Target="slides/slide246.xml"/><Relationship Id="rId107" Type="http://schemas.openxmlformats.org/officeDocument/2006/relationships/slide" Target="slides/slide10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3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2000" b="1" baseline="0" dirty="0"/>
              <a:t>Distribution of k = 95 </a:t>
            </a:r>
            <a:r>
              <a:rPr lang="pl-PL" sz="2000" b="1" baseline="0" dirty="0" err="1"/>
              <a:t>seats</a:t>
            </a:r>
            <a:endParaRPr lang="en-US" sz="2000" b="1" baseline="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Kolumna1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564-49C1-97CE-FFBBFA546F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564-49C1-97CE-FFBBFA546F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564-49C1-97CE-FFBBFA546F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564-49C1-97CE-FFBBFA546F6B}"/>
              </c:ext>
            </c:extLst>
          </c:dPt>
          <c:cat>
            <c:numRef>
              <c:f>Arkusz1!$A$2:$A$5</c:f>
              <c:numCache>
                <c:formatCode>General</c:formatCode>
                <c:ptCount val="4"/>
              </c:numCache>
            </c:numRef>
          </c:cat>
          <c:val>
            <c:numRef>
              <c:f>Arkusz1!$B$2:$B$5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20</c:v>
                </c:pt>
                <c:pt idx="3">
                  <c:v>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0A7-4E46-A1A5-534FAD9B66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2000" b="1" dirty="0"/>
              <a:t>Distribution of </a:t>
            </a:r>
            <a:r>
              <a:rPr lang="pl-PL" sz="2000" b="1" dirty="0" err="1"/>
              <a:t>votes</a:t>
            </a:r>
            <a:r>
              <a:rPr lang="pl-PL" sz="2000" b="1" dirty="0"/>
              <a:t> for </a:t>
            </a:r>
            <a:r>
              <a:rPr lang="pl-PL" sz="2000" b="1" dirty="0" err="1"/>
              <a:t>parties</a:t>
            </a:r>
            <a:endParaRPr lang="pl-PL" sz="20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Kolumna4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Arkusz1!$A$2</c:f>
              <c:strCache>
                <c:ptCount val="1"/>
                <c:pt idx="0">
                  <c:v>Kategoria 1</c:v>
                </c:pt>
              </c:strCache>
            </c:strRef>
          </c:cat>
          <c:val>
            <c:numRef>
              <c:f>Arkusz1!$B$2</c:f>
              <c:numCache>
                <c:formatCode>General</c:formatCode>
                <c:ptCount val="1"/>
                <c:pt idx="0">
                  <c:v>200000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DA9-4AE9-94F6-B051747509FB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Kolumna3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</c:f>
              <c:strCache>
                <c:ptCount val="1"/>
                <c:pt idx="0">
                  <c:v>Kategoria 1</c:v>
                </c:pt>
              </c:strCache>
            </c:strRef>
          </c:cat>
          <c:val>
            <c:numRef>
              <c:f>Arkusz1!$C$2</c:f>
              <c:numCache>
                <c:formatCode>General</c:formatCode>
                <c:ptCount val="1"/>
                <c:pt idx="0">
                  <c:v>400000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DA9-4AE9-94F6-B051747509FB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Kolumna2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</c:f>
              <c:strCache>
                <c:ptCount val="1"/>
                <c:pt idx="0">
                  <c:v>Kategoria 1</c:v>
                </c:pt>
              </c:strCache>
            </c:strRef>
          </c:cat>
          <c:val>
            <c:numRef>
              <c:f>Arkusz1!$D$2</c:f>
              <c:numCache>
                <c:formatCode>General</c:formatCode>
                <c:ptCount val="1"/>
                <c:pt idx="0">
                  <c:v>400000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DA9-4AE9-94F6-B051747509FB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Kolumna1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Arkusz1!$A$2</c:f>
              <c:strCache>
                <c:ptCount val="1"/>
                <c:pt idx="0">
                  <c:v>Kategoria 1</c:v>
                </c:pt>
              </c:strCache>
            </c:strRef>
          </c:cat>
          <c:val>
            <c:numRef>
              <c:f>Arkusz1!$E$2</c:f>
              <c:numCache>
                <c:formatCode>General</c:formatCode>
                <c:ptCount val="1"/>
                <c:pt idx="0">
                  <c:v>900000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DA9-4AE9-94F6-B051747509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635576032"/>
        <c:axId val="-635574944"/>
      </c:barChart>
      <c:catAx>
        <c:axId val="-6355760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635574944"/>
        <c:crosses val="autoZero"/>
        <c:auto val="1"/>
        <c:lblAlgn val="ctr"/>
        <c:lblOffset val="100"/>
        <c:noMultiLvlLbl val="0"/>
      </c:catAx>
      <c:valAx>
        <c:axId val="-6355749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63557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c1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noFill/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43D-41FD-B060-5561B661530C}"/>
              </c:ext>
            </c:extLst>
          </c:dPt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0.65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3D-41FD-B060-5561B661530C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c2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Arkusz1!$C$2:$C$9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43D-41FD-B060-5561B661530C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c6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Arkusz1!$D$2:$D$9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43D-41FD-B060-5561B661530C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c3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Arkusz1!$E$2:$E$9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43D-41FD-B060-5561B66153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635555904"/>
        <c:axId val="-635555360"/>
      </c:barChart>
      <c:catAx>
        <c:axId val="-635555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-635555360"/>
        <c:crosses val="autoZero"/>
        <c:auto val="1"/>
        <c:lblAlgn val="ctr"/>
        <c:lblOffset val="100"/>
        <c:noMultiLvlLbl val="0"/>
      </c:catAx>
      <c:valAx>
        <c:axId val="-635555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-635555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8582184412030374"/>
          <c:y val="9.1158210839438369E-2"/>
          <c:w val="7.7620932491611019E-2"/>
          <c:h val="0.762362892292399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c1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noFill/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43D-41FD-B060-5561B661530C}"/>
              </c:ext>
            </c:extLst>
          </c:dPt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0.1666</c:v>
                </c:pt>
                <c:pt idx="1">
                  <c:v>0.1666</c:v>
                </c:pt>
                <c:pt idx="2">
                  <c:v>0.1666</c:v>
                </c:pt>
                <c:pt idx="3">
                  <c:v>0</c:v>
                </c:pt>
                <c:pt idx="4">
                  <c:v>0.1666</c:v>
                </c:pt>
                <c:pt idx="5">
                  <c:v>0.1666</c:v>
                </c:pt>
                <c:pt idx="6">
                  <c:v>0.1666</c:v>
                </c:pt>
                <c:pt idx="7">
                  <c:v>0.65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3D-41FD-B060-5561B661530C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c2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Arkusz1!$C$2:$C$9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43D-41FD-B060-5561B661530C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c6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Arkusz1!$D$2:$D$9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43D-41FD-B060-5561B661530C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c3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Arkusz1!$E$2:$E$9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43D-41FD-B060-5561B66153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635554272"/>
        <c:axId val="-635550464"/>
      </c:barChart>
      <c:catAx>
        <c:axId val="-635554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-635550464"/>
        <c:crosses val="autoZero"/>
        <c:auto val="1"/>
        <c:lblAlgn val="ctr"/>
        <c:lblOffset val="100"/>
        <c:noMultiLvlLbl val="0"/>
      </c:catAx>
      <c:valAx>
        <c:axId val="-635550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-635554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8582184412030374"/>
          <c:y val="9.1158210839438369E-2"/>
          <c:w val="7.7620932491611019E-2"/>
          <c:h val="0.762362892292399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c1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noFill/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43D-41FD-B060-5561B661530C}"/>
              </c:ext>
            </c:extLst>
          </c:dPt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0.1666</c:v>
                </c:pt>
                <c:pt idx="1">
                  <c:v>0.1666</c:v>
                </c:pt>
                <c:pt idx="2">
                  <c:v>0.1666</c:v>
                </c:pt>
                <c:pt idx="3">
                  <c:v>0</c:v>
                </c:pt>
                <c:pt idx="4">
                  <c:v>0.1666</c:v>
                </c:pt>
                <c:pt idx="5">
                  <c:v>0.1666</c:v>
                </c:pt>
                <c:pt idx="6">
                  <c:v>0.1666</c:v>
                </c:pt>
                <c:pt idx="7">
                  <c:v>0.65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3D-41FD-B060-5561B661530C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c2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Arkusz1!$C$2:$C$9</c:f>
              <c:numCache>
                <c:formatCode>General</c:formatCode>
                <c:ptCount val="8"/>
                <c:pt idx="0">
                  <c:v>0.2</c:v>
                </c:pt>
                <c:pt idx="1">
                  <c:v>0.2</c:v>
                </c:pt>
                <c:pt idx="2">
                  <c:v>0.2</c:v>
                </c:pt>
                <c:pt idx="3">
                  <c:v>0</c:v>
                </c:pt>
                <c:pt idx="4">
                  <c:v>0.2</c:v>
                </c:pt>
                <c:pt idx="5">
                  <c:v>0.2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43D-41FD-B060-5561B661530C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c6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Arkusz1!$D$2:$D$9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43D-41FD-B060-5561B661530C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c3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Arkusz1!$E$2:$E$9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43D-41FD-B060-5561B66153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633518800"/>
        <c:axId val="-633525328"/>
      </c:barChart>
      <c:catAx>
        <c:axId val="-63351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-633525328"/>
        <c:crosses val="autoZero"/>
        <c:auto val="1"/>
        <c:lblAlgn val="ctr"/>
        <c:lblOffset val="100"/>
        <c:noMultiLvlLbl val="0"/>
      </c:catAx>
      <c:valAx>
        <c:axId val="-633525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-63351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8582184412030374"/>
          <c:y val="9.1158210839438369E-2"/>
          <c:w val="7.7620932491611019E-2"/>
          <c:h val="0.762362892292399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c1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noFill/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43D-41FD-B060-5561B661530C}"/>
              </c:ext>
            </c:extLst>
          </c:dPt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0.1666</c:v>
                </c:pt>
                <c:pt idx="1">
                  <c:v>0.1666</c:v>
                </c:pt>
                <c:pt idx="2">
                  <c:v>0.1666</c:v>
                </c:pt>
                <c:pt idx="3">
                  <c:v>0</c:v>
                </c:pt>
                <c:pt idx="4">
                  <c:v>0.1666</c:v>
                </c:pt>
                <c:pt idx="5">
                  <c:v>0.1666</c:v>
                </c:pt>
                <c:pt idx="6">
                  <c:v>0.1666</c:v>
                </c:pt>
                <c:pt idx="7">
                  <c:v>0.65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3D-41FD-B060-5561B661530C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c2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Arkusz1!$C$2:$C$9</c:f>
              <c:numCache>
                <c:formatCode>General</c:formatCode>
                <c:ptCount val="8"/>
                <c:pt idx="0">
                  <c:v>0.2</c:v>
                </c:pt>
                <c:pt idx="1">
                  <c:v>0.2</c:v>
                </c:pt>
                <c:pt idx="2">
                  <c:v>0.2</c:v>
                </c:pt>
                <c:pt idx="3">
                  <c:v>0</c:v>
                </c:pt>
                <c:pt idx="4">
                  <c:v>0.2</c:v>
                </c:pt>
                <c:pt idx="5">
                  <c:v>0.2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43D-41FD-B060-5561B661530C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c6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Arkusz1!$D$2:$D$9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0.58330000000000004</c:v>
                </c:pt>
                <c:pt idx="4">
                  <c:v>0</c:v>
                </c:pt>
                <c:pt idx="5">
                  <c:v>0</c:v>
                </c:pt>
                <c:pt idx="6">
                  <c:v>0.41660000000000003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43D-41FD-B060-5561B661530C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c3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Arkusz1!$E$2:$E$9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43D-41FD-B060-5561B66153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633524784"/>
        <c:axId val="-633510640"/>
      </c:barChart>
      <c:catAx>
        <c:axId val="-633524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-633510640"/>
        <c:crosses val="autoZero"/>
        <c:auto val="1"/>
        <c:lblAlgn val="ctr"/>
        <c:lblOffset val="100"/>
        <c:noMultiLvlLbl val="0"/>
      </c:catAx>
      <c:valAx>
        <c:axId val="-633510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-633524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8582184412030374"/>
          <c:y val="9.1158210839438369E-2"/>
          <c:w val="7.7620932491611019E-2"/>
          <c:h val="0.762362892292399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c1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noFill/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43D-41FD-B060-5561B661530C}"/>
              </c:ext>
            </c:extLst>
          </c:dPt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0.1666</c:v>
                </c:pt>
                <c:pt idx="1">
                  <c:v>0.1666</c:v>
                </c:pt>
                <c:pt idx="2">
                  <c:v>0.1666</c:v>
                </c:pt>
                <c:pt idx="3">
                  <c:v>0</c:v>
                </c:pt>
                <c:pt idx="4">
                  <c:v>0.1666</c:v>
                </c:pt>
                <c:pt idx="5">
                  <c:v>0.1666</c:v>
                </c:pt>
                <c:pt idx="6">
                  <c:v>0.1666</c:v>
                </c:pt>
                <c:pt idx="7">
                  <c:v>0.65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3D-41FD-B060-5561B661530C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c2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Arkusz1!$C$2:$C$9</c:f>
              <c:numCache>
                <c:formatCode>General</c:formatCode>
                <c:ptCount val="8"/>
                <c:pt idx="0">
                  <c:v>0.2</c:v>
                </c:pt>
                <c:pt idx="1">
                  <c:v>0.2</c:v>
                </c:pt>
                <c:pt idx="2">
                  <c:v>0.2</c:v>
                </c:pt>
                <c:pt idx="3">
                  <c:v>0</c:v>
                </c:pt>
                <c:pt idx="4">
                  <c:v>0.2</c:v>
                </c:pt>
                <c:pt idx="5">
                  <c:v>0.2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43D-41FD-B060-5561B661530C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c6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Arkusz1!$D$2:$D$9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0.58330000000000004</c:v>
                </c:pt>
                <c:pt idx="4">
                  <c:v>0</c:v>
                </c:pt>
                <c:pt idx="5">
                  <c:v>0</c:v>
                </c:pt>
                <c:pt idx="6">
                  <c:v>0.41660000000000003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43D-41FD-B060-5561B661530C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c3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Arkusz1!$E$2:$E$9</c:f>
              <c:numCache>
                <c:formatCode>General</c:formatCode>
                <c:ptCount val="8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</c:v>
                </c:pt>
                <c:pt idx="4">
                  <c:v>0.25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43D-41FD-B060-5561B66153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633524240"/>
        <c:axId val="-633514992"/>
      </c:barChart>
      <c:catAx>
        <c:axId val="-633524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-633514992"/>
        <c:crosses val="autoZero"/>
        <c:auto val="1"/>
        <c:lblAlgn val="ctr"/>
        <c:lblOffset val="100"/>
        <c:noMultiLvlLbl val="0"/>
      </c:catAx>
      <c:valAx>
        <c:axId val="-633514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-633524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8582184412030374"/>
          <c:y val="9.1158210839438369E-2"/>
          <c:w val="7.7620932491611019E-2"/>
          <c:h val="0.762362892292399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0.18243</cdr:x>
      <cdr:y>0.47794</cdr:y>
    </cdr:from>
    <cdr:to>
      <cdr:x>0.52524</cdr:x>
      <cdr:y>0.79482</cdr:y>
    </cdr:to>
    <cdr:sp macro="" textlink="">
      <cdr:nvSpPr>
        <cdr:cNvPr id="2" name="pole tekstowe 1"/>
        <cdr:cNvSpPr txBox="1"/>
      </cdr:nvSpPr>
      <cdr:spPr>
        <a:xfrm xmlns:a="http://schemas.openxmlformats.org/drawingml/2006/main">
          <a:off x="591672" y="1649566"/>
          <a:ext cx="1111821" cy="10936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l-PL" sz="4000" dirty="0"/>
            <a:t>45</a:t>
          </a:r>
        </a:p>
      </cdr:txBody>
    </cdr:sp>
  </cdr:relSizeAnchor>
  <cdr:relSizeAnchor xmlns:cdr="http://schemas.openxmlformats.org/drawingml/2006/chartDrawing">
    <cdr:from>
      <cdr:x>0.49131</cdr:x>
      <cdr:y>0.70391</cdr:y>
    </cdr:from>
    <cdr:to>
      <cdr:x>0.77854</cdr:x>
      <cdr:y>0.96623</cdr:y>
    </cdr:to>
    <cdr:sp macro="" textlink="">
      <cdr:nvSpPr>
        <cdr:cNvPr id="3" name="pole tekstowe 2"/>
        <cdr:cNvSpPr txBox="1"/>
      </cdr:nvSpPr>
      <cdr:spPr>
        <a:xfrm xmlns:a="http://schemas.openxmlformats.org/drawingml/2006/main">
          <a:off x="1593446" y="2429495"/>
          <a:ext cx="931587" cy="9053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l-PL" sz="4000" dirty="0"/>
            <a:t>20</a:t>
          </a:r>
        </a:p>
      </cdr:txBody>
    </cdr:sp>
  </cdr:relSizeAnchor>
  <cdr:relSizeAnchor xmlns:cdr="http://schemas.openxmlformats.org/drawingml/2006/chartDrawing">
    <cdr:from>
      <cdr:x>0.62192</cdr:x>
      <cdr:y>0.42859</cdr:y>
    </cdr:from>
    <cdr:to>
      <cdr:x>0.86406</cdr:x>
      <cdr:y>0.6987</cdr:y>
    </cdr:to>
    <cdr:sp macro="" textlink="">
      <cdr:nvSpPr>
        <cdr:cNvPr id="4" name="pole tekstowe 3"/>
        <cdr:cNvSpPr txBox="1"/>
      </cdr:nvSpPr>
      <cdr:spPr>
        <a:xfrm xmlns:a="http://schemas.openxmlformats.org/drawingml/2006/main">
          <a:off x="2017060" y="1479236"/>
          <a:ext cx="785316" cy="9322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l-PL" sz="4000" dirty="0"/>
            <a:t>20</a:t>
          </a:r>
        </a:p>
      </cdr:txBody>
    </cdr:sp>
  </cdr:relSizeAnchor>
  <cdr:relSizeAnchor xmlns:cdr="http://schemas.openxmlformats.org/drawingml/2006/chartDrawing">
    <cdr:from>
      <cdr:x>0.5527</cdr:x>
      <cdr:y>0.26494</cdr:y>
    </cdr:from>
    <cdr:to>
      <cdr:x>0.77635</cdr:x>
      <cdr:y>0.52987</cdr:y>
    </cdr:to>
    <cdr:sp macro="" textlink="">
      <cdr:nvSpPr>
        <cdr:cNvPr id="5" name="pole tekstowe 4"/>
        <cdr:cNvSpPr txBox="1"/>
      </cdr:nvSpPr>
      <cdr:spPr>
        <a:xfrm xmlns:a="http://schemas.openxmlformats.org/drawingml/2006/main">
          <a:off x="2259741" y="9144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pl-PL" sz="1100" dirty="0"/>
        </a:p>
      </cdr:txBody>
    </cdr:sp>
  </cdr:relSizeAnchor>
  <cdr:relSizeAnchor xmlns:cdr="http://schemas.openxmlformats.org/drawingml/2006/chartDrawing">
    <cdr:from>
      <cdr:x>0.47819</cdr:x>
      <cdr:y>0.26236</cdr:y>
    </cdr:from>
    <cdr:to>
      <cdr:x>0.75881</cdr:x>
      <cdr:y>0.47013</cdr:y>
    </cdr:to>
    <cdr:sp macro="" textlink="">
      <cdr:nvSpPr>
        <cdr:cNvPr id="6" name="pole tekstowe 5"/>
        <cdr:cNvSpPr txBox="1"/>
      </cdr:nvSpPr>
      <cdr:spPr>
        <a:xfrm xmlns:a="http://schemas.openxmlformats.org/drawingml/2006/main">
          <a:off x="1550896" y="905496"/>
          <a:ext cx="910136" cy="7171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l-PL" sz="3600" dirty="0"/>
            <a:t>10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0.3262</cdr:x>
      <cdr:y>0.39522</cdr:y>
    </cdr:from>
    <cdr:to>
      <cdr:x>0.37344</cdr:x>
      <cdr:y>0.54069</cdr:y>
    </cdr:to>
    <cdr:sp macro="" textlink="">
      <cdr:nvSpPr>
        <cdr:cNvPr id="2" name="pole tekstowe 23"/>
        <cdr:cNvSpPr txBox="1"/>
      </cdr:nvSpPr>
      <cdr:spPr>
        <a:xfrm xmlns:a="http://schemas.openxmlformats.org/drawingml/2006/main">
          <a:off x="2873203" y="1507704"/>
          <a:ext cx="416086" cy="5549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pl-PL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1600" b="0" i="0">
              <a:latin typeface="Cambria Math" panose="02040503050406030204" pitchFamily="18" charset="0"/>
            </a:rPr>
            <a:t>1/5</a:t>
          </a:r>
          <a:endParaRPr lang="pl-PL" sz="16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0.3262</cdr:x>
      <cdr:y>0.39522</cdr:y>
    </cdr:from>
    <cdr:to>
      <cdr:x>0.37344</cdr:x>
      <cdr:y>0.54069</cdr:y>
    </cdr:to>
    <cdr:sp macro="" textlink="">
      <cdr:nvSpPr>
        <cdr:cNvPr id="2" name="pole tekstowe 23"/>
        <cdr:cNvSpPr txBox="1"/>
      </cdr:nvSpPr>
      <cdr:spPr>
        <a:xfrm xmlns:a="http://schemas.openxmlformats.org/drawingml/2006/main">
          <a:off x="2873203" y="1507704"/>
          <a:ext cx="416086" cy="5549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pl-PL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1600" b="0" i="0">
              <a:latin typeface="Cambria Math" panose="02040503050406030204" pitchFamily="18" charset="0"/>
            </a:rPr>
            <a:t>1/5</a:t>
          </a:r>
          <a:endParaRPr lang="pl-PL" sz="16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0.3262</cdr:x>
      <cdr:y>0.39522</cdr:y>
    </cdr:from>
    <cdr:to>
      <cdr:x>0.37344</cdr:x>
      <cdr:y>0.54069</cdr:y>
    </cdr:to>
    <cdr:sp macro="" textlink="">
      <cdr:nvSpPr>
        <cdr:cNvPr id="2" name="pole tekstowe 23"/>
        <cdr:cNvSpPr txBox="1"/>
      </cdr:nvSpPr>
      <cdr:spPr>
        <a:xfrm xmlns:a="http://schemas.openxmlformats.org/drawingml/2006/main">
          <a:off x="2873203" y="1507704"/>
          <a:ext cx="416086" cy="5549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pl-PL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l-PL" sz="1600" b="0" i="0">
              <a:latin typeface="Cambria Math" panose="02040503050406030204" pitchFamily="18" charset="0"/>
            </a:rPr>
            <a:t>1/5</a:t>
          </a:r>
          <a:endParaRPr lang="pl-PL" sz="16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258B19-7F2C-479A-9B89-49342A0ED2B8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295F99-2B42-48AE-B411-37B981E289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9208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9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0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1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2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3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EBF8D-F3DA-4A67-B81F-9DF164E97D0D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8816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5233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6806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13587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8228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6457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5226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30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03445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E5181-BFC6-4047-AD49-AF4C9B854A23}" type="slidenum">
              <a:rPr lang="he-IL" smtClean="0"/>
              <a:t>110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52373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71371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E5181-BFC6-4047-AD49-AF4C9B854A23}" type="slidenum">
              <a:rPr lang="he-IL" smtClean="0"/>
              <a:t>125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009911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E5181-BFC6-4047-AD49-AF4C9B854A23}" type="slidenum">
              <a:rPr lang="he-IL" smtClean="0"/>
              <a:t>126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49140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128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374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134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96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EBF8D-F3DA-4A67-B81F-9DF164E97D0D}" type="slidenum">
              <a:rPr lang="pl-PL" smtClean="0"/>
              <a:t>151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32000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EBF8D-F3DA-4A67-B81F-9DF164E97D0D}" type="slidenum">
              <a:rPr lang="pl-PL" smtClean="0"/>
              <a:t>156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415900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EBF8D-F3DA-4A67-B81F-9DF164E97D0D}" type="slidenum">
              <a:rPr lang="pl-PL" smtClean="0"/>
              <a:t>158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45445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38775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0044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60947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8968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949940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24800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35534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39811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496196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8736226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554774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471651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6782362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159594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438743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70652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7657873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0653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97659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6559050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439582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091446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317526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682496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794900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250943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885176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743859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911643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263313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8681844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0432596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995923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5523160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275994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749719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075162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638006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595437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9478602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52658209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09157864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9737496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83366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83343897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067153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8305904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0101473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5533557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43843709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228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39115881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229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9084418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230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213321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231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3085718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232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5778636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233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2612657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234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1851657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235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4665618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236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080659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237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0170771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238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06239461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239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9734806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240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4780479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241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9188251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242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64169676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243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3847877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244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7204898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249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8724185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250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8059224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251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87226917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252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3821983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253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4541125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254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22006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Trójkąt prostokątny 9"/>
          <p:cNvSpPr/>
          <p:nvPr userDrawn="1"/>
        </p:nvSpPr>
        <p:spPr>
          <a:xfrm rot="5400000">
            <a:off x="-326368" y="-259693"/>
            <a:ext cx="980728" cy="1043608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74758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  <p:sp>
        <p:nvSpPr>
          <p:cNvPr id="9" name="Trójkąt prostokątny 6"/>
          <p:cNvSpPr/>
          <p:nvPr userDrawn="1"/>
        </p:nvSpPr>
        <p:spPr>
          <a:xfrm rot="5400000">
            <a:off x="13063" y="-13063"/>
            <a:ext cx="431074" cy="457200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15954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ójkąt prostokątny 6"/>
          <p:cNvSpPr/>
          <p:nvPr userDrawn="1"/>
        </p:nvSpPr>
        <p:spPr>
          <a:xfrm rot="5400000">
            <a:off x="-269005" y="-276857"/>
            <a:ext cx="980728" cy="1043608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9183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3445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5672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0070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0636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9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6467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1551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24266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343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90D11-E55F-44AC-B5AE-02C521B2C5DA}" type="datetimeFigureOut">
              <a:rPr lang="pl-PL" smtClean="0"/>
              <a:t>2017-04-29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59525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4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8.png"/><Relationship Id="rId5" Type="http://schemas.openxmlformats.org/officeDocument/2006/relationships/image" Target="../media/image19.png"/><Relationship Id="rId15" Type="http://schemas.openxmlformats.org/officeDocument/2006/relationships/image" Target="../media/image16.png"/><Relationship Id="rId10" Type="http://schemas.openxmlformats.org/officeDocument/2006/relationships/image" Target="../media/image7.png"/><Relationship Id="rId4" Type="http://schemas.openxmlformats.org/officeDocument/2006/relationships/image" Target="../media/image18.png"/><Relationship Id="rId9" Type="http://schemas.microsoft.com/office/2007/relationships/hdphoto" Target="../media/hdphoto1.wdp"/><Relationship Id="rId1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5.png"/><Relationship Id="rId18" Type="http://schemas.openxmlformats.org/officeDocument/2006/relationships/image" Target="../media/image40.png"/><Relationship Id="rId26" Type="http://schemas.openxmlformats.org/officeDocument/2006/relationships/image" Target="../media/image48.png"/><Relationship Id="rId39" Type="http://schemas.openxmlformats.org/officeDocument/2006/relationships/image" Target="../media/image61.png"/><Relationship Id="rId21" Type="http://schemas.openxmlformats.org/officeDocument/2006/relationships/image" Target="../media/image43.png"/><Relationship Id="rId34" Type="http://schemas.openxmlformats.org/officeDocument/2006/relationships/image" Target="../media/image56.png"/><Relationship Id="rId42" Type="http://schemas.openxmlformats.org/officeDocument/2006/relationships/image" Target="../media/image64.png"/><Relationship Id="rId47" Type="http://schemas.openxmlformats.org/officeDocument/2006/relationships/image" Target="../media/image69.png"/><Relationship Id="rId50" Type="http://schemas.openxmlformats.org/officeDocument/2006/relationships/image" Target="../media/image72.png"/><Relationship Id="rId55" Type="http://schemas.openxmlformats.org/officeDocument/2006/relationships/image" Target="../media/image77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38.png"/><Relationship Id="rId29" Type="http://schemas.openxmlformats.org/officeDocument/2006/relationships/image" Target="../media/image51.png"/><Relationship Id="rId11" Type="http://schemas.openxmlformats.org/officeDocument/2006/relationships/image" Target="../media/image33.png"/><Relationship Id="rId24" Type="http://schemas.openxmlformats.org/officeDocument/2006/relationships/image" Target="../media/image46.png"/><Relationship Id="rId32" Type="http://schemas.openxmlformats.org/officeDocument/2006/relationships/image" Target="../media/image54.png"/><Relationship Id="rId37" Type="http://schemas.openxmlformats.org/officeDocument/2006/relationships/image" Target="../media/image59.png"/><Relationship Id="rId40" Type="http://schemas.openxmlformats.org/officeDocument/2006/relationships/image" Target="../media/image62.png"/><Relationship Id="rId45" Type="http://schemas.openxmlformats.org/officeDocument/2006/relationships/image" Target="../media/image67.png"/><Relationship Id="rId53" Type="http://schemas.openxmlformats.org/officeDocument/2006/relationships/image" Target="../media/image75.png"/><Relationship Id="rId58" Type="http://schemas.openxmlformats.org/officeDocument/2006/relationships/image" Target="../media/image80.png"/><Relationship Id="rId5" Type="http://schemas.openxmlformats.org/officeDocument/2006/relationships/image" Target="../media/image27.png"/><Relationship Id="rId19" Type="http://schemas.openxmlformats.org/officeDocument/2006/relationships/image" Target="../media/image41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Relationship Id="rId22" Type="http://schemas.openxmlformats.org/officeDocument/2006/relationships/image" Target="../media/image44.png"/><Relationship Id="rId27" Type="http://schemas.openxmlformats.org/officeDocument/2006/relationships/image" Target="../media/image49.png"/><Relationship Id="rId30" Type="http://schemas.openxmlformats.org/officeDocument/2006/relationships/image" Target="../media/image52.png"/><Relationship Id="rId35" Type="http://schemas.openxmlformats.org/officeDocument/2006/relationships/image" Target="../media/image57.png"/><Relationship Id="rId43" Type="http://schemas.openxmlformats.org/officeDocument/2006/relationships/image" Target="../media/image65.png"/><Relationship Id="rId48" Type="http://schemas.openxmlformats.org/officeDocument/2006/relationships/image" Target="../media/image70.png"/><Relationship Id="rId56" Type="http://schemas.openxmlformats.org/officeDocument/2006/relationships/image" Target="../media/image78.png"/><Relationship Id="rId8" Type="http://schemas.openxmlformats.org/officeDocument/2006/relationships/image" Target="../media/image30.png"/><Relationship Id="rId51" Type="http://schemas.openxmlformats.org/officeDocument/2006/relationships/image" Target="../media/image73.png"/><Relationship Id="rId3" Type="http://schemas.openxmlformats.org/officeDocument/2006/relationships/image" Target="../media/image25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5" Type="http://schemas.openxmlformats.org/officeDocument/2006/relationships/image" Target="../media/image47.png"/><Relationship Id="rId33" Type="http://schemas.openxmlformats.org/officeDocument/2006/relationships/image" Target="../media/image55.png"/><Relationship Id="rId38" Type="http://schemas.openxmlformats.org/officeDocument/2006/relationships/image" Target="../media/image60.png"/><Relationship Id="rId46" Type="http://schemas.openxmlformats.org/officeDocument/2006/relationships/image" Target="../media/image68.png"/><Relationship Id="rId20" Type="http://schemas.openxmlformats.org/officeDocument/2006/relationships/image" Target="../media/image42.png"/><Relationship Id="rId41" Type="http://schemas.openxmlformats.org/officeDocument/2006/relationships/image" Target="../media/image63.png"/><Relationship Id="rId54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5" Type="http://schemas.openxmlformats.org/officeDocument/2006/relationships/image" Target="../media/image37.png"/><Relationship Id="rId23" Type="http://schemas.openxmlformats.org/officeDocument/2006/relationships/image" Target="../media/image45.png"/><Relationship Id="rId28" Type="http://schemas.openxmlformats.org/officeDocument/2006/relationships/image" Target="../media/image50.png"/><Relationship Id="rId36" Type="http://schemas.openxmlformats.org/officeDocument/2006/relationships/image" Target="../media/image58.png"/><Relationship Id="rId49" Type="http://schemas.openxmlformats.org/officeDocument/2006/relationships/image" Target="../media/image71.png"/><Relationship Id="rId57" Type="http://schemas.openxmlformats.org/officeDocument/2006/relationships/image" Target="../media/image79.png"/><Relationship Id="rId10" Type="http://schemas.openxmlformats.org/officeDocument/2006/relationships/image" Target="../media/image32.png"/><Relationship Id="rId31" Type="http://schemas.openxmlformats.org/officeDocument/2006/relationships/image" Target="../media/image53.png"/><Relationship Id="rId44" Type="http://schemas.openxmlformats.org/officeDocument/2006/relationships/image" Target="../media/image66.png"/><Relationship Id="rId52" Type="http://schemas.openxmlformats.org/officeDocument/2006/relationships/image" Target="../media/image7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38.pn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66.png"/><Relationship Id="rId4" Type="http://schemas.openxmlformats.org/officeDocument/2006/relationships/image" Target="../media/image5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38.pn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66.png"/><Relationship Id="rId10" Type="http://schemas.openxmlformats.org/officeDocument/2006/relationships/image" Target="../media/image84.png"/><Relationship Id="rId4" Type="http://schemas.openxmlformats.org/officeDocument/2006/relationships/image" Target="../media/image52.png"/><Relationship Id="rId9" Type="http://schemas.openxmlformats.org/officeDocument/2006/relationships/image" Target="../media/image83.png"/></Relationships>
</file>

<file path=ppt/slides/_rels/slide2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5.png"/><Relationship Id="rId18" Type="http://schemas.openxmlformats.org/officeDocument/2006/relationships/image" Target="../media/image100.png"/><Relationship Id="rId26" Type="http://schemas.openxmlformats.org/officeDocument/2006/relationships/image" Target="../media/image108.png"/><Relationship Id="rId3" Type="http://schemas.openxmlformats.org/officeDocument/2006/relationships/image" Target="../media/image85.png"/><Relationship Id="rId21" Type="http://schemas.openxmlformats.org/officeDocument/2006/relationships/image" Target="../media/image103.png"/><Relationship Id="rId34" Type="http://schemas.openxmlformats.org/officeDocument/2006/relationships/image" Target="../media/image80.png"/><Relationship Id="rId7" Type="http://schemas.openxmlformats.org/officeDocument/2006/relationships/image" Target="../media/image89.png"/><Relationship Id="rId12" Type="http://schemas.openxmlformats.org/officeDocument/2006/relationships/image" Target="../media/image94.png"/><Relationship Id="rId17" Type="http://schemas.openxmlformats.org/officeDocument/2006/relationships/image" Target="../media/image99.png"/><Relationship Id="rId25" Type="http://schemas.openxmlformats.org/officeDocument/2006/relationships/image" Target="../media/image107.png"/><Relationship Id="rId33" Type="http://schemas.openxmlformats.org/officeDocument/2006/relationships/image" Target="../media/image66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98.png"/><Relationship Id="rId20" Type="http://schemas.openxmlformats.org/officeDocument/2006/relationships/image" Target="../media/image102.png"/><Relationship Id="rId29" Type="http://schemas.openxmlformats.org/officeDocument/2006/relationships/image" Target="../media/image1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11" Type="http://schemas.openxmlformats.org/officeDocument/2006/relationships/image" Target="../media/image93.png"/><Relationship Id="rId24" Type="http://schemas.openxmlformats.org/officeDocument/2006/relationships/image" Target="../media/image106.png"/><Relationship Id="rId32" Type="http://schemas.openxmlformats.org/officeDocument/2006/relationships/image" Target="../media/image52.png"/><Relationship Id="rId5" Type="http://schemas.openxmlformats.org/officeDocument/2006/relationships/image" Target="../media/image87.png"/><Relationship Id="rId15" Type="http://schemas.openxmlformats.org/officeDocument/2006/relationships/image" Target="../media/image97.png"/><Relationship Id="rId23" Type="http://schemas.openxmlformats.org/officeDocument/2006/relationships/image" Target="../media/image105.png"/><Relationship Id="rId28" Type="http://schemas.openxmlformats.org/officeDocument/2006/relationships/image" Target="../media/image110.png"/><Relationship Id="rId10" Type="http://schemas.openxmlformats.org/officeDocument/2006/relationships/image" Target="../media/image92.png"/><Relationship Id="rId19" Type="http://schemas.openxmlformats.org/officeDocument/2006/relationships/image" Target="../media/image101.png"/><Relationship Id="rId31" Type="http://schemas.openxmlformats.org/officeDocument/2006/relationships/image" Target="../media/image38.png"/><Relationship Id="rId4" Type="http://schemas.openxmlformats.org/officeDocument/2006/relationships/image" Target="../media/image86.png"/><Relationship Id="rId9" Type="http://schemas.openxmlformats.org/officeDocument/2006/relationships/image" Target="../media/image91.png"/><Relationship Id="rId14" Type="http://schemas.openxmlformats.org/officeDocument/2006/relationships/image" Target="../media/image96.png"/><Relationship Id="rId22" Type="http://schemas.openxmlformats.org/officeDocument/2006/relationships/image" Target="../media/image104.png"/><Relationship Id="rId27" Type="http://schemas.openxmlformats.org/officeDocument/2006/relationships/image" Target="../media/image109.png"/><Relationship Id="rId30" Type="http://schemas.openxmlformats.org/officeDocument/2006/relationships/image" Target="../media/image112.png"/><Relationship Id="rId8" Type="http://schemas.openxmlformats.org/officeDocument/2006/relationships/image" Target="../media/image9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38.png"/><Relationship Id="rId7" Type="http://schemas.openxmlformats.org/officeDocument/2006/relationships/image" Target="../media/image9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66.png"/><Relationship Id="rId4" Type="http://schemas.openxmlformats.org/officeDocument/2006/relationships/image" Target="../media/image5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13" Type="http://schemas.openxmlformats.org/officeDocument/2006/relationships/image" Target="../media/image121.png"/><Relationship Id="rId18" Type="http://schemas.openxmlformats.org/officeDocument/2006/relationships/image" Target="../media/image126.png"/><Relationship Id="rId3" Type="http://schemas.openxmlformats.org/officeDocument/2006/relationships/image" Target="../media/image98.png"/><Relationship Id="rId7" Type="http://schemas.openxmlformats.org/officeDocument/2006/relationships/image" Target="../media/image115.png"/><Relationship Id="rId12" Type="http://schemas.openxmlformats.org/officeDocument/2006/relationships/image" Target="../media/image120.png"/><Relationship Id="rId17" Type="http://schemas.openxmlformats.org/officeDocument/2006/relationships/image" Target="../media/image125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4.png"/><Relationship Id="rId11" Type="http://schemas.openxmlformats.org/officeDocument/2006/relationships/image" Target="../media/image119.png"/><Relationship Id="rId5" Type="http://schemas.openxmlformats.org/officeDocument/2006/relationships/image" Target="../media/image113.png"/><Relationship Id="rId15" Type="http://schemas.openxmlformats.org/officeDocument/2006/relationships/image" Target="../media/image123.png"/><Relationship Id="rId10" Type="http://schemas.openxmlformats.org/officeDocument/2006/relationships/image" Target="../media/image118.png"/><Relationship Id="rId4" Type="http://schemas.openxmlformats.org/officeDocument/2006/relationships/image" Target="../media/image112.png"/><Relationship Id="rId9" Type="http://schemas.openxmlformats.org/officeDocument/2006/relationships/image" Target="../media/image117.png"/><Relationship Id="rId14" Type="http://schemas.openxmlformats.org/officeDocument/2006/relationships/image" Target="../media/image12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129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8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2.png"/><Relationship Id="rId4" Type="http://schemas.openxmlformats.org/officeDocument/2006/relationships/image" Target="../media/image8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8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2.png"/><Relationship Id="rId4" Type="http://schemas.openxmlformats.org/officeDocument/2006/relationships/image" Target="../media/image8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8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2.png"/><Relationship Id="rId4" Type="http://schemas.openxmlformats.org/officeDocument/2006/relationships/image" Target="../media/image8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8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2.png"/><Relationship Id="rId4" Type="http://schemas.openxmlformats.org/officeDocument/2006/relationships/image" Target="../media/image83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png"/><Relationship Id="rId3" Type="http://schemas.openxmlformats.org/officeDocument/2006/relationships/image" Target="../media/image127.png"/><Relationship Id="rId7" Type="http://schemas.openxmlformats.org/officeDocument/2006/relationships/image" Target="../media/image8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2.png"/><Relationship Id="rId4" Type="http://schemas.openxmlformats.org/officeDocument/2006/relationships/image" Target="../media/image8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13" Type="http://schemas.openxmlformats.org/officeDocument/2006/relationships/image" Target="../media/image144.png"/><Relationship Id="rId18" Type="http://schemas.openxmlformats.org/officeDocument/2006/relationships/image" Target="../media/image149.png"/><Relationship Id="rId26" Type="http://schemas.openxmlformats.org/officeDocument/2006/relationships/image" Target="../media/image157.png"/><Relationship Id="rId3" Type="http://schemas.openxmlformats.org/officeDocument/2006/relationships/image" Target="../media/image134.png"/><Relationship Id="rId21" Type="http://schemas.openxmlformats.org/officeDocument/2006/relationships/image" Target="../media/image152.png"/><Relationship Id="rId7" Type="http://schemas.openxmlformats.org/officeDocument/2006/relationships/image" Target="../media/image138.png"/><Relationship Id="rId12" Type="http://schemas.openxmlformats.org/officeDocument/2006/relationships/image" Target="../media/image143.png"/><Relationship Id="rId17" Type="http://schemas.openxmlformats.org/officeDocument/2006/relationships/image" Target="../media/image148.png"/><Relationship Id="rId25" Type="http://schemas.openxmlformats.org/officeDocument/2006/relationships/image" Target="../media/image156.png"/><Relationship Id="rId2" Type="http://schemas.openxmlformats.org/officeDocument/2006/relationships/image" Target="../media/image133.png"/><Relationship Id="rId16" Type="http://schemas.openxmlformats.org/officeDocument/2006/relationships/image" Target="../media/image147.png"/><Relationship Id="rId20" Type="http://schemas.openxmlformats.org/officeDocument/2006/relationships/image" Target="../media/image151.png"/><Relationship Id="rId29" Type="http://schemas.openxmlformats.org/officeDocument/2006/relationships/image" Target="../media/image1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11" Type="http://schemas.openxmlformats.org/officeDocument/2006/relationships/image" Target="../media/image142.png"/><Relationship Id="rId24" Type="http://schemas.openxmlformats.org/officeDocument/2006/relationships/image" Target="../media/image155.png"/><Relationship Id="rId5" Type="http://schemas.openxmlformats.org/officeDocument/2006/relationships/image" Target="../media/image136.png"/><Relationship Id="rId15" Type="http://schemas.openxmlformats.org/officeDocument/2006/relationships/image" Target="../media/image146.png"/><Relationship Id="rId23" Type="http://schemas.openxmlformats.org/officeDocument/2006/relationships/image" Target="../media/image154.png"/><Relationship Id="rId28" Type="http://schemas.openxmlformats.org/officeDocument/2006/relationships/image" Target="../media/image159.png"/><Relationship Id="rId10" Type="http://schemas.openxmlformats.org/officeDocument/2006/relationships/image" Target="../media/image141.png"/><Relationship Id="rId19" Type="http://schemas.openxmlformats.org/officeDocument/2006/relationships/image" Target="../media/image150.png"/><Relationship Id="rId4" Type="http://schemas.openxmlformats.org/officeDocument/2006/relationships/image" Target="../media/image135.png"/><Relationship Id="rId9" Type="http://schemas.openxmlformats.org/officeDocument/2006/relationships/image" Target="../media/image140.png"/><Relationship Id="rId14" Type="http://schemas.openxmlformats.org/officeDocument/2006/relationships/image" Target="../media/image145.png"/><Relationship Id="rId22" Type="http://schemas.openxmlformats.org/officeDocument/2006/relationships/image" Target="../media/image153.png"/><Relationship Id="rId27" Type="http://schemas.openxmlformats.org/officeDocument/2006/relationships/image" Target="../media/image158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82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1.png"/><Relationship Id="rId4" Type="http://schemas.openxmlformats.org/officeDocument/2006/relationships/image" Target="../media/image82.png"/></Relationships>
</file>

<file path=ppt/slides/_rels/slide7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84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microsoft.com/office/2007/relationships/hdphoto" Target="../media/hdphoto3.wdp"/><Relationship Id="rId4" Type="http://schemas.openxmlformats.org/officeDocument/2006/relationships/image" Target="../media/image163.png"/></Relationships>
</file>

<file path=ppt/slides/_rels/slide7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84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microsoft.com/office/2007/relationships/hdphoto" Target="../media/hdphoto3.wdp"/><Relationship Id="rId4" Type="http://schemas.openxmlformats.org/officeDocument/2006/relationships/image" Target="../media/image163.pn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5" Type="http://schemas.openxmlformats.org/officeDocument/2006/relationships/image" Target="../media/image164.png"/><Relationship Id="rId4" Type="http://schemas.openxmlformats.org/officeDocument/2006/relationships/image" Target="../media/image166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7" Type="http://schemas.openxmlformats.org/officeDocument/2006/relationships/image" Target="../media/image17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2.jpeg"/><Relationship Id="rId5" Type="http://schemas.openxmlformats.org/officeDocument/2006/relationships/image" Target="../media/image171.png"/><Relationship Id="rId4" Type="http://schemas.openxmlformats.org/officeDocument/2006/relationships/image" Target="../media/image170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3.jpeg"/><Relationship Id="rId4" Type="http://schemas.openxmlformats.org/officeDocument/2006/relationships/image" Target="../media/image172.jpe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2.jpeg"/><Relationship Id="rId4" Type="http://schemas.openxmlformats.org/officeDocument/2006/relationships/image" Target="../media/image171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2.jpeg"/><Relationship Id="rId4" Type="http://schemas.openxmlformats.org/officeDocument/2006/relationships/image" Target="../media/image171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2.jpeg"/><Relationship Id="rId4" Type="http://schemas.openxmlformats.org/officeDocument/2006/relationships/image" Target="../media/image171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7.png"/><Relationship Id="rId5" Type="http://schemas.openxmlformats.org/officeDocument/2006/relationships/image" Target="../media/image178.png"/><Relationship Id="rId4" Type="http://schemas.openxmlformats.org/officeDocument/2006/relationships/image" Target="../media/image174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7.png"/><Relationship Id="rId5" Type="http://schemas.openxmlformats.org/officeDocument/2006/relationships/image" Target="../media/image178.png"/><Relationship Id="rId4" Type="http://schemas.openxmlformats.org/officeDocument/2006/relationships/image" Target="../media/image174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7.png"/><Relationship Id="rId5" Type="http://schemas.openxmlformats.org/officeDocument/2006/relationships/image" Target="../media/image178.png"/><Relationship Id="rId4" Type="http://schemas.openxmlformats.org/officeDocument/2006/relationships/image" Target="../media/image174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png"/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3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6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9.png"/><Relationship Id="rId4" Type="http://schemas.openxmlformats.org/officeDocument/2006/relationships/image" Target="../media/image188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jpg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2.jpg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4.png"/><Relationship Id="rId3" Type="http://schemas.openxmlformats.org/officeDocument/2006/relationships/image" Target="../media/image127.png"/><Relationship Id="rId7" Type="http://schemas.openxmlformats.org/officeDocument/2006/relationships/image" Target="../media/image175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10" Type="http://schemas.openxmlformats.org/officeDocument/2006/relationships/image" Target="../media/image177.png"/><Relationship Id="rId4" Type="http://schemas.openxmlformats.org/officeDocument/2006/relationships/image" Target="../media/image83.png"/><Relationship Id="rId9" Type="http://schemas.openxmlformats.org/officeDocument/2006/relationships/image" Target="../media/image176.png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5.pn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4.png"/><Relationship Id="rId3" Type="http://schemas.openxmlformats.org/officeDocument/2006/relationships/image" Target="../media/image196.jpeg"/><Relationship Id="rId7" Type="http://schemas.openxmlformats.org/officeDocument/2006/relationships/image" Target="../media/image200.png"/><Relationship Id="rId12" Type="http://schemas.openxmlformats.org/officeDocument/2006/relationships/image" Target="../media/image168.pn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9.png"/><Relationship Id="rId11" Type="http://schemas.openxmlformats.org/officeDocument/2006/relationships/image" Target="../media/image167.png"/><Relationship Id="rId5" Type="http://schemas.openxmlformats.org/officeDocument/2006/relationships/image" Target="../media/image198.png"/><Relationship Id="rId10" Type="http://schemas.openxmlformats.org/officeDocument/2006/relationships/image" Target="../media/image166.png"/><Relationship Id="rId4" Type="http://schemas.openxmlformats.org/officeDocument/2006/relationships/image" Target="../media/image197.jpeg"/><Relationship Id="rId9" Type="http://schemas.openxmlformats.org/officeDocument/2006/relationships/image" Target="../media/image165.png"/></Relationships>
</file>

<file path=ppt/slides/_rels/slide1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6.jpeg"/><Relationship Id="rId13" Type="http://schemas.openxmlformats.org/officeDocument/2006/relationships/image" Target="../media/image201.jpeg"/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12" Type="http://schemas.openxmlformats.org/officeDocument/2006/relationships/image" Target="../media/image200.pn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11" Type="http://schemas.openxmlformats.org/officeDocument/2006/relationships/image" Target="../media/image199.png"/><Relationship Id="rId5" Type="http://schemas.openxmlformats.org/officeDocument/2006/relationships/image" Target="../media/image166.png"/><Relationship Id="rId10" Type="http://schemas.openxmlformats.org/officeDocument/2006/relationships/image" Target="../media/image198.png"/><Relationship Id="rId4" Type="http://schemas.openxmlformats.org/officeDocument/2006/relationships/image" Target="../media/image165.png"/><Relationship Id="rId9" Type="http://schemas.openxmlformats.org/officeDocument/2006/relationships/image" Target="../media/image197.jpeg"/></Relationships>
</file>

<file path=ppt/slides/_rels/slide1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6.jpeg"/><Relationship Id="rId13" Type="http://schemas.openxmlformats.org/officeDocument/2006/relationships/image" Target="../media/image201.jpeg"/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12" Type="http://schemas.openxmlformats.org/officeDocument/2006/relationships/image" Target="../media/image200.pn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11" Type="http://schemas.openxmlformats.org/officeDocument/2006/relationships/image" Target="../media/image199.png"/><Relationship Id="rId5" Type="http://schemas.openxmlformats.org/officeDocument/2006/relationships/image" Target="../media/image166.png"/><Relationship Id="rId10" Type="http://schemas.openxmlformats.org/officeDocument/2006/relationships/image" Target="../media/image198.png"/><Relationship Id="rId4" Type="http://schemas.openxmlformats.org/officeDocument/2006/relationships/image" Target="../media/image165.png"/><Relationship Id="rId9" Type="http://schemas.openxmlformats.org/officeDocument/2006/relationships/image" Target="../media/image197.jpeg"/></Relationships>
</file>

<file path=ppt/slides/_rels/slide1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2.png"/><Relationship Id="rId13" Type="http://schemas.openxmlformats.org/officeDocument/2006/relationships/image" Target="../media/image200.png"/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12" Type="http://schemas.openxmlformats.org/officeDocument/2006/relationships/image" Target="../media/image199.pn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11" Type="http://schemas.openxmlformats.org/officeDocument/2006/relationships/image" Target="../media/image198.png"/><Relationship Id="rId5" Type="http://schemas.openxmlformats.org/officeDocument/2006/relationships/image" Target="../media/image166.png"/><Relationship Id="rId10" Type="http://schemas.openxmlformats.org/officeDocument/2006/relationships/image" Target="../media/image197.jpeg"/><Relationship Id="rId4" Type="http://schemas.openxmlformats.org/officeDocument/2006/relationships/image" Target="../media/image165.png"/><Relationship Id="rId9" Type="http://schemas.openxmlformats.org/officeDocument/2006/relationships/image" Target="../media/image196.jpeg"/><Relationship Id="rId14" Type="http://schemas.openxmlformats.org/officeDocument/2006/relationships/image" Target="../media/image201.jpeg"/></Relationships>
</file>

<file path=ppt/slides/_rels/slide1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png"/><Relationship Id="rId13" Type="http://schemas.openxmlformats.org/officeDocument/2006/relationships/image" Target="../media/image199.png"/><Relationship Id="rId3" Type="http://schemas.openxmlformats.org/officeDocument/2006/relationships/image" Target="../media/image195.jpeg"/><Relationship Id="rId7" Type="http://schemas.openxmlformats.org/officeDocument/2006/relationships/image" Target="../media/image167.png"/><Relationship Id="rId12" Type="http://schemas.openxmlformats.org/officeDocument/2006/relationships/image" Target="../media/image19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6.png"/><Relationship Id="rId11" Type="http://schemas.openxmlformats.org/officeDocument/2006/relationships/image" Target="../media/image197.jpeg"/><Relationship Id="rId5" Type="http://schemas.openxmlformats.org/officeDocument/2006/relationships/image" Target="../media/image165.png"/><Relationship Id="rId15" Type="http://schemas.openxmlformats.org/officeDocument/2006/relationships/image" Target="../media/image201.jpeg"/><Relationship Id="rId10" Type="http://schemas.openxmlformats.org/officeDocument/2006/relationships/image" Target="../media/image196.jpeg"/><Relationship Id="rId4" Type="http://schemas.openxmlformats.org/officeDocument/2006/relationships/image" Target="../media/image164.png"/><Relationship Id="rId9" Type="http://schemas.openxmlformats.org/officeDocument/2006/relationships/image" Target="../media/image202.png"/><Relationship Id="rId14" Type="http://schemas.openxmlformats.org/officeDocument/2006/relationships/image" Target="../media/image200.png"/></Relationships>
</file>

<file path=ppt/slides/_rels/slide1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2.png"/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5" Type="http://schemas.openxmlformats.org/officeDocument/2006/relationships/image" Target="../media/image166.png"/><Relationship Id="rId10" Type="http://schemas.openxmlformats.org/officeDocument/2006/relationships/image" Target="../media/image201.jpeg"/><Relationship Id="rId4" Type="http://schemas.openxmlformats.org/officeDocument/2006/relationships/image" Target="../media/image165.png"/><Relationship Id="rId9" Type="http://schemas.openxmlformats.org/officeDocument/2006/relationships/image" Target="../media/image203.jpeg"/></Relationships>
</file>

<file path=ppt/slides/_rels/slide1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2.png"/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5" Type="http://schemas.openxmlformats.org/officeDocument/2006/relationships/image" Target="../media/image166.png"/><Relationship Id="rId10" Type="http://schemas.openxmlformats.org/officeDocument/2006/relationships/image" Target="../media/image201.jpeg"/><Relationship Id="rId4" Type="http://schemas.openxmlformats.org/officeDocument/2006/relationships/image" Target="../media/image165.png"/><Relationship Id="rId9" Type="http://schemas.openxmlformats.org/officeDocument/2006/relationships/image" Target="../media/image203.jpeg"/></Relationships>
</file>

<file path=ppt/slides/_rels/slide1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2.png"/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5" Type="http://schemas.openxmlformats.org/officeDocument/2006/relationships/image" Target="../media/image166.png"/><Relationship Id="rId10" Type="http://schemas.openxmlformats.org/officeDocument/2006/relationships/image" Target="../media/image201.jpeg"/><Relationship Id="rId4" Type="http://schemas.openxmlformats.org/officeDocument/2006/relationships/image" Target="../media/image165.png"/><Relationship Id="rId9" Type="http://schemas.openxmlformats.org/officeDocument/2006/relationships/image" Target="../media/image203.jpeg"/></Relationships>
</file>

<file path=ppt/slides/_rels/slide1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2.png"/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5" Type="http://schemas.openxmlformats.org/officeDocument/2006/relationships/image" Target="../media/image166.png"/><Relationship Id="rId10" Type="http://schemas.openxmlformats.org/officeDocument/2006/relationships/image" Target="../media/image201.jpeg"/><Relationship Id="rId4" Type="http://schemas.openxmlformats.org/officeDocument/2006/relationships/image" Target="../media/image165.png"/><Relationship Id="rId9" Type="http://schemas.openxmlformats.org/officeDocument/2006/relationships/image" Target="../media/image203.jpeg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7" Type="http://schemas.openxmlformats.org/officeDocument/2006/relationships/image" Target="../media/image203.jpe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7" Type="http://schemas.openxmlformats.org/officeDocument/2006/relationships/image" Target="../media/image203.jpe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7" Type="http://schemas.openxmlformats.org/officeDocument/2006/relationships/image" Target="../media/image203.jpe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7" Type="http://schemas.openxmlformats.org/officeDocument/2006/relationships/image" Target="../media/image203.jpe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7" Type="http://schemas.openxmlformats.org/officeDocument/2006/relationships/image" Target="../media/image203.jpe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7" Type="http://schemas.openxmlformats.org/officeDocument/2006/relationships/image" Target="../media/image203.jpe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jpg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jpg"/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2.png"/><Relationship Id="rId13" Type="http://schemas.openxmlformats.org/officeDocument/2006/relationships/image" Target="../media/image217.png"/><Relationship Id="rId3" Type="http://schemas.openxmlformats.org/officeDocument/2006/relationships/image" Target="../media/image207.png"/><Relationship Id="rId7" Type="http://schemas.openxmlformats.org/officeDocument/2006/relationships/image" Target="../media/image211.png"/><Relationship Id="rId12" Type="http://schemas.openxmlformats.org/officeDocument/2006/relationships/image" Target="../media/image216.png"/><Relationship Id="rId2" Type="http://schemas.openxmlformats.org/officeDocument/2006/relationships/image" Target="../media/image21.png"/><Relationship Id="rId16" Type="http://schemas.openxmlformats.org/officeDocument/2006/relationships/image" Target="../media/image2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0.png"/><Relationship Id="rId11" Type="http://schemas.openxmlformats.org/officeDocument/2006/relationships/image" Target="../media/image215.png"/><Relationship Id="rId5" Type="http://schemas.openxmlformats.org/officeDocument/2006/relationships/image" Target="../media/image209.png"/><Relationship Id="rId15" Type="http://schemas.openxmlformats.org/officeDocument/2006/relationships/image" Target="../media/image219.png"/><Relationship Id="rId10" Type="http://schemas.openxmlformats.org/officeDocument/2006/relationships/image" Target="../media/image214.png"/><Relationship Id="rId4" Type="http://schemas.openxmlformats.org/officeDocument/2006/relationships/image" Target="../media/image208.png"/><Relationship Id="rId9" Type="http://schemas.openxmlformats.org/officeDocument/2006/relationships/image" Target="../media/image213.png"/><Relationship Id="rId14" Type="http://schemas.openxmlformats.org/officeDocument/2006/relationships/image" Target="../media/image218.png"/></Relationships>
</file>

<file path=ppt/slides/_rels/slide1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2.png"/><Relationship Id="rId13" Type="http://schemas.openxmlformats.org/officeDocument/2006/relationships/image" Target="../media/image225.png"/><Relationship Id="rId3" Type="http://schemas.openxmlformats.org/officeDocument/2006/relationships/image" Target="../media/image182.png"/><Relationship Id="rId7" Type="http://schemas.openxmlformats.org/officeDocument/2006/relationships/image" Target="../media/image221.png"/><Relationship Id="rId12" Type="http://schemas.openxmlformats.org/officeDocument/2006/relationships/image" Target="../media/image2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1.png"/><Relationship Id="rId11" Type="http://schemas.openxmlformats.org/officeDocument/2006/relationships/image" Target="../media/image223.png"/><Relationship Id="rId5" Type="http://schemas.openxmlformats.org/officeDocument/2006/relationships/image" Target="../media/image184.png"/><Relationship Id="rId10" Type="http://schemas.openxmlformats.org/officeDocument/2006/relationships/image" Target="../media/image188.png"/><Relationship Id="rId4" Type="http://schemas.openxmlformats.org/officeDocument/2006/relationships/image" Target="../media/image185.png"/><Relationship Id="rId9" Type="http://schemas.openxmlformats.org/officeDocument/2006/relationships/image" Target="../media/image187.png"/><Relationship Id="rId14" Type="http://schemas.openxmlformats.org/officeDocument/2006/relationships/image" Target="../media/image226.png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8.png"/><Relationship Id="rId2" Type="http://schemas.openxmlformats.org/officeDocument/2006/relationships/image" Target="../media/image2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1.png"/><Relationship Id="rId5" Type="http://schemas.openxmlformats.org/officeDocument/2006/relationships/image" Target="../media/image230.png"/><Relationship Id="rId4" Type="http://schemas.openxmlformats.org/officeDocument/2006/relationships/image" Target="../media/image229.png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8.png"/><Relationship Id="rId7" Type="http://schemas.openxmlformats.org/officeDocument/2006/relationships/image" Target="../media/image232.png"/><Relationship Id="rId2" Type="http://schemas.openxmlformats.org/officeDocument/2006/relationships/image" Target="../media/image2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1.png"/><Relationship Id="rId5" Type="http://schemas.openxmlformats.org/officeDocument/2006/relationships/image" Target="../media/image230.png"/><Relationship Id="rId4" Type="http://schemas.openxmlformats.org/officeDocument/2006/relationships/image" Target="../media/image229.png"/></Relationships>
</file>

<file path=ppt/slides/_rels/slide1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3.png"/><Relationship Id="rId3" Type="http://schemas.openxmlformats.org/officeDocument/2006/relationships/image" Target="../media/image228.png"/><Relationship Id="rId7" Type="http://schemas.openxmlformats.org/officeDocument/2006/relationships/image" Target="../media/image232.png"/><Relationship Id="rId2" Type="http://schemas.openxmlformats.org/officeDocument/2006/relationships/image" Target="../media/image2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1.png"/><Relationship Id="rId5" Type="http://schemas.openxmlformats.org/officeDocument/2006/relationships/image" Target="../media/image230.png"/><Relationship Id="rId4" Type="http://schemas.openxmlformats.org/officeDocument/2006/relationships/image" Target="../media/image229.png"/></Relationships>
</file>

<file path=ppt/slides/_rels/slide1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6.png"/><Relationship Id="rId13" Type="http://schemas.openxmlformats.org/officeDocument/2006/relationships/image" Target="../media/image241.png"/><Relationship Id="rId18" Type="http://schemas.openxmlformats.org/officeDocument/2006/relationships/image" Target="../media/image246.png"/><Relationship Id="rId3" Type="http://schemas.openxmlformats.org/officeDocument/2006/relationships/image" Target="../media/image229.png"/><Relationship Id="rId7" Type="http://schemas.openxmlformats.org/officeDocument/2006/relationships/image" Target="../media/image235.png"/><Relationship Id="rId12" Type="http://schemas.openxmlformats.org/officeDocument/2006/relationships/image" Target="../media/image240.png"/><Relationship Id="rId17" Type="http://schemas.openxmlformats.org/officeDocument/2006/relationships/image" Target="../media/image245.png"/><Relationship Id="rId2" Type="http://schemas.openxmlformats.org/officeDocument/2006/relationships/image" Target="../media/image227.png"/><Relationship Id="rId16" Type="http://schemas.openxmlformats.org/officeDocument/2006/relationships/image" Target="../media/image2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4.png"/><Relationship Id="rId11" Type="http://schemas.openxmlformats.org/officeDocument/2006/relationships/image" Target="../media/image239.png"/><Relationship Id="rId5" Type="http://schemas.openxmlformats.org/officeDocument/2006/relationships/image" Target="../media/image231.png"/><Relationship Id="rId15" Type="http://schemas.openxmlformats.org/officeDocument/2006/relationships/image" Target="../media/image243.png"/><Relationship Id="rId10" Type="http://schemas.openxmlformats.org/officeDocument/2006/relationships/image" Target="../media/image238.png"/><Relationship Id="rId19" Type="http://schemas.openxmlformats.org/officeDocument/2006/relationships/image" Target="../media/image247.png"/><Relationship Id="rId4" Type="http://schemas.openxmlformats.org/officeDocument/2006/relationships/image" Target="../media/image230.png"/><Relationship Id="rId9" Type="http://schemas.openxmlformats.org/officeDocument/2006/relationships/image" Target="../media/image237.png"/><Relationship Id="rId14" Type="http://schemas.openxmlformats.org/officeDocument/2006/relationships/image" Target="../media/image242.png"/></Relationships>
</file>

<file path=ppt/slides/_rels/slide1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2.png"/><Relationship Id="rId13" Type="http://schemas.openxmlformats.org/officeDocument/2006/relationships/image" Target="../media/image225.png"/><Relationship Id="rId18" Type="http://schemas.openxmlformats.org/officeDocument/2006/relationships/image" Target="../media/image251.png"/><Relationship Id="rId3" Type="http://schemas.openxmlformats.org/officeDocument/2006/relationships/image" Target="../media/image182.png"/><Relationship Id="rId7" Type="http://schemas.openxmlformats.org/officeDocument/2006/relationships/image" Target="../media/image221.png"/><Relationship Id="rId12" Type="http://schemas.openxmlformats.org/officeDocument/2006/relationships/image" Target="../media/image224.png"/><Relationship Id="rId17" Type="http://schemas.openxmlformats.org/officeDocument/2006/relationships/image" Target="../media/image250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2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1.png"/><Relationship Id="rId11" Type="http://schemas.openxmlformats.org/officeDocument/2006/relationships/image" Target="../media/image223.png"/><Relationship Id="rId5" Type="http://schemas.openxmlformats.org/officeDocument/2006/relationships/image" Target="../media/image184.png"/><Relationship Id="rId15" Type="http://schemas.openxmlformats.org/officeDocument/2006/relationships/image" Target="../media/image249.png"/><Relationship Id="rId10" Type="http://schemas.openxmlformats.org/officeDocument/2006/relationships/image" Target="../media/image188.png"/><Relationship Id="rId4" Type="http://schemas.openxmlformats.org/officeDocument/2006/relationships/image" Target="../media/image185.png"/><Relationship Id="rId9" Type="http://schemas.openxmlformats.org/officeDocument/2006/relationships/image" Target="../media/image187.png"/><Relationship Id="rId14" Type="http://schemas.openxmlformats.org/officeDocument/2006/relationships/image" Target="../media/image248.png"/></Relationships>
</file>

<file path=ppt/slides/_rels/slide1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4.png"/><Relationship Id="rId13" Type="http://schemas.openxmlformats.org/officeDocument/2006/relationships/image" Target="../media/image259.png"/><Relationship Id="rId18" Type="http://schemas.openxmlformats.org/officeDocument/2006/relationships/image" Target="../media/image264.png"/><Relationship Id="rId3" Type="http://schemas.openxmlformats.org/officeDocument/2006/relationships/image" Target="../media/image229.png"/><Relationship Id="rId7" Type="http://schemas.openxmlformats.org/officeDocument/2006/relationships/image" Target="../media/image253.png"/><Relationship Id="rId12" Type="http://schemas.openxmlformats.org/officeDocument/2006/relationships/image" Target="../media/image258.png"/><Relationship Id="rId17" Type="http://schemas.openxmlformats.org/officeDocument/2006/relationships/image" Target="../media/image263.png"/><Relationship Id="rId2" Type="http://schemas.openxmlformats.org/officeDocument/2006/relationships/image" Target="../media/image227.png"/><Relationship Id="rId16" Type="http://schemas.openxmlformats.org/officeDocument/2006/relationships/image" Target="../media/image2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2.png"/><Relationship Id="rId11" Type="http://schemas.openxmlformats.org/officeDocument/2006/relationships/image" Target="../media/image257.png"/><Relationship Id="rId5" Type="http://schemas.openxmlformats.org/officeDocument/2006/relationships/image" Target="../media/image231.png"/><Relationship Id="rId15" Type="http://schemas.openxmlformats.org/officeDocument/2006/relationships/image" Target="../media/image261.png"/><Relationship Id="rId10" Type="http://schemas.openxmlformats.org/officeDocument/2006/relationships/image" Target="../media/image256.png"/><Relationship Id="rId19" Type="http://schemas.openxmlformats.org/officeDocument/2006/relationships/image" Target="../media/image265.png"/><Relationship Id="rId4" Type="http://schemas.openxmlformats.org/officeDocument/2006/relationships/image" Target="../media/image230.png"/><Relationship Id="rId9" Type="http://schemas.openxmlformats.org/officeDocument/2006/relationships/image" Target="../media/image255.png"/><Relationship Id="rId14" Type="http://schemas.openxmlformats.org/officeDocument/2006/relationships/image" Target="../media/image260.png"/></Relationships>
</file>

<file path=ppt/slides/_rels/slide1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2.png"/><Relationship Id="rId13" Type="http://schemas.openxmlformats.org/officeDocument/2006/relationships/image" Target="../media/image225.png"/><Relationship Id="rId18" Type="http://schemas.openxmlformats.org/officeDocument/2006/relationships/image" Target="../media/image226.png"/><Relationship Id="rId3" Type="http://schemas.openxmlformats.org/officeDocument/2006/relationships/image" Target="../media/image182.png"/><Relationship Id="rId21" Type="http://schemas.openxmlformats.org/officeDocument/2006/relationships/image" Target="../media/image251.png"/><Relationship Id="rId7" Type="http://schemas.openxmlformats.org/officeDocument/2006/relationships/image" Target="../media/image221.png"/><Relationship Id="rId12" Type="http://schemas.openxmlformats.org/officeDocument/2006/relationships/image" Target="../media/image224.png"/><Relationship Id="rId17" Type="http://schemas.openxmlformats.org/officeDocument/2006/relationships/image" Target="../media/image267.pn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249.png"/><Relationship Id="rId20" Type="http://schemas.openxmlformats.org/officeDocument/2006/relationships/image" Target="../media/image2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1.png"/><Relationship Id="rId11" Type="http://schemas.openxmlformats.org/officeDocument/2006/relationships/image" Target="../media/image223.png"/><Relationship Id="rId5" Type="http://schemas.openxmlformats.org/officeDocument/2006/relationships/image" Target="../media/image184.png"/><Relationship Id="rId15" Type="http://schemas.openxmlformats.org/officeDocument/2006/relationships/image" Target="../media/image266.png"/><Relationship Id="rId10" Type="http://schemas.openxmlformats.org/officeDocument/2006/relationships/image" Target="../media/image188.png"/><Relationship Id="rId19" Type="http://schemas.openxmlformats.org/officeDocument/2006/relationships/image" Target="../media/image250.png"/><Relationship Id="rId4" Type="http://schemas.openxmlformats.org/officeDocument/2006/relationships/image" Target="../media/image185.png"/><Relationship Id="rId9" Type="http://schemas.openxmlformats.org/officeDocument/2006/relationships/image" Target="../media/image187.png"/><Relationship Id="rId14" Type="http://schemas.openxmlformats.org/officeDocument/2006/relationships/image" Target="../media/image248.png"/><Relationship Id="rId22" Type="http://schemas.openxmlformats.org/officeDocument/2006/relationships/image" Target="../media/image269.png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jpg"/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0.jpg"/><Relationship Id="rId2" Type="http://schemas.openxmlformats.org/officeDocument/2006/relationships/image" Target="../media/image2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4.png"/><Relationship Id="rId5" Type="http://schemas.openxmlformats.org/officeDocument/2006/relationships/image" Target="../media/image273.png"/><Relationship Id="rId4" Type="http://schemas.openxmlformats.org/officeDocument/2006/relationships/image" Target="../media/image272.png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4.png"/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png"/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5.png"/><Relationship Id="rId4" Type="http://schemas.openxmlformats.org/officeDocument/2006/relationships/image" Target="../media/image174.png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png"/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5.png"/><Relationship Id="rId4" Type="http://schemas.openxmlformats.org/officeDocument/2006/relationships/image" Target="../media/image174.png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0.jpg"/><Relationship Id="rId2" Type="http://schemas.openxmlformats.org/officeDocument/2006/relationships/image" Target="../media/image18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5.png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7.png"/><Relationship Id="rId2" Type="http://schemas.openxmlformats.org/officeDocument/2006/relationships/image" Target="../media/image27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278.png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7.png"/><Relationship Id="rId2" Type="http://schemas.openxmlformats.org/officeDocument/2006/relationships/image" Target="../media/image27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8.png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9.jpeg"/></Relationships>
</file>

<file path=ppt/slides/_rels/slide1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3.jpeg"/><Relationship Id="rId3" Type="http://schemas.openxmlformats.org/officeDocument/2006/relationships/image" Target="../media/image277.png"/><Relationship Id="rId7" Type="http://schemas.openxmlformats.org/officeDocument/2006/relationships/image" Target="../media/image282.png"/><Relationship Id="rId2" Type="http://schemas.openxmlformats.org/officeDocument/2006/relationships/image" Target="../media/image2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1.jpeg"/><Relationship Id="rId5" Type="http://schemas.openxmlformats.org/officeDocument/2006/relationships/image" Target="../media/image280.png"/><Relationship Id="rId10" Type="http://schemas.openxmlformats.org/officeDocument/2006/relationships/image" Target="../media/image2700.png"/><Relationship Id="rId4" Type="http://schemas.openxmlformats.org/officeDocument/2006/relationships/image" Target="../media/image278.png"/><Relationship Id="rId9" Type="http://schemas.openxmlformats.org/officeDocument/2006/relationships/image" Target="../media/image284.png"/></Relationships>
</file>

<file path=ppt/slides/_rels/slide1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3.jpeg"/><Relationship Id="rId3" Type="http://schemas.openxmlformats.org/officeDocument/2006/relationships/image" Target="../media/image277.png"/><Relationship Id="rId7" Type="http://schemas.openxmlformats.org/officeDocument/2006/relationships/image" Target="../media/image282.png"/><Relationship Id="rId2" Type="http://schemas.openxmlformats.org/officeDocument/2006/relationships/image" Target="../media/image2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1.jpeg"/><Relationship Id="rId5" Type="http://schemas.openxmlformats.org/officeDocument/2006/relationships/image" Target="../media/image280.png"/><Relationship Id="rId10" Type="http://schemas.openxmlformats.org/officeDocument/2006/relationships/image" Target="../media/image2810.png"/><Relationship Id="rId4" Type="http://schemas.openxmlformats.org/officeDocument/2006/relationships/image" Target="../media/image278.png"/><Relationship Id="rId9" Type="http://schemas.openxmlformats.org/officeDocument/2006/relationships/image" Target="../media/image284.png"/></Relationships>
</file>

<file path=ppt/slides/_rels/slide1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3" Type="http://schemas.openxmlformats.org/officeDocument/2006/relationships/image" Target="../media/image276.png"/><Relationship Id="rId7" Type="http://schemas.openxmlformats.org/officeDocument/2006/relationships/image" Target="../media/image28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11" Type="http://schemas.openxmlformats.org/officeDocument/2006/relationships/image" Target="../media/image285.png"/><Relationship Id="rId5" Type="http://schemas.openxmlformats.org/officeDocument/2006/relationships/image" Target="../media/image278.png"/><Relationship Id="rId10" Type="http://schemas.openxmlformats.org/officeDocument/2006/relationships/image" Target="../media/image284.png"/><Relationship Id="rId4" Type="http://schemas.openxmlformats.org/officeDocument/2006/relationships/image" Target="../media/image277.png"/><Relationship Id="rId9" Type="http://schemas.openxmlformats.org/officeDocument/2006/relationships/image" Target="../media/image283.jpeg"/></Relationships>
</file>

<file path=ppt/slides/_rels/slide1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3" Type="http://schemas.openxmlformats.org/officeDocument/2006/relationships/image" Target="../media/image276.png"/><Relationship Id="rId7" Type="http://schemas.openxmlformats.org/officeDocument/2006/relationships/image" Target="../media/image28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11" Type="http://schemas.openxmlformats.org/officeDocument/2006/relationships/image" Target="../media/image285.png"/><Relationship Id="rId5" Type="http://schemas.openxmlformats.org/officeDocument/2006/relationships/image" Target="../media/image278.png"/><Relationship Id="rId10" Type="http://schemas.openxmlformats.org/officeDocument/2006/relationships/image" Target="../media/image284.png"/><Relationship Id="rId4" Type="http://schemas.openxmlformats.org/officeDocument/2006/relationships/image" Target="../media/image277.png"/><Relationship Id="rId9" Type="http://schemas.openxmlformats.org/officeDocument/2006/relationships/image" Target="../media/image283.jpeg"/></Relationships>
</file>

<file path=ppt/slides/_rels/slide1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3" Type="http://schemas.openxmlformats.org/officeDocument/2006/relationships/image" Target="../media/image276.png"/><Relationship Id="rId7" Type="http://schemas.openxmlformats.org/officeDocument/2006/relationships/image" Target="../media/image281.jpeg"/><Relationship Id="rId12" Type="http://schemas.openxmlformats.org/officeDocument/2006/relationships/image" Target="../media/image28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11" Type="http://schemas.openxmlformats.org/officeDocument/2006/relationships/image" Target="../media/image284.jpeg"/><Relationship Id="rId5" Type="http://schemas.openxmlformats.org/officeDocument/2006/relationships/image" Target="../media/image278.png"/><Relationship Id="rId10" Type="http://schemas.openxmlformats.org/officeDocument/2006/relationships/image" Target="../media/image284.png"/><Relationship Id="rId4" Type="http://schemas.openxmlformats.org/officeDocument/2006/relationships/image" Target="../media/image277.png"/><Relationship Id="rId9" Type="http://schemas.openxmlformats.org/officeDocument/2006/relationships/image" Target="../media/image283.jpeg"/></Relationships>
</file>

<file path=ppt/slides/_rels/slide1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3" Type="http://schemas.openxmlformats.org/officeDocument/2006/relationships/image" Target="../media/image276.png"/><Relationship Id="rId7" Type="http://schemas.openxmlformats.org/officeDocument/2006/relationships/image" Target="../media/image28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11" Type="http://schemas.openxmlformats.org/officeDocument/2006/relationships/image" Target="../media/image301.png"/><Relationship Id="rId5" Type="http://schemas.openxmlformats.org/officeDocument/2006/relationships/image" Target="../media/image278.png"/><Relationship Id="rId10" Type="http://schemas.openxmlformats.org/officeDocument/2006/relationships/image" Target="../media/image296.png"/><Relationship Id="rId4" Type="http://schemas.openxmlformats.org/officeDocument/2006/relationships/image" Target="../media/image277.png"/><Relationship Id="rId9" Type="http://schemas.openxmlformats.org/officeDocument/2006/relationships/image" Target="../media/image283.jpeg"/></Relationships>
</file>

<file path=ppt/slides/_rels/slide1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3" Type="http://schemas.openxmlformats.org/officeDocument/2006/relationships/image" Target="../media/image276.png"/><Relationship Id="rId7" Type="http://schemas.openxmlformats.org/officeDocument/2006/relationships/image" Target="../media/image281.jpeg"/><Relationship Id="rId12" Type="http://schemas.openxmlformats.org/officeDocument/2006/relationships/image" Target="../media/image3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11" Type="http://schemas.openxmlformats.org/officeDocument/2006/relationships/image" Target="../media/image301.png"/><Relationship Id="rId5" Type="http://schemas.openxmlformats.org/officeDocument/2006/relationships/image" Target="../media/image278.png"/><Relationship Id="rId10" Type="http://schemas.openxmlformats.org/officeDocument/2006/relationships/image" Target="../media/image296.png"/><Relationship Id="rId4" Type="http://schemas.openxmlformats.org/officeDocument/2006/relationships/image" Target="../media/image277.png"/><Relationship Id="rId9" Type="http://schemas.openxmlformats.org/officeDocument/2006/relationships/image" Target="../media/image283.jpeg"/></Relationships>
</file>

<file path=ppt/slides/_rels/slide1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13" Type="http://schemas.openxmlformats.org/officeDocument/2006/relationships/image" Target="../media/image321.png"/><Relationship Id="rId3" Type="http://schemas.openxmlformats.org/officeDocument/2006/relationships/image" Target="../media/image276.png"/><Relationship Id="rId7" Type="http://schemas.openxmlformats.org/officeDocument/2006/relationships/image" Target="../media/image281.jpeg"/><Relationship Id="rId12" Type="http://schemas.openxmlformats.org/officeDocument/2006/relationships/image" Target="../media/image3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11" Type="http://schemas.openxmlformats.org/officeDocument/2006/relationships/image" Target="../media/image301.png"/><Relationship Id="rId5" Type="http://schemas.openxmlformats.org/officeDocument/2006/relationships/image" Target="../media/image278.png"/><Relationship Id="rId10" Type="http://schemas.openxmlformats.org/officeDocument/2006/relationships/image" Target="../media/image296.png"/><Relationship Id="rId4" Type="http://schemas.openxmlformats.org/officeDocument/2006/relationships/image" Target="../media/image277.png"/><Relationship Id="rId9" Type="http://schemas.openxmlformats.org/officeDocument/2006/relationships/image" Target="../media/image283.jpeg"/></Relationships>
</file>

<file path=ppt/slides/_rels/slide1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13" Type="http://schemas.openxmlformats.org/officeDocument/2006/relationships/image" Target="../media/image321.png"/><Relationship Id="rId18" Type="http://schemas.openxmlformats.org/officeDocument/2006/relationships/image" Target="../media/image371.png"/><Relationship Id="rId3" Type="http://schemas.openxmlformats.org/officeDocument/2006/relationships/image" Target="../media/image276.png"/><Relationship Id="rId7" Type="http://schemas.openxmlformats.org/officeDocument/2006/relationships/image" Target="../media/image281.jpeg"/><Relationship Id="rId12" Type="http://schemas.openxmlformats.org/officeDocument/2006/relationships/image" Target="../media/image311.png"/><Relationship Id="rId17" Type="http://schemas.openxmlformats.org/officeDocument/2006/relationships/image" Target="../media/image361.png"/><Relationship Id="rId2" Type="http://schemas.openxmlformats.org/officeDocument/2006/relationships/notesSlide" Target="../notesSlides/notesSlide24.xml"/><Relationship Id="rId16" Type="http://schemas.openxmlformats.org/officeDocument/2006/relationships/image" Target="../media/image3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11" Type="http://schemas.openxmlformats.org/officeDocument/2006/relationships/image" Target="../media/image301.png"/><Relationship Id="rId5" Type="http://schemas.openxmlformats.org/officeDocument/2006/relationships/image" Target="../media/image278.png"/><Relationship Id="rId15" Type="http://schemas.openxmlformats.org/officeDocument/2006/relationships/image" Target="../media/image340.png"/><Relationship Id="rId10" Type="http://schemas.openxmlformats.org/officeDocument/2006/relationships/image" Target="../media/image296.png"/><Relationship Id="rId19" Type="http://schemas.openxmlformats.org/officeDocument/2006/relationships/image" Target="../media/image381.png"/><Relationship Id="rId4" Type="http://schemas.openxmlformats.org/officeDocument/2006/relationships/image" Target="../media/image277.png"/><Relationship Id="rId9" Type="http://schemas.openxmlformats.org/officeDocument/2006/relationships/image" Target="../media/image283.jpeg"/><Relationship Id="rId14" Type="http://schemas.openxmlformats.org/officeDocument/2006/relationships/image" Target="../media/image330.png"/></Relationships>
</file>

<file path=ppt/slides/_rels/slide1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3" Type="http://schemas.openxmlformats.org/officeDocument/2006/relationships/image" Target="../media/image276.png"/><Relationship Id="rId7" Type="http://schemas.openxmlformats.org/officeDocument/2006/relationships/image" Target="../media/image281.jpeg"/><Relationship Id="rId12" Type="http://schemas.openxmlformats.org/officeDocument/2006/relationships/image" Target="../media/image30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11" Type="http://schemas.openxmlformats.org/officeDocument/2006/relationships/image" Target="../media/image290.png"/><Relationship Id="rId5" Type="http://schemas.openxmlformats.org/officeDocument/2006/relationships/image" Target="../media/image278.png"/><Relationship Id="rId10" Type="http://schemas.openxmlformats.org/officeDocument/2006/relationships/image" Target="../media/image284.png"/><Relationship Id="rId4" Type="http://schemas.openxmlformats.org/officeDocument/2006/relationships/image" Target="../media/image277.png"/><Relationship Id="rId9" Type="http://schemas.openxmlformats.org/officeDocument/2006/relationships/image" Target="../media/image283.jpeg"/></Relationships>
</file>

<file path=ppt/slides/_rels/slide1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13" Type="http://schemas.openxmlformats.org/officeDocument/2006/relationships/image" Target="../media/image284.jpeg"/><Relationship Id="rId3" Type="http://schemas.openxmlformats.org/officeDocument/2006/relationships/image" Target="../media/image276.png"/><Relationship Id="rId7" Type="http://schemas.openxmlformats.org/officeDocument/2006/relationships/image" Target="../media/image281.jpeg"/><Relationship Id="rId12" Type="http://schemas.openxmlformats.org/officeDocument/2006/relationships/image" Target="../media/image28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11" Type="http://schemas.openxmlformats.org/officeDocument/2006/relationships/image" Target="../media/image320.png"/><Relationship Id="rId5" Type="http://schemas.openxmlformats.org/officeDocument/2006/relationships/image" Target="../media/image278.png"/><Relationship Id="rId10" Type="http://schemas.openxmlformats.org/officeDocument/2006/relationships/image" Target="../media/image286.png"/><Relationship Id="rId4" Type="http://schemas.openxmlformats.org/officeDocument/2006/relationships/image" Target="../media/image277.png"/><Relationship Id="rId9" Type="http://schemas.openxmlformats.org/officeDocument/2006/relationships/image" Target="../media/image283.jpeg"/></Relationships>
</file>

<file path=ppt/slides/_rels/slide18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3.png"/><Relationship Id="rId3" Type="http://schemas.openxmlformats.org/officeDocument/2006/relationships/chart" Target="../charts/chart4.xml"/><Relationship Id="rId7" Type="http://schemas.openxmlformats.org/officeDocument/2006/relationships/image" Target="../media/image29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1.png"/><Relationship Id="rId5" Type="http://schemas.openxmlformats.org/officeDocument/2006/relationships/image" Target="../media/image289.png"/><Relationship Id="rId4" Type="http://schemas.openxmlformats.org/officeDocument/2006/relationships/image" Target="../media/image288.png"/><Relationship Id="rId9" Type="http://schemas.openxmlformats.org/officeDocument/2006/relationships/image" Target="../media/image294.png"/></Relationships>
</file>

<file path=ppt/slides/_rels/slide1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3.png"/><Relationship Id="rId13" Type="http://schemas.openxmlformats.org/officeDocument/2006/relationships/image" Target="../media/image299.png"/><Relationship Id="rId3" Type="http://schemas.openxmlformats.org/officeDocument/2006/relationships/chart" Target="../charts/chart5.xml"/><Relationship Id="rId7" Type="http://schemas.openxmlformats.org/officeDocument/2006/relationships/image" Target="../media/image292.png"/><Relationship Id="rId12" Type="http://schemas.openxmlformats.org/officeDocument/2006/relationships/image" Target="../media/image29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1.png"/><Relationship Id="rId11" Type="http://schemas.openxmlformats.org/officeDocument/2006/relationships/image" Target="../media/image297.png"/><Relationship Id="rId5" Type="http://schemas.openxmlformats.org/officeDocument/2006/relationships/image" Target="../media/image289.png"/><Relationship Id="rId10" Type="http://schemas.openxmlformats.org/officeDocument/2006/relationships/image" Target="../media/image295.png"/><Relationship Id="rId4" Type="http://schemas.openxmlformats.org/officeDocument/2006/relationships/image" Target="../media/image288.png"/><Relationship Id="rId9" Type="http://schemas.openxmlformats.org/officeDocument/2006/relationships/image" Target="../media/image294.png"/></Relationships>
</file>

<file path=ppt/slides/_rels/slide1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3.png"/><Relationship Id="rId13" Type="http://schemas.openxmlformats.org/officeDocument/2006/relationships/image" Target="../media/image299.png"/><Relationship Id="rId3" Type="http://schemas.openxmlformats.org/officeDocument/2006/relationships/chart" Target="../charts/chart6.xml"/><Relationship Id="rId7" Type="http://schemas.openxmlformats.org/officeDocument/2006/relationships/image" Target="../media/image292.png"/><Relationship Id="rId12" Type="http://schemas.openxmlformats.org/officeDocument/2006/relationships/image" Target="../media/image29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1.png"/><Relationship Id="rId11" Type="http://schemas.openxmlformats.org/officeDocument/2006/relationships/image" Target="../media/image297.png"/><Relationship Id="rId5" Type="http://schemas.openxmlformats.org/officeDocument/2006/relationships/image" Target="../media/image289.png"/><Relationship Id="rId15" Type="http://schemas.openxmlformats.org/officeDocument/2006/relationships/image" Target="../media/image303.png"/><Relationship Id="rId10" Type="http://schemas.openxmlformats.org/officeDocument/2006/relationships/image" Target="../media/image295.png"/><Relationship Id="rId4" Type="http://schemas.openxmlformats.org/officeDocument/2006/relationships/image" Target="../media/image288.png"/><Relationship Id="rId9" Type="http://schemas.openxmlformats.org/officeDocument/2006/relationships/image" Target="../media/image294.png"/><Relationship Id="rId14" Type="http://schemas.openxmlformats.org/officeDocument/2006/relationships/image" Target="../media/image302.png"/></Relationships>
</file>

<file path=ppt/slides/_rels/slide1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3.png"/><Relationship Id="rId13" Type="http://schemas.openxmlformats.org/officeDocument/2006/relationships/image" Target="../media/image299.png"/><Relationship Id="rId18" Type="http://schemas.openxmlformats.org/officeDocument/2006/relationships/image" Target="../media/image302.png"/><Relationship Id="rId3" Type="http://schemas.openxmlformats.org/officeDocument/2006/relationships/chart" Target="../charts/chart7.xml"/><Relationship Id="rId7" Type="http://schemas.openxmlformats.org/officeDocument/2006/relationships/image" Target="../media/image292.png"/><Relationship Id="rId12" Type="http://schemas.openxmlformats.org/officeDocument/2006/relationships/image" Target="../media/image298.png"/><Relationship Id="rId17" Type="http://schemas.openxmlformats.org/officeDocument/2006/relationships/image" Target="../media/image307.png"/><Relationship Id="rId2" Type="http://schemas.openxmlformats.org/officeDocument/2006/relationships/notesSlide" Target="../notesSlides/notesSlide31.xml"/><Relationship Id="rId16" Type="http://schemas.openxmlformats.org/officeDocument/2006/relationships/image" Target="../media/image306.png"/><Relationship Id="rId20" Type="http://schemas.openxmlformats.org/officeDocument/2006/relationships/image" Target="../media/image28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1.png"/><Relationship Id="rId11" Type="http://schemas.openxmlformats.org/officeDocument/2006/relationships/image" Target="../media/image297.png"/><Relationship Id="rId5" Type="http://schemas.openxmlformats.org/officeDocument/2006/relationships/image" Target="../media/image289.png"/><Relationship Id="rId15" Type="http://schemas.openxmlformats.org/officeDocument/2006/relationships/image" Target="../media/image305.png"/><Relationship Id="rId10" Type="http://schemas.openxmlformats.org/officeDocument/2006/relationships/image" Target="../media/image295.png"/><Relationship Id="rId19" Type="http://schemas.openxmlformats.org/officeDocument/2006/relationships/image" Target="../media/image303.png"/><Relationship Id="rId4" Type="http://schemas.openxmlformats.org/officeDocument/2006/relationships/image" Target="../media/image288.png"/><Relationship Id="rId9" Type="http://schemas.openxmlformats.org/officeDocument/2006/relationships/image" Target="../media/image294.png"/><Relationship Id="rId14" Type="http://schemas.openxmlformats.org/officeDocument/2006/relationships/image" Target="../media/image304.png"/></Relationships>
</file>

<file path=ppt/slides/_rels/slide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4.png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1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5.png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6.png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1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7.png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8.png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1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9.png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1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2.png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2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3.png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2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4.png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2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5.png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2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20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6.png"/><Relationship Id="rId13" Type="http://schemas.openxmlformats.org/officeDocument/2006/relationships/image" Target="../media/image332.png"/><Relationship Id="rId3" Type="http://schemas.openxmlformats.org/officeDocument/2006/relationships/image" Target="../media/image308.png"/><Relationship Id="rId7" Type="http://schemas.openxmlformats.org/officeDocument/2006/relationships/image" Target="../media/image313.png"/><Relationship Id="rId12" Type="http://schemas.openxmlformats.org/officeDocument/2006/relationships/image" Target="../media/image33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2.png"/><Relationship Id="rId11" Type="http://schemas.openxmlformats.org/officeDocument/2006/relationships/image" Target="../media/image329.png"/><Relationship Id="rId5" Type="http://schemas.openxmlformats.org/officeDocument/2006/relationships/image" Target="../media/image310.png"/><Relationship Id="rId10" Type="http://schemas.openxmlformats.org/officeDocument/2006/relationships/image" Target="../media/image328.png"/><Relationship Id="rId4" Type="http://schemas.openxmlformats.org/officeDocument/2006/relationships/image" Target="../media/image309.png"/><Relationship Id="rId9" Type="http://schemas.openxmlformats.org/officeDocument/2006/relationships/image" Target="../media/image327.png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2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2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2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7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2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8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2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9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2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2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2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2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2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4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5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2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6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2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7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2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8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2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9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2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8.png"/><Relationship Id="rId3" Type="http://schemas.openxmlformats.org/officeDocument/2006/relationships/image" Target="../media/image333.png"/><Relationship Id="rId7" Type="http://schemas.openxmlformats.org/officeDocument/2006/relationships/image" Target="../media/image351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png"/><Relationship Id="rId5" Type="http://schemas.openxmlformats.org/officeDocument/2006/relationships/image" Target="../media/image334.png"/><Relationship Id="rId10" Type="http://schemas.openxmlformats.org/officeDocument/2006/relationships/image" Target="../media/image222.png"/><Relationship Id="rId4" Type="http://schemas.openxmlformats.org/officeDocument/2006/relationships/image" Target="../media/image182.png"/><Relationship Id="rId9" Type="http://schemas.openxmlformats.org/officeDocument/2006/relationships/image" Target="../media/image352.png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2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1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0.png"/><Relationship Id="rId4" Type="http://schemas.openxmlformats.org/officeDocument/2006/relationships/image" Target="../media/image278.png"/><Relationship Id="rId9" Type="http://schemas.openxmlformats.org/officeDocument/2006/relationships/image" Target="../media/image521.png"/></Relationships>
</file>

<file path=ppt/slides/_rels/slide2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8.png"/><Relationship Id="rId13" Type="http://schemas.openxmlformats.org/officeDocument/2006/relationships/image" Target="../media/image359.png"/><Relationship Id="rId3" Type="http://schemas.openxmlformats.org/officeDocument/2006/relationships/image" Target="../media/image353.png"/><Relationship Id="rId7" Type="http://schemas.openxmlformats.org/officeDocument/2006/relationships/image" Target="../media/image355.png"/><Relationship Id="rId12" Type="http://schemas.openxmlformats.org/officeDocument/2006/relationships/image" Target="../media/image358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png"/><Relationship Id="rId11" Type="http://schemas.openxmlformats.org/officeDocument/2006/relationships/image" Target="../media/image357.png"/><Relationship Id="rId5" Type="http://schemas.openxmlformats.org/officeDocument/2006/relationships/image" Target="../media/image354.png"/><Relationship Id="rId10" Type="http://schemas.openxmlformats.org/officeDocument/2006/relationships/image" Target="../media/image222.png"/><Relationship Id="rId4" Type="http://schemas.openxmlformats.org/officeDocument/2006/relationships/image" Target="../media/image182.png"/><Relationship Id="rId9" Type="http://schemas.openxmlformats.org/officeDocument/2006/relationships/image" Target="../media/image356.png"/><Relationship Id="rId14" Type="http://schemas.openxmlformats.org/officeDocument/2006/relationships/image" Target="../media/image360.png"/></Relationships>
</file>

<file path=ppt/slides/_rels/slide2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0.png"/><Relationship Id="rId10" Type="http://schemas.openxmlformats.org/officeDocument/2006/relationships/image" Target="../media/image490.png"/><Relationship Id="rId4" Type="http://schemas.openxmlformats.org/officeDocument/2006/relationships/image" Target="../media/image278.png"/><Relationship Id="rId9" Type="http://schemas.openxmlformats.org/officeDocument/2006/relationships/image" Target="../media/image480.png"/></Relationships>
</file>

<file path=ppt/slides/_rels/slide2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0.png"/><Relationship Id="rId4" Type="http://schemas.openxmlformats.org/officeDocument/2006/relationships/image" Target="../media/image278.png"/></Relationships>
</file>

<file path=ppt/slides/_rels/slide2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0.png"/><Relationship Id="rId4" Type="http://schemas.openxmlformats.org/officeDocument/2006/relationships/image" Target="../media/image278.png"/><Relationship Id="rId9" Type="http://schemas.openxmlformats.org/officeDocument/2006/relationships/image" Target="../media/image611.png"/></Relationships>
</file>

<file path=ppt/slides/_rels/slide2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3" Type="http://schemas.openxmlformats.org/officeDocument/2006/relationships/image" Target="../media/image276.png"/><Relationship Id="rId7" Type="http://schemas.openxmlformats.org/officeDocument/2006/relationships/image" Target="../media/image278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5" Type="http://schemas.openxmlformats.org/officeDocument/2006/relationships/image" Target="../media/image530.png"/><Relationship Id="rId4" Type="http://schemas.openxmlformats.org/officeDocument/2006/relationships/image" Target="../media/image277.png"/><Relationship Id="rId9" Type="http://schemas.openxmlformats.org/officeDocument/2006/relationships/image" Target="../media/image520.png"/></Relationships>
</file>

<file path=ppt/slides/_rels/slide2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2.png"/><Relationship Id="rId3" Type="http://schemas.openxmlformats.org/officeDocument/2006/relationships/image" Target="../media/image276.png"/><Relationship Id="rId7" Type="http://schemas.openxmlformats.org/officeDocument/2006/relationships/image" Target="../media/image278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5" Type="http://schemas.openxmlformats.org/officeDocument/2006/relationships/image" Target="../media/image540.png"/><Relationship Id="rId4" Type="http://schemas.openxmlformats.org/officeDocument/2006/relationships/image" Target="../media/image277.png"/><Relationship Id="rId9" Type="http://schemas.openxmlformats.org/officeDocument/2006/relationships/image" Target="../media/image520.png"/></Relationships>
</file>

<file path=ppt/slides/_rels/slide2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8.png"/><Relationship Id="rId5" Type="http://schemas.openxmlformats.org/officeDocument/2006/relationships/image" Target="../media/image540.png"/><Relationship Id="rId4" Type="http://schemas.openxmlformats.org/officeDocument/2006/relationships/image" Target="../media/image277.png"/></Relationships>
</file>

<file path=ppt/slides/_rels/slide2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6.png"/><Relationship Id="rId7" Type="http://schemas.openxmlformats.org/officeDocument/2006/relationships/image" Target="../media/image520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2.png"/><Relationship Id="rId5" Type="http://schemas.openxmlformats.org/officeDocument/2006/relationships/image" Target="../media/image540.png"/><Relationship Id="rId4" Type="http://schemas.openxmlformats.org/officeDocument/2006/relationships/image" Target="../media/image277.png"/></Relationships>
</file>

<file path=ppt/slides/_rels/slide2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6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0.png"/><Relationship Id="rId5" Type="http://schemas.openxmlformats.org/officeDocument/2006/relationships/image" Target="../media/image540.png"/><Relationship Id="rId4" Type="http://schemas.openxmlformats.org/officeDocument/2006/relationships/image" Target="../media/image277.png"/></Relationships>
</file>

<file path=ppt/slides/_rels/slide2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8.png"/><Relationship Id="rId13" Type="http://schemas.openxmlformats.org/officeDocument/2006/relationships/image" Target="../media/image368.png"/><Relationship Id="rId3" Type="http://schemas.openxmlformats.org/officeDocument/2006/relationships/image" Target="../media/image362.png"/><Relationship Id="rId7" Type="http://schemas.openxmlformats.org/officeDocument/2006/relationships/image" Target="../media/image364.png"/><Relationship Id="rId12" Type="http://schemas.openxmlformats.org/officeDocument/2006/relationships/image" Target="../media/image367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png"/><Relationship Id="rId11" Type="http://schemas.openxmlformats.org/officeDocument/2006/relationships/image" Target="../media/image366.png"/><Relationship Id="rId5" Type="http://schemas.openxmlformats.org/officeDocument/2006/relationships/image" Target="../media/image363.png"/><Relationship Id="rId10" Type="http://schemas.openxmlformats.org/officeDocument/2006/relationships/image" Target="../media/image222.png"/><Relationship Id="rId4" Type="http://schemas.openxmlformats.org/officeDocument/2006/relationships/image" Target="../media/image182.png"/><Relationship Id="rId9" Type="http://schemas.openxmlformats.org/officeDocument/2006/relationships/image" Target="../media/image365.png"/><Relationship Id="rId14" Type="http://schemas.openxmlformats.org/officeDocument/2006/relationships/image" Target="../media/image369.png"/></Relationships>
</file>

<file path=ppt/slides/_rels/slide2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6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0.png"/><Relationship Id="rId5" Type="http://schemas.openxmlformats.org/officeDocument/2006/relationships/image" Target="../media/image277.png"/><Relationship Id="rId4" Type="http://schemas.openxmlformats.org/officeDocument/2006/relationships/image" Target="../media/image278.png"/></Relationships>
</file>

<file path=ppt/slides/_rels/slide2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6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0.png"/><Relationship Id="rId5" Type="http://schemas.openxmlformats.org/officeDocument/2006/relationships/image" Target="../media/image277.png"/><Relationship Id="rId4" Type="http://schemas.openxmlformats.org/officeDocument/2006/relationships/image" Target="../media/image278.png"/></Relationships>
</file>

<file path=ppt/slides/_rels/slide2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0.png"/><Relationship Id="rId4" Type="http://schemas.openxmlformats.org/officeDocument/2006/relationships/image" Target="../media/image278.png"/><Relationship Id="rId9" Type="http://schemas.openxmlformats.org/officeDocument/2006/relationships/image" Target="../media/image600.png"/></Relationships>
</file>

<file path=ppt/slides/_rels/slide2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0.png"/><Relationship Id="rId4" Type="http://schemas.openxmlformats.org/officeDocument/2006/relationships/image" Target="../media/image278.png"/><Relationship Id="rId9" Type="http://schemas.openxmlformats.org/officeDocument/2006/relationships/image" Target="../media/image620.png"/></Relationships>
</file>

<file path=ppt/slides/_rels/slide2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0.png"/><Relationship Id="rId4" Type="http://schemas.openxmlformats.org/officeDocument/2006/relationships/image" Target="../media/image278.png"/><Relationship Id="rId9" Type="http://schemas.openxmlformats.org/officeDocument/2006/relationships/image" Target="../media/image620.png"/></Relationships>
</file>

<file path=ppt/slides/_rels/slide2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0.png"/><Relationship Id="rId4" Type="http://schemas.openxmlformats.org/officeDocument/2006/relationships/image" Target="../media/image278.png"/></Relationships>
</file>

<file path=ppt/slides/_rels/slide2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0.png"/><Relationship Id="rId4" Type="http://schemas.openxmlformats.org/officeDocument/2006/relationships/image" Target="../media/image278.png"/></Relationships>
</file>

<file path=ppt/slides/_rels/slide2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0.png"/><Relationship Id="rId4" Type="http://schemas.openxmlformats.org/officeDocument/2006/relationships/image" Target="../media/image278.png"/><Relationship Id="rId9" Type="http://schemas.openxmlformats.org/officeDocument/2006/relationships/image" Target="../media/image640.png"/></Relationships>
</file>

<file path=ppt/slides/_rels/slide2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0.png"/><Relationship Id="rId3" Type="http://schemas.openxmlformats.org/officeDocument/2006/relationships/image" Target="../media/image276.png"/><Relationship Id="rId7" Type="http://schemas.openxmlformats.org/officeDocument/2006/relationships/image" Target="../media/image282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8.png"/><Relationship Id="rId5" Type="http://schemas.openxmlformats.org/officeDocument/2006/relationships/image" Target="../media/image280.png"/><Relationship Id="rId4" Type="http://schemas.openxmlformats.org/officeDocument/2006/relationships/image" Target="../media/image277.png"/><Relationship Id="rId9" Type="http://schemas.openxmlformats.org/officeDocument/2006/relationships/image" Target="../media/image640.png"/></Relationships>
</file>

<file path=ppt/slides/_rels/slide2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2.png"/><Relationship Id="rId2" Type="http://schemas.openxmlformats.org/officeDocument/2006/relationships/image" Target="../media/image370.png"/><Relationship Id="rId1" Type="http://schemas.openxmlformats.org/officeDocument/2006/relationships/slideLayout" Target="../slideLayouts/slideLayout2.xml"/></Relationships>
</file>

<file path=ppt/slides/_rels/slide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3.png"/><Relationship Id="rId1" Type="http://schemas.openxmlformats.org/officeDocument/2006/relationships/slideLayout" Target="../slideLayouts/slideLayout2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3.png"/><Relationship Id="rId1" Type="http://schemas.openxmlformats.org/officeDocument/2006/relationships/slideLayout" Target="../slideLayouts/slideLayout2.xml"/></Relationships>
</file>

<file path=ppt/slides/_rels/slide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4.png"/><Relationship Id="rId1" Type="http://schemas.openxmlformats.org/officeDocument/2006/relationships/slideLayout" Target="../slideLayouts/slideLayout2.xml"/></Relationships>
</file>

<file path=ppt/slides/_rels/slide2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8.png"/><Relationship Id="rId13" Type="http://schemas.openxmlformats.org/officeDocument/2006/relationships/image" Target="../media/image382.png"/><Relationship Id="rId3" Type="http://schemas.openxmlformats.org/officeDocument/2006/relationships/image" Target="../media/image375.png"/><Relationship Id="rId7" Type="http://schemas.openxmlformats.org/officeDocument/2006/relationships/image" Target="../media/image377.png"/><Relationship Id="rId12" Type="http://schemas.openxmlformats.org/officeDocument/2006/relationships/image" Target="../media/image380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png"/><Relationship Id="rId11" Type="http://schemas.openxmlformats.org/officeDocument/2006/relationships/image" Target="../media/image379.png"/><Relationship Id="rId5" Type="http://schemas.openxmlformats.org/officeDocument/2006/relationships/image" Target="../media/image376.png"/><Relationship Id="rId10" Type="http://schemas.openxmlformats.org/officeDocument/2006/relationships/image" Target="../media/image222.png"/><Relationship Id="rId4" Type="http://schemas.openxmlformats.org/officeDocument/2006/relationships/image" Target="../media/image182.png"/><Relationship Id="rId9" Type="http://schemas.openxmlformats.org/officeDocument/2006/relationships/image" Target="../media/image378.png"/><Relationship Id="rId14" Type="http://schemas.openxmlformats.org/officeDocument/2006/relationships/image" Target="../media/image383.png"/></Relationships>
</file>

<file path=ppt/slides/_rels/slide2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2.xml"/></Relationships>
</file>

<file path=ppt/slides/_rels/slide2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4.jpeg"/><Relationship Id="rId3" Type="http://schemas.openxmlformats.org/officeDocument/2006/relationships/image" Target="../media/image199.png"/><Relationship Id="rId7" Type="http://schemas.openxmlformats.org/officeDocument/2006/relationships/image" Target="../media/image277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2.png"/><Relationship Id="rId5" Type="http://schemas.openxmlformats.org/officeDocument/2006/relationships/image" Target="../media/image278.png"/><Relationship Id="rId4" Type="http://schemas.openxmlformats.org/officeDocument/2006/relationships/image" Target="../media/image276.png"/><Relationship Id="rId9" Type="http://schemas.openxmlformats.org/officeDocument/2006/relationships/image" Target="../media/image710.png"/></Relationships>
</file>

<file path=ppt/slides/_rels/slide2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4.jpeg"/><Relationship Id="rId3" Type="http://schemas.openxmlformats.org/officeDocument/2006/relationships/image" Target="../media/image199.png"/><Relationship Id="rId7" Type="http://schemas.openxmlformats.org/officeDocument/2006/relationships/image" Target="../media/image277.pn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2.png"/><Relationship Id="rId5" Type="http://schemas.openxmlformats.org/officeDocument/2006/relationships/image" Target="../media/image278.png"/><Relationship Id="rId4" Type="http://schemas.openxmlformats.org/officeDocument/2006/relationships/image" Target="../media/image276.png"/><Relationship Id="rId9" Type="http://schemas.openxmlformats.org/officeDocument/2006/relationships/image" Target="../media/image720.png"/></Relationships>
</file>

<file path=ppt/slides/_rels/slide2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4.jpeg"/><Relationship Id="rId13" Type="http://schemas.openxmlformats.org/officeDocument/2006/relationships/image" Target="../media/image200.png"/><Relationship Id="rId3" Type="http://schemas.openxmlformats.org/officeDocument/2006/relationships/image" Target="../media/image199.png"/><Relationship Id="rId7" Type="http://schemas.openxmlformats.org/officeDocument/2006/relationships/image" Target="../media/image277.png"/><Relationship Id="rId12" Type="http://schemas.openxmlformats.org/officeDocument/2006/relationships/image" Target="../media/image198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2.png"/><Relationship Id="rId11" Type="http://schemas.openxmlformats.org/officeDocument/2006/relationships/image" Target="../media/image197.jpeg"/><Relationship Id="rId5" Type="http://schemas.openxmlformats.org/officeDocument/2006/relationships/image" Target="../media/image278.png"/><Relationship Id="rId10" Type="http://schemas.openxmlformats.org/officeDocument/2006/relationships/image" Target="../media/image196.jpeg"/><Relationship Id="rId4" Type="http://schemas.openxmlformats.org/officeDocument/2006/relationships/image" Target="../media/image276.png"/><Relationship Id="rId9" Type="http://schemas.openxmlformats.org/officeDocument/2006/relationships/image" Target="../media/image730.png"/><Relationship Id="rId14" Type="http://schemas.openxmlformats.org/officeDocument/2006/relationships/image" Target="../media/image780.png"/></Relationships>
</file>

<file path=ppt/slides/_rels/slide2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4.jpeg"/><Relationship Id="rId13" Type="http://schemas.openxmlformats.org/officeDocument/2006/relationships/image" Target="../media/image207.png"/><Relationship Id="rId18" Type="http://schemas.openxmlformats.org/officeDocument/2006/relationships/image" Target="../media/image212.png"/><Relationship Id="rId26" Type="http://schemas.openxmlformats.org/officeDocument/2006/relationships/image" Target="../media/image220.png"/><Relationship Id="rId3" Type="http://schemas.openxmlformats.org/officeDocument/2006/relationships/image" Target="../media/image199.png"/><Relationship Id="rId21" Type="http://schemas.openxmlformats.org/officeDocument/2006/relationships/image" Target="../media/image215.png"/><Relationship Id="rId7" Type="http://schemas.openxmlformats.org/officeDocument/2006/relationships/image" Target="../media/image277.png"/><Relationship Id="rId12" Type="http://schemas.openxmlformats.org/officeDocument/2006/relationships/image" Target="../media/image200.png"/><Relationship Id="rId17" Type="http://schemas.openxmlformats.org/officeDocument/2006/relationships/image" Target="../media/image211.png"/><Relationship Id="rId25" Type="http://schemas.openxmlformats.org/officeDocument/2006/relationships/image" Target="../media/image219.png"/><Relationship Id="rId2" Type="http://schemas.openxmlformats.org/officeDocument/2006/relationships/notesSlide" Target="../notesSlides/notesSlide90.xml"/><Relationship Id="rId16" Type="http://schemas.openxmlformats.org/officeDocument/2006/relationships/image" Target="../media/image210.png"/><Relationship Id="rId20" Type="http://schemas.openxmlformats.org/officeDocument/2006/relationships/image" Target="../media/image2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2.png"/><Relationship Id="rId11" Type="http://schemas.openxmlformats.org/officeDocument/2006/relationships/image" Target="../media/image198.png"/><Relationship Id="rId24" Type="http://schemas.openxmlformats.org/officeDocument/2006/relationships/image" Target="../media/image218.png"/><Relationship Id="rId5" Type="http://schemas.openxmlformats.org/officeDocument/2006/relationships/image" Target="../media/image278.png"/><Relationship Id="rId15" Type="http://schemas.openxmlformats.org/officeDocument/2006/relationships/image" Target="../media/image209.png"/><Relationship Id="rId23" Type="http://schemas.openxmlformats.org/officeDocument/2006/relationships/image" Target="../media/image217.png"/><Relationship Id="rId10" Type="http://schemas.openxmlformats.org/officeDocument/2006/relationships/image" Target="../media/image197.jpeg"/><Relationship Id="rId19" Type="http://schemas.openxmlformats.org/officeDocument/2006/relationships/image" Target="../media/image213.png"/><Relationship Id="rId4" Type="http://schemas.openxmlformats.org/officeDocument/2006/relationships/image" Target="../media/image276.png"/><Relationship Id="rId9" Type="http://schemas.openxmlformats.org/officeDocument/2006/relationships/image" Target="../media/image196.jpeg"/><Relationship Id="rId14" Type="http://schemas.openxmlformats.org/officeDocument/2006/relationships/image" Target="../media/image208.png"/><Relationship Id="rId22" Type="http://schemas.openxmlformats.org/officeDocument/2006/relationships/image" Target="../media/image216.png"/></Relationships>
</file>

<file path=ppt/slides/_rels/slide2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12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15.png"/><Relationship Id="rId9" Type="http://schemas.openxmlformats.org/officeDocument/2006/relationships/image" Target="../media/image10.png"/></Relationships>
</file>

<file path=ppt/slides/_rels/slide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6.png"/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5" Type="http://schemas.openxmlformats.org/officeDocument/2006/relationships/image" Target="../media/image282.png"/><Relationship Id="rId4" Type="http://schemas.openxmlformats.org/officeDocument/2006/relationships/image" Target="../media/image278.png"/></Relationships>
</file>

<file path=ppt/slides/_rels/slide2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5.png"/><Relationship Id="rId2" Type="http://schemas.openxmlformats.org/officeDocument/2006/relationships/image" Target="../media/image3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6.jpeg"/></Relationships>
</file>

<file path=ppt/slides/_rels/slide2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8.gif"/><Relationship Id="rId2" Type="http://schemas.openxmlformats.org/officeDocument/2006/relationships/image" Target="../media/image38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9.png"/></Relationships>
</file>

<file path=ppt/slides/_rels/slide2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0.jpg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1.jpeg"/><Relationship Id="rId4" Type="http://schemas.openxmlformats.org/officeDocument/2006/relationships/image" Target="../media/image192.jpg"/></Relationships>
</file>

<file path=ppt/slides/_rels/slide2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191873" y="3361964"/>
            <a:ext cx="1969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Piotr Faliszewski</a:t>
            </a:r>
          </a:p>
          <a:p>
            <a:r>
              <a:rPr lang="pl-PL" sz="2000" dirty="0"/>
              <a:t>AGH </a:t>
            </a:r>
            <a:r>
              <a:rPr lang="pl-PL" sz="2000" dirty="0" err="1"/>
              <a:t>University</a:t>
            </a:r>
            <a:r>
              <a:rPr lang="pl-PL" sz="2000" dirty="0"/>
              <a:t> </a:t>
            </a:r>
            <a:br>
              <a:rPr lang="pl-PL" sz="2000" dirty="0"/>
            </a:br>
            <a:r>
              <a:rPr lang="pl-PL" sz="2000" dirty="0"/>
              <a:t>Kraków, Poland</a:t>
            </a:r>
          </a:p>
        </p:txBody>
      </p:sp>
      <p:sp>
        <p:nvSpPr>
          <p:cNvPr id="8" name="AutoShape 2" descr="data:image/jpeg;base64,/9j/4AAQSkZJRgABAQAAAQABAAD/2wCEAAkGBxQSEhUUEhQVFhQUFhUWFRcVFxQUFRQXFxUXFhQUFhQYHCggGBwlHBUUITEhJSkrLi4uFx8zODMsNygtLisBCgoKDg0OGxAQGiwkICQsLCwsLCwsLCwsLCwsLCwsLCwsLCwsLCwsLCwsLCwsLCwsLCwsLCwsLCwsLCwsLCwsLP/AABEIAMIBAwMBIgACEQEDEQH/xAAbAAAABwEAAAAAAAAAAAAAAAAAAQIDBAUGB//EAD0QAAEDAQUECAQFAgcBAQAAAAEAAhEDBAUSITFBUWFxBiKBkaGxwdETMkLwI1JicuEUggdDkqKywvEzFf/EABoBAAIDAQEAAAAAAAAAAAAAAAECAAMEBQb/xAAqEQACAgEDBAIBAwUAAAAAAAAAAQIRAwQhMRITQVEyYQUiM4EUI6Gx0f/aAAwDAQACEQMRAD8AywCUEIRgKgtAjRwjUIEjCNGgQKEoIBCFAhhY63CLRU/dPfmtjCyV7CLS/jhP+0JoisTC2VnzpDjTH/FY6Vr7sdNFg/THomiKxLW7ZnZ9/exPDPjp9ntCj0jkO9ODTI71YAcOXeUGaSNYSYy99iUwTO4mOShAEeiIEeOzgjceGufp/CQW7eChA90f+56Ixlu0y35pojfl95pZI8fBCw0AjwhILsvFRLVaTORgDZtOWp3BU9ot9XMMdHdKr7ibpFnbaVst6j+OyOaRhOu/dCpKVY6PMnftTwq/DIl2Z3ZeWqnW7Csaotp07exIteVOfylp/wBwR0qoIme0bj5Ju02hhY5uISQY2TtGxMpJiOLRZxmoF6NyHNT6GbWneB5KNebeoeCYQW2mHWIGM2Od2dZuX+5SeiFSK8fmafAgorrpzYqu6Xx2fDP/AFUTo/Vw2ikd5jvaQgN4OiBKCSlhQBkb2vH4FerTGge53+sl/wD2RKzvq4jVrOfHzBngxo9EFKAZlBKhAKosAEYCNGgQEIQjQUCGEolIRqEAsrf4i0c2t9R6LVFZnpIPxmHezyJRiBkcBaq4z+EztHiVlgtN0fM0xwcfdPEVhNdGX39yns9/eoYqw9w3OcPEqTT/AJ5JwDjHb9/gEtpn79OeabLcuzZxS2568B7woQMjPsHmo1utraYOhJ0A4bSNgUa/LYWAAZEzn99izgrOdzJ4klK2/AyS8k6nTqOOIl08MX/ivLtDol2LDG3XsPuqez2lzdCQRz5QFYNq4hJMu4lZp2aYVWwxacEn5hvIIM+GSjPsVPMsdO/FAjglWii5xl2Q3JyzUDGuEcvm3qJ0FqyvdYSQSCCeadtVn+I2m6CCAQeYP33hSqtMZRkRtmM1GqP1jLgNCnTsrcUgA4NDpPPf7dyU2vIkjugeCgPBmZjxToqTAHsj0g6ibYrZBgTyOR7wrStUx0iR28I3qoqXaW57+RjLWRqFLstSAWu25Enuz7wjGVMEo2vst+jOdGszn40nx/xVHZ62GvSOwOYezEpFpLaVP4TXh73Fr6jmHqtABwMa76jmSe5Qar26mcWyIjerSk62EsKNZa2JjTvAPeE+HKALGzuGESgoIqokSHP0FSu6Qt2Md2kBMv6RnZT73fwqulllo0SNZd3SR+xjR3lNu6QVf0js9yp0sFo1iNY1191j9ccg32Tbr0rH/Md5eSnSydRtUJWGda6h+t57SkHGfzHnKnSTqN06qBqQO0LO9I6jXPplpByMwQYzG5U/wHbktlmduRSojZOatH0cPUPB3oFnWhX/AEbOT/7fVRAfA1ahFZ/7vNP0SmrzZFZ3GD4BOUmpyEkaZb0DWgjPn996jurYSBGf8putWDQTtzCDkMokS8Rjku+UZDONVGoWUgjKA7Tu3nn4pqvbySZ0kkDy9O5OWa1vquYwkkN0zyaPsBV78lip7FjZ7txNxERltO37hSm2fD9GW8ZjmArCnQMAbNwGWu3vUt7WsbnJeco9OA0WZ5LNccVIojT0OucRDgUVpr4pwiN8Zx2qcQXHDPODl/OakMu+DGTQMyTp3KN7A6dzN2lroz8YCbs1LFqMhrmrypdge7IOcM4J+o743Im3cWGYORz4D3TdaoXtuynfZg0xEz38Co9ahuC11e7XPaCG6aOMDb7qvqWLbpHLcopgcNijs1QtydJZtH5eI91YXhTDYGRBAh0fM0xHbqm7XRDTu8uMoqcxgOzMb43ditTsraoe+EHMAORiRzGqqLU3IcyprQQMjIGIjlEEKvq5OcMy3EI4TnCeG2xVNWdP6N1MVmpH9AHdl6KzWe6FVZswH5XOHjPqtArSkOEaKUFCHERZRvQNmHFSAiKrsYZbZm7ksUG7ktqNSyCRSG4JQYNyNBAIAEoIkahAIIBBQgFe9GdXjgPAn3VGrjo078Q8W+oRRGSb3H43NrT5hMvqhgUm/m/iM4t8iVXXiBhAyjPVMyIkCqMILhu5jdKqLwrQTGYOaQ22mIPuCoNqdulLW47dIbq1J0/la/ord+HEfqMDltKx1nZ1gSujdGmAsB4pMzqI2FXKy4ax2kTw5aKFbLEXHqtcah54QPVamyWUOg5q4sdiaNAFhs6Nowth6M5jG8uc7OGCe9aezdHAYxABozgZyRpJ2rUUqDdwUllJNTYjmkZd93tYIDZ4aKvrWQExEhx7hnkStrXsYOxQq1gEGRG9RxaCppmTFDqFo0BgzsBI9vFZ69qGZAjPOOMaLc17O0Ahsemuqz1uswjGYBxcN3v5oJha2MTbaeee32081CqmDPjuVvebmh+kkgCNk6eRPeqq9mRz371phuZZ7BPp5B4MkHOPefRR7VSloc065HKIcPfJFZH9Q/mnv1yTgtWZG8wRsHb3Kwp2aNB0AecFRp2PB7x/C1yxHQl+GtUYdrQe4x6rcgK5FDVMJBOYUERTi2xNYDhglON0QKrHAxLCQ1LQIGEEJRKBDRokahAII0FCAVr0dP4w4h3v6KrVlcZ/GZ2+RRRGW3SJvWpng4eI91QXnWggbIGfHP8AhabpIzKmeLh4D2VHb7NiblromZEUjKcnWOHHgE46iMIA18TzPdkm2SHdbKAYnuhPWNwc8Ccj77UAh2Swl0EDiOefsVu+jVHCI2gCRumYWStF5NpyynptPstH0Kc5we92r3DuaMz4qnN8S/D8joV3jISrakqyxaBW1GFjNlkqmVKpc0xTYpLGq2CKZscLvvJMv4pUlJeE7EWxAtNPzVHelgJbIz3iSM+HstI9iiV6QWdmiLOU267+sWtBxTLTB0kT6qlv6kGnMSY0krq9roNAJgArmnS6hiqkDcD5z5K7C7ZVmWxRUaJEOnOJjYBx55o2saSHDOcyD4BR/wCqwg7Yhs+aTQOIQJyI2bzAlaqMtl9cdcC1MjIFrm89v/VdApaLld0uw2qgTl147yG+q6wGJ48FU+QkEeFBMIcSZojRNRqscDUsJDUpAgaNEjCgQI0SU1QgEaVCSoEMBTrpMVaf7gO9QgpthHXpn9bfMIkNV0gpTSYf1jxBVVTzy37Fpr7pD+maf1t8nKgichuCcRGZvai0HbOY9lDoM26CddoVnfVnIkyMieOqhspy0OjIE7NoAKUsJF2XcbRUgEQPmK2t3M+FAYMgMI2xGqzXRGq2jUf8Q4Wva2OY5dquLZePxH/Cok4Bm54kTMabYzAyiSdgzVORW6NGJeTR0L0IPXe0HYC4DwlSB0nNMy4Zd7ewrM3fYqOr3RG0uwx3Efe1XtO20IwCrTqGOqMQL27cqgE/2uxN4KlKLNLSS5NHdvStjyAcp0gyMthWooWoOg8FzOhaKL5Hww2o0AuwiJ4wMu7JbLo9Wxt7FG2mI4bblxabe1gl2QUVl+UT/mNnmPsqov17Tk4gDjn4LH2i7qTj1Kj8plxgM4wGtLndgjeQjGTYO2vB0V960jo8HkfFNOtIeJaVgRZXUzLBUI3uYxvd+KT4dil0L4DXBpcWkwM5EncZ0PNLKFj9DRd22tkVyrpZbHfFcND8vIb/ADXRKlYn5gZ5LmXS6jhqOcfmLiI4YZ9k2FblWaX6Sjq9YndJ7fvLvVhZXYAf1NI7s57wFBslOSBtnPhx8Spd62trRDdRIHbhxH73rWZPsbNo/Ga78uF3bixey7LTMgHeFxGjTMAu+pdkuWrjoUnb2N8gnRXLclwjRoKCnDWpUpIRhVjhhLSAllQgEEUpQaVKCBKCGA7koMKgyjL0DEglCkUoUihaHWKfpiArS5KOOrSb+uexuZ8lAFIqfddrfQcXMa0mI60mJ1iFOpexv6fK/BvOkTg2zUm7Xvkf2jP/AJLMhqjXlfVeuWF5aPhiGhrYGszmTn7KGatQ/V4BHuRCtHl9Em8bMCDlqP8AxUlLqOLXZAhwHM5D74qXUrvzGI8Qm/hY9DJzPHLMoOaYexKPLRc3PdLa+FpcWkNGYg5RlM9qn3PdZp1q1J+bmuZB2FuF5DgDwKb6KPAqDiPIrZXrdfxCytSj4rBBBOH4jNcOLYQcwd+qzTbto04lsV1nuOm4kuGfESD2KfY+jdKnnTY0OIOeZidYk5IWS8mDq1Oq78ruq7/Qc+1sjinrf0jpMbGITsABxHkNSq49RbKO/BQdICbO+lVaeucbTMuxNI2jaJSrhstvcz4jKgAcCWtxuZA2QACO+UllmqVX/HrtLQBFNjvmz1e4bDpktpcwAp9ieUqSQYre2ZFt5vqtcyqYrNdgcNXRMkTkBl9Q1Cefdz8JDX4HR1CPlB2E5did6Q2AAi0029djgXgavYMjzIGnJXl2V21mBzSCCAVHLZUL01ZlKNS2tkVRTc0ZAiA53EFh8wmLxsrqtIlwh4BLd/7TloVtq1nO5vqs/fdQU6bozqPOFgG0nTJVdb6thox9FXc3SZppNY9rnVGiMYwmWj5SZIz2cVib7xVajqztvyjY0EwI3mM5XR7H0SpUqANVs1YlxkjDw7Fk6tBtW106UdQOblvEx981ohON7IzZYXsjL2cBjZO48+ar8fxag3Dy2ref4r2anRfQpUmNZ1XFwaNTIAJ7vNY2y2XBO9aYbqzFlXS+kk19BwMLpPQytislP9OJvc4/wucVh1eRnv8AvwW5/wAPas0Ht/K89xAPunK2apBBBQU4dtRCnKUBmpVFmR5qzDBNWSTInwEr+nUvAjDVf20LYLusgJPBWRs4Td2NzdyHqpT1zNXtko734+K7N0RjSCSGbdyeISavyxvWc2tIKhTynh6pwMGadsx6qTSGSJWJwIwxLCMBQNiQ1S7Fdz6s4IyiSSAM+fJMAKxudtP4k1SMIBMHPEdAI7fBFFc5NLYrryud9LrTTM7A8E8/veqiy3nhfMDdtOWhAWqsNamBVFQQHgwQ0HBroNmvgs1a6FJxim5xM5lwA7AFbBmDNF2XdgrU8bHUzt6w2iV0W7a0gdi5LdXUqYcgNg4iD7rpl0Vch4qnIqY+KVrc1DaDHiHta4fqAPgU2LNRpZspsaf0ta3yCOzPylQ7wriDO3wVdlqRU2x3xHgDf5LQWWhhpLMU3EODhmWnMAbN60rr5b8LTQbNSmoLdbIj2ZgxQdphCp0YaHY7PUNIkyW/NTJOpwyC3sISLE4ugkQdddOB4q6pOKC2BJtbopn3TaTkatLnhf5AjzR2G4KdJ3xHk1KmxzoAb+1oyarp71AtFVBtAU5UVPSGsSIas90S6Ou+M+vW3SzdzVvedcND3uMNY0kngBmqSv04BpAWduEhoE1NhjY0TPbCME3wVtq9zP8ATe0ireJnMUmtZ3AuPbLiqe9GdfLaAlfEGIvecRJJJ3k57e1MWh5dDjtmFvhxRz8nysaPynktT/h5V61Vu8NPdI9QsxTE/fBXfQapFoA/M1w7oPoVYVnQ0EaCADl950Gik6AAerpE/MFW0dDzU63ZsdwBPsollZM960YeBZcgphLwp1lOMyiLgFeKSLC2Dzy8U7U2pinXE5b57PsKXaWQTzXL1q/uX9Hc/Gy/tNfZHSaqUiKyHRFs+Up1oySWNyTrhkiVMQ1KASWpYUAwwEoIQg1EUUVVXhYiZc0md29WjkVNpJjeinQkoKSplPYw4EOgnMTwBmfBdIul34bTyWZttkwtbziN8/8AivbvfAw7jl98iq5TU+CmWF4jSm1Q1o3qNaHnTUJbKchp+woV4V6lMyA0jTOZhCIqtvYesTc5CsKlQRLWgHbv7NirLFe72mXUg5p1DdeasX3o1whtF2fYn39D9uQihUcO/VWtK05clUf1bJH4bgd2R8ipFOrIgAt5pH9ivqRa16mXMKutT4HNPVMgOQUK8a4aMROQBJO6FUAxn+IF4YKbaIPWqnP9rc3d5gdqyVprNLRkAY3+qi3/AHka9ofWdOH5aY06o0y45ntUCkZEldLBh2ox5ctMnWYB5jZMQNqsrxoRTblEFN3FREvO4iO1sqdeYmmeauarYzXbKWlqpvRyrhtNM/rj/UCPVQm5FKs9TBVadzmHuIUCdalBEwyAiQFOaVmyCN4jbu0VTZbSR2j2VuTs4/ZVDVOGoRxPur8L3YsiQ6sTtRY0xiSsS0ij4qRmrqzvxASco8Fnw5S7Da8Jg6HwWXU4uuNrlG3R5+3KnwyzcxNFTbO01MmiZ8Fb2a4Bq+T4Bcec1Dk70X1cFNZxknTTJ0BPJaiz3YxuwdymNogbFQ9UvCHWCTMdSu+ofpPbkplG5HnUtHDVab4I3Jp7cxwSPUyfA60/spf/AMN2uIdyQLmIzLvBaIBKLUvfn7G/p4mfZdA1cck7TsjRoPdWRblG496ZcIk7hKjyyfLDHDFECpYviYnH5aYy/cBJTzhEHf5j78E4+1BtBrB89QkntOfgFLZQDmwdo7itMVUUc3NLqm2O2S2kACeCnvAe3yWZ+MWOwvyI7jxWgsNoEcEWij4sbFQMPWaTyzlTGW5rvlac9mikUaU/MpVCkwfSO1WK6LO4/ZGbSAzPcPVP4wNISqhEZRmoNpqAKqmJKVj9atJWD/xLvhzWNpU56567hoBsb2+QWnfasiRsEk7AN5VbYqYc3E4TjcS6Rv0B5CO5KsixtNqy3HpnlTSdHK20NC4yUty6TffRyjUYcDQypnhIyE7iNy57arG+nk9hbzHquzptTjzR/Ts/Ry9Vo8mB/q3T8lncZzfyYfCPRWFqEscOBVZcRzdP5W+BPurU7VJcmVGdRVR5JbxBjck1diA51K7a2KlTdvY0+CJVPR62j+mpydBHcSPRBKQyj+W/xVLfDIeDvHiMleuHPYqa/voO2XekeqtxvcSRCDkcptpSgVqEHAVZXLdbrQ/CMh9R3fyod32U1ajWDaczEwNpXSLpsIotDWaag7c4GfGVh1ur7MaXyZ0NDo3nlb+KHrBd7KQDGj5e881OpGZ5oqY1TtBq81KTk7Z6mMIwjUUCNiATpag4JQ9QTSm3jNOhqS4aogXIgJVQZFCMkR1RQSPV2DtTNT/5vO2Cnajs0hrZaeKZBlsisFn644LQ2WnkkGxwZU6y010Tgvgr7yu8VBx2FVVA1KBhwJbvGcLXVqGSabQB1UWwraZW2O/GnIkZclObeLSNUo3Wx3zNB7E2bgo/kHLOO5TqFpDNS9mjIGTuGZSKNkfVMv6o3bf4VlRsLGfK0DkApeDCEr3GVIzvSN4p0202j53AH9ozdPPTtTdiHVcOKiX5Vx1p2MHmQT5BWVkp9XTXNZs+1HU0j/Q79hV3ZgJRsjSZInnojdTmDtCfLlRdGiW6og2yysORaJ3wqS1XTHyHsK0jwkVKYHNXY888fDKM2lxZlUlv78nMbxsj6bziaRJMHZ3qFWPV5ELqtWxtc3rAEbiJWbvfooHAmjkT9J07DsXQxa6MtpbHIz/jJx3hv/szlivMsYG7p8SSgo1W6a7SQaT5G5pI7wiWvrj7MHbl6ZPdrrGc9yrb8Z1GncfNWT4++Ki3o0upOAz0/wBpmFbF0yllA1LBTNN4Sg9arVFZ0DoNYAKTqp+sx/aNnaVpxTgQNdezYPJQ+j1DBQptP0jx2qxO9eU1OVzzSl9ns9JhUMMY/X+QqRyhSKajPG0ffBP0jIBVL9l/0SIRQjCBUKxISN6WQm5zKAyFMGZCesVgdVfhb3nTmk0KeJwG9bC6LGKcEaTqtWm07yvfgw63WLAqXLM7aeilQ5te0xvlviohuC0MBGCf2kFb+uyDwRNXQlocb4tHLj+Wzrmn/H/DJVbGYBLSN+W1R2MgrbPphQ7dcrHCW9U8NO5M8DXBVHVJ8mfbmEhlPP7hTKljew6Ajf8Aeiba2c1S00XKSatBCkUYpxsTgyRhCiWIZT2lV952jYFNtNWAq/4U5nsSlkSgqWbMk7VaUhDRyTVojFGweJTwEBY80rkdXBBxhv5G6LteZ805KaojXmngqS+XIMO9NMElHUdklUxARJwgPalgpqmZKdCAGKhBNkcUFBaOW1NOweYQbqP3IIL0x48hVqLZPVGp2DgnmNEjLaPNBBZMvyOzpUu2joNj+X+4qcUEFw38jvx+KEHTt9E5Z/q5lBBHwCRIZoECggoVeQgmdpQQQGROu0fiNW0uo59iCC7Og/b/AJPO/lf3v4J9q+VMNQQW45Y6/wBE5R0QQUCQVV2toDsgBIQQVGXguw/IYcUCggsjNpX19UoIkEC1FI3bz9VKKCC5r5O5LwIYiQQUINP1HNPVdEEEAvwIo6FPIIIiy5ElBBBA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Tytuł 1"/>
          <p:cNvSpPr>
            <a:spLocks noGrp="1"/>
          </p:cNvSpPr>
          <p:nvPr>
            <p:ph type="ctrTitle"/>
          </p:nvPr>
        </p:nvSpPr>
        <p:spPr>
          <a:xfrm>
            <a:off x="1701799" y="538096"/>
            <a:ext cx="5921375" cy="1893589"/>
          </a:xfrm>
        </p:spPr>
        <p:txBody>
          <a:bodyPr>
            <a:noAutofit/>
          </a:bodyPr>
          <a:lstStyle/>
          <a:p>
            <a:r>
              <a:rPr lang="pl-PL" b="1" dirty="0"/>
              <a:t>Multiwinner Elections</a:t>
            </a:r>
            <a:br>
              <a:rPr lang="pl-PL" b="1" dirty="0"/>
            </a:br>
            <a:r>
              <a:rPr lang="pl-PL" sz="2600" b="1" dirty="0"/>
              <a:t>Applications, Axioms, and Algorithms</a:t>
            </a:r>
            <a:br>
              <a:rPr lang="pl-PL" sz="2600" b="1" dirty="0"/>
            </a:br>
            <a:r>
              <a:rPr lang="pl-PL" sz="2400" b="1" dirty="0"/>
              <a:t>(tutorial)</a:t>
            </a:r>
          </a:p>
        </p:txBody>
      </p:sp>
      <p:sp>
        <p:nvSpPr>
          <p:cNvPr id="9" name="pole tekstowe 5"/>
          <p:cNvSpPr txBox="1"/>
          <p:nvPr/>
        </p:nvSpPr>
        <p:spPr>
          <a:xfrm>
            <a:off x="3510754" y="3361963"/>
            <a:ext cx="1969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Piotr Skowron</a:t>
            </a:r>
          </a:p>
          <a:p>
            <a:r>
              <a:rPr lang="pl-PL" sz="2000" dirty="0"/>
              <a:t>TU Berlin</a:t>
            </a:r>
          </a:p>
          <a:p>
            <a:r>
              <a:rPr lang="pl-PL" sz="2000" dirty="0"/>
              <a:t>Germany</a:t>
            </a:r>
          </a:p>
        </p:txBody>
      </p:sp>
      <p:sp>
        <p:nvSpPr>
          <p:cNvPr id="10" name="pole tekstowe 5"/>
          <p:cNvSpPr txBox="1"/>
          <p:nvPr/>
        </p:nvSpPr>
        <p:spPr>
          <a:xfrm>
            <a:off x="5584798" y="3361963"/>
            <a:ext cx="28289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Nimrod Talmon</a:t>
            </a:r>
          </a:p>
          <a:p>
            <a:r>
              <a:rPr lang="pl-PL" sz="2000" dirty="0"/>
              <a:t>Weizmann Instutute of Science, Israel</a:t>
            </a:r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957" y="4706238"/>
            <a:ext cx="903529" cy="14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1" descr="http://home.agh.edu.pl/~faliszew/pf-new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441" y="4706238"/>
            <a:ext cx="1087433" cy="144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://www.weizmann.ac.il/pages/sites/default/files/styles/people_picture/public/externals/f4a8a98688f4f74b848981532a21473c.jpg?itok=GKAwoZB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569" y="4706238"/>
            <a:ext cx="1107691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76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191873" y="3361964"/>
            <a:ext cx="1969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Piotr Faliszewski</a:t>
            </a:r>
          </a:p>
          <a:p>
            <a:r>
              <a:rPr lang="pl-PL" sz="2000" dirty="0"/>
              <a:t>AGH </a:t>
            </a:r>
            <a:r>
              <a:rPr lang="pl-PL" sz="2000" dirty="0" err="1"/>
              <a:t>University</a:t>
            </a:r>
            <a:r>
              <a:rPr lang="pl-PL" sz="2000" dirty="0"/>
              <a:t> </a:t>
            </a:r>
            <a:br>
              <a:rPr lang="pl-PL" sz="2000" dirty="0"/>
            </a:br>
            <a:r>
              <a:rPr lang="pl-PL" sz="2000" dirty="0"/>
              <a:t>Kraków, Poland</a:t>
            </a:r>
          </a:p>
        </p:txBody>
      </p:sp>
      <p:sp>
        <p:nvSpPr>
          <p:cNvPr id="8" name="AutoShape 2" descr="data:image/jpeg;base64,/9j/4AAQSkZJRgABAQAAAQABAAD/2wCEAAkGBxQSEhUUEhQVFhQUFhUWFRcVFxQUFRQXFxUXFhQUFhQYHCggGBwlHBUUITEhJSkrLi4uFx8zODMsNygtLisBCgoKDg0OGxAQGiwkICQsLCwsLCwsLCwsLCwsLCwsLCwsLCwsLCwsLCwsLCwsLCwsLCwsLCwsLCwsLCwsLCwsLP/AABEIAMIBAwMBIgACEQEDEQH/xAAbAAAABwEAAAAAAAAAAAAAAAAAAQIDBAUGB//EAD0QAAEDAQUECAQFAgcBAQAAAAEAAhEDBAUSITFBUWFxBiKBkaGxwdETMkLwI1JicuEUggdDkqKywvEzFf/EABoBAAIDAQEAAAAAAAAAAAAAAAECAAMEBQb/xAAqEQACAgEDBAIBAwUAAAAAAAAAAQIRAwQhMRITQVEyYQUiM4EUI6Gx0f/aAAwDAQACEQMRAD8AywCUEIRgKgtAjRwjUIEjCNGgQKEoIBCFAhhY63CLRU/dPfmtjCyV7CLS/jhP+0JoisTC2VnzpDjTH/FY6Vr7sdNFg/THomiKxLW7ZnZ9/exPDPjp9ntCj0jkO9ODTI71YAcOXeUGaSNYSYy99iUwTO4mOShAEeiIEeOzgjceGufp/CQW7eChA90f+56Ixlu0y35pojfl95pZI8fBCw0AjwhILsvFRLVaTORgDZtOWp3BU9ot9XMMdHdKr7ibpFnbaVst6j+OyOaRhOu/dCpKVY6PMnftTwq/DIl2Z3ZeWqnW7Csaotp07exIteVOfylp/wBwR0qoIme0bj5Ju02hhY5uISQY2TtGxMpJiOLRZxmoF6NyHNT6GbWneB5KNebeoeCYQW2mHWIGM2Od2dZuX+5SeiFSK8fmafAgorrpzYqu6Xx2fDP/AFUTo/Vw2ikd5jvaQgN4OiBKCSlhQBkb2vH4FerTGge53+sl/wD2RKzvq4jVrOfHzBngxo9EFKAZlBKhAKosAEYCNGgQEIQjQUCGEolIRqEAsrf4i0c2t9R6LVFZnpIPxmHezyJRiBkcBaq4z+EztHiVlgtN0fM0xwcfdPEVhNdGX39yns9/eoYqw9w3OcPEqTT/AJ5JwDjHb9/gEtpn79OeabLcuzZxS2568B7woQMjPsHmo1utraYOhJ0A4bSNgUa/LYWAAZEzn99izgrOdzJ4klK2/AyS8k6nTqOOIl08MX/ivLtDol2LDG3XsPuqez2lzdCQRz5QFYNq4hJMu4lZp2aYVWwxacEn5hvIIM+GSjPsVPMsdO/FAjglWii5xl2Q3JyzUDGuEcvm3qJ0FqyvdYSQSCCeadtVn+I2m6CCAQeYP33hSqtMZRkRtmM1GqP1jLgNCnTsrcUgA4NDpPPf7dyU2vIkjugeCgPBmZjxToqTAHsj0g6ibYrZBgTyOR7wrStUx0iR28I3qoqXaW57+RjLWRqFLstSAWu25Enuz7wjGVMEo2vst+jOdGszn40nx/xVHZ62GvSOwOYezEpFpLaVP4TXh73Fr6jmHqtABwMa76jmSe5Qar26mcWyIjerSk62EsKNZa2JjTvAPeE+HKALGzuGESgoIqokSHP0FSu6Qt2Md2kBMv6RnZT73fwqulllo0SNZd3SR+xjR3lNu6QVf0js9yp0sFo1iNY1191j9ccg32Tbr0rH/Md5eSnSydRtUJWGda6h+t57SkHGfzHnKnSTqN06qBqQO0LO9I6jXPplpByMwQYzG5U/wHbktlmduRSojZOatH0cPUPB3oFnWhX/AEbOT/7fVRAfA1ahFZ/7vNP0SmrzZFZ3GD4BOUmpyEkaZb0DWgjPn996jurYSBGf8putWDQTtzCDkMokS8Rjku+UZDONVGoWUgjKA7Tu3nn4pqvbySZ0kkDy9O5OWa1vquYwkkN0zyaPsBV78lip7FjZ7txNxERltO37hSm2fD9GW8ZjmArCnQMAbNwGWu3vUt7WsbnJeco9OA0WZ5LNccVIojT0OucRDgUVpr4pwiN8Zx2qcQXHDPODl/OakMu+DGTQMyTp3KN7A6dzN2lroz8YCbs1LFqMhrmrypdge7IOcM4J+o743Im3cWGYORz4D3TdaoXtuynfZg0xEz38Co9ahuC11e7XPaCG6aOMDb7qvqWLbpHLcopgcNijs1QtydJZtH5eI91YXhTDYGRBAh0fM0xHbqm7XRDTu8uMoqcxgOzMb43ditTsraoe+EHMAORiRzGqqLU3IcyprQQMjIGIjlEEKvq5OcMy3EI4TnCeG2xVNWdP6N1MVmpH9AHdl6KzWe6FVZswH5XOHjPqtArSkOEaKUFCHERZRvQNmHFSAiKrsYZbZm7ksUG7ktqNSyCRSG4JQYNyNBAIAEoIkahAIIBBQgFe9GdXjgPAn3VGrjo078Q8W+oRRGSb3H43NrT5hMvqhgUm/m/iM4t8iVXXiBhAyjPVMyIkCqMILhu5jdKqLwrQTGYOaQ22mIPuCoNqdulLW47dIbq1J0/la/ord+HEfqMDltKx1nZ1gSujdGmAsB4pMzqI2FXKy4ax2kTw5aKFbLEXHqtcah54QPVamyWUOg5q4sdiaNAFhs6Nowth6M5jG8uc7OGCe9aezdHAYxABozgZyRpJ2rUUqDdwUllJNTYjmkZd93tYIDZ4aKvrWQExEhx7hnkStrXsYOxQq1gEGRG9RxaCppmTFDqFo0BgzsBI9vFZ69qGZAjPOOMaLc17O0Ahsemuqz1uswjGYBxcN3v5oJha2MTbaeee32081CqmDPjuVvebmh+kkgCNk6eRPeqq9mRz371phuZZ7BPp5B4MkHOPefRR7VSloc065HKIcPfJFZH9Q/mnv1yTgtWZG8wRsHb3Kwp2aNB0AecFRp2PB7x/C1yxHQl+GtUYdrQe4x6rcgK5FDVMJBOYUERTi2xNYDhglON0QKrHAxLCQ1LQIGEEJRKBDRokahAII0FCAVr0dP4w4h3v6KrVlcZ/GZ2+RRRGW3SJvWpng4eI91QXnWggbIGfHP8AhabpIzKmeLh4D2VHb7NiblromZEUjKcnWOHHgE46iMIA18TzPdkm2SHdbKAYnuhPWNwc8Ccj77UAh2Swl0EDiOefsVu+jVHCI2gCRumYWStF5NpyynptPstH0Kc5we92r3DuaMz4qnN8S/D8joV3jISrakqyxaBW1GFjNlkqmVKpc0xTYpLGq2CKZscLvvJMv4pUlJeE7EWxAtNPzVHelgJbIz3iSM+HstI9iiV6QWdmiLOU267+sWtBxTLTB0kT6qlv6kGnMSY0krq9roNAJgArmnS6hiqkDcD5z5K7C7ZVmWxRUaJEOnOJjYBx55o2saSHDOcyD4BR/wCqwg7Yhs+aTQOIQJyI2bzAlaqMtl9cdcC1MjIFrm89v/VdApaLld0uw2qgTl147yG+q6wGJ48FU+QkEeFBMIcSZojRNRqscDUsJDUpAgaNEjCgQI0SU1QgEaVCSoEMBTrpMVaf7gO9QgpthHXpn9bfMIkNV0gpTSYf1jxBVVTzy37Fpr7pD+maf1t8nKgichuCcRGZvai0HbOY9lDoM26CddoVnfVnIkyMieOqhspy0OjIE7NoAKUsJF2XcbRUgEQPmK2t3M+FAYMgMI2xGqzXRGq2jUf8Q4Wva2OY5dquLZePxH/Cok4Bm54kTMabYzAyiSdgzVORW6NGJeTR0L0IPXe0HYC4DwlSB0nNMy4Zd7ewrM3fYqOr3RG0uwx3Efe1XtO20IwCrTqGOqMQL27cqgE/2uxN4KlKLNLSS5NHdvStjyAcp0gyMthWooWoOg8FzOhaKL5Hww2o0AuwiJ4wMu7JbLo9Wxt7FG2mI4bblxabe1gl2QUVl+UT/mNnmPsqov17Tk4gDjn4LH2i7qTj1Kj8plxgM4wGtLndgjeQjGTYO2vB0V960jo8HkfFNOtIeJaVgRZXUzLBUI3uYxvd+KT4dil0L4DXBpcWkwM5EncZ0PNLKFj9DRd22tkVyrpZbHfFcND8vIb/ADXRKlYn5gZ5LmXS6jhqOcfmLiI4YZ9k2FblWaX6Sjq9YndJ7fvLvVhZXYAf1NI7s57wFBslOSBtnPhx8Spd62trRDdRIHbhxH73rWZPsbNo/Ga78uF3bixey7LTMgHeFxGjTMAu+pdkuWrjoUnb2N8gnRXLclwjRoKCnDWpUpIRhVjhhLSAllQgEEUpQaVKCBKCGA7koMKgyjL0DEglCkUoUihaHWKfpiArS5KOOrSb+uexuZ8lAFIqfddrfQcXMa0mI60mJ1iFOpexv6fK/BvOkTg2zUm7Xvkf2jP/AJLMhqjXlfVeuWF5aPhiGhrYGszmTn7KGatQ/V4BHuRCtHl9Em8bMCDlqP8AxUlLqOLXZAhwHM5D74qXUrvzGI8Qm/hY9DJzPHLMoOaYexKPLRc3PdLa+FpcWkNGYg5RlM9qn3PdZp1q1J+bmuZB2FuF5DgDwKb6KPAqDiPIrZXrdfxCytSj4rBBBOH4jNcOLYQcwd+qzTbto04lsV1nuOm4kuGfESD2KfY+jdKnnTY0OIOeZidYk5IWS8mDq1Oq78ruq7/Qc+1sjinrf0jpMbGITsABxHkNSq49RbKO/BQdICbO+lVaeucbTMuxNI2jaJSrhstvcz4jKgAcCWtxuZA2QACO+UllmqVX/HrtLQBFNjvmz1e4bDpktpcwAp9ieUqSQYre2ZFt5vqtcyqYrNdgcNXRMkTkBl9Q1Cefdz8JDX4HR1CPlB2E5did6Q2AAi0029djgXgavYMjzIGnJXl2V21mBzSCCAVHLZUL01ZlKNS2tkVRTc0ZAiA53EFh8wmLxsrqtIlwh4BLd/7TloVtq1nO5vqs/fdQU6bozqPOFgG0nTJVdb6thox9FXc3SZppNY9rnVGiMYwmWj5SZIz2cVib7xVajqztvyjY0EwI3mM5XR7H0SpUqANVs1YlxkjDw7Fk6tBtW106UdQOblvEx981ohON7IzZYXsjL2cBjZO48+ar8fxag3Dy2ref4r2anRfQpUmNZ1XFwaNTIAJ7vNY2y2XBO9aYbqzFlXS+kk19BwMLpPQytislP9OJvc4/wucVh1eRnv8AvwW5/wAPas0Ht/K89xAPunK2apBBBQU4dtRCnKUBmpVFmR5qzDBNWSTInwEr+nUvAjDVf20LYLusgJPBWRs4Td2NzdyHqpT1zNXtko734+K7N0RjSCSGbdyeISavyxvWc2tIKhTynh6pwMGadsx6qTSGSJWJwIwxLCMBQNiQ1S7Fdz6s4IyiSSAM+fJMAKxudtP4k1SMIBMHPEdAI7fBFFc5NLYrryud9LrTTM7A8E8/veqiy3nhfMDdtOWhAWqsNamBVFQQHgwQ0HBroNmvgs1a6FJxim5xM5lwA7AFbBmDNF2XdgrU8bHUzt6w2iV0W7a0gdi5LdXUqYcgNg4iD7rpl0Vch4qnIqY+KVrc1DaDHiHta4fqAPgU2LNRpZspsaf0ta3yCOzPylQ7wriDO3wVdlqRU2x3xHgDf5LQWWhhpLMU3EODhmWnMAbN60rr5b8LTQbNSmoLdbIj2ZgxQdphCp0YaHY7PUNIkyW/NTJOpwyC3sISLE4ugkQdddOB4q6pOKC2BJtbopn3TaTkatLnhf5AjzR2G4KdJ3xHk1KmxzoAb+1oyarp71AtFVBtAU5UVPSGsSIas90S6Ou+M+vW3SzdzVvedcND3uMNY0kngBmqSv04BpAWduEhoE1NhjY0TPbCME3wVtq9zP8ATe0ireJnMUmtZ3AuPbLiqe9GdfLaAlfEGIvecRJJJ3k57e1MWh5dDjtmFvhxRz8nysaPynktT/h5V61Vu8NPdI9QsxTE/fBXfQapFoA/M1w7oPoVYVnQ0EaCADl950Gik6AAerpE/MFW0dDzU63ZsdwBPsollZM960YeBZcgphLwp1lOMyiLgFeKSLC2Dzy8U7U2pinXE5b57PsKXaWQTzXL1q/uX9Hc/Gy/tNfZHSaqUiKyHRFs+Up1oySWNyTrhkiVMQ1KASWpYUAwwEoIQg1EUUVVXhYiZc0md29WjkVNpJjeinQkoKSplPYw4EOgnMTwBmfBdIul34bTyWZttkwtbziN8/8AivbvfAw7jl98iq5TU+CmWF4jSm1Q1o3qNaHnTUJbKchp+woV4V6lMyA0jTOZhCIqtvYesTc5CsKlQRLWgHbv7NirLFe72mXUg5p1DdeasX3o1whtF2fYn39D9uQihUcO/VWtK05clUf1bJH4bgd2R8ipFOrIgAt5pH9ivqRa16mXMKutT4HNPVMgOQUK8a4aMROQBJO6FUAxn+IF4YKbaIPWqnP9rc3d5gdqyVprNLRkAY3+qi3/AHka9ofWdOH5aY06o0y45ntUCkZEldLBh2ox5ctMnWYB5jZMQNqsrxoRTblEFN3FREvO4iO1sqdeYmmeauarYzXbKWlqpvRyrhtNM/rj/UCPVQm5FKs9TBVadzmHuIUCdalBEwyAiQFOaVmyCN4jbu0VTZbSR2j2VuTs4/ZVDVOGoRxPur8L3YsiQ6sTtRY0xiSsS0ij4qRmrqzvxASco8Fnw5S7Da8Jg6HwWXU4uuNrlG3R5+3KnwyzcxNFTbO01MmiZ8Fb2a4Bq+T4Bcec1Dk70X1cFNZxknTTJ0BPJaiz3YxuwdymNogbFQ9UvCHWCTMdSu+ofpPbkplG5HnUtHDVab4I3Jp7cxwSPUyfA60/spf/AMN2uIdyQLmIzLvBaIBKLUvfn7G/p4mfZdA1cck7TsjRoPdWRblG496ZcIk7hKjyyfLDHDFECpYviYnH5aYy/cBJTzhEHf5j78E4+1BtBrB89QkntOfgFLZQDmwdo7itMVUUc3NLqm2O2S2kACeCnvAe3yWZ+MWOwvyI7jxWgsNoEcEWij4sbFQMPWaTyzlTGW5rvlac9mikUaU/MpVCkwfSO1WK6LO4/ZGbSAzPcPVP4wNISqhEZRmoNpqAKqmJKVj9atJWD/xLvhzWNpU56567hoBsb2+QWnfasiRsEk7AN5VbYqYc3E4TjcS6Rv0B5CO5KsixtNqy3HpnlTSdHK20NC4yUty6TffRyjUYcDQypnhIyE7iNy57arG+nk9hbzHquzptTjzR/Ts/Ry9Vo8mB/q3T8lncZzfyYfCPRWFqEscOBVZcRzdP5W+BPurU7VJcmVGdRVR5JbxBjck1diA51K7a2KlTdvY0+CJVPR62j+mpydBHcSPRBKQyj+W/xVLfDIeDvHiMleuHPYqa/voO2XekeqtxvcSRCDkcptpSgVqEHAVZXLdbrQ/CMh9R3fyod32U1ajWDaczEwNpXSLpsIotDWaag7c4GfGVh1ur7MaXyZ0NDo3nlb+KHrBd7KQDGj5e881OpGZ5oqY1TtBq81KTk7Z6mMIwjUUCNiATpag4JQ9QTSm3jNOhqS4aogXIgJVQZFCMkR1RQSPV2DtTNT/5vO2Cnajs0hrZaeKZBlsisFn644LQ2WnkkGxwZU6y010Tgvgr7yu8VBx2FVVA1KBhwJbvGcLXVqGSabQB1UWwraZW2O/GnIkZclObeLSNUo3Wx3zNB7E2bgo/kHLOO5TqFpDNS9mjIGTuGZSKNkfVMv6o3bf4VlRsLGfK0DkApeDCEr3GVIzvSN4p0202j53AH9ozdPPTtTdiHVcOKiX5Vx1p2MHmQT5BWVkp9XTXNZs+1HU0j/Q79hV3ZgJRsjSZInnojdTmDtCfLlRdGiW6og2yysORaJ3wqS1XTHyHsK0jwkVKYHNXY888fDKM2lxZlUlv78nMbxsj6bziaRJMHZ3qFWPV5ELqtWxtc3rAEbiJWbvfooHAmjkT9J07DsXQxa6MtpbHIz/jJx3hv/szlivMsYG7p8SSgo1W6a7SQaT5G5pI7wiWvrj7MHbl6ZPdrrGc9yrb8Z1GncfNWT4++Ki3o0upOAz0/wBpmFbF0yllA1LBTNN4Sg9arVFZ0DoNYAKTqp+sx/aNnaVpxTgQNdezYPJQ+j1DBQptP0jx2qxO9eU1OVzzSl9ns9JhUMMY/X+QqRyhSKajPG0ffBP0jIBVL9l/0SIRQjCBUKxISN6WQm5zKAyFMGZCesVgdVfhb3nTmk0KeJwG9bC6LGKcEaTqtWm07yvfgw63WLAqXLM7aeilQ5te0xvlviohuC0MBGCf2kFb+uyDwRNXQlocb4tHLj+Wzrmn/H/DJVbGYBLSN+W1R2MgrbPphQ7dcrHCW9U8NO5M8DXBVHVJ8mfbmEhlPP7hTKljew6Ajf8Aeiba2c1S00XKSatBCkUYpxsTgyRhCiWIZT2lV952jYFNtNWAq/4U5nsSlkSgqWbMk7VaUhDRyTVojFGweJTwEBY80rkdXBBxhv5G6LteZ805KaojXmngqS+XIMO9NMElHUdklUxARJwgPalgpqmZKdCAGKhBNkcUFBaOW1NOweYQbqP3IIL0x48hVqLZPVGp2DgnmNEjLaPNBBZMvyOzpUu2joNj+X+4qcUEFw38jvx+KEHTt9E5Z/q5lBBHwCRIZoECggoVeQgmdpQQQGROu0fiNW0uo59iCC7Og/b/AJPO/lf3v4J9q+VMNQQW45Y6/wBE5R0QQUCQVV2toDsgBIQQVGXguw/IYcUCggsjNpX19UoIkEC1FI3bz9VKKCC5r5O5LwIYiQQUINP1HNPVdEEEAvwIo6FPIIIiy5ElBBBA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Tytuł 1"/>
          <p:cNvSpPr>
            <a:spLocks noGrp="1"/>
          </p:cNvSpPr>
          <p:nvPr>
            <p:ph type="ctrTitle"/>
          </p:nvPr>
        </p:nvSpPr>
        <p:spPr>
          <a:xfrm>
            <a:off x="1701799" y="538096"/>
            <a:ext cx="5921375" cy="1893589"/>
          </a:xfrm>
        </p:spPr>
        <p:txBody>
          <a:bodyPr>
            <a:noAutofit/>
          </a:bodyPr>
          <a:lstStyle/>
          <a:p>
            <a:r>
              <a:rPr lang="pl-PL" b="1" dirty="0"/>
              <a:t>Multiwinner Elections</a:t>
            </a:r>
            <a:br>
              <a:rPr lang="pl-PL" b="1" dirty="0"/>
            </a:br>
            <a:r>
              <a:rPr lang="pl-PL" sz="2600" b="1" dirty="0"/>
              <a:t>Applications, Axioms, and Algorithms</a:t>
            </a:r>
            <a:br>
              <a:rPr lang="pl-PL" sz="2600" b="1" dirty="0"/>
            </a:br>
            <a:r>
              <a:rPr lang="pl-PL" sz="2400" b="1" dirty="0"/>
              <a:t>(tutorial)</a:t>
            </a:r>
          </a:p>
        </p:txBody>
      </p:sp>
      <p:sp>
        <p:nvSpPr>
          <p:cNvPr id="9" name="pole tekstowe 5"/>
          <p:cNvSpPr txBox="1"/>
          <p:nvPr/>
        </p:nvSpPr>
        <p:spPr>
          <a:xfrm>
            <a:off x="3510754" y="3361963"/>
            <a:ext cx="1969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Piotr Skowron</a:t>
            </a:r>
          </a:p>
          <a:p>
            <a:r>
              <a:rPr lang="pl-PL" sz="2000" dirty="0"/>
              <a:t>TU Berlin</a:t>
            </a:r>
          </a:p>
          <a:p>
            <a:r>
              <a:rPr lang="pl-PL" sz="2000" dirty="0"/>
              <a:t>Germany</a:t>
            </a:r>
          </a:p>
        </p:txBody>
      </p:sp>
      <p:sp>
        <p:nvSpPr>
          <p:cNvPr id="10" name="pole tekstowe 5"/>
          <p:cNvSpPr txBox="1"/>
          <p:nvPr/>
        </p:nvSpPr>
        <p:spPr>
          <a:xfrm>
            <a:off x="5584798" y="3361963"/>
            <a:ext cx="28289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Nimrod Talmon</a:t>
            </a:r>
          </a:p>
          <a:p>
            <a:r>
              <a:rPr lang="pl-PL" sz="2000" dirty="0"/>
              <a:t>Weizmann Instutute of Science, Israel</a:t>
            </a:r>
          </a:p>
        </p:txBody>
      </p:sp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82695" y="4706238"/>
            <a:ext cx="856051" cy="14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402" y="4716350"/>
            <a:ext cx="991510" cy="1429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320"/>
          <a:stretch/>
        </p:blipFill>
        <p:spPr>
          <a:xfrm>
            <a:off x="5954059" y="4735915"/>
            <a:ext cx="982709" cy="141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19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5763"/>
            <a:ext cx="8229600" cy="632936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b="1" u="sng" dirty="0"/>
              <a:t>Outline</a:t>
            </a:r>
          </a:p>
          <a:p>
            <a:pPr marL="0" indent="0">
              <a:buNone/>
            </a:pPr>
            <a:endParaRPr lang="pl-PL" u="sng" dirty="0"/>
          </a:p>
          <a:p>
            <a:pPr marL="0" indent="0">
              <a:buNone/>
            </a:pPr>
            <a:r>
              <a:rPr lang="pl-PL" sz="2400" b="1" dirty="0"/>
              <a:t>Introduction &amp; Preliminaries</a:t>
            </a:r>
          </a:p>
          <a:p>
            <a:r>
              <a:rPr lang="pl-PL" sz="2400" dirty="0"/>
              <a:t>Applications </a:t>
            </a:r>
          </a:p>
          <a:p>
            <a:r>
              <a:rPr lang="pl-PL" sz="2400" dirty="0"/>
              <a:t>Election Model</a:t>
            </a:r>
          </a:p>
          <a:p>
            <a:r>
              <a:rPr lang="pl-PL" sz="2400" dirty="0"/>
              <a:t>What Are We After?</a:t>
            </a:r>
          </a:p>
          <a:p>
            <a:pPr marL="0" indent="0">
              <a:buNone/>
            </a:pPr>
            <a:endParaRPr lang="pl-PL" sz="2400" b="1" dirty="0"/>
          </a:p>
          <a:p>
            <a:pPr marL="0" indent="0">
              <a:buNone/>
            </a:pPr>
            <a:r>
              <a:rPr lang="pl-PL" sz="2400" b="1" dirty="0"/>
              <a:t>Nature of the Committees</a:t>
            </a:r>
          </a:p>
          <a:p>
            <a:r>
              <a:rPr lang="pl-PL" sz="2400" dirty="0"/>
              <a:t>Excellence</a:t>
            </a:r>
          </a:p>
          <a:p>
            <a:pPr lvl="1"/>
            <a:r>
              <a:rPr lang="pl-PL" sz="2000" dirty="0"/>
              <a:t>Committee-monotonicity</a:t>
            </a:r>
          </a:p>
          <a:p>
            <a:pPr lvl="1"/>
            <a:r>
              <a:rPr lang="pl-PL" sz="2000" dirty="0"/>
              <a:t>Gehrlein-Stable Rules</a:t>
            </a:r>
          </a:p>
          <a:p>
            <a:r>
              <a:rPr lang="pl-PL" sz="2400" dirty="0"/>
              <a:t>Diversity</a:t>
            </a:r>
          </a:p>
          <a:p>
            <a:pPr lvl="1"/>
            <a:r>
              <a:rPr lang="pl-PL" sz="2000" dirty="0"/>
              <a:t>Chamberlin—Courant and Friends</a:t>
            </a:r>
          </a:p>
          <a:p>
            <a:r>
              <a:rPr lang="pl-PL" sz="2400" dirty="0"/>
              <a:t>Proportionality</a:t>
            </a:r>
          </a:p>
          <a:p>
            <a:pPr lvl="1"/>
            <a:r>
              <a:rPr lang="pl-PL" sz="2000" dirty="0"/>
              <a:t>Justified Representation</a:t>
            </a:r>
          </a:p>
          <a:p>
            <a:pPr lvl="1"/>
            <a:r>
              <a:rPr lang="pl-PL" sz="2000" dirty="0"/>
              <a:t>Rankings (STV, Monroe, and Friends)</a:t>
            </a:r>
          </a:p>
          <a:p>
            <a:pPr marL="0" indent="0">
              <a:buNone/>
            </a:pPr>
            <a:endParaRPr lang="pl-PL" sz="2400" b="1" dirty="0"/>
          </a:p>
          <a:p>
            <a:pPr marL="0" indent="0">
              <a:buNone/>
            </a:pPr>
            <a:r>
              <a:rPr lang="pl-PL" sz="2400" b="1" dirty="0"/>
              <a:t>Future Directions</a:t>
            </a:r>
          </a:p>
          <a:p>
            <a:pPr lvl="1"/>
            <a:endParaRPr lang="pl-PL" sz="2000" dirty="0"/>
          </a:p>
          <a:p>
            <a:endParaRPr lang="pl-PL" sz="2400" dirty="0"/>
          </a:p>
          <a:p>
            <a:pPr marL="0" indent="0">
              <a:buNone/>
            </a:pPr>
            <a:endParaRPr lang="pl-PL" sz="2400" dirty="0"/>
          </a:p>
          <a:p>
            <a:endParaRPr lang="pl-PL" sz="2400" dirty="0"/>
          </a:p>
        </p:txBody>
      </p:sp>
      <p:grpSp>
        <p:nvGrpSpPr>
          <p:cNvPr id="36" name="Group 35"/>
          <p:cNvGrpSpPr/>
          <p:nvPr/>
        </p:nvGrpSpPr>
        <p:grpSpPr>
          <a:xfrm>
            <a:off x="5786675" y="208307"/>
            <a:ext cx="2913634" cy="1362248"/>
            <a:chOff x="5786675" y="208307"/>
            <a:chExt cx="2913634" cy="1362248"/>
          </a:xfrm>
        </p:grpSpPr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6675" y="631446"/>
              <a:ext cx="2010423" cy="939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9641113" flipH="1">
              <a:off x="8116685" y="208307"/>
              <a:ext cx="583624" cy="761296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6361356" y="2502701"/>
            <a:ext cx="2150294" cy="1952797"/>
            <a:chOff x="5988911" y="1879306"/>
            <a:chExt cx="3306097" cy="2629317"/>
          </a:xfrm>
        </p:grpSpPr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67307">
              <a:off x="6312618" y="1879306"/>
              <a:ext cx="734433" cy="706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2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72275">
              <a:off x="5988911" y="2733471"/>
              <a:ext cx="1049889" cy="10101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" name="Picture 2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1842">
              <a:off x="6722059" y="3768387"/>
              <a:ext cx="769346" cy="7402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6968" y="1913206"/>
              <a:ext cx="1468040" cy="10937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Strzałka w prawo 6"/>
            <p:cNvSpPr/>
            <p:nvPr/>
          </p:nvSpPr>
          <p:spPr>
            <a:xfrm rot="519101">
              <a:off x="7124028" y="2122767"/>
              <a:ext cx="652293" cy="279292"/>
            </a:xfrm>
            <a:prstGeom prst="rightArrow">
              <a:avLst>
                <a:gd name="adj1" fmla="val 50000"/>
                <a:gd name="adj2" fmla="val 114433"/>
              </a:avLst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3" name="Strzałka w prawo 8"/>
            <p:cNvSpPr/>
            <p:nvPr/>
          </p:nvSpPr>
          <p:spPr>
            <a:xfrm rot="20282087">
              <a:off x="7052356" y="2741056"/>
              <a:ext cx="652293" cy="423964"/>
            </a:xfrm>
            <a:prstGeom prst="rightArrow">
              <a:avLst>
                <a:gd name="adj1" fmla="val 50000"/>
                <a:gd name="adj2" fmla="val 99529"/>
              </a:avLst>
            </a:pr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4" name="Strzałka w prawo 9"/>
            <p:cNvSpPr/>
            <p:nvPr/>
          </p:nvSpPr>
          <p:spPr>
            <a:xfrm rot="18351958">
              <a:off x="7354876" y="3330070"/>
              <a:ext cx="620029" cy="187287"/>
            </a:xfrm>
            <a:prstGeom prst="rightArrow">
              <a:avLst>
                <a:gd name="adj1" fmla="val 50000"/>
                <a:gd name="adj2" fmla="val 70094"/>
              </a:avLst>
            </a:prstGeom>
            <a:solidFill>
              <a:srgbClr val="FFFF00">
                <a:alpha val="7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086599" y="5243513"/>
            <a:ext cx="1817357" cy="1471611"/>
            <a:chOff x="7086599" y="5243513"/>
            <a:chExt cx="1817357" cy="1471611"/>
          </a:xfrm>
        </p:grpSpPr>
        <p:grpSp>
          <p:nvGrpSpPr>
            <p:cNvPr id="4" name="Group 3"/>
            <p:cNvGrpSpPr/>
            <p:nvPr/>
          </p:nvGrpSpPr>
          <p:grpSpPr>
            <a:xfrm>
              <a:off x="7086599" y="5243513"/>
              <a:ext cx="1817357" cy="1471611"/>
              <a:chOff x="6579514" y="4995922"/>
              <a:chExt cx="2181568" cy="1851739"/>
            </a:xfrm>
          </p:grpSpPr>
          <p:pic>
            <p:nvPicPr>
              <p:cNvPr id="5" name="Picture 14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90055" y="6352361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" name="Picture 13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618207" y="5527641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7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53112" y="5260281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8" name="Picture 15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60957" y="4995922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9" name="Picture 10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12860" y="5013291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" name="Picture 14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22389" y="5822916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1" name="Picture 21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94805" y="5729832"/>
                <a:ext cx="190500" cy="5810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2" name="Picture 29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80069" y="5508591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3" name="Picture 31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46594" y="6148688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4" name="Picture 32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64051" y="5488701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5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79514" y="5557888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11583" y="5603841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28898" y="5115104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8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06118" y="5199426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9" name="Picture 29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84757" y="5889591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" name="Picture 29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65352" y="5718141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1" name="Picture 29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11122" y="5856927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2" name="Picture 14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85305" y="5394291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3" name="Picture 14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36777" y="5179114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4" name="Picture 14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42505" y="5851491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35" name="Oval 34"/>
            <p:cNvSpPr/>
            <p:nvPr/>
          </p:nvSpPr>
          <p:spPr>
            <a:xfrm>
              <a:off x="7487369" y="5424276"/>
              <a:ext cx="770299" cy="834912"/>
            </a:xfrm>
            <a:prstGeom prst="ellipse">
              <a:avLst/>
            </a:pr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264550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185863"/>
            <a:ext cx="8229600" cy="391160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pl-PL" sz="9600" dirty="0"/>
              <a:t>Introduction and</a:t>
            </a:r>
          </a:p>
          <a:p>
            <a:pPr marL="0" indent="0" algn="ctr">
              <a:buNone/>
            </a:pPr>
            <a:r>
              <a:rPr lang="pl-PL" sz="9600" dirty="0"/>
              <a:t>Preliminaries</a:t>
            </a:r>
          </a:p>
        </p:txBody>
      </p:sp>
    </p:spTree>
    <p:extLst>
      <p:ext uri="{BB962C8B-B14F-4D97-AF65-F5344CB8AC3E}">
        <p14:creationId xmlns:p14="http://schemas.microsoft.com/office/powerpoint/2010/main" val="253129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7809" y="441751"/>
            <a:ext cx="41312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/>
              <a:t>Single-Winner Elections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23" y="1337732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eft Brace 6"/>
          <p:cNvSpPr/>
          <p:nvPr/>
        </p:nvSpPr>
        <p:spPr>
          <a:xfrm rot="16200000">
            <a:off x="1782584" y="893059"/>
            <a:ext cx="393895" cy="263401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3651" y="4766389"/>
            <a:ext cx="361950" cy="6381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2522" y="2716246"/>
            <a:ext cx="258487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voters’ preferences</a:t>
            </a:r>
          </a:p>
          <a:p>
            <a:endParaRPr lang="pl-PL" sz="2400" dirty="0"/>
          </a:p>
          <a:p>
            <a:pPr algn="ctr"/>
            <a:endParaRPr lang="pl-PL" sz="1600" dirty="0"/>
          </a:p>
          <a:p>
            <a:pPr algn="ctr"/>
            <a:r>
              <a:rPr lang="pl-PL" sz="2400" dirty="0"/>
              <a:t>voting rule </a:t>
            </a:r>
          </a:p>
        </p:txBody>
      </p:sp>
      <p:sp>
        <p:nvSpPr>
          <p:cNvPr id="10" name="Arrow: Down 9"/>
          <p:cNvSpPr/>
          <p:nvPr/>
        </p:nvSpPr>
        <p:spPr>
          <a:xfrm>
            <a:off x="1798138" y="2208714"/>
            <a:ext cx="337625" cy="473561"/>
          </a:xfrm>
          <a:prstGeom prst="down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Arrow: Down 10"/>
          <p:cNvSpPr/>
          <p:nvPr/>
        </p:nvSpPr>
        <p:spPr>
          <a:xfrm>
            <a:off x="1795815" y="3264295"/>
            <a:ext cx="337625" cy="473561"/>
          </a:xfrm>
          <a:prstGeom prst="down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Arrow: Down 11"/>
          <p:cNvSpPr/>
          <p:nvPr/>
        </p:nvSpPr>
        <p:spPr>
          <a:xfrm>
            <a:off x="1795814" y="4227812"/>
            <a:ext cx="337625" cy="473561"/>
          </a:xfrm>
          <a:prstGeom prst="down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extBox 12"/>
          <p:cNvSpPr txBox="1"/>
          <p:nvPr/>
        </p:nvSpPr>
        <p:spPr>
          <a:xfrm>
            <a:off x="8651" y="4517472"/>
            <a:ext cx="164356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solidFill>
                  <a:schemeClr val="tx2">
                    <a:lumMod val="75000"/>
                  </a:schemeClr>
                </a:solidFill>
              </a:rPr>
              <a:t>Seek the best, the most widely supported candidates</a:t>
            </a:r>
          </a:p>
        </p:txBody>
      </p:sp>
      <p:sp>
        <p:nvSpPr>
          <p:cNvPr id="14" name="Freeform: Shape 13"/>
          <p:cNvSpPr/>
          <p:nvPr/>
        </p:nvSpPr>
        <p:spPr>
          <a:xfrm>
            <a:off x="24290" y="77372"/>
            <a:ext cx="4360196" cy="6241230"/>
          </a:xfrm>
          <a:custGeom>
            <a:avLst/>
            <a:gdLst>
              <a:gd name="connsiteX0" fmla="*/ 362525 w 3766907"/>
              <a:gd name="connsiteY0" fmla="*/ 0 h 6780628"/>
              <a:gd name="connsiteX1" fmla="*/ 1333196 w 3766907"/>
              <a:gd name="connsiteY1" fmla="*/ 998806 h 6780628"/>
              <a:gd name="connsiteX2" fmla="*/ 657947 w 3766907"/>
              <a:gd name="connsiteY2" fmla="*/ 3010486 h 6780628"/>
              <a:gd name="connsiteX3" fmla="*/ 10833 w 3766907"/>
              <a:gd name="connsiteY3" fmla="*/ 3854548 h 6780628"/>
              <a:gd name="connsiteX4" fmla="*/ 460999 w 3766907"/>
              <a:gd name="connsiteY4" fmla="*/ 5247249 h 6780628"/>
              <a:gd name="connsiteX5" fmla="*/ 2824372 w 3766907"/>
              <a:gd name="connsiteY5" fmla="*/ 5739619 h 6780628"/>
              <a:gd name="connsiteX6" fmla="*/ 3766907 w 3766907"/>
              <a:gd name="connsiteY6" fmla="*/ 6780628 h 6780628"/>
              <a:gd name="connsiteX0" fmla="*/ 823529 w 4227911"/>
              <a:gd name="connsiteY0" fmla="*/ 0 h 6780628"/>
              <a:gd name="connsiteX1" fmla="*/ 1794200 w 4227911"/>
              <a:gd name="connsiteY1" fmla="*/ 998806 h 6780628"/>
              <a:gd name="connsiteX2" fmla="*/ 1118951 w 4227911"/>
              <a:gd name="connsiteY2" fmla="*/ 3010486 h 6780628"/>
              <a:gd name="connsiteX3" fmla="*/ 471837 w 4227911"/>
              <a:gd name="connsiteY3" fmla="*/ 3854548 h 6780628"/>
              <a:gd name="connsiteX4" fmla="*/ 922003 w 4227911"/>
              <a:gd name="connsiteY4" fmla="*/ 5247249 h 6780628"/>
              <a:gd name="connsiteX5" fmla="*/ 137442 w 4227911"/>
              <a:gd name="connsiteY5" fmla="*/ 6534097 h 6780628"/>
              <a:gd name="connsiteX6" fmla="*/ 4227911 w 4227911"/>
              <a:gd name="connsiteY6" fmla="*/ 6780628 h 6780628"/>
              <a:gd name="connsiteX0" fmla="*/ 3530210 w 4504244"/>
              <a:gd name="connsiteY0" fmla="*/ 0 h 6855579"/>
              <a:gd name="connsiteX1" fmla="*/ 4500881 w 4504244"/>
              <a:gd name="connsiteY1" fmla="*/ 998806 h 6855579"/>
              <a:gd name="connsiteX2" fmla="*/ 3825632 w 4504244"/>
              <a:gd name="connsiteY2" fmla="*/ 3010486 h 6855579"/>
              <a:gd name="connsiteX3" fmla="*/ 3178518 w 4504244"/>
              <a:gd name="connsiteY3" fmla="*/ 3854548 h 6855579"/>
              <a:gd name="connsiteX4" fmla="*/ 3628684 w 4504244"/>
              <a:gd name="connsiteY4" fmla="*/ 5247249 h 6855579"/>
              <a:gd name="connsiteX5" fmla="*/ 2844123 w 4504244"/>
              <a:gd name="connsiteY5" fmla="*/ 6534097 h 6855579"/>
              <a:gd name="connsiteX6" fmla="*/ 9137 w 4504244"/>
              <a:gd name="connsiteY6" fmla="*/ 6855579 h 6855579"/>
              <a:gd name="connsiteX0" fmla="*/ 3521073 w 4495107"/>
              <a:gd name="connsiteY0" fmla="*/ 0 h 6855579"/>
              <a:gd name="connsiteX1" fmla="*/ 4491744 w 4495107"/>
              <a:gd name="connsiteY1" fmla="*/ 998806 h 6855579"/>
              <a:gd name="connsiteX2" fmla="*/ 3816495 w 4495107"/>
              <a:gd name="connsiteY2" fmla="*/ 3010486 h 6855579"/>
              <a:gd name="connsiteX3" fmla="*/ 3169381 w 4495107"/>
              <a:gd name="connsiteY3" fmla="*/ 3854548 h 6855579"/>
              <a:gd name="connsiteX4" fmla="*/ 3619547 w 4495107"/>
              <a:gd name="connsiteY4" fmla="*/ 5247249 h 6855579"/>
              <a:gd name="connsiteX5" fmla="*/ 0 w 4495107"/>
              <a:gd name="connsiteY5" fmla="*/ 6855579 h 6855579"/>
              <a:gd name="connsiteX0" fmla="*/ 3521073 w 4495107"/>
              <a:gd name="connsiteY0" fmla="*/ 0 h 6855579"/>
              <a:gd name="connsiteX1" fmla="*/ 4491744 w 4495107"/>
              <a:gd name="connsiteY1" fmla="*/ 998806 h 6855579"/>
              <a:gd name="connsiteX2" fmla="*/ 3816495 w 4495107"/>
              <a:gd name="connsiteY2" fmla="*/ 3010486 h 6855579"/>
              <a:gd name="connsiteX3" fmla="*/ 3169381 w 4495107"/>
              <a:gd name="connsiteY3" fmla="*/ 3854548 h 6855579"/>
              <a:gd name="connsiteX4" fmla="*/ 3424675 w 4495107"/>
              <a:gd name="connsiteY4" fmla="*/ 6026737 h 6855579"/>
              <a:gd name="connsiteX5" fmla="*/ 0 w 4495107"/>
              <a:gd name="connsiteY5" fmla="*/ 6855579 h 6855579"/>
              <a:gd name="connsiteX0" fmla="*/ 3521073 w 4495107"/>
              <a:gd name="connsiteY0" fmla="*/ 0 h 6855579"/>
              <a:gd name="connsiteX1" fmla="*/ 4491744 w 4495107"/>
              <a:gd name="connsiteY1" fmla="*/ 998806 h 6855579"/>
              <a:gd name="connsiteX2" fmla="*/ 3816495 w 4495107"/>
              <a:gd name="connsiteY2" fmla="*/ 3010486 h 6855579"/>
              <a:gd name="connsiteX3" fmla="*/ 3169381 w 4495107"/>
              <a:gd name="connsiteY3" fmla="*/ 3854548 h 6855579"/>
              <a:gd name="connsiteX4" fmla="*/ 2720138 w 4495107"/>
              <a:gd name="connsiteY4" fmla="*/ 5337190 h 6855579"/>
              <a:gd name="connsiteX5" fmla="*/ 0 w 4495107"/>
              <a:gd name="connsiteY5" fmla="*/ 6855579 h 6855579"/>
              <a:gd name="connsiteX0" fmla="*/ 3386162 w 4360196"/>
              <a:gd name="connsiteY0" fmla="*/ 0 h 6240982"/>
              <a:gd name="connsiteX1" fmla="*/ 4356833 w 4360196"/>
              <a:gd name="connsiteY1" fmla="*/ 998806 h 6240982"/>
              <a:gd name="connsiteX2" fmla="*/ 3681584 w 4360196"/>
              <a:gd name="connsiteY2" fmla="*/ 3010486 h 6240982"/>
              <a:gd name="connsiteX3" fmla="*/ 3034470 w 4360196"/>
              <a:gd name="connsiteY3" fmla="*/ 3854548 h 6240982"/>
              <a:gd name="connsiteX4" fmla="*/ 2585227 w 4360196"/>
              <a:gd name="connsiteY4" fmla="*/ 5337190 h 6240982"/>
              <a:gd name="connsiteX5" fmla="*/ 0 w 4360196"/>
              <a:gd name="connsiteY5" fmla="*/ 6240982 h 6240982"/>
              <a:gd name="connsiteX0" fmla="*/ 3386162 w 4360196"/>
              <a:gd name="connsiteY0" fmla="*/ 0 h 6240982"/>
              <a:gd name="connsiteX1" fmla="*/ 4356833 w 4360196"/>
              <a:gd name="connsiteY1" fmla="*/ 998806 h 6240982"/>
              <a:gd name="connsiteX2" fmla="*/ 3681584 w 4360196"/>
              <a:gd name="connsiteY2" fmla="*/ 3010486 h 6240982"/>
              <a:gd name="connsiteX3" fmla="*/ 3034470 w 4360196"/>
              <a:gd name="connsiteY3" fmla="*/ 3854548 h 6240982"/>
              <a:gd name="connsiteX4" fmla="*/ 2585227 w 4360196"/>
              <a:gd name="connsiteY4" fmla="*/ 5337190 h 6240982"/>
              <a:gd name="connsiteX5" fmla="*/ 0 w 4360196"/>
              <a:gd name="connsiteY5" fmla="*/ 6240982 h 6240982"/>
              <a:gd name="connsiteX0" fmla="*/ 3386162 w 4360196"/>
              <a:gd name="connsiteY0" fmla="*/ 0 h 6241116"/>
              <a:gd name="connsiteX1" fmla="*/ 4356833 w 4360196"/>
              <a:gd name="connsiteY1" fmla="*/ 998806 h 6241116"/>
              <a:gd name="connsiteX2" fmla="*/ 3681584 w 4360196"/>
              <a:gd name="connsiteY2" fmla="*/ 3010486 h 6241116"/>
              <a:gd name="connsiteX3" fmla="*/ 3034470 w 4360196"/>
              <a:gd name="connsiteY3" fmla="*/ 3854548 h 6241116"/>
              <a:gd name="connsiteX4" fmla="*/ 2585227 w 4360196"/>
              <a:gd name="connsiteY4" fmla="*/ 5337190 h 6241116"/>
              <a:gd name="connsiteX5" fmla="*/ 0 w 4360196"/>
              <a:gd name="connsiteY5" fmla="*/ 6240982 h 6241116"/>
              <a:gd name="connsiteX0" fmla="*/ 3386162 w 4360196"/>
              <a:gd name="connsiteY0" fmla="*/ 0 h 6241230"/>
              <a:gd name="connsiteX1" fmla="*/ 4356833 w 4360196"/>
              <a:gd name="connsiteY1" fmla="*/ 998806 h 6241230"/>
              <a:gd name="connsiteX2" fmla="*/ 3681584 w 4360196"/>
              <a:gd name="connsiteY2" fmla="*/ 3010486 h 6241230"/>
              <a:gd name="connsiteX3" fmla="*/ 3034470 w 4360196"/>
              <a:gd name="connsiteY3" fmla="*/ 3854548 h 6241230"/>
              <a:gd name="connsiteX4" fmla="*/ 2270433 w 4360196"/>
              <a:gd name="connsiteY4" fmla="*/ 5577032 h 6241230"/>
              <a:gd name="connsiteX5" fmla="*/ 0 w 4360196"/>
              <a:gd name="connsiteY5" fmla="*/ 6240982 h 6241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60196" h="6241230">
                <a:moveTo>
                  <a:pt x="3386162" y="0"/>
                </a:moveTo>
                <a:cubicBezTo>
                  <a:pt x="3846879" y="248529"/>
                  <a:pt x="4307596" y="497058"/>
                  <a:pt x="4356833" y="998806"/>
                </a:cubicBezTo>
                <a:cubicBezTo>
                  <a:pt x="4406070" y="1500554"/>
                  <a:pt x="3901978" y="2534529"/>
                  <a:pt x="3681584" y="3010486"/>
                </a:cubicBezTo>
                <a:cubicBezTo>
                  <a:pt x="3461190" y="3486443"/>
                  <a:pt x="3269662" y="3426790"/>
                  <a:pt x="3034470" y="3854548"/>
                </a:cubicBezTo>
                <a:cubicBezTo>
                  <a:pt x="2799278" y="4282306"/>
                  <a:pt x="2776178" y="5179293"/>
                  <a:pt x="2270433" y="5577032"/>
                </a:cubicBezTo>
                <a:cubicBezTo>
                  <a:pt x="1764688" y="5974771"/>
                  <a:pt x="844013" y="6250686"/>
                  <a:pt x="0" y="6240982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TextBox 14"/>
          <p:cNvSpPr txBox="1"/>
          <p:nvPr/>
        </p:nvSpPr>
        <p:spPr>
          <a:xfrm>
            <a:off x="4642192" y="215020"/>
            <a:ext cx="38363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/>
              <a:t>Multiwinner Elections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701947" y="2723905"/>
            <a:ext cx="3306097" cy="2629317"/>
            <a:chOff x="5988911" y="1879306"/>
            <a:chExt cx="3306097" cy="2629317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67307">
              <a:off x="6312618" y="1879306"/>
              <a:ext cx="734433" cy="706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72275">
              <a:off x="5988911" y="2733471"/>
              <a:ext cx="1049889" cy="10101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1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1842">
              <a:off x="6722059" y="3768387"/>
              <a:ext cx="769346" cy="7402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1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6968" y="1913206"/>
              <a:ext cx="1468040" cy="10937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Strzałka w prawo 6"/>
            <p:cNvSpPr/>
            <p:nvPr/>
          </p:nvSpPr>
          <p:spPr>
            <a:xfrm rot="519101">
              <a:off x="7124028" y="2122767"/>
              <a:ext cx="652293" cy="279292"/>
            </a:xfrm>
            <a:prstGeom prst="rightArrow">
              <a:avLst>
                <a:gd name="adj1" fmla="val 50000"/>
                <a:gd name="adj2" fmla="val 114433"/>
              </a:avLst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Strzałka w prawo 8"/>
            <p:cNvSpPr/>
            <p:nvPr/>
          </p:nvSpPr>
          <p:spPr>
            <a:xfrm rot="20282087">
              <a:off x="7052356" y="2741056"/>
              <a:ext cx="652293" cy="423964"/>
            </a:xfrm>
            <a:prstGeom prst="rightArrow">
              <a:avLst>
                <a:gd name="adj1" fmla="val 50000"/>
                <a:gd name="adj2" fmla="val 99529"/>
              </a:avLst>
            </a:pr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2" name="Strzałka w prawo 9"/>
            <p:cNvSpPr/>
            <p:nvPr/>
          </p:nvSpPr>
          <p:spPr>
            <a:xfrm rot="18351958">
              <a:off x="7354876" y="3330070"/>
              <a:ext cx="620029" cy="187287"/>
            </a:xfrm>
            <a:prstGeom prst="rightArrow">
              <a:avLst>
                <a:gd name="adj1" fmla="val 50000"/>
                <a:gd name="adj2" fmla="val 70094"/>
              </a:avLst>
            </a:prstGeom>
            <a:solidFill>
              <a:srgbClr val="FFFF00">
                <a:alpha val="7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25" name="Freeform: Shape 24"/>
          <p:cNvSpPr/>
          <p:nvPr/>
        </p:nvSpPr>
        <p:spPr>
          <a:xfrm>
            <a:off x="3043927" y="2212544"/>
            <a:ext cx="4190106" cy="3456427"/>
          </a:xfrm>
          <a:custGeom>
            <a:avLst/>
            <a:gdLst>
              <a:gd name="connsiteX0" fmla="*/ 0 w 2866610"/>
              <a:gd name="connsiteY0" fmla="*/ 73457 h 3435635"/>
              <a:gd name="connsiteX1" fmla="*/ 1491175 w 2866610"/>
              <a:gd name="connsiteY1" fmla="*/ 17186 h 3435635"/>
              <a:gd name="connsiteX2" fmla="*/ 2743200 w 2866610"/>
              <a:gd name="connsiteY2" fmla="*/ 340743 h 3435635"/>
              <a:gd name="connsiteX3" fmla="*/ 2700997 w 2866610"/>
              <a:gd name="connsiteY3" fmla="*/ 2366491 h 3435635"/>
              <a:gd name="connsiteX4" fmla="*/ 1688123 w 2866610"/>
              <a:gd name="connsiteY4" fmla="*/ 3435635 h 3435635"/>
              <a:gd name="connsiteX0" fmla="*/ 665333 w 3531943"/>
              <a:gd name="connsiteY0" fmla="*/ 73457 h 3600527"/>
              <a:gd name="connsiteX1" fmla="*/ 2156508 w 3531943"/>
              <a:gd name="connsiteY1" fmla="*/ 17186 h 3600527"/>
              <a:gd name="connsiteX2" fmla="*/ 3408533 w 3531943"/>
              <a:gd name="connsiteY2" fmla="*/ 340743 h 3600527"/>
              <a:gd name="connsiteX3" fmla="*/ 3366330 w 3531943"/>
              <a:gd name="connsiteY3" fmla="*/ 2366491 h 3600527"/>
              <a:gd name="connsiteX4" fmla="*/ 0 w 3531943"/>
              <a:gd name="connsiteY4" fmla="*/ 3600527 h 3600527"/>
              <a:gd name="connsiteX0" fmla="*/ 665333 w 3531943"/>
              <a:gd name="connsiteY0" fmla="*/ 73457 h 3678326"/>
              <a:gd name="connsiteX1" fmla="*/ 2156508 w 3531943"/>
              <a:gd name="connsiteY1" fmla="*/ 17186 h 3678326"/>
              <a:gd name="connsiteX2" fmla="*/ 3408533 w 3531943"/>
              <a:gd name="connsiteY2" fmla="*/ 340743 h 3678326"/>
              <a:gd name="connsiteX3" fmla="*/ 3366330 w 3531943"/>
              <a:gd name="connsiteY3" fmla="*/ 2366491 h 3678326"/>
              <a:gd name="connsiteX4" fmla="*/ 0 w 3531943"/>
              <a:gd name="connsiteY4" fmla="*/ 3600527 h 3678326"/>
              <a:gd name="connsiteX0" fmla="*/ 1264940 w 4131550"/>
              <a:gd name="connsiteY0" fmla="*/ 73457 h 2595946"/>
              <a:gd name="connsiteX1" fmla="*/ 2756115 w 4131550"/>
              <a:gd name="connsiteY1" fmla="*/ 17186 h 2595946"/>
              <a:gd name="connsiteX2" fmla="*/ 4008140 w 4131550"/>
              <a:gd name="connsiteY2" fmla="*/ 340743 h 2595946"/>
              <a:gd name="connsiteX3" fmla="*/ 3965937 w 4131550"/>
              <a:gd name="connsiteY3" fmla="*/ 2366491 h 2595946"/>
              <a:gd name="connsiteX4" fmla="*/ 0 w 4131550"/>
              <a:gd name="connsiteY4" fmla="*/ 2041550 h 2595946"/>
              <a:gd name="connsiteX0" fmla="*/ 1264940 w 4188190"/>
              <a:gd name="connsiteY0" fmla="*/ 73457 h 3456427"/>
              <a:gd name="connsiteX1" fmla="*/ 2756115 w 4188190"/>
              <a:gd name="connsiteY1" fmla="*/ 17186 h 3456427"/>
              <a:gd name="connsiteX2" fmla="*/ 4008140 w 4188190"/>
              <a:gd name="connsiteY2" fmla="*/ 340743 h 3456427"/>
              <a:gd name="connsiteX3" fmla="*/ 3965937 w 4188190"/>
              <a:gd name="connsiteY3" fmla="*/ 2366491 h 3456427"/>
              <a:gd name="connsiteX4" fmla="*/ 1766000 w 4188190"/>
              <a:gd name="connsiteY4" fmla="*/ 3453738 h 3456427"/>
              <a:gd name="connsiteX5" fmla="*/ 0 w 4188190"/>
              <a:gd name="connsiteY5" fmla="*/ 2041550 h 3456427"/>
              <a:gd name="connsiteX0" fmla="*/ 1266856 w 4190106"/>
              <a:gd name="connsiteY0" fmla="*/ 73457 h 3456427"/>
              <a:gd name="connsiteX1" fmla="*/ 2758031 w 4190106"/>
              <a:gd name="connsiteY1" fmla="*/ 17186 h 3456427"/>
              <a:gd name="connsiteX2" fmla="*/ 4010056 w 4190106"/>
              <a:gd name="connsiteY2" fmla="*/ 340743 h 3456427"/>
              <a:gd name="connsiteX3" fmla="*/ 3967853 w 4190106"/>
              <a:gd name="connsiteY3" fmla="*/ 2366491 h 3456427"/>
              <a:gd name="connsiteX4" fmla="*/ 1767916 w 4190106"/>
              <a:gd name="connsiteY4" fmla="*/ 3453738 h 3456427"/>
              <a:gd name="connsiteX5" fmla="*/ 1916 w 4190106"/>
              <a:gd name="connsiteY5" fmla="*/ 2041550 h 3456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90106" h="3456427">
                <a:moveTo>
                  <a:pt x="1266856" y="73457"/>
                </a:moveTo>
                <a:cubicBezTo>
                  <a:pt x="1783843" y="23047"/>
                  <a:pt x="2300831" y="-27362"/>
                  <a:pt x="2758031" y="17186"/>
                </a:cubicBezTo>
                <a:cubicBezTo>
                  <a:pt x="3215231" y="61734"/>
                  <a:pt x="3808419" y="-50808"/>
                  <a:pt x="4010056" y="340743"/>
                </a:cubicBezTo>
                <a:cubicBezTo>
                  <a:pt x="4211693" y="732294"/>
                  <a:pt x="4301569" y="2002557"/>
                  <a:pt x="3967853" y="2366491"/>
                </a:cubicBezTo>
                <a:cubicBezTo>
                  <a:pt x="3634137" y="2730425"/>
                  <a:pt x="2428906" y="3507895"/>
                  <a:pt x="1767916" y="3453738"/>
                </a:cubicBezTo>
                <a:cubicBezTo>
                  <a:pt x="1106927" y="3399581"/>
                  <a:pt x="-53522" y="2691642"/>
                  <a:pt x="1916" y="2041550"/>
                </a:cubicBezTo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TextBox 25"/>
          <p:cNvSpPr txBox="1"/>
          <p:nvPr/>
        </p:nvSpPr>
        <p:spPr>
          <a:xfrm rot="19086057">
            <a:off x="5224235" y="4480455"/>
            <a:ext cx="1670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parliaments</a:t>
            </a: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7408">
            <a:off x="6069677" y="1022335"/>
            <a:ext cx="2010423" cy="939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97444" y="1080360"/>
            <a:ext cx="535286" cy="761296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527390" y="1390172"/>
            <a:ext cx="1277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/>
              <a:t>movies on a plane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7177394" y="2715238"/>
            <a:ext cx="172990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Group 55"/>
          <p:cNvGrpSpPr/>
          <p:nvPr/>
        </p:nvGrpSpPr>
        <p:grpSpPr>
          <a:xfrm>
            <a:off x="6579514" y="4995922"/>
            <a:ext cx="2181568" cy="1851739"/>
            <a:chOff x="6579514" y="4995922"/>
            <a:chExt cx="2181568" cy="1851739"/>
          </a:xfrm>
        </p:grpSpPr>
        <p:pic>
          <p:nvPicPr>
            <p:cNvPr id="33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0055" y="635236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4" name="Picture 1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8207" y="552764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1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3112" y="526028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6" name="Picture 15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0957" y="4995922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7" name="Picture 10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2860" y="50132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2389" y="5822916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9" name="Picture 2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4805" y="5729832"/>
              <a:ext cx="190500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0" name="Picture 29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0069" y="550859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31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6594" y="6148688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2" name="Picture 32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4051" y="548870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3" name="Picture 1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9514" y="5557888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1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1583" y="560384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5" name="Picture 1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28898" y="5115104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6" name="Picture 1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6118" y="5199426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29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4757" y="588959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" name="Picture 29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5352" y="571814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9" name="Picture 29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1122" y="5856927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5305" y="53942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6777" y="5179114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2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2505" y="58514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3" name="TextBox 52"/>
          <p:cNvSpPr txBox="1"/>
          <p:nvPr/>
        </p:nvSpPr>
        <p:spPr>
          <a:xfrm>
            <a:off x="7365669" y="4060811"/>
            <a:ext cx="1484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/>
              <a:t>making a shortlist</a:t>
            </a:r>
          </a:p>
        </p:txBody>
      </p:sp>
      <p:cxnSp>
        <p:nvCxnSpPr>
          <p:cNvPr id="54" name="Straight Connector 53"/>
          <p:cNvCxnSpPr/>
          <p:nvPr/>
        </p:nvCxnSpPr>
        <p:spPr>
          <a:xfrm>
            <a:off x="7185866" y="4051606"/>
            <a:ext cx="1729904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119760" y="2966640"/>
            <a:ext cx="20510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B050"/>
                </a:solidFill>
              </a:rPr>
              <a:t>fundamentally</a:t>
            </a:r>
          </a:p>
          <a:p>
            <a:pPr algn="ctr"/>
            <a:r>
              <a:rPr lang="pl-PL" sz="2400" b="1" dirty="0">
                <a:solidFill>
                  <a:srgbClr val="00B050"/>
                </a:solidFill>
              </a:rPr>
              <a:t>different!</a:t>
            </a:r>
          </a:p>
        </p:txBody>
      </p:sp>
      <p:sp>
        <p:nvSpPr>
          <p:cNvPr id="57" name="Oval 56"/>
          <p:cNvSpPr/>
          <p:nvPr/>
        </p:nvSpPr>
        <p:spPr>
          <a:xfrm>
            <a:off x="7300499" y="5322355"/>
            <a:ext cx="1050140" cy="1107944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extBox 1"/>
          <p:cNvSpPr txBox="1"/>
          <p:nvPr/>
        </p:nvSpPr>
        <p:spPr>
          <a:xfrm>
            <a:off x="2321563" y="5865896"/>
            <a:ext cx="3880730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[EFSS17] E. Elkind, P. Faliszewski, P. Skowron, A. Slinko, Properties of Multiwinner Voting Rules, Social Choice and Welfare, 2017</a:t>
            </a:r>
          </a:p>
        </p:txBody>
      </p:sp>
    </p:spTree>
    <p:extLst>
      <p:ext uri="{BB962C8B-B14F-4D97-AF65-F5344CB8AC3E}">
        <p14:creationId xmlns:p14="http://schemas.microsoft.com/office/powerpoint/2010/main" val="200896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/>
      <p:bldP spid="14" grpId="0" animBg="1"/>
      <p:bldP spid="15" grpId="0"/>
      <p:bldP spid="25" grpId="0" animBg="1"/>
      <p:bldP spid="26" grpId="0"/>
      <p:bldP spid="30" grpId="0"/>
      <p:bldP spid="53" grpId="0"/>
      <p:bldP spid="55" grpId="0"/>
      <p:bldP spid="57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3871913" cy="4785395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An election </a:t>
            </a:r>
            <a:r>
              <a:rPr lang="pl-PL" dirty="0"/>
              <a:t>E = (C, V) </a:t>
            </a:r>
          </a:p>
          <a:p>
            <a:pPr marL="0" indent="0">
              <a:buNone/>
            </a:pPr>
            <a:r>
              <a:rPr lang="pl-PL" sz="2000" dirty="0">
                <a:sym typeface="Wingdings" panose="05000000000000000000" pitchFamily="2" charset="2"/>
              </a:rPr>
              <a:t>     </a:t>
            </a:r>
            <a:r>
              <a:rPr lang="pl-PL" dirty="0">
                <a:sym typeface="Wingdings" panose="05000000000000000000" pitchFamily="2" charset="2"/>
              </a:rPr>
              <a:t>C</a:t>
            </a:r>
            <a:r>
              <a:rPr lang="pl-PL" sz="2000" dirty="0">
                <a:sym typeface="Wingdings" panose="05000000000000000000" pitchFamily="2" charset="2"/>
              </a:rPr>
              <a:t>  </a:t>
            </a:r>
            <a:r>
              <a:rPr lang="pl-PL" sz="2400" dirty="0">
                <a:sym typeface="Wingdings" panose="05000000000000000000" pitchFamily="2" charset="2"/>
              </a:rPr>
              <a:t>set of candidates</a:t>
            </a:r>
            <a:br>
              <a:rPr lang="pl-PL" sz="2400" dirty="0">
                <a:sym typeface="Wingdings" panose="05000000000000000000" pitchFamily="2" charset="2"/>
              </a:rPr>
            </a:br>
            <a:r>
              <a:rPr lang="pl-PL" sz="2000" dirty="0">
                <a:sym typeface="Wingdings" panose="05000000000000000000" pitchFamily="2" charset="2"/>
              </a:rPr>
              <a:t>     </a:t>
            </a:r>
            <a:r>
              <a:rPr lang="pl-PL" dirty="0">
                <a:sym typeface="Wingdings" panose="05000000000000000000" pitchFamily="2" charset="2"/>
              </a:rPr>
              <a:t>V</a:t>
            </a:r>
            <a:r>
              <a:rPr lang="pl-PL" sz="2000" dirty="0">
                <a:sym typeface="Wingdings" panose="05000000000000000000" pitchFamily="2" charset="2"/>
              </a:rPr>
              <a:t>  </a:t>
            </a:r>
            <a:r>
              <a:rPr lang="pl-PL" sz="2400" dirty="0">
                <a:sym typeface="Wingdings" panose="05000000000000000000" pitchFamily="2" charset="2"/>
              </a:rPr>
              <a:t>set of voters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sz="2400" dirty="0"/>
              <a:t>Voters represented through their preferences:</a:t>
            </a:r>
          </a:p>
          <a:p>
            <a:r>
              <a:rPr lang="pl-PL" sz="2400" dirty="0"/>
              <a:t>Ordinal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44134" y="5888314"/>
            <a:ext cx="4184979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[Zwi16] W. Zwicker, Introduction to the Theory of Voting, Handbook of Computational Social Choice, 2016</a:t>
            </a:r>
          </a:p>
        </p:txBody>
      </p:sp>
    </p:spTree>
    <p:extLst>
      <p:ext uri="{BB962C8B-B14F-4D97-AF65-F5344CB8AC3E}">
        <p14:creationId xmlns:p14="http://schemas.microsoft.com/office/powerpoint/2010/main" val="418374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3871913" cy="4785395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An election </a:t>
            </a:r>
            <a:r>
              <a:rPr lang="pl-PL" dirty="0"/>
              <a:t>E = (C, V) </a:t>
            </a:r>
          </a:p>
          <a:p>
            <a:pPr marL="0" indent="0">
              <a:buNone/>
            </a:pPr>
            <a:r>
              <a:rPr lang="pl-PL" sz="2000" dirty="0">
                <a:sym typeface="Wingdings" panose="05000000000000000000" pitchFamily="2" charset="2"/>
              </a:rPr>
              <a:t>     </a:t>
            </a:r>
            <a:r>
              <a:rPr lang="pl-PL" dirty="0">
                <a:sym typeface="Wingdings" panose="05000000000000000000" pitchFamily="2" charset="2"/>
              </a:rPr>
              <a:t>C</a:t>
            </a:r>
            <a:r>
              <a:rPr lang="pl-PL" sz="2000" dirty="0">
                <a:sym typeface="Wingdings" panose="05000000000000000000" pitchFamily="2" charset="2"/>
              </a:rPr>
              <a:t>  </a:t>
            </a:r>
            <a:r>
              <a:rPr lang="pl-PL" sz="2400" dirty="0">
                <a:sym typeface="Wingdings" panose="05000000000000000000" pitchFamily="2" charset="2"/>
              </a:rPr>
              <a:t>set of candidates</a:t>
            </a:r>
            <a:br>
              <a:rPr lang="pl-PL" sz="2400" dirty="0">
                <a:sym typeface="Wingdings" panose="05000000000000000000" pitchFamily="2" charset="2"/>
              </a:rPr>
            </a:br>
            <a:r>
              <a:rPr lang="pl-PL" sz="2000" dirty="0">
                <a:sym typeface="Wingdings" panose="05000000000000000000" pitchFamily="2" charset="2"/>
              </a:rPr>
              <a:t>     </a:t>
            </a:r>
            <a:r>
              <a:rPr lang="pl-PL" dirty="0">
                <a:sym typeface="Wingdings" panose="05000000000000000000" pitchFamily="2" charset="2"/>
              </a:rPr>
              <a:t>V</a:t>
            </a:r>
            <a:r>
              <a:rPr lang="pl-PL" sz="2000" dirty="0">
                <a:sym typeface="Wingdings" panose="05000000000000000000" pitchFamily="2" charset="2"/>
              </a:rPr>
              <a:t>  </a:t>
            </a:r>
            <a:r>
              <a:rPr lang="pl-PL" sz="2400" dirty="0">
                <a:sym typeface="Wingdings" panose="05000000000000000000" pitchFamily="2" charset="2"/>
              </a:rPr>
              <a:t>set of voters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sz="2400" dirty="0"/>
              <a:t>Voters represented through their preferences:</a:t>
            </a:r>
          </a:p>
          <a:p>
            <a:r>
              <a:rPr lang="pl-PL" sz="2400" dirty="0"/>
              <a:t>Ordinal model</a:t>
            </a:r>
          </a:p>
          <a:p>
            <a:r>
              <a:rPr lang="pl-PL" sz="2400" dirty="0"/>
              <a:t>Approval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856524" y="2709157"/>
            <a:ext cx="2860104" cy="378618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44134" y="5888314"/>
            <a:ext cx="4184979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[Zwi16] W. Zwicker, Introduction to the Theory of Voting, Handbook of Computational Social Choice, 2016</a:t>
            </a:r>
          </a:p>
        </p:txBody>
      </p:sp>
    </p:spTree>
    <p:extLst>
      <p:ext uri="{BB962C8B-B14F-4D97-AF65-F5344CB8AC3E}">
        <p14:creationId xmlns:p14="http://schemas.microsoft.com/office/powerpoint/2010/main" val="1237357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6358" cy="3731295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AV (approval)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856524" y="2709157"/>
            <a:ext cx="2860104" cy="378618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347069" y="193245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16" name="Freeform: Shape 15"/>
          <p:cNvSpPr/>
          <p:nvPr/>
        </p:nvSpPr>
        <p:spPr>
          <a:xfrm>
            <a:off x="5730759" y="811807"/>
            <a:ext cx="2857159" cy="1179403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57159" h="1179403">
                <a:moveTo>
                  <a:pt x="2784591" y="388343"/>
                </a:moveTo>
                <a:cubicBezTo>
                  <a:pt x="2939372" y="559793"/>
                  <a:pt x="2806022" y="905075"/>
                  <a:pt x="2756016" y="1031281"/>
                </a:cubicBezTo>
                <a:cubicBezTo>
                  <a:pt x="2706010" y="1157487"/>
                  <a:pt x="2555991" y="1224162"/>
                  <a:pt x="2484554" y="1145581"/>
                </a:cubicBezTo>
                <a:cubicBezTo>
                  <a:pt x="2413116" y="1067000"/>
                  <a:pt x="2515510" y="719337"/>
                  <a:pt x="2327391" y="559793"/>
                </a:cubicBezTo>
                <a:cubicBezTo>
                  <a:pt x="2139272" y="400249"/>
                  <a:pt x="1643972" y="209749"/>
                  <a:pt x="1355841" y="188318"/>
                </a:cubicBezTo>
                <a:cubicBezTo>
                  <a:pt x="1067710" y="166887"/>
                  <a:pt x="748623" y="302619"/>
                  <a:pt x="598604" y="431206"/>
                </a:cubicBezTo>
                <a:cubicBezTo>
                  <a:pt x="448585" y="559793"/>
                  <a:pt x="546216" y="866974"/>
                  <a:pt x="455729" y="959843"/>
                </a:cubicBezTo>
                <a:cubicBezTo>
                  <a:pt x="365242" y="1052712"/>
                  <a:pt x="98541" y="1105099"/>
                  <a:pt x="55679" y="988418"/>
                </a:cubicBezTo>
                <a:cubicBezTo>
                  <a:pt x="12816" y="871737"/>
                  <a:pt x="-96721" y="424062"/>
                  <a:pt x="198554" y="259756"/>
                </a:cubicBezTo>
                <a:cubicBezTo>
                  <a:pt x="493829" y="95450"/>
                  <a:pt x="1398704" y="-18850"/>
                  <a:pt x="1827329" y="2581"/>
                </a:cubicBezTo>
                <a:cubicBezTo>
                  <a:pt x="2255954" y="24012"/>
                  <a:pt x="2629810" y="216893"/>
                  <a:pt x="2784591" y="388343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TextBox 18"/>
          <p:cNvSpPr txBox="1"/>
          <p:nvPr/>
        </p:nvSpPr>
        <p:spPr>
          <a:xfrm>
            <a:off x="4786558" y="6214069"/>
            <a:ext cx="4187340" cy="584775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AV: one point for each approval, output the committee with highest-scoring candidates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1644" y="5167628"/>
            <a:ext cx="4184979" cy="1631216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[LS10] J-F. Laslier, R. Sanver, Handbook of Approval Voting, 2010</a:t>
            </a:r>
          </a:p>
          <a:p>
            <a:endParaRPr lang="pl-PL" sz="400" dirty="0"/>
          </a:p>
          <a:p>
            <a:r>
              <a:rPr lang="pl-PL" sz="1600" dirty="0"/>
              <a:t>[AGG+15] H. Aziz, S. Gaspers J. Gudmundsson, S. Mackenzie, N. Mattei, T. Walsh, Computational Aspects of Multiwinner Approval Voting, AAMAS-15.</a:t>
            </a:r>
          </a:p>
        </p:txBody>
      </p:sp>
    </p:spTree>
    <p:extLst>
      <p:ext uri="{BB962C8B-B14F-4D97-AF65-F5344CB8AC3E}">
        <p14:creationId xmlns:p14="http://schemas.microsoft.com/office/powerpoint/2010/main" val="1276117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6358" cy="3731295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AV (approval)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856524" y="2709157"/>
            <a:ext cx="2860104" cy="378618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347069" y="193245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19" name="Freeform: Shape 18"/>
          <p:cNvSpPr/>
          <p:nvPr/>
        </p:nvSpPr>
        <p:spPr>
          <a:xfrm>
            <a:off x="6372341" y="1105905"/>
            <a:ext cx="2244123" cy="891341"/>
          </a:xfrm>
          <a:custGeom>
            <a:avLst/>
            <a:gdLst>
              <a:gd name="connsiteX0" fmla="*/ 2085859 w 2244123"/>
              <a:gd name="connsiteY0" fmla="*/ 122820 h 891341"/>
              <a:gd name="connsiteX1" fmla="*/ 2085859 w 2244123"/>
              <a:gd name="connsiteY1" fmla="*/ 794333 h 891341"/>
              <a:gd name="connsiteX2" fmla="*/ 157047 w 2244123"/>
              <a:gd name="connsiteY2" fmla="*/ 808620 h 891341"/>
              <a:gd name="connsiteX3" fmla="*/ 157047 w 2244123"/>
              <a:gd name="connsiteY3" fmla="*/ 51383 h 891341"/>
              <a:gd name="connsiteX4" fmla="*/ 514234 w 2244123"/>
              <a:gd name="connsiteY4" fmla="*/ 122820 h 891341"/>
              <a:gd name="connsiteX5" fmla="*/ 628534 w 2244123"/>
              <a:gd name="connsiteY5" fmla="*/ 565733 h 891341"/>
              <a:gd name="connsiteX6" fmla="*/ 1542934 w 2244123"/>
              <a:gd name="connsiteY6" fmla="*/ 794333 h 891341"/>
              <a:gd name="connsiteX7" fmla="*/ 1700097 w 2244123"/>
              <a:gd name="connsiteY7" fmla="*/ 151395 h 891341"/>
              <a:gd name="connsiteX8" fmla="*/ 2085859 w 2244123"/>
              <a:gd name="connsiteY8" fmla="*/ 122820 h 891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44123" h="891341">
                <a:moveTo>
                  <a:pt x="2085859" y="122820"/>
                </a:moveTo>
                <a:cubicBezTo>
                  <a:pt x="2150153" y="229976"/>
                  <a:pt x="2407328" y="680033"/>
                  <a:pt x="2085859" y="794333"/>
                </a:cubicBezTo>
                <a:cubicBezTo>
                  <a:pt x="1764390" y="908633"/>
                  <a:pt x="478516" y="932445"/>
                  <a:pt x="157047" y="808620"/>
                </a:cubicBezTo>
                <a:cubicBezTo>
                  <a:pt x="-164422" y="684795"/>
                  <a:pt x="97516" y="165683"/>
                  <a:pt x="157047" y="51383"/>
                </a:cubicBezTo>
                <a:cubicBezTo>
                  <a:pt x="216578" y="-62917"/>
                  <a:pt x="435653" y="37095"/>
                  <a:pt x="514234" y="122820"/>
                </a:cubicBezTo>
                <a:cubicBezTo>
                  <a:pt x="592815" y="208545"/>
                  <a:pt x="457084" y="453814"/>
                  <a:pt x="628534" y="565733"/>
                </a:cubicBezTo>
                <a:cubicBezTo>
                  <a:pt x="799984" y="677652"/>
                  <a:pt x="1364340" y="863389"/>
                  <a:pt x="1542934" y="794333"/>
                </a:cubicBezTo>
                <a:cubicBezTo>
                  <a:pt x="1721528" y="725277"/>
                  <a:pt x="1604847" y="263314"/>
                  <a:pt x="1700097" y="151395"/>
                </a:cubicBezTo>
                <a:cubicBezTo>
                  <a:pt x="1795347" y="39476"/>
                  <a:pt x="2021565" y="15664"/>
                  <a:pt x="2085859" y="122820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TextBox 20"/>
          <p:cNvSpPr txBox="1"/>
          <p:nvPr/>
        </p:nvSpPr>
        <p:spPr>
          <a:xfrm>
            <a:off x="241644" y="5167628"/>
            <a:ext cx="4184979" cy="1631216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[LS10] J-F. Laslier, R. Sanver, Handbook of Approval Voting, 2010</a:t>
            </a:r>
          </a:p>
          <a:p>
            <a:endParaRPr lang="pl-PL" sz="400" dirty="0"/>
          </a:p>
          <a:p>
            <a:r>
              <a:rPr lang="pl-PL" sz="1600" dirty="0"/>
              <a:t>[AGG+15] H. Aziz, S. Gaspers J. Gudmundsson, S. Mackenzie, N. Mattei, T. Walsh, Computational Aspects of Multiwinner Approval Voting, AAMAS-15.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786558" y="6214069"/>
            <a:ext cx="4187340" cy="584775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AV: one point for each approval, output the committee with highest-scoring candidates</a:t>
            </a:r>
          </a:p>
        </p:txBody>
      </p:sp>
    </p:spTree>
    <p:extLst>
      <p:ext uri="{BB962C8B-B14F-4D97-AF65-F5344CB8AC3E}">
        <p14:creationId xmlns:p14="http://schemas.microsoft.com/office/powerpoint/2010/main" val="360657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6358" cy="3731295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AV (approval)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856524" y="2709157"/>
            <a:ext cx="2860104" cy="378618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6" name="Freeform: Shape 15"/>
          <p:cNvSpPr/>
          <p:nvPr/>
        </p:nvSpPr>
        <p:spPr>
          <a:xfrm>
            <a:off x="6956639" y="996164"/>
            <a:ext cx="1551656" cy="862993"/>
          </a:xfrm>
          <a:custGeom>
            <a:avLst/>
            <a:gdLst>
              <a:gd name="connsiteX0" fmla="*/ 587161 w 1551656"/>
              <a:gd name="connsiteY0" fmla="*/ 418299 h 862993"/>
              <a:gd name="connsiteX1" fmla="*/ 329986 w 1551656"/>
              <a:gd name="connsiteY1" fmla="*/ 775486 h 862993"/>
              <a:gd name="connsiteX2" fmla="*/ 187111 w 1551656"/>
              <a:gd name="connsiteY2" fmla="*/ 846924 h 862993"/>
              <a:gd name="connsiteX3" fmla="*/ 44236 w 1551656"/>
              <a:gd name="connsiteY3" fmla="*/ 532599 h 862993"/>
              <a:gd name="connsiteX4" fmla="*/ 58524 w 1551656"/>
              <a:gd name="connsiteY4" fmla="*/ 175411 h 862993"/>
              <a:gd name="connsiteX5" fmla="*/ 701461 w 1551656"/>
              <a:gd name="connsiteY5" fmla="*/ 3961 h 862993"/>
              <a:gd name="connsiteX6" fmla="*/ 1472986 w 1551656"/>
              <a:gd name="connsiteY6" fmla="*/ 118261 h 862993"/>
              <a:gd name="connsiteX7" fmla="*/ 1487274 w 1551656"/>
              <a:gd name="connsiteY7" fmla="*/ 761199 h 862993"/>
              <a:gd name="connsiteX8" fmla="*/ 1130086 w 1551656"/>
              <a:gd name="connsiteY8" fmla="*/ 689761 h 862993"/>
              <a:gd name="connsiteX9" fmla="*/ 944349 w 1551656"/>
              <a:gd name="connsiteY9" fmla="*/ 189699 h 862993"/>
              <a:gd name="connsiteX10" fmla="*/ 615736 w 1551656"/>
              <a:gd name="connsiteY10" fmla="*/ 375436 h 862993"/>
              <a:gd name="connsiteX11" fmla="*/ 587161 w 1551656"/>
              <a:gd name="connsiteY11" fmla="*/ 418299 h 862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656" h="862993">
                <a:moveTo>
                  <a:pt x="587161" y="418299"/>
                </a:moveTo>
                <a:cubicBezTo>
                  <a:pt x="539536" y="484974"/>
                  <a:pt x="396661" y="704049"/>
                  <a:pt x="329986" y="775486"/>
                </a:cubicBezTo>
                <a:cubicBezTo>
                  <a:pt x="263311" y="846923"/>
                  <a:pt x="234736" y="887405"/>
                  <a:pt x="187111" y="846924"/>
                </a:cubicBezTo>
                <a:cubicBezTo>
                  <a:pt x="139486" y="806443"/>
                  <a:pt x="65667" y="644518"/>
                  <a:pt x="44236" y="532599"/>
                </a:cubicBezTo>
                <a:cubicBezTo>
                  <a:pt x="22805" y="420680"/>
                  <a:pt x="-51014" y="263517"/>
                  <a:pt x="58524" y="175411"/>
                </a:cubicBezTo>
                <a:cubicBezTo>
                  <a:pt x="168062" y="87305"/>
                  <a:pt x="465717" y="13486"/>
                  <a:pt x="701461" y="3961"/>
                </a:cubicBezTo>
                <a:cubicBezTo>
                  <a:pt x="937205" y="-5564"/>
                  <a:pt x="1342017" y="-7945"/>
                  <a:pt x="1472986" y="118261"/>
                </a:cubicBezTo>
                <a:cubicBezTo>
                  <a:pt x="1603955" y="244467"/>
                  <a:pt x="1544424" y="665949"/>
                  <a:pt x="1487274" y="761199"/>
                </a:cubicBezTo>
                <a:cubicBezTo>
                  <a:pt x="1430124" y="856449"/>
                  <a:pt x="1220573" y="785011"/>
                  <a:pt x="1130086" y="689761"/>
                </a:cubicBezTo>
                <a:cubicBezTo>
                  <a:pt x="1039599" y="594511"/>
                  <a:pt x="1030074" y="242086"/>
                  <a:pt x="944349" y="189699"/>
                </a:cubicBezTo>
                <a:cubicBezTo>
                  <a:pt x="858624" y="137311"/>
                  <a:pt x="677649" y="332573"/>
                  <a:pt x="615736" y="375436"/>
                </a:cubicBezTo>
                <a:cubicBezTo>
                  <a:pt x="553823" y="418298"/>
                  <a:pt x="634786" y="351624"/>
                  <a:pt x="587161" y="418299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TextBox 20"/>
          <p:cNvSpPr txBox="1"/>
          <p:nvPr/>
        </p:nvSpPr>
        <p:spPr>
          <a:xfrm>
            <a:off x="6347069" y="193245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1644" y="5167628"/>
            <a:ext cx="4184979" cy="1631216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[LS10] J-F. Laslier, R. Sanver, Handbook of Approval Voting, 2010</a:t>
            </a:r>
          </a:p>
          <a:p>
            <a:endParaRPr lang="pl-PL" sz="400" dirty="0"/>
          </a:p>
          <a:p>
            <a:r>
              <a:rPr lang="pl-PL" sz="1600" dirty="0"/>
              <a:t>[AGG+15] H. Aziz, S. Gaspers J. Gudmundsson, S. Mackenzie, N. Mattei, T. Walsh, Computational Aspects of Multiwinner Approval Voting, AAMAS-15.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786558" y="6214069"/>
            <a:ext cx="4187340" cy="584775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AV: one point for each approval, output the committee with highest-scoring candidates</a:t>
            </a:r>
          </a:p>
        </p:txBody>
      </p:sp>
    </p:spTree>
    <p:extLst>
      <p:ext uri="{BB962C8B-B14F-4D97-AF65-F5344CB8AC3E}">
        <p14:creationId xmlns:p14="http://schemas.microsoft.com/office/powerpoint/2010/main" val="3939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6358" cy="3731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AV (approval)</a:t>
            </a:r>
            <a:endParaRPr lang="pl-PL" sz="800" dirty="0"/>
          </a:p>
          <a:p>
            <a:r>
              <a:rPr lang="pl-PL" sz="2400" dirty="0"/>
              <a:t>SAV (satisfaction AV)</a:t>
            </a:r>
          </a:p>
          <a:p>
            <a:endParaRPr lang="pl-PL" sz="2400" dirty="0"/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856524" y="2709157"/>
            <a:ext cx="2860104" cy="378618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41644" y="5167628"/>
            <a:ext cx="4184979" cy="1631216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[LS10] J-F. Laslier, R. Sanver, Handbook of Approval Voting, 2010</a:t>
            </a:r>
          </a:p>
          <a:p>
            <a:endParaRPr lang="pl-PL" sz="400" dirty="0"/>
          </a:p>
          <a:p>
            <a:r>
              <a:rPr lang="pl-PL" sz="1600" dirty="0"/>
              <a:t>[AGG+15] H. Aziz, S. Gaspers J. Gudmundsson, S. Mackenzie, N. Mattei, T. Walsh, Computational Aspects of Multiwinner Approval Voting, AAMAS-15.</a:t>
            </a:r>
          </a:p>
        </p:txBody>
      </p:sp>
      <p:sp>
        <p:nvSpPr>
          <p:cNvPr id="19" name="TextBox 18"/>
          <p:cNvSpPr txBox="1"/>
          <p:nvPr/>
        </p:nvSpPr>
        <p:spPr>
          <a:xfrm rot="19344059">
            <a:off x="5929313" y="419956"/>
            <a:ext cx="1502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=1/3+1/4+1/3</a:t>
            </a:r>
          </a:p>
        </p:txBody>
      </p:sp>
      <p:sp>
        <p:nvSpPr>
          <p:cNvPr id="20" name="TextBox 19"/>
          <p:cNvSpPr txBox="1"/>
          <p:nvPr/>
        </p:nvSpPr>
        <p:spPr>
          <a:xfrm rot="19344059">
            <a:off x="6535408" y="506985"/>
            <a:ext cx="1502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=1/3+1/4+1/2</a:t>
            </a:r>
          </a:p>
        </p:txBody>
      </p:sp>
      <p:sp>
        <p:nvSpPr>
          <p:cNvPr id="21" name="TextBox 20"/>
          <p:cNvSpPr txBox="1"/>
          <p:nvPr/>
        </p:nvSpPr>
        <p:spPr>
          <a:xfrm rot="19344059">
            <a:off x="7122404" y="478635"/>
            <a:ext cx="1502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=1/3+1/2+1/4</a:t>
            </a:r>
          </a:p>
        </p:txBody>
      </p:sp>
      <p:sp>
        <p:nvSpPr>
          <p:cNvPr id="22" name="TextBox 21"/>
          <p:cNvSpPr txBox="1"/>
          <p:nvPr/>
        </p:nvSpPr>
        <p:spPr>
          <a:xfrm rot="19344059">
            <a:off x="7768946" y="702554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=1+1/3</a:t>
            </a:r>
          </a:p>
        </p:txBody>
      </p:sp>
      <p:sp>
        <p:nvSpPr>
          <p:cNvPr id="23" name="TextBox 22"/>
          <p:cNvSpPr txBox="1"/>
          <p:nvPr/>
        </p:nvSpPr>
        <p:spPr>
          <a:xfrm rot="4273239">
            <a:off x="7610613" y="2542880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=1/2+1/4+1/2+1/3</a:t>
            </a:r>
          </a:p>
        </p:txBody>
      </p:sp>
      <p:sp>
        <p:nvSpPr>
          <p:cNvPr id="24" name="Oval 23"/>
          <p:cNvSpPr/>
          <p:nvPr/>
        </p:nvSpPr>
        <p:spPr>
          <a:xfrm>
            <a:off x="7499040" y="1182697"/>
            <a:ext cx="1129965" cy="67377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TextBox 24"/>
          <p:cNvSpPr txBox="1"/>
          <p:nvPr/>
        </p:nvSpPr>
        <p:spPr>
          <a:xfrm>
            <a:off x="4786558" y="6214069"/>
            <a:ext cx="4187340" cy="584775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SAV: each voter has one point to distribute between all approved candidates</a:t>
            </a:r>
          </a:p>
        </p:txBody>
      </p:sp>
    </p:spTree>
    <p:extLst>
      <p:ext uri="{BB962C8B-B14F-4D97-AF65-F5344CB8AC3E}">
        <p14:creationId xmlns:p14="http://schemas.microsoft.com/office/powerpoint/2010/main" val="259607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8720" cy="3731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       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k-Borda</a:t>
            </a:r>
          </a:p>
          <a:p>
            <a:endParaRPr lang="pl-PL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26912" y="6126163"/>
            <a:ext cx="4184979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[Deb92] B. Debord, An Axiomatic Characteriza-tion of Borda’s k-Choice Function, SC&amp;W 1992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856524" y="2506098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 4        3        2      1      0</a:t>
            </a:r>
          </a:p>
        </p:txBody>
      </p:sp>
    </p:spTree>
    <p:extLst>
      <p:ext uri="{BB962C8B-B14F-4D97-AF65-F5344CB8AC3E}">
        <p14:creationId xmlns:p14="http://schemas.microsoft.com/office/powerpoint/2010/main" val="2306073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8720" cy="3731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       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k-Borda</a:t>
            </a:r>
          </a:p>
          <a:p>
            <a:endParaRPr lang="pl-PL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26912" y="6126163"/>
            <a:ext cx="4184979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[Deb92] B. Debord, An Axiomatic Characteriza-tion of Borda’s k-Choice Function, SC&amp;W 1992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856524" y="2506098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 4        3        2      1      0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90334" y="79545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84579" y="79035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chemeClr val="accent6">
                    <a:lumMod val="75000"/>
                  </a:schemeClr>
                </a:solidFill>
              </a:rPr>
              <a:t>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78824" y="80053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7030A0"/>
                </a:solidFill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40663" y="790354"/>
            <a:ext cx="4090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2060"/>
                </a:solidFill>
              </a:rPr>
              <a:t> 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072953" y="80053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15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347069" y="193245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5" name="Freeform: Shape 24"/>
          <p:cNvSpPr/>
          <p:nvPr/>
        </p:nvSpPr>
        <p:spPr>
          <a:xfrm>
            <a:off x="5677803" y="758228"/>
            <a:ext cx="2918859" cy="1240445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3348 w 2885916"/>
              <a:gd name="connsiteY0" fmla="*/ 411078 h 1202138"/>
              <a:gd name="connsiteX1" fmla="*/ 2784773 w 2885916"/>
              <a:gd name="connsiteY1" fmla="*/ 1054016 h 1202138"/>
              <a:gd name="connsiteX2" fmla="*/ 2513311 w 2885916"/>
              <a:gd name="connsiteY2" fmla="*/ 1168316 h 1202138"/>
              <a:gd name="connsiteX3" fmla="*/ 2356148 w 2885916"/>
              <a:gd name="connsiteY3" fmla="*/ 582528 h 1202138"/>
              <a:gd name="connsiteX4" fmla="*/ 1384598 w 2885916"/>
              <a:gd name="connsiteY4" fmla="*/ 211053 h 1202138"/>
              <a:gd name="connsiteX5" fmla="*/ 627361 w 2885916"/>
              <a:gd name="connsiteY5" fmla="*/ 453941 h 1202138"/>
              <a:gd name="connsiteX6" fmla="*/ 484486 w 2885916"/>
              <a:gd name="connsiteY6" fmla="*/ 982578 h 1202138"/>
              <a:gd name="connsiteX7" fmla="*/ 84436 w 2885916"/>
              <a:gd name="connsiteY7" fmla="*/ 1011153 h 1202138"/>
              <a:gd name="connsiteX8" fmla="*/ 177207 w 2885916"/>
              <a:gd name="connsiteY8" fmla="*/ 144705 h 1202138"/>
              <a:gd name="connsiteX9" fmla="*/ 1856086 w 2885916"/>
              <a:gd name="connsiteY9" fmla="*/ 25316 h 1202138"/>
              <a:gd name="connsiteX10" fmla="*/ 2813348 w 2885916"/>
              <a:gd name="connsiteY10" fmla="*/ 411078 h 1202138"/>
              <a:gd name="connsiteX0" fmla="*/ 2813348 w 2885916"/>
              <a:gd name="connsiteY0" fmla="*/ 411078 h 1202138"/>
              <a:gd name="connsiteX1" fmla="*/ 2784773 w 2885916"/>
              <a:gd name="connsiteY1" fmla="*/ 1054016 h 1202138"/>
              <a:gd name="connsiteX2" fmla="*/ 2513311 w 2885916"/>
              <a:gd name="connsiteY2" fmla="*/ 1168316 h 1202138"/>
              <a:gd name="connsiteX3" fmla="*/ 2356148 w 2885916"/>
              <a:gd name="connsiteY3" fmla="*/ 582528 h 1202138"/>
              <a:gd name="connsiteX4" fmla="*/ 1384598 w 2885916"/>
              <a:gd name="connsiteY4" fmla="*/ 211053 h 1202138"/>
              <a:gd name="connsiteX5" fmla="*/ 702517 w 2885916"/>
              <a:gd name="connsiteY5" fmla="*/ 153316 h 1202138"/>
              <a:gd name="connsiteX6" fmla="*/ 484486 w 2885916"/>
              <a:gd name="connsiteY6" fmla="*/ 982578 h 1202138"/>
              <a:gd name="connsiteX7" fmla="*/ 84436 w 2885916"/>
              <a:gd name="connsiteY7" fmla="*/ 1011153 h 1202138"/>
              <a:gd name="connsiteX8" fmla="*/ 177207 w 2885916"/>
              <a:gd name="connsiteY8" fmla="*/ 144705 h 1202138"/>
              <a:gd name="connsiteX9" fmla="*/ 1856086 w 2885916"/>
              <a:gd name="connsiteY9" fmla="*/ 25316 h 1202138"/>
              <a:gd name="connsiteX10" fmla="*/ 2813348 w 2885916"/>
              <a:gd name="connsiteY10" fmla="*/ 411078 h 1202138"/>
              <a:gd name="connsiteX0" fmla="*/ 2813348 w 2885916"/>
              <a:gd name="connsiteY0" fmla="*/ 411078 h 1202138"/>
              <a:gd name="connsiteX1" fmla="*/ 2784773 w 2885916"/>
              <a:gd name="connsiteY1" fmla="*/ 1054016 h 1202138"/>
              <a:gd name="connsiteX2" fmla="*/ 2513311 w 2885916"/>
              <a:gd name="connsiteY2" fmla="*/ 1168316 h 1202138"/>
              <a:gd name="connsiteX3" fmla="*/ 2356148 w 2885916"/>
              <a:gd name="connsiteY3" fmla="*/ 582528 h 1202138"/>
              <a:gd name="connsiteX4" fmla="*/ 2173737 w 2885916"/>
              <a:gd name="connsiteY4" fmla="*/ 148423 h 1202138"/>
              <a:gd name="connsiteX5" fmla="*/ 702517 w 2885916"/>
              <a:gd name="connsiteY5" fmla="*/ 153316 h 1202138"/>
              <a:gd name="connsiteX6" fmla="*/ 484486 w 2885916"/>
              <a:gd name="connsiteY6" fmla="*/ 982578 h 1202138"/>
              <a:gd name="connsiteX7" fmla="*/ 84436 w 2885916"/>
              <a:gd name="connsiteY7" fmla="*/ 1011153 h 1202138"/>
              <a:gd name="connsiteX8" fmla="*/ 177207 w 2885916"/>
              <a:gd name="connsiteY8" fmla="*/ 144705 h 1202138"/>
              <a:gd name="connsiteX9" fmla="*/ 1856086 w 2885916"/>
              <a:gd name="connsiteY9" fmla="*/ 25316 h 1202138"/>
              <a:gd name="connsiteX10" fmla="*/ 2813348 w 2885916"/>
              <a:gd name="connsiteY10" fmla="*/ 411078 h 1202138"/>
              <a:gd name="connsiteX0" fmla="*/ 2813348 w 2884989"/>
              <a:gd name="connsiteY0" fmla="*/ 451332 h 1242392"/>
              <a:gd name="connsiteX1" fmla="*/ 2784773 w 2884989"/>
              <a:gd name="connsiteY1" fmla="*/ 1094270 h 1242392"/>
              <a:gd name="connsiteX2" fmla="*/ 2513311 w 2884989"/>
              <a:gd name="connsiteY2" fmla="*/ 1208570 h 1242392"/>
              <a:gd name="connsiteX3" fmla="*/ 2356148 w 2884989"/>
              <a:gd name="connsiteY3" fmla="*/ 622782 h 1242392"/>
              <a:gd name="connsiteX4" fmla="*/ 2173737 w 2884989"/>
              <a:gd name="connsiteY4" fmla="*/ 188677 h 1242392"/>
              <a:gd name="connsiteX5" fmla="*/ 702517 w 2884989"/>
              <a:gd name="connsiteY5" fmla="*/ 193570 h 1242392"/>
              <a:gd name="connsiteX6" fmla="*/ 484486 w 2884989"/>
              <a:gd name="connsiteY6" fmla="*/ 1022832 h 1242392"/>
              <a:gd name="connsiteX7" fmla="*/ 84436 w 2884989"/>
              <a:gd name="connsiteY7" fmla="*/ 1051407 h 1242392"/>
              <a:gd name="connsiteX8" fmla="*/ 177207 w 2884989"/>
              <a:gd name="connsiteY8" fmla="*/ 184959 h 1242392"/>
              <a:gd name="connsiteX9" fmla="*/ 1868612 w 2884989"/>
              <a:gd name="connsiteY9" fmla="*/ 15466 h 1242392"/>
              <a:gd name="connsiteX10" fmla="*/ 2813348 w 2884989"/>
              <a:gd name="connsiteY10" fmla="*/ 451332 h 1242392"/>
              <a:gd name="connsiteX0" fmla="*/ 2825874 w 2894661"/>
              <a:gd name="connsiteY0" fmla="*/ 224962 h 1236428"/>
              <a:gd name="connsiteX1" fmla="*/ 2784773 w 2894661"/>
              <a:gd name="connsiteY1" fmla="*/ 1080843 h 1236428"/>
              <a:gd name="connsiteX2" fmla="*/ 2513311 w 2894661"/>
              <a:gd name="connsiteY2" fmla="*/ 1195143 h 1236428"/>
              <a:gd name="connsiteX3" fmla="*/ 2356148 w 2894661"/>
              <a:gd name="connsiteY3" fmla="*/ 609355 h 1236428"/>
              <a:gd name="connsiteX4" fmla="*/ 2173737 w 2894661"/>
              <a:gd name="connsiteY4" fmla="*/ 175250 h 1236428"/>
              <a:gd name="connsiteX5" fmla="*/ 702517 w 2894661"/>
              <a:gd name="connsiteY5" fmla="*/ 180143 h 1236428"/>
              <a:gd name="connsiteX6" fmla="*/ 484486 w 2894661"/>
              <a:gd name="connsiteY6" fmla="*/ 1009405 h 1236428"/>
              <a:gd name="connsiteX7" fmla="*/ 84436 w 2894661"/>
              <a:gd name="connsiteY7" fmla="*/ 1037980 h 1236428"/>
              <a:gd name="connsiteX8" fmla="*/ 177207 w 2894661"/>
              <a:gd name="connsiteY8" fmla="*/ 171532 h 1236428"/>
              <a:gd name="connsiteX9" fmla="*/ 1868612 w 2894661"/>
              <a:gd name="connsiteY9" fmla="*/ 2039 h 1236428"/>
              <a:gd name="connsiteX10" fmla="*/ 2825874 w 2894661"/>
              <a:gd name="connsiteY10" fmla="*/ 224962 h 1236428"/>
              <a:gd name="connsiteX0" fmla="*/ 2850072 w 2918859"/>
              <a:gd name="connsiteY0" fmla="*/ 228979 h 1240445"/>
              <a:gd name="connsiteX1" fmla="*/ 2808971 w 2918859"/>
              <a:gd name="connsiteY1" fmla="*/ 1084860 h 1240445"/>
              <a:gd name="connsiteX2" fmla="*/ 2537509 w 2918859"/>
              <a:gd name="connsiteY2" fmla="*/ 1199160 h 1240445"/>
              <a:gd name="connsiteX3" fmla="*/ 2380346 w 2918859"/>
              <a:gd name="connsiteY3" fmla="*/ 613372 h 1240445"/>
              <a:gd name="connsiteX4" fmla="*/ 2197935 w 2918859"/>
              <a:gd name="connsiteY4" fmla="*/ 179267 h 1240445"/>
              <a:gd name="connsiteX5" fmla="*/ 726715 w 2918859"/>
              <a:gd name="connsiteY5" fmla="*/ 184160 h 1240445"/>
              <a:gd name="connsiteX6" fmla="*/ 508684 w 2918859"/>
              <a:gd name="connsiteY6" fmla="*/ 1013422 h 1240445"/>
              <a:gd name="connsiteX7" fmla="*/ 108634 w 2918859"/>
              <a:gd name="connsiteY7" fmla="*/ 1041997 h 1240445"/>
              <a:gd name="connsiteX8" fmla="*/ 163827 w 2918859"/>
              <a:gd name="connsiteY8" fmla="*/ 150497 h 1240445"/>
              <a:gd name="connsiteX9" fmla="*/ 1892810 w 2918859"/>
              <a:gd name="connsiteY9" fmla="*/ 6056 h 1240445"/>
              <a:gd name="connsiteX10" fmla="*/ 2850072 w 2918859"/>
              <a:gd name="connsiteY10" fmla="*/ 228979 h 1240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18859" h="1240445">
                <a:moveTo>
                  <a:pt x="2850072" y="228979"/>
                </a:moveTo>
                <a:cubicBezTo>
                  <a:pt x="3002765" y="408780"/>
                  <a:pt x="2861065" y="923163"/>
                  <a:pt x="2808971" y="1084860"/>
                </a:cubicBezTo>
                <a:cubicBezTo>
                  <a:pt x="2756877" y="1246557"/>
                  <a:pt x="2608946" y="1277741"/>
                  <a:pt x="2537509" y="1199160"/>
                </a:cubicBezTo>
                <a:cubicBezTo>
                  <a:pt x="2466071" y="1120579"/>
                  <a:pt x="2436942" y="783354"/>
                  <a:pt x="2380346" y="613372"/>
                </a:cubicBezTo>
                <a:cubicBezTo>
                  <a:pt x="2323750" y="443390"/>
                  <a:pt x="2473540" y="250802"/>
                  <a:pt x="2197935" y="179267"/>
                </a:cubicBezTo>
                <a:cubicBezTo>
                  <a:pt x="1922330" y="107732"/>
                  <a:pt x="1008257" y="45134"/>
                  <a:pt x="726715" y="184160"/>
                </a:cubicBezTo>
                <a:cubicBezTo>
                  <a:pt x="445173" y="323186"/>
                  <a:pt x="611697" y="870449"/>
                  <a:pt x="508684" y="1013422"/>
                </a:cubicBezTo>
                <a:cubicBezTo>
                  <a:pt x="405671" y="1156395"/>
                  <a:pt x="166110" y="1185818"/>
                  <a:pt x="108634" y="1041997"/>
                </a:cubicBezTo>
                <a:cubicBezTo>
                  <a:pt x="51158" y="898176"/>
                  <a:pt x="-131448" y="314803"/>
                  <a:pt x="163827" y="150497"/>
                </a:cubicBezTo>
                <a:cubicBezTo>
                  <a:pt x="459102" y="-13809"/>
                  <a:pt x="1445103" y="-7024"/>
                  <a:pt x="1892810" y="6056"/>
                </a:cubicBezTo>
                <a:cubicBezTo>
                  <a:pt x="2340517" y="19136"/>
                  <a:pt x="2697379" y="49178"/>
                  <a:pt x="2850072" y="228979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468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1" grpId="0"/>
      <p:bldP spid="22" grpId="0"/>
      <p:bldP spid="23" grpId="0"/>
      <p:bldP spid="24" grpId="0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8720" cy="3731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       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STV </a:t>
            </a:r>
            <a:r>
              <a:rPr lang="pl-PL" sz="2000" dirty="0"/>
              <a:t>(single transferable vote)</a:t>
            </a:r>
            <a:endParaRPr lang="pl-PL" sz="2400" dirty="0"/>
          </a:p>
          <a:p>
            <a:endParaRPr lang="pl-PL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41200" y="5661046"/>
            <a:ext cx="4184979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[TR00] N. Tideman, D. Richardson, Better Voting Rules Through Technology: The Refinement-Manageability Tradeoff in the Single Transferable Vote, Public Choice 2000.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839" y="4482628"/>
            <a:ext cx="4187340" cy="1077218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STV: Candidates ranked first quota times (about n/(k+1)+1) get elected. If there are no such candidates, delete one ranked first least frequently</a:t>
            </a:r>
          </a:p>
        </p:txBody>
      </p:sp>
    </p:spTree>
    <p:extLst>
      <p:ext uri="{BB962C8B-B14F-4D97-AF65-F5344CB8AC3E}">
        <p14:creationId xmlns:p14="http://schemas.microsoft.com/office/powerpoint/2010/main" val="335088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8720" cy="3731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       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STV </a:t>
            </a:r>
            <a:r>
              <a:rPr lang="pl-PL" sz="2000" dirty="0"/>
              <a:t>(single transferable vote)</a:t>
            </a:r>
            <a:endParaRPr lang="pl-PL" sz="2400" dirty="0"/>
          </a:p>
          <a:p>
            <a:endParaRPr lang="pl-PL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41200" y="5661046"/>
            <a:ext cx="4184979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[TR00] N. Tideman, D. Richardson, Better Voting Rules Through Technology: The Refinement-Manageability Tradeoff in the Single Transferable Vote, Public Choice 2000.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839" y="4482628"/>
            <a:ext cx="4187340" cy="1077218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STV: Candidates ranked first quota times (about n/(k+1)+1) get elected. If there are no such candidates, delete one ranked first least frequently</a:t>
            </a:r>
          </a:p>
        </p:txBody>
      </p:sp>
      <p:sp>
        <p:nvSpPr>
          <p:cNvPr id="3" name="Rectangle 2"/>
          <p:cNvSpPr/>
          <p:nvPr/>
        </p:nvSpPr>
        <p:spPr>
          <a:xfrm>
            <a:off x="6386513" y="3484710"/>
            <a:ext cx="471487" cy="2958953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Rectangle 17"/>
          <p:cNvSpPr/>
          <p:nvPr/>
        </p:nvSpPr>
        <p:spPr>
          <a:xfrm>
            <a:off x="7727117" y="2850383"/>
            <a:ext cx="561228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4816191" y="269466"/>
            <a:ext cx="4061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>
                <a:solidFill>
                  <a:srgbClr val="FF0000"/>
                </a:solidFill>
              </a:rPr>
              <a:t>k =2   </a:t>
            </a:r>
            <a:r>
              <a:rPr lang="pl-PL" sz="2800" dirty="0">
                <a:solidFill>
                  <a:srgbClr val="FF0000"/>
                </a:solidFill>
                <a:sym typeface="Wingdings" panose="05000000000000000000" pitchFamily="2" charset="2"/>
              </a:rPr>
              <a:t> quota = 6/3+1 = 3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856524" y="5086689"/>
            <a:ext cx="561228" cy="554879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Rectangle 22"/>
          <p:cNvSpPr/>
          <p:nvPr/>
        </p:nvSpPr>
        <p:spPr>
          <a:xfrm>
            <a:off x="7733131" y="5711507"/>
            <a:ext cx="56122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Rectangle 23"/>
          <p:cNvSpPr/>
          <p:nvPr/>
        </p:nvSpPr>
        <p:spPr>
          <a:xfrm>
            <a:off x="7387800" y="3977277"/>
            <a:ext cx="42905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24"/>
          <p:cNvSpPr/>
          <p:nvPr/>
        </p:nvSpPr>
        <p:spPr>
          <a:xfrm>
            <a:off x="6417752" y="2805391"/>
            <a:ext cx="486132" cy="59782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Rectangle 25"/>
          <p:cNvSpPr/>
          <p:nvPr/>
        </p:nvSpPr>
        <p:spPr>
          <a:xfrm>
            <a:off x="6854007" y="4602251"/>
            <a:ext cx="486132" cy="556623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Rectangle 26"/>
          <p:cNvSpPr/>
          <p:nvPr/>
        </p:nvSpPr>
        <p:spPr>
          <a:xfrm>
            <a:off x="7719934" y="3439002"/>
            <a:ext cx="42905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Rectangle 29"/>
          <p:cNvSpPr/>
          <p:nvPr/>
        </p:nvSpPr>
        <p:spPr>
          <a:xfrm>
            <a:off x="5856524" y="4568357"/>
            <a:ext cx="53988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Rectangle 30"/>
          <p:cNvSpPr/>
          <p:nvPr/>
        </p:nvSpPr>
        <p:spPr>
          <a:xfrm>
            <a:off x="6800569" y="5679014"/>
            <a:ext cx="53988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Rectangle 31"/>
          <p:cNvSpPr/>
          <p:nvPr/>
        </p:nvSpPr>
        <p:spPr>
          <a:xfrm>
            <a:off x="7366488" y="5170679"/>
            <a:ext cx="53988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Rectangle 32"/>
          <p:cNvSpPr/>
          <p:nvPr/>
        </p:nvSpPr>
        <p:spPr>
          <a:xfrm>
            <a:off x="7762294" y="3986414"/>
            <a:ext cx="53988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Rectangle 33"/>
          <p:cNvSpPr/>
          <p:nvPr/>
        </p:nvSpPr>
        <p:spPr>
          <a:xfrm>
            <a:off x="7225497" y="2859142"/>
            <a:ext cx="539888" cy="107611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Rectangle 35"/>
          <p:cNvSpPr/>
          <p:nvPr/>
        </p:nvSpPr>
        <p:spPr>
          <a:xfrm>
            <a:off x="7387800" y="989487"/>
            <a:ext cx="761192" cy="107611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Rectangle 36"/>
          <p:cNvSpPr/>
          <p:nvPr/>
        </p:nvSpPr>
        <p:spPr>
          <a:xfrm>
            <a:off x="6421321" y="1197161"/>
            <a:ext cx="486132" cy="59782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Rectangle 37"/>
          <p:cNvSpPr/>
          <p:nvPr/>
        </p:nvSpPr>
        <p:spPr>
          <a:xfrm>
            <a:off x="7906377" y="1214609"/>
            <a:ext cx="589314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Rectangle 28"/>
          <p:cNvSpPr/>
          <p:nvPr/>
        </p:nvSpPr>
        <p:spPr>
          <a:xfrm>
            <a:off x="5371200" y="5143391"/>
            <a:ext cx="3346236" cy="1214521"/>
          </a:xfrm>
          <a:prstGeom prst="rect">
            <a:avLst/>
          </a:prstGeom>
          <a:solidFill>
            <a:srgbClr val="FF000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Rectangle 27"/>
          <p:cNvSpPr/>
          <p:nvPr/>
        </p:nvSpPr>
        <p:spPr>
          <a:xfrm>
            <a:off x="5370392" y="2805391"/>
            <a:ext cx="3346236" cy="597821"/>
          </a:xfrm>
          <a:prstGeom prst="rect">
            <a:avLst/>
          </a:prstGeom>
          <a:solidFill>
            <a:srgbClr val="FF000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9" name="Rectangle 38"/>
          <p:cNvSpPr/>
          <p:nvPr/>
        </p:nvSpPr>
        <p:spPr>
          <a:xfrm>
            <a:off x="6805119" y="3420415"/>
            <a:ext cx="538205" cy="107611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0" name="Rectangle 39"/>
          <p:cNvSpPr/>
          <p:nvPr/>
        </p:nvSpPr>
        <p:spPr>
          <a:xfrm>
            <a:off x="7325494" y="4479976"/>
            <a:ext cx="538205" cy="64551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Rectangle 34"/>
          <p:cNvSpPr/>
          <p:nvPr/>
        </p:nvSpPr>
        <p:spPr>
          <a:xfrm>
            <a:off x="5370392" y="3403212"/>
            <a:ext cx="3346236" cy="1736418"/>
          </a:xfrm>
          <a:prstGeom prst="rect">
            <a:avLst/>
          </a:prstGeom>
          <a:solidFill>
            <a:srgbClr val="F789FF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976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14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29" grpId="0" animBg="1"/>
      <p:bldP spid="28" grpId="0" animBg="1"/>
      <p:bldP spid="39" grpId="0" animBg="1"/>
      <p:bldP spid="40" grpId="0" animBg="1"/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7827"/>
            <a:ext cx="9144000" cy="720080"/>
          </a:xfrm>
        </p:spPr>
        <p:txBody>
          <a:bodyPr/>
          <a:lstStyle/>
          <a:p>
            <a:pPr algn="ctr"/>
            <a:r>
              <a:rPr lang="pl-PL" dirty="0"/>
              <a:t>What Are We After?</a:t>
            </a:r>
          </a:p>
        </p:txBody>
      </p:sp>
      <p:sp>
        <p:nvSpPr>
          <p:cNvPr id="3" name="Rectangle 2"/>
          <p:cNvSpPr/>
          <p:nvPr/>
        </p:nvSpPr>
        <p:spPr>
          <a:xfrm>
            <a:off x="142872" y="1127095"/>
            <a:ext cx="2443165" cy="5201423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Applicatons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Shortlisting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Jobs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Awards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Competitions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Movie selection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One movie per passenger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Proportional to interest?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Parliamentary elections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National level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Company level or internal level</a:t>
            </a:r>
          </a:p>
        </p:txBody>
      </p:sp>
      <p:sp>
        <p:nvSpPr>
          <p:cNvPr id="54" name="Rectangle 53"/>
          <p:cNvSpPr/>
          <p:nvPr/>
        </p:nvSpPr>
        <p:spPr>
          <a:xfrm>
            <a:off x="6653212" y="1127095"/>
            <a:ext cx="2381250" cy="1933921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Axioms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Committee Monotonicity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Dummet’s Proportionality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...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653212" y="3171826"/>
            <a:ext cx="2381250" cy="3156692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Algorithms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Efficient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Poly-time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FPT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Approx.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Heuristics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NP-hardness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W[]-hard.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Inapprox.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600" dirty="0">
              <a:solidFill>
                <a:schemeClr val="tx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586038" y="1127095"/>
            <a:ext cx="406717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Excellence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treated identically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Diversity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at most one gets in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Proportionality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outcome proportional to support 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</p:txBody>
      </p:sp>
    </p:spTree>
    <p:extLst>
      <p:ext uri="{BB962C8B-B14F-4D97-AF65-F5344CB8AC3E}">
        <p14:creationId xmlns:p14="http://schemas.microsoft.com/office/powerpoint/2010/main" val="31740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4" grpId="0" animBg="1"/>
      <p:bldP spid="5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734" y="3328876"/>
            <a:ext cx="959823" cy="102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058" y="1232126"/>
            <a:ext cx="884576" cy="1289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4505"/>
            <a:ext cx="9144000" cy="720080"/>
          </a:xfrm>
        </p:spPr>
        <p:txBody>
          <a:bodyPr/>
          <a:lstStyle/>
          <a:p>
            <a:pPr algn="ctr"/>
            <a:r>
              <a:rPr lang="pl-PL" dirty="0"/>
              <a:t>What Are We After?</a:t>
            </a:r>
          </a:p>
        </p:txBody>
      </p:sp>
      <p:sp>
        <p:nvSpPr>
          <p:cNvPr id="7" name="TextBox 6"/>
          <p:cNvSpPr txBox="1"/>
          <p:nvPr/>
        </p:nvSpPr>
        <p:spPr>
          <a:xfrm rot="3769082">
            <a:off x="2624919" y="1603083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Committee</a:t>
            </a:r>
            <a:br>
              <a:rPr lang="pl-PL" b="1" dirty="0">
                <a:solidFill>
                  <a:srgbClr val="FF0000"/>
                </a:solidFill>
              </a:rPr>
            </a:br>
            <a:r>
              <a:rPr lang="pl-PL" b="1" dirty="0">
                <a:solidFill>
                  <a:srgbClr val="FF0000"/>
                </a:solidFill>
              </a:rPr>
              <a:t>monotonicity</a:t>
            </a:r>
          </a:p>
        </p:txBody>
      </p:sp>
      <p:sp>
        <p:nvSpPr>
          <p:cNvPr id="8" name="TextBox 7"/>
          <p:cNvSpPr txBox="1"/>
          <p:nvPr/>
        </p:nvSpPr>
        <p:spPr>
          <a:xfrm rot="20261312">
            <a:off x="4901045" y="2232741"/>
            <a:ext cx="1003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Gehrlein</a:t>
            </a:r>
            <a:br>
              <a:rPr lang="pl-PL" b="1" dirty="0">
                <a:solidFill>
                  <a:srgbClr val="0070C0"/>
                </a:solidFill>
              </a:rPr>
            </a:br>
            <a:r>
              <a:rPr lang="pl-PL" b="1" dirty="0">
                <a:solidFill>
                  <a:srgbClr val="0070C0"/>
                </a:solidFill>
              </a:rPr>
              <a:t>stability</a:t>
            </a:r>
          </a:p>
        </p:txBody>
      </p:sp>
      <p:sp>
        <p:nvSpPr>
          <p:cNvPr id="9" name="TextBox 8"/>
          <p:cNvSpPr txBox="1"/>
          <p:nvPr/>
        </p:nvSpPr>
        <p:spPr>
          <a:xfrm rot="21165559">
            <a:off x="4204064" y="2103717"/>
            <a:ext cx="935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k-Borda</a:t>
            </a:r>
          </a:p>
        </p:txBody>
      </p:sp>
      <p:sp>
        <p:nvSpPr>
          <p:cNvPr id="10" name="TextBox 9"/>
          <p:cNvSpPr txBox="1"/>
          <p:nvPr/>
        </p:nvSpPr>
        <p:spPr>
          <a:xfrm rot="1389884">
            <a:off x="4210843" y="264998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NED</a:t>
            </a:r>
          </a:p>
        </p:txBody>
      </p:sp>
      <p:sp>
        <p:nvSpPr>
          <p:cNvPr id="11" name="TextBox 10"/>
          <p:cNvSpPr txBox="1"/>
          <p:nvPr/>
        </p:nvSpPr>
        <p:spPr>
          <a:xfrm rot="20630724">
            <a:off x="2582248" y="4196649"/>
            <a:ext cx="2309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F1DFF"/>
                </a:solidFill>
              </a:rPr>
              <a:t>Chamberlin—Courant</a:t>
            </a:r>
          </a:p>
        </p:txBody>
      </p:sp>
      <p:sp>
        <p:nvSpPr>
          <p:cNvPr id="12" name="TextBox 11"/>
          <p:cNvSpPr txBox="1"/>
          <p:nvPr/>
        </p:nvSpPr>
        <p:spPr>
          <a:xfrm rot="5138120">
            <a:off x="5215120" y="4794101"/>
            <a:ext cx="2427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bg2">
                    <a:lumMod val="25000"/>
                  </a:schemeClr>
                </a:solidFill>
              </a:rPr>
              <a:t>justified representation</a:t>
            </a:r>
          </a:p>
        </p:txBody>
      </p:sp>
      <p:sp>
        <p:nvSpPr>
          <p:cNvPr id="13" name="TextBox 12"/>
          <p:cNvSpPr txBox="1"/>
          <p:nvPr/>
        </p:nvSpPr>
        <p:spPr>
          <a:xfrm rot="845464">
            <a:off x="2564800" y="5949321"/>
            <a:ext cx="932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EJR, PJR</a:t>
            </a:r>
          </a:p>
        </p:txBody>
      </p:sp>
      <p:sp>
        <p:nvSpPr>
          <p:cNvPr id="14" name="TextBox 13"/>
          <p:cNvSpPr txBox="1"/>
          <p:nvPr/>
        </p:nvSpPr>
        <p:spPr>
          <a:xfrm rot="21342146">
            <a:off x="3640736" y="6002529"/>
            <a:ext cx="2672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Dummet’s Proportionality</a:t>
            </a:r>
          </a:p>
        </p:txBody>
      </p:sp>
      <p:sp>
        <p:nvSpPr>
          <p:cNvPr id="17" name="TextBox 16"/>
          <p:cNvSpPr txBox="1"/>
          <p:nvPr/>
        </p:nvSpPr>
        <p:spPr>
          <a:xfrm rot="797404">
            <a:off x="5084496" y="4216946"/>
            <a:ext cx="8771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narrow</a:t>
            </a:r>
            <a:br>
              <a:rPr lang="pl-PL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top</a:t>
            </a:r>
          </a:p>
        </p:txBody>
      </p:sp>
      <p:sp>
        <p:nvSpPr>
          <p:cNvPr id="18" name="TextBox 17"/>
          <p:cNvSpPr txBox="1"/>
          <p:nvPr/>
        </p:nvSpPr>
        <p:spPr>
          <a:xfrm rot="21283796">
            <a:off x="3778870" y="4301706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C000"/>
                </a:solidFill>
              </a:rPr>
              <a:t>top-member</a:t>
            </a:r>
            <a:br>
              <a:rPr lang="pl-PL" b="1" dirty="0">
                <a:solidFill>
                  <a:srgbClr val="FFC000"/>
                </a:solidFill>
              </a:rPr>
            </a:br>
            <a:r>
              <a:rPr lang="pl-PL" b="1" dirty="0">
                <a:solidFill>
                  <a:srgbClr val="FFC000"/>
                </a:solidFill>
              </a:rPr>
              <a:t>monotonicity</a:t>
            </a:r>
          </a:p>
        </p:txBody>
      </p:sp>
      <p:sp>
        <p:nvSpPr>
          <p:cNvPr id="19" name="TextBox 18"/>
          <p:cNvSpPr txBox="1"/>
          <p:nvPr/>
        </p:nvSpPr>
        <p:spPr>
          <a:xfrm rot="21118622">
            <a:off x="2621770" y="2603077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7030A0"/>
                </a:solidFill>
              </a:rPr>
              <a:t>non-crossing</a:t>
            </a:r>
            <a:br>
              <a:rPr lang="pl-PL" b="1" dirty="0">
                <a:solidFill>
                  <a:srgbClr val="7030A0"/>
                </a:solidFill>
              </a:rPr>
            </a:br>
            <a:r>
              <a:rPr lang="pl-PL" b="1" dirty="0">
                <a:solidFill>
                  <a:srgbClr val="7030A0"/>
                </a:solidFill>
              </a:rPr>
              <a:t>monotonicity</a:t>
            </a:r>
          </a:p>
        </p:txBody>
      </p:sp>
      <p:sp>
        <p:nvSpPr>
          <p:cNvPr id="20" name="TextBox 19"/>
          <p:cNvSpPr txBox="1"/>
          <p:nvPr/>
        </p:nvSpPr>
        <p:spPr>
          <a:xfrm rot="21333570">
            <a:off x="3378062" y="5781898"/>
            <a:ext cx="556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/>
              <a:t>PAV</a:t>
            </a:r>
          </a:p>
        </p:txBody>
      </p:sp>
      <p:sp>
        <p:nvSpPr>
          <p:cNvPr id="21" name="TextBox 20"/>
          <p:cNvSpPr txBox="1"/>
          <p:nvPr/>
        </p:nvSpPr>
        <p:spPr>
          <a:xfrm rot="835022">
            <a:off x="2827991" y="5134752"/>
            <a:ext cx="541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CC00"/>
                </a:solidFill>
              </a:rPr>
              <a:t>STV</a:t>
            </a:r>
          </a:p>
        </p:txBody>
      </p:sp>
      <p:sp>
        <p:nvSpPr>
          <p:cNvPr id="22" name="TextBox 21"/>
          <p:cNvSpPr txBox="1"/>
          <p:nvPr/>
        </p:nvSpPr>
        <p:spPr>
          <a:xfrm rot="17752764">
            <a:off x="5433988" y="4922588"/>
            <a:ext cx="951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Monroe</a:t>
            </a:r>
          </a:p>
        </p:txBody>
      </p:sp>
      <p:sp>
        <p:nvSpPr>
          <p:cNvPr id="23" name="TextBox 22"/>
          <p:cNvSpPr txBox="1"/>
          <p:nvPr/>
        </p:nvSpPr>
        <p:spPr>
          <a:xfrm rot="912290">
            <a:off x="5596014" y="2911444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00FF"/>
                </a:solidFill>
              </a:rPr>
              <a:t>SNTV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42872" y="1127095"/>
            <a:ext cx="2443165" cy="5201423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Applicatons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Shortlisting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Jobs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Awards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Competitions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Movie selection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One movie per passenger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Proportional to interest?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Parliamentary elections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National level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Company level or internal level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653212" y="1127095"/>
            <a:ext cx="2381250" cy="1933921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Axioms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Committee Monotonicity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Dummet’s Proportionality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...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653212" y="3171826"/>
            <a:ext cx="2381250" cy="3156692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Algorithms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Efficient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Poly-time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FPT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Approx.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Heuristics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NP-hardness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W[]-hard.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Inapprox.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600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586038" y="1127095"/>
            <a:ext cx="406717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Excellence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treated identically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Diversity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at most one gets in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Proportionality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outcome proportional to support 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142871" y="6431762"/>
            <a:ext cx="8891591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[FSST17] P. Faliszewski, P. Skowron, A. Slinko, N.Talmon, Multiwinner Voting: A New Challenge for Social Choice Theory</a:t>
            </a:r>
          </a:p>
        </p:txBody>
      </p:sp>
    </p:spTree>
    <p:extLst>
      <p:ext uri="{BB962C8B-B14F-4D97-AF65-F5344CB8AC3E}">
        <p14:creationId xmlns:p14="http://schemas.microsoft.com/office/powerpoint/2010/main" val="1816064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734" y="3328876"/>
            <a:ext cx="959823" cy="102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058" y="1232126"/>
            <a:ext cx="884576" cy="1289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4505"/>
            <a:ext cx="9144000" cy="720080"/>
          </a:xfrm>
        </p:spPr>
        <p:txBody>
          <a:bodyPr/>
          <a:lstStyle/>
          <a:p>
            <a:pPr algn="ctr"/>
            <a:r>
              <a:rPr lang="pl-PL" dirty="0"/>
              <a:t>What Are We After?</a:t>
            </a:r>
          </a:p>
        </p:txBody>
      </p:sp>
      <p:sp>
        <p:nvSpPr>
          <p:cNvPr id="7" name="TextBox 6"/>
          <p:cNvSpPr txBox="1"/>
          <p:nvPr/>
        </p:nvSpPr>
        <p:spPr>
          <a:xfrm rot="3769082">
            <a:off x="2624919" y="1603083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Committee</a:t>
            </a:r>
            <a:br>
              <a:rPr lang="pl-PL" b="1" dirty="0">
                <a:solidFill>
                  <a:srgbClr val="FF0000"/>
                </a:solidFill>
              </a:rPr>
            </a:br>
            <a:r>
              <a:rPr lang="pl-PL" b="1" dirty="0">
                <a:solidFill>
                  <a:srgbClr val="FF0000"/>
                </a:solidFill>
              </a:rPr>
              <a:t>monotonicity</a:t>
            </a:r>
          </a:p>
        </p:txBody>
      </p:sp>
      <p:sp>
        <p:nvSpPr>
          <p:cNvPr id="8" name="TextBox 7"/>
          <p:cNvSpPr txBox="1"/>
          <p:nvPr/>
        </p:nvSpPr>
        <p:spPr>
          <a:xfrm rot="20261312">
            <a:off x="4901045" y="2232741"/>
            <a:ext cx="1003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Gehrlein</a:t>
            </a:r>
            <a:br>
              <a:rPr lang="pl-PL" b="1" dirty="0">
                <a:solidFill>
                  <a:srgbClr val="0070C0"/>
                </a:solidFill>
              </a:rPr>
            </a:br>
            <a:r>
              <a:rPr lang="pl-PL" b="1" dirty="0">
                <a:solidFill>
                  <a:srgbClr val="0070C0"/>
                </a:solidFill>
              </a:rPr>
              <a:t>stability</a:t>
            </a:r>
          </a:p>
        </p:txBody>
      </p:sp>
      <p:sp>
        <p:nvSpPr>
          <p:cNvPr id="9" name="TextBox 8"/>
          <p:cNvSpPr txBox="1"/>
          <p:nvPr/>
        </p:nvSpPr>
        <p:spPr>
          <a:xfrm rot="21165559">
            <a:off x="4204064" y="2103717"/>
            <a:ext cx="935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k-Borda</a:t>
            </a:r>
          </a:p>
        </p:txBody>
      </p:sp>
      <p:sp>
        <p:nvSpPr>
          <p:cNvPr id="10" name="TextBox 9"/>
          <p:cNvSpPr txBox="1"/>
          <p:nvPr/>
        </p:nvSpPr>
        <p:spPr>
          <a:xfrm rot="1389884">
            <a:off x="4210843" y="264998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NED</a:t>
            </a:r>
          </a:p>
        </p:txBody>
      </p:sp>
      <p:sp>
        <p:nvSpPr>
          <p:cNvPr id="11" name="TextBox 10"/>
          <p:cNvSpPr txBox="1"/>
          <p:nvPr/>
        </p:nvSpPr>
        <p:spPr>
          <a:xfrm rot="20630724">
            <a:off x="2582248" y="4196649"/>
            <a:ext cx="2309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F1DFF"/>
                </a:solidFill>
              </a:rPr>
              <a:t>Chamberlin—Courant</a:t>
            </a:r>
          </a:p>
        </p:txBody>
      </p:sp>
      <p:sp>
        <p:nvSpPr>
          <p:cNvPr id="12" name="TextBox 11"/>
          <p:cNvSpPr txBox="1"/>
          <p:nvPr/>
        </p:nvSpPr>
        <p:spPr>
          <a:xfrm rot="5138120">
            <a:off x="5215120" y="4794101"/>
            <a:ext cx="2427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bg2">
                    <a:lumMod val="25000"/>
                  </a:schemeClr>
                </a:solidFill>
              </a:rPr>
              <a:t>justified representation</a:t>
            </a:r>
          </a:p>
        </p:txBody>
      </p:sp>
      <p:sp>
        <p:nvSpPr>
          <p:cNvPr id="13" name="TextBox 12"/>
          <p:cNvSpPr txBox="1"/>
          <p:nvPr/>
        </p:nvSpPr>
        <p:spPr>
          <a:xfrm rot="845464">
            <a:off x="2564800" y="5949321"/>
            <a:ext cx="932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EJR, PJR</a:t>
            </a:r>
          </a:p>
        </p:txBody>
      </p:sp>
      <p:sp>
        <p:nvSpPr>
          <p:cNvPr id="14" name="TextBox 13"/>
          <p:cNvSpPr txBox="1"/>
          <p:nvPr/>
        </p:nvSpPr>
        <p:spPr>
          <a:xfrm rot="21342146">
            <a:off x="3640736" y="6002529"/>
            <a:ext cx="2672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Dummet’s Proportionality</a:t>
            </a:r>
          </a:p>
        </p:txBody>
      </p:sp>
      <p:sp>
        <p:nvSpPr>
          <p:cNvPr id="17" name="TextBox 16"/>
          <p:cNvSpPr txBox="1"/>
          <p:nvPr/>
        </p:nvSpPr>
        <p:spPr>
          <a:xfrm rot="797404">
            <a:off x="5084496" y="4216946"/>
            <a:ext cx="8771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narrow</a:t>
            </a:r>
            <a:br>
              <a:rPr lang="pl-PL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top</a:t>
            </a:r>
          </a:p>
        </p:txBody>
      </p:sp>
      <p:sp>
        <p:nvSpPr>
          <p:cNvPr id="18" name="TextBox 17"/>
          <p:cNvSpPr txBox="1"/>
          <p:nvPr/>
        </p:nvSpPr>
        <p:spPr>
          <a:xfrm rot="21283796">
            <a:off x="3778870" y="4301706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C000"/>
                </a:solidFill>
              </a:rPr>
              <a:t>top-member</a:t>
            </a:r>
            <a:br>
              <a:rPr lang="pl-PL" b="1" dirty="0">
                <a:solidFill>
                  <a:srgbClr val="FFC000"/>
                </a:solidFill>
              </a:rPr>
            </a:br>
            <a:r>
              <a:rPr lang="pl-PL" b="1" dirty="0">
                <a:solidFill>
                  <a:srgbClr val="FFC000"/>
                </a:solidFill>
              </a:rPr>
              <a:t>monotonicity</a:t>
            </a:r>
          </a:p>
        </p:txBody>
      </p:sp>
      <p:sp>
        <p:nvSpPr>
          <p:cNvPr id="19" name="TextBox 18"/>
          <p:cNvSpPr txBox="1"/>
          <p:nvPr/>
        </p:nvSpPr>
        <p:spPr>
          <a:xfrm rot="21118622">
            <a:off x="2621770" y="2603077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7030A0"/>
                </a:solidFill>
              </a:rPr>
              <a:t>non-crossing</a:t>
            </a:r>
            <a:br>
              <a:rPr lang="pl-PL" b="1" dirty="0">
                <a:solidFill>
                  <a:srgbClr val="7030A0"/>
                </a:solidFill>
              </a:rPr>
            </a:br>
            <a:r>
              <a:rPr lang="pl-PL" b="1" dirty="0">
                <a:solidFill>
                  <a:srgbClr val="7030A0"/>
                </a:solidFill>
              </a:rPr>
              <a:t>monotonicity</a:t>
            </a:r>
          </a:p>
        </p:txBody>
      </p:sp>
      <p:sp>
        <p:nvSpPr>
          <p:cNvPr id="20" name="TextBox 19"/>
          <p:cNvSpPr txBox="1"/>
          <p:nvPr/>
        </p:nvSpPr>
        <p:spPr>
          <a:xfrm rot="21333570">
            <a:off x="3378062" y="5781898"/>
            <a:ext cx="556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/>
              <a:t>PAV</a:t>
            </a:r>
          </a:p>
        </p:txBody>
      </p:sp>
      <p:sp>
        <p:nvSpPr>
          <p:cNvPr id="21" name="TextBox 20"/>
          <p:cNvSpPr txBox="1"/>
          <p:nvPr/>
        </p:nvSpPr>
        <p:spPr>
          <a:xfrm rot="835022">
            <a:off x="2827991" y="5134752"/>
            <a:ext cx="541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CC00"/>
                </a:solidFill>
              </a:rPr>
              <a:t>STV</a:t>
            </a:r>
          </a:p>
        </p:txBody>
      </p:sp>
      <p:sp>
        <p:nvSpPr>
          <p:cNvPr id="22" name="TextBox 21"/>
          <p:cNvSpPr txBox="1"/>
          <p:nvPr/>
        </p:nvSpPr>
        <p:spPr>
          <a:xfrm rot="17752764">
            <a:off x="5433988" y="4922588"/>
            <a:ext cx="951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Monroe</a:t>
            </a:r>
          </a:p>
        </p:txBody>
      </p:sp>
      <p:sp>
        <p:nvSpPr>
          <p:cNvPr id="23" name="TextBox 22"/>
          <p:cNvSpPr txBox="1"/>
          <p:nvPr/>
        </p:nvSpPr>
        <p:spPr>
          <a:xfrm rot="912290">
            <a:off x="5596014" y="2911444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00FF"/>
                </a:solidFill>
              </a:rPr>
              <a:t>SNTV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42872" y="1127095"/>
            <a:ext cx="2443165" cy="5201423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Applicatons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Shortlisting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Jobs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Awards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Competitions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Movie selection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One movie per passenger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Proportional to interest?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Parliamentary elections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National level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Company level or internal level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653212" y="1127095"/>
            <a:ext cx="2381250" cy="1933921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Axioms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Committee Monotonicity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Dummet’s Proportionality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...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653212" y="3171826"/>
            <a:ext cx="2381250" cy="3156692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Algorithms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Efficient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Poly-time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FPT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Approx.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Heuristics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NP-hardness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W[]-hard.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Inapprox.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600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42871" y="6431762"/>
            <a:ext cx="8891591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[FSST17] P. Faliszewski, P. Skowron, A. Slinko, N.Talmon, Multiwinner Voting: A New Challenge for Social Choice Theory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586038" y="1127095"/>
            <a:ext cx="406717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Excellence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treated identically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Diversity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at most one gets in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Proportionality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outcome proportional to support 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</p:txBody>
      </p:sp>
    </p:spTree>
    <p:extLst>
      <p:ext uri="{BB962C8B-B14F-4D97-AF65-F5344CB8AC3E}">
        <p14:creationId xmlns:p14="http://schemas.microsoft.com/office/powerpoint/2010/main" val="2304328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7" grpId="0"/>
      <p:bldP spid="18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185862"/>
            <a:ext cx="8229600" cy="45862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Nature of the Committees</a:t>
            </a:r>
          </a:p>
          <a:p>
            <a:pPr marL="0" indent="0" algn="ctr">
              <a:buNone/>
            </a:pPr>
            <a:r>
              <a:rPr lang="pl-PL" sz="6600" dirty="0"/>
              <a:t>(Excellence)</a:t>
            </a:r>
          </a:p>
        </p:txBody>
      </p:sp>
    </p:spTree>
    <p:extLst>
      <p:ext uri="{BB962C8B-B14F-4D97-AF65-F5344CB8AC3E}">
        <p14:creationId xmlns:p14="http://schemas.microsoft.com/office/powerpoint/2010/main" val="291181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Main Idea</a:t>
            </a:r>
          </a:p>
        </p:txBody>
      </p:sp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477" y="26067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285" y="1951330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566" y="173885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52" y="1528763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220" y="1542566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972" y="218599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129" y="2112015"/>
            <a:ext cx="158696" cy="461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599" y="1936190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356" y="2444887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035" y="1920384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1975368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496" y="2011887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666" y="1623479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553" y="1690491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674" y="2238978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373" y="2102724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73" y="2213019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825" y="1845354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568" y="1674349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696" y="2208699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877" y="27591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415" y="2686732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640" y="256122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2103846" y="1542566"/>
            <a:ext cx="2426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Given:</a:t>
            </a:r>
            <a:r>
              <a:rPr lang="pl-PL" sz="2400" dirty="0"/>
              <a:t> A group of candidates and preferences of the judges/voters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103846" y="3474039"/>
            <a:ext cx="21692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Task:</a:t>
            </a:r>
            <a:r>
              <a:rPr lang="pl-PL" sz="2400" dirty="0"/>
              <a:t> Select k best candidates (the finalists)</a:t>
            </a:r>
          </a:p>
        </p:txBody>
      </p:sp>
      <p:sp>
        <p:nvSpPr>
          <p:cNvPr id="35" name="Oval 34"/>
          <p:cNvSpPr/>
          <p:nvPr/>
        </p:nvSpPr>
        <p:spPr>
          <a:xfrm>
            <a:off x="5958828" y="1846536"/>
            <a:ext cx="770299" cy="83491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257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4" grpId="0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477" y="26067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356" y="2444887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877" y="27591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415" y="2686732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640" y="256122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Main Idea</a:t>
            </a: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285" y="1951330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566" y="173885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52" y="1528763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220" y="1542566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972" y="218599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599" y="1936190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1975368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496" y="2011887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666" y="1623479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553" y="1690491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373" y="2102724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73" y="2213019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568" y="1674349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5958828" y="1845354"/>
            <a:ext cx="781173" cy="836094"/>
            <a:chOff x="5958828" y="1845354"/>
            <a:chExt cx="781173" cy="836094"/>
          </a:xfrm>
        </p:grpSpPr>
        <p:pic>
          <p:nvPicPr>
            <p:cNvPr id="26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3696" y="2208699"/>
              <a:ext cx="206305" cy="3936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3" name="Group 2"/>
            <p:cNvGrpSpPr/>
            <p:nvPr/>
          </p:nvGrpSpPr>
          <p:grpSpPr>
            <a:xfrm>
              <a:off x="5958828" y="1845354"/>
              <a:ext cx="770299" cy="836094"/>
              <a:chOff x="5958828" y="1845354"/>
              <a:chExt cx="770299" cy="836094"/>
            </a:xfrm>
          </p:grpSpPr>
          <p:pic>
            <p:nvPicPr>
              <p:cNvPr id="13" name="Picture 21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94129" y="2112015"/>
                <a:ext cx="158696" cy="4617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3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85035" y="1920384"/>
                <a:ext cx="182501" cy="3633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1" name="Picture 2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35674" y="2238978"/>
                <a:ext cx="182501" cy="3633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4" name="Picture 1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52825" y="1845354"/>
                <a:ext cx="206305" cy="39362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6" name="Oval 5"/>
              <p:cNvSpPr/>
              <p:nvPr/>
            </p:nvSpPr>
            <p:spPr>
              <a:xfrm>
                <a:off x="5958828" y="1846536"/>
                <a:ext cx="770299" cy="834912"/>
              </a:xfrm>
              <a:prstGeom prst="ellipse">
                <a:avLst/>
              </a:prstGeom>
              <a:noFill/>
              <a:ln w="508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</p:grpSp>
      </p:grpSp>
      <p:sp>
        <p:nvSpPr>
          <p:cNvPr id="31" name="TextBox 30"/>
          <p:cNvSpPr txBox="1"/>
          <p:nvPr/>
        </p:nvSpPr>
        <p:spPr>
          <a:xfrm>
            <a:off x="2103846" y="1542566"/>
            <a:ext cx="2426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Given:</a:t>
            </a:r>
            <a:r>
              <a:rPr lang="pl-PL" sz="2400" dirty="0"/>
              <a:t> A group of candidates and preferences of the judges/voters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03846" y="3474039"/>
            <a:ext cx="21692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Task:</a:t>
            </a:r>
            <a:r>
              <a:rPr lang="pl-PL" sz="2400" dirty="0"/>
              <a:t> Select k best candidates (the finalists)</a:t>
            </a:r>
          </a:p>
        </p:txBody>
      </p:sp>
    </p:spTree>
    <p:extLst>
      <p:ext uri="{BB962C8B-B14F-4D97-AF65-F5344CB8AC3E}">
        <p14:creationId xmlns:p14="http://schemas.microsoft.com/office/powerpoint/2010/main" val="1080369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477" y="26067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356" y="2444887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877" y="27591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415" y="2686732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640" y="256122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Main Idea</a:t>
            </a: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285" y="1951330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566" y="173885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52" y="1528763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220" y="1542566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972" y="218599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599" y="1936190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1975368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496" y="2011887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666" y="1623479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553" y="1690491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373" y="2102724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73" y="2213019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568" y="1674349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468" y="3916545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901" y="3819861"/>
            <a:ext cx="158696" cy="461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807" y="3628230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446" y="3946824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597" y="355320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5961600" y="3554382"/>
            <a:ext cx="770299" cy="83491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TextBox 30"/>
          <p:cNvSpPr txBox="1"/>
          <p:nvPr/>
        </p:nvSpPr>
        <p:spPr>
          <a:xfrm>
            <a:off x="2103846" y="1542566"/>
            <a:ext cx="2426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Given:</a:t>
            </a:r>
            <a:r>
              <a:rPr lang="pl-PL" sz="2400" dirty="0"/>
              <a:t> A group of candidates and preferences of the judges/voters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03846" y="3474039"/>
            <a:ext cx="21692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Task:</a:t>
            </a:r>
            <a:r>
              <a:rPr lang="pl-PL" sz="2400" dirty="0"/>
              <a:t> Select k best candidates (the finalists)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103846" y="5359989"/>
            <a:ext cx="29396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Later:</a:t>
            </a:r>
            <a:r>
              <a:rPr lang="pl-PL" sz="2400" dirty="0"/>
              <a:t> Select the overall winner</a:t>
            </a:r>
          </a:p>
        </p:txBody>
      </p:sp>
      <p:sp>
        <p:nvSpPr>
          <p:cNvPr id="5" name="Rectangle 4"/>
          <p:cNvSpPr/>
          <p:nvPr/>
        </p:nvSpPr>
        <p:spPr>
          <a:xfrm>
            <a:off x="1337481" y="980729"/>
            <a:ext cx="6974006" cy="3926164"/>
          </a:xfrm>
          <a:prstGeom prst="rect">
            <a:avLst/>
          </a:prstGeom>
          <a:solidFill>
            <a:schemeClr val="accent3">
              <a:lumMod val="75000"/>
              <a:alpha val="2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pl-PL" b="1" dirty="0">
                <a:solidFill>
                  <a:schemeClr val="tx1"/>
                </a:solidFill>
              </a:rPr>
              <a:t>Committee Selection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325996" y="5036181"/>
            <a:ext cx="6974006" cy="1607902"/>
          </a:xfrm>
          <a:prstGeom prst="rect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pl-PL" b="1" dirty="0">
                <a:solidFill>
                  <a:schemeClr val="tx1"/>
                </a:solidFill>
              </a:rPr>
              <a:t>Final Selection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325996" y="5004994"/>
            <a:ext cx="6974006" cy="160790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pl-PL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96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4" grpId="0" animBg="1"/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1214651"/>
            <a:ext cx="8511912" cy="928048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400" b="1" dirty="0">
                <a:solidFill>
                  <a:schemeClr val="tx1"/>
                </a:solidFill>
              </a:rPr>
              <a:t>Intuition:</a:t>
            </a:r>
            <a:r>
              <a:rPr lang="pl-PL" sz="2400" dirty="0">
                <a:solidFill>
                  <a:schemeClr val="tx1"/>
                </a:solidFill>
              </a:rPr>
              <a:t> Two similar candidate either both are selected or both or rejected (modulo border cases)</a:t>
            </a:r>
          </a:p>
        </p:txBody>
      </p:sp>
    </p:spTree>
    <p:extLst>
      <p:ext uri="{BB962C8B-B14F-4D97-AF65-F5344CB8AC3E}">
        <p14:creationId xmlns:p14="http://schemas.microsoft.com/office/powerpoint/2010/main" val="1421875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3" name="TextBox 102"/>
          <p:cNvSpPr txBox="1"/>
          <p:nvPr/>
        </p:nvSpPr>
        <p:spPr>
          <a:xfrm>
            <a:off x="345872" y="3774106"/>
            <a:ext cx="1714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AV, gauss(10,10)</a:t>
            </a:r>
          </a:p>
        </p:txBody>
      </p:sp>
      <p:pic>
        <p:nvPicPr>
          <p:cNvPr id="105" name="Picture 10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2" name="TextBox 131"/>
          <p:cNvSpPr txBox="1"/>
          <p:nvPr/>
        </p:nvSpPr>
        <p:spPr>
          <a:xfrm>
            <a:off x="345872" y="6231619"/>
            <a:ext cx="18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SAV, gauss(10,10)</a:t>
            </a:r>
          </a:p>
        </p:txBody>
      </p:sp>
      <p:pic>
        <p:nvPicPr>
          <p:cNvPr id="134" name="Picture 133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2" name="Picture 151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8" name="Picture 157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61" name="TextBox 160"/>
          <p:cNvSpPr txBox="1"/>
          <p:nvPr/>
        </p:nvSpPr>
        <p:spPr>
          <a:xfrm>
            <a:off x="3191287" y="3774106"/>
            <a:ext cx="1319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1-AV (SNTV)</a:t>
            </a:r>
          </a:p>
        </p:txBody>
      </p:sp>
      <p:pic>
        <p:nvPicPr>
          <p:cNvPr id="220" name="Picture 219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22" name="Picture 221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24" name="Picture 223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26" name="Picture 225"/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28" name="Picture 227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0" name="Picture 229"/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2" name="Picture 231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4" name="Picture 233"/>
          <p:cNvPicPr>
            <a:picLocks noChangeAspect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6" name="Picture 235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8" name="Picture 237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0" name="Picture 239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2" name="Picture 241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4" name="Picture 243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6" name="Picture 245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47" name="TextBox 246"/>
          <p:cNvSpPr txBox="1"/>
          <p:nvPr/>
        </p:nvSpPr>
        <p:spPr>
          <a:xfrm>
            <a:off x="3191286" y="6231619"/>
            <a:ext cx="1205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k-AV (Bloc)</a:t>
            </a:r>
          </a:p>
        </p:txBody>
      </p:sp>
    </p:spTree>
    <p:extLst>
      <p:ext uri="{BB962C8B-B14F-4D97-AF65-F5344CB8AC3E}">
        <p14:creationId xmlns:p14="http://schemas.microsoft.com/office/powerpoint/2010/main" val="2908099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03" grpId="0"/>
      <p:bldP spid="132" grpId="0"/>
      <p:bldP spid="161" grpId="0"/>
      <p:bldP spid="24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3" name="TextBox 102"/>
          <p:cNvSpPr txBox="1"/>
          <p:nvPr/>
        </p:nvSpPr>
        <p:spPr>
          <a:xfrm>
            <a:off x="345872" y="3774106"/>
            <a:ext cx="1714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AV, gauss(10,10)</a:t>
            </a:r>
          </a:p>
        </p:txBody>
      </p:sp>
      <p:pic>
        <p:nvPicPr>
          <p:cNvPr id="131" name="Picture 1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2" name="TextBox 131"/>
          <p:cNvSpPr txBox="1"/>
          <p:nvPr/>
        </p:nvSpPr>
        <p:spPr>
          <a:xfrm>
            <a:off x="345872" y="6231619"/>
            <a:ext cx="18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SAV, gauss(10,10)</a:t>
            </a:r>
          </a:p>
        </p:txBody>
      </p:sp>
      <p:pic>
        <p:nvPicPr>
          <p:cNvPr id="160" name="Picture 1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61" name="TextBox 160"/>
          <p:cNvSpPr txBox="1"/>
          <p:nvPr/>
        </p:nvSpPr>
        <p:spPr>
          <a:xfrm>
            <a:off x="3191287" y="3774106"/>
            <a:ext cx="1319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1-AV (SNTV)</a:t>
            </a:r>
          </a:p>
        </p:txBody>
      </p:sp>
      <p:pic>
        <p:nvPicPr>
          <p:cNvPr id="246" name="Picture 2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47" name="TextBox 246"/>
          <p:cNvSpPr txBox="1"/>
          <p:nvPr/>
        </p:nvSpPr>
        <p:spPr>
          <a:xfrm>
            <a:off x="3191286" y="6231619"/>
            <a:ext cx="1205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k-AV (Bloc)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36700" y="1928138"/>
            <a:ext cx="2460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Problem with Bloc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1664" y="2632016"/>
            <a:ext cx="1792965" cy="2742182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 flipH="1">
            <a:off x="6805534" y="2499183"/>
            <a:ext cx="14990" cy="293176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50505" y="2632016"/>
            <a:ext cx="1365781" cy="2798935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64511" y="5673164"/>
            <a:ext cx="605180" cy="109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06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3" name="TextBox 102"/>
          <p:cNvSpPr txBox="1"/>
          <p:nvPr/>
        </p:nvSpPr>
        <p:spPr>
          <a:xfrm>
            <a:off x="345872" y="3774106"/>
            <a:ext cx="1714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AV, gauss(10,10)</a:t>
            </a:r>
          </a:p>
        </p:txBody>
      </p:sp>
      <p:pic>
        <p:nvPicPr>
          <p:cNvPr id="131" name="Picture 1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2" name="TextBox 131"/>
          <p:cNvSpPr txBox="1"/>
          <p:nvPr/>
        </p:nvSpPr>
        <p:spPr>
          <a:xfrm>
            <a:off x="345872" y="6231619"/>
            <a:ext cx="18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SAV, gauss(10,10)</a:t>
            </a:r>
          </a:p>
        </p:txBody>
      </p:sp>
      <p:pic>
        <p:nvPicPr>
          <p:cNvPr id="160" name="Picture 1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61" name="TextBox 160"/>
          <p:cNvSpPr txBox="1"/>
          <p:nvPr/>
        </p:nvSpPr>
        <p:spPr>
          <a:xfrm>
            <a:off x="3191287" y="3774106"/>
            <a:ext cx="1319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1-AV (SNTV)</a:t>
            </a:r>
          </a:p>
        </p:txBody>
      </p:sp>
      <p:pic>
        <p:nvPicPr>
          <p:cNvPr id="246" name="Picture 2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47" name="TextBox 246"/>
          <p:cNvSpPr txBox="1"/>
          <p:nvPr/>
        </p:nvSpPr>
        <p:spPr>
          <a:xfrm>
            <a:off x="3191286" y="6231619"/>
            <a:ext cx="1205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k-AV (Bloc)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36700" y="1928138"/>
            <a:ext cx="2460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Problem with Bloc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1664" y="2632016"/>
            <a:ext cx="1792965" cy="2742182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6805534" y="2499183"/>
            <a:ext cx="1410752" cy="2931768"/>
            <a:chOff x="6805534" y="2499183"/>
            <a:chExt cx="1410752" cy="2931768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6805534" y="2499183"/>
              <a:ext cx="14990" cy="2931768"/>
            </a:xfrm>
            <a:prstGeom prst="lin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8"/>
            <p:cNvSpPr/>
            <p:nvPr/>
          </p:nvSpPr>
          <p:spPr>
            <a:xfrm>
              <a:off x="6850505" y="2632016"/>
              <a:ext cx="1365781" cy="2798935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>
                <a:solidFill>
                  <a:schemeClr val="tx1"/>
                </a:solidFill>
              </a:endParaRPr>
            </a:p>
          </p:txBody>
        </p:sp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64511" y="5673164"/>
            <a:ext cx="605180" cy="109919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41381" y="5685706"/>
            <a:ext cx="558285" cy="101372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01606" y="5739391"/>
            <a:ext cx="511821" cy="91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26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0.07709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54" y="-11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249" name="Picture 2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1" name="Picture 2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3" name="Picture 2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5" name="Picture 25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7" name="Picture 2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9" name="Picture 25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1" name="Picture 26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3" name="Picture 26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5" name="Picture 26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7" name="Picture 26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9" name="Picture 26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71" name="Picture 27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73" name="Picture 27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75" name="Picture 27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277" name="Straight Connector 276"/>
          <p:cNvCxnSpPr/>
          <p:nvPr/>
        </p:nvCxnSpPr>
        <p:spPr>
          <a:xfrm flipV="1">
            <a:off x="6043612" y="1803438"/>
            <a:ext cx="0" cy="4797513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/>
          <p:cNvSpPr txBox="1"/>
          <p:nvPr/>
        </p:nvSpPr>
        <p:spPr>
          <a:xfrm>
            <a:off x="6517784" y="377410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STV</a:t>
            </a:r>
          </a:p>
        </p:txBody>
      </p:sp>
      <p:pic>
        <p:nvPicPr>
          <p:cNvPr id="308" name="Picture 30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10" name="Picture 30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12" name="Picture 31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14" name="Picture 313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16" name="Picture 315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18" name="Picture 317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20" name="Picture 31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22" name="Picture 321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24" name="Picture 323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26" name="Picture 325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28" name="Picture 327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30" name="Picture 329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32" name="Picture 331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34" name="Picture 333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335" name="TextBox 334"/>
          <p:cNvSpPr txBox="1"/>
          <p:nvPr/>
        </p:nvSpPr>
        <p:spPr>
          <a:xfrm>
            <a:off x="6517784" y="6231619"/>
            <a:ext cx="915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k-Borda</a:t>
            </a:r>
          </a:p>
        </p:txBody>
      </p:sp>
      <p:pic>
        <p:nvPicPr>
          <p:cNvPr id="97" name="Picture 96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99" name="TextBox 98"/>
          <p:cNvSpPr txBox="1"/>
          <p:nvPr/>
        </p:nvSpPr>
        <p:spPr>
          <a:xfrm>
            <a:off x="345872" y="3774106"/>
            <a:ext cx="1714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AV, gauss(10,10)</a:t>
            </a:r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4" name="TextBox 103"/>
          <p:cNvSpPr txBox="1"/>
          <p:nvPr/>
        </p:nvSpPr>
        <p:spPr>
          <a:xfrm>
            <a:off x="345872" y="6231619"/>
            <a:ext cx="18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SAV, gauss(10,10)</a:t>
            </a:r>
          </a:p>
        </p:txBody>
      </p:sp>
      <p:pic>
        <p:nvPicPr>
          <p:cNvPr id="106" name="Picture 105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8" name="TextBox 107"/>
          <p:cNvSpPr txBox="1"/>
          <p:nvPr/>
        </p:nvSpPr>
        <p:spPr>
          <a:xfrm>
            <a:off x="3191287" y="3774106"/>
            <a:ext cx="1319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1-AV (SNTV)</a:t>
            </a:r>
          </a:p>
        </p:txBody>
      </p:sp>
      <p:pic>
        <p:nvPicPr>
          <p:cNvPr id="110" name="Picture 109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12" name="TextBox 111"/>
          <p:cNvSpPr txBox="1"/>
          <p:nvPr/>
        </p:nvSpPr>
        <p:spPr>
          <a:xfrm>
            <a:off x="3191286" y="6231619"/>
            <a:ext cx="1205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k-AV (Bloc)</a:t>
            </a:r>
          </a:p>
        </p:txBody>
      </p:sp>
    </p:spTree>
    <p:extLst>
      <p:ext uri="{BB962C8B-B14F-4D97-AF65-F5344CB8AC3E}">
        <p14:creationId xmlns:p14="http://schemas.microsoft.com/office/powerpoint/2010/main" val="1225810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" grpId="0"/>
      <p:bldP spid="33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6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3" name="TextBox 102"/>
          <p:cNvSpPr txBox="1"/>
          <p:nvPr/>
        </p:nvSpPr>
        <p:spPr>
          <a:xfrm>
            <a:off x="345872" y="3774106"/>
            <a:ext cx="1714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AV, gauss(10,10)</a:t>
            </a:r>
          </a:p>
        </p:txBody>
      </p:sp>
      <p:pic>
        <p:nvPicPr>
          <p:cNvPr id="131" name="Picture 1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30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2" name="TextBox 131"/>
          <p:cNvSpPr txBox="1"/>
          <p:nvPr/>
        </p:nvSpPr>
        <p:spPr>
          <a:xfrm>
            <a:off x="345872" y="6231619"/>
            <a:ext cx="18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SAV, gauss(10,10)</a:t>
            </a:r>
          </a:p>
        </p:txBody>
      </p:sp>
      <p:pic>
        <p:nvPicPr>
          <p:cNvPr id="160" name="Picture 1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771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61" name="TextBox 160"/>
          <p:cNvSpPr txBox="1"/>
          <p:nvPr/>
        </p:nvSpPr>
        <p:spPr>
          <a:xfrm>
            <a:off x="3191287" y="3774106"/>
            <a:ext cx="1319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1-AV (SNTV)</a:t>
            </a:r>
          </a:p>
        </p:txBody>
      </p:sp>
      <p:pic>
        <p:nvPicPr>
          <p:cNvPr id="246" name="Picture 2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225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47" name="TextBox 246"/>
          <p:cNvSpPr txBox="1"/>
          <p:nvPr/>
        </p:nvSpPr>
        <p:spPr>
          <a:xfrm>
            <a:off x="3191286" y="6231619"/>
            <a:ext cx="1205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k-AV (Bloc)</a:t>
            </a:r>
          </a:p>
        </p:txBody>
      </p:sp>
      <p:pic>
        <p:nvPicPr>
          <p:cNvPr id="275" name="Picture 2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277" name="Straight Connector 276"/>
          <p:cNvCxnSpPr/>
          <p:nvPr/>
        </p:nvCxnSpPr>
        <p:spPr>
          <a:xfrm flipV="1">
            <a:off x="6043612" y="1803438"/>
            <a:ext cx="0" cy="4797513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/>
          <p:cNvSpPr txBox="1"/>
          <p:nvPr/>
        </p:nvSpPr>
        <p:spPr>
          <a:xfrm>
            <a:off x="6517784" y="377410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STV</a:t>
            </a:r>
          </a:p>
        </p:txBody>
      </p:sp>
      <p:pic>
        <p:nvPicPr>
          <p:cNvPr id="334" name="Picture 3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335" name="TextBox 334"/>
          <p:cNvSpPr txBox="1"/>
          <p:nvPr/>
        </p:nvSpPr>
        <p:spPr>
          <a:xfrm>
            <a:off x="6517784" y="6231619"/>
            <a:ext cx="915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k-Borda</a:t>
            </a:r>
          </a:p>
        </p:txBody>
      </p:sp>
      <p:sp>
        <p:nvSpPr>
          <p:cNvPr id="5" name="Oval 4"/>
          <p:cNvSpPr/>
          <p:nvPr/>
        </p:nvSpPr>
        <p:spPr>
          <a:xfrm>
            <a:off x="6314718" y="4291092"/>
            <a:ext cx="2746132" cy="2461427"/>
          </a:xfrm>
          <a:custGeom>
            <a:avLst/>
            <a:gdLst>
              <a:gd name="connsiteX0" fmla="*/ 0 w 2180075"/>
              <a:gd name="connsiteY0" fmla="*/ 1075545 h 2151089"/>
              <a:gd name="connsiteX1" fmla="*/ 1090038 w 2180075"/>
              <a:gd name="connsiteY1" fmla="*/ 0 h 2151089"/>
              <a:gd name="connsiteX2" fmla="*/ 2180076 w 2180075"/>
              <a:gd name="connsiteY2" fmla="*/ 1075545 h 2151089"/>
              <a:gd name="connsiteX3" fmla="*/ 1090038 w 2180075"/>
              <a:gd name="connsiteY3" fmla="*/ 2151090 h 2151089"/>
              <a:gd name="connsiteX4" fmla="*/ 0 w 2180075"/>
              <a:gd name="connsiteY4" fmla="*/ 1075545 h 2151089"/>
              <a:gd name="connsiteX0" fmla="*/ 59009 w 2239085"/>
              <a:gd name="connsiteY0" fmla="*/ 1152877 h 2228422"/>
              <a:gd name="connsiteX1" fmla="*/ 251807 w 2239085"/>
              <a:gd name="connsiteY1" fmla="*/ 203985 h 2228422"/>
              <a:gd name="connsiteX2" fmla="*/ 1149047 w 2239085"/>
              <a:gd name="connsiteY2" fmla="*/ 77332 h 2228422"/>
              <a:gd name="connsiteX3" fmla="*/ 2239085 w 2239085"/>
              <a:gd name="connsiteY3" fmla="*/ 1152877 h 2228422"/>
              <a:gd name="connsiteX4" fmla="*/ 1149047 w 2239085"/>
              <a:gd name="connsiteY4" fmla="*/ 2228422 h 2228422"/>
              <a:gd name="connsiteX5" fmla="*/ 59009 w 2239085"/>
              <a:gd name="connsiteY5" fmla="*/ 1152877 h 2228422"/>
              <a:gd name="connsiteX0" fmla="*/ 59009 w 2286418"/>
              <a:gd name="connsiteY0" fmla="*/ 1086226 h 2161771"/>
              <a:gd name="connsiteX1" fmla="*/ 251807 w 2286418"/>
              <a:gd name="connsiteY1" fmla="*/ 137334 h 2161771"/>
              <a:gd name="connsiteX2" fmla="*/ 1149047 w 2286418"/>
              <a:gd name="connsiteY2" fmla="*/ 10681 h 2161771"/>
              <a:gd name="connsiteX3" fmla="*/ 2090586 w 2286418"/>
              <a:gd name="connsiteY3" fmla="*/ 128766 h 2161771"/>
              <a:gd name="connsiteX4" fmla="*/ 2239085 w 2286418"/>
              <a:gd name="connsiteY4" fmla="*/ 1086226 h 2161771"/>
              <a:gd name="connsiteX5" fmla="*/ 1149047 w 2286418"/>
              <a:gd name="connsiteY5" fmla="*/ 2161771 h 2161771"/>
              <a:gd name="connsiteX6" fmla="*/ 59009 w 2286418"/>
              <a:gd name="connsiteY6" fmla="*/ 1086226 h 2161771"/>
              <a:gd name="connsiteX0" fmla="*/ 59009 w 2257483"/>
              <a:gd name="connsiteY0" fmla="*/ 1086226 h 2269740"/>
              <a:gd name="connsiteX1" fmla="*/ 251807 w 2257483"/>
              <a:gd name="connsiteY1" fmla="*/ 137334 h 2269740"/>
              <a:gd name="connsiteX2" fmla="*/ 1149047 w 2257483"/>
              <a:gd name="connsiteY2" fmla="*/ 10681 h 2269740"/>
              <a:gd name="connsiteX3" fmla="*/ 2090586 w 2257483"/>
              <a:gd name="connsiteY3" fmla="*/ 128766 h 2269740"/>
              <a:gd name="connsiteX4" fmla="*/ 2239085 w 2257483"/>
              <a:gd name="connsiteY4" fmla="*/ 1086226 h 2269740"/>
              <a:gd name="connsiteX5" fmla="*/ 2095881 w 2257483"/>
              <a:gd name="connsiteY5" fmla="*/ 2110546 h 2269740"/>
              <a:gd name="connsiteX6" fmla="*/ 1149047 w 2257483"/>
              <a:gd name="connsiteY6" fmla="*/ 2161771 h 2269740"/>
              <a:gd name="connsiteX7" fmla="*/ 59009 w 2257483"/>
              <a:gd name="connsiteY7" fmla="*/ 1086226 h 2269740"/>
              <a:gd name="connsiteX0" fmla="*/ 59009 w 2394428"/>
              <a:gd name="connsiteY0" fmla="*/ 1086226 h 2269740"/>
              <a:gd name="connsiteX1" fmla="*/ 251807 w 2394428"/>
              <a:gd name="connsiteY1" fmla="*/ 137334 h 2269740"/>
              <a:gd name="connsiteX2" fmla="*/ 1149047 w 2394428"/>
              <a:gd name="connsiteY2" fmla="*/ 10681 h 2269740"/>
              <a:gd name="connsiteX3" fmla="*/ 2090586 w 2394428"/>
              <a:gd name="connsiteY3" fmla="*/ 128766 h 2269740"/>
              <a:gd name="connsiteX4" fmla="*/ 2388986 w 2394428"/>
              <a:gd name="connsiteY4" fmla="*/ 1056246 h 2269740"/>
              <a:gd name="connsiteX5" fmla="*/ 2095881 w 2394428"/>
              <a:gd name="connsiteY5" fmla="*/ 2110546 h 2269740"/>
              <a:gd name="connsiteX6" fmla="*/ 1149047 w 2394428"/>
              <a:gd name="connsiteY6" fmla="*/ 2161771 h 2269740"/>
              <a:gd name="connsiteX7" fmla="*/ 59009 w 2394428"/>
              <a:gd name="connsiteY7" fmla="*/ 1086226 h 2269740"/>
              <a:gd name="connsiteX0" fmla="*/ 1356 w 2336775"/>
              <a:gd name="connsiteY0" fmla="*/ 1086226 h 2238592"/>
              <a:gd name="connsiteX1" fmla="*/ 194154 w 2336775"/>
              <a:gd name="connsiteY1" fmla="*/ 137334 h 2238592"/>
              <a:gd name="connsiteX2" fmla="*/ 1091394 w 2336775"/>
              <a:gd name="connsiteY2" fmla="*/ 10681 h 2238592"/>
              <a:gd name="connsiteX3" fmla="*/ 2032933 w 2336775"/>
              <a:gd name="connsiteY3" fmla="*/ 128766 h 2238592"/>
              <a:gd name="connsiteX4" fmla="*/ 2331333 w 2336775"/>
              <a:gd name="connsiteY4" fmla="*/ 1056246 h 2238592"/>
              <a:gd name="connsiteX5" fmla="*/ 2038228 w 2336775"/>
              <a:gd name="connsiteY5" fmla="*/ 2110546 h 2238592"/>
              <a:gd name="connsiteX6" fmla="*/ 1091394 w 2336775"/>
              <a:gd name="connsiteY6" fmla="*/ 2161771 h 2238592"/>
              <a:gd name="connsiteX7" fmla="*/ 239409 w 2336775"/>
              <a:gd name="connsiteY7" fmla="*/ 2155515 h 2238592"/>
              <a:gd name="connsiteX8" fmla="*/ 1356 w 2336775"/>
              <a:gd name="connsiteY8" fmla="*/ 1086226 h 2238592"/>
              <a:gd name="connsiteX0" fmla="*/ 1356 w 2336775"/>
              <a:gd name="connsiteY0" fmla="*/ 1086226 h 2431972"/>
              <a:gd name="connsiteX1" fmla="*/ 194154 w 2336775"/>
              <a:gd name="connsiteY1" fmla="*/ 137334 h 2431972"/>
              <a:gd name="connsiteX2" fmla="*/ 1091394 w 2336775"/>
              <a:gd name="connsiteY2" fmla="*/ 10681 h 2431972"/>
              <a:gd name="connsiteX3" fmla="*/ 2032933 w 2336775"/>
              <a:gd name="connsiteY3" fmla="*/ 128766 h 2431972"/>
              <a:gd name="connsiteX4" fmla="*/ 2331333 w 2336775"/>
              <a:gd name="connsiteY4" fmla="*/ 1056246 h 2431972"/>
              <a:gd name="connsiteX5" fmla="*/ 2038228 w 2336775"/>
              <a:gd name="connsiteY5" fmla="*/ 2110546 h 2431972"/>
              <a:gd name="connsiteX6" fmla="*/ 1241295 w 2336775"/>
              <a:gd name="connsiteY6" fmla="*/ 2431594 h 2431972"/>
              <a:gd name="connsiteX7" fmla="*/ 239409 w 2336775"/>
              <a:gd name="connsiteY7" fmla="*/ 2155515 h 2431972"/>
              <a:gd name="connsiteX8" fmla="*/ 1356 w 2336775"/>
              <a:gd name="connsiteY8" fmla="*/ 1086226 h 2431972"/>
              <a:gd name="connsiteX0" fmla="*/ 1356 w 2336775"/>
              <a:gd name="connsiteY0" fmla="*/ 1086226 h 2466092"/>
              <a:gd name="connsiteX1" fmla="*/ 194154 w 2336775"/>
              <a:gd name="connsiteY1" fmla="*/ 137334 h 2466092"/>
              <a:gd name="connsiteX2" fmla="*/ 1091394 w 2336775"/>
              <a:gd name="connsiteY2" fmla="*/ 10681 h 2466092"/>
              <a:gd name="connsiteX3" fmla="*/ 2032933 w 2336775"/>
              <a:gd name="connsiteY3" fmla="*/ 128766 h 2466092"/>
              <a:gd name="connsiteX4" fmla="*/ 2331333 w 2336775"/>
              <a:gd name="connsiteY4" fmla="*/ 1056246 h 2466092"/>
              <a:gd name="connsiteX5" fmla="*/ 2038228 w 2336775"/>
              <a:gd name="connsiteY5" fmla="*/ 2110546 h 2466092"/>
              <a:gd name="connsiteX6" fmla="*/ 1241295 w 2336775"/>
              <a:gd name="connsiteY6" fmla="*/ 2431594 h 2466092"/>
              <a:gd name="connsiteX7" fmla="*/ 239409 w 2336775"/>
              <a:gd name="connsiteY7" fmla="*/ 2335738 h 2466092"/>
              <a:gd name="connsiteX8" fmla="*/ 1356 w 2336775"/>
              <a:gd name="connsiteY8" fmla="*/ 1086226 h 2466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36775" h="2466092">
                <a:moveTo>
                  <a:pt x="1356" y="1086226"/>
                </a:moveTo>
                <a:cubicBezTo>
                  <a:pt x="-6187" y="719825"/>
                  <a:pt x="12481" y="316592"/>
                  <a:pt x="194154" y="137334"/>
                </a:cubicBezTo>
                <a:cubicBezTo>
                  <a:pt x="375827" y="-41923"/>
                  <a:pt x="784931" y="12109"/>
                  <a:pt x="1091394" y="10681"/>
                </a:cubicBezTo>
                <a:cubicBezTo>
                  <a:pt x="1397857" y="9253"/>
                  <a:pt x="1851260" y="-50491"/>
                  <a:pt x="2032933" y="128766"/>
                </a:cubicBezTo>
                <a:cubicBezTo>
                  <a:pt x="2214606" y="308024"/>
                  <a:pt x="2367926" y="780913"/>
                  <a:pt x="2331333" y="1056246"/>
                </a:cubicBezTo>
                <a:cubicBezTo>
                  <a:pt x="2294740" y="1331579"/>
                  <a:pt x="2219901" y="1931289"/>
                  <a:pt x="2038228" y="2110546"/>
                </a:cubicBezTo>
                <a:cubicBezTo>
                  <a:pt x="1856555" y="2289804"/>
                  <a:pt x="1541098" y="2394062"/>
                  <a:pt x="1241295" y="2431594"/>
                </a:cubicBezTo>
                <a:cubicBezTo>
                  <a:pt x="941492" y="2469126"/>
                  <a:pt x="421082" y="2514996"/>
                  <a:pt x="239409" y="2335738"/>
                </a:cubicBezTo>
                <a:cubicBezTo>
                  <a:pt x="57736" y="2156481"/>
                  <a:pt x="8899" y="1452627"/>
                  <a:pt x="1356" y="1086226"/>
                </a:cubicBezTo>
                <a:close/>
              </a:path>
            </a:pathLst>
          </a:custGeom>
          <a:noFill/>
          <a:ln w="190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" name="Explosion: 14 Points 5"/>
          <p:cNvSpPr/>
          <p:nvPr/>
        </p:nvSpPr>
        <p:spPr>
          <a:xfrm>
            <a:off x="523732" y="1699908"/>
            <a:ext cx="2098623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99" name="Explosion: 14 Points 98"/>
          <p:cNvSpPr/>
          <p:nvPr/>
        </p:nvSpPr>
        <p:spPr>
          <a:xfrm rot="2685564">
            <a:off x="3419040" y="1839653"/>
            <a:ext cx="2098623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01" name="Explosion: 14 Points 100"/>
          <p:cNvSpPr/>
          <p:nvPr/>
        </p:nvSpPr>
        <p:spPr>
          <a:xfrm rot="4631976">
            <a:off x="6577182" y="1839653"/>
            <a:ext cx="2330501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04" name="Explosion: 14 Points 103"/>
          <p:cNvSpPr/>
          <p:nvPr/>
        </p:nvSpPr>
        <p:spPr>
          <a:xfrm rot="1892467">
            <a:off x="593773" y="4238854"/>
            <a:ext cx="2098623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06" name="Explosion: 14 Points 105"/>
          <p:cNvSpPr/>
          <p:nvPr/>
        </p:nvSpPr>
        <p:spPr>
          <a:xfrm rot="4810703">
            <a:off x="3309913" y="4215884"/>
            <a:ext cx="2098623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033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9" grpId="0" animBg="1"/>
      <p:bldP spid="101" grpId="0" animBg="1"/>
      <p:bldP spid="104" grpId="0" animBg="1"/>
      <p:bldP spid="10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275" name="Picture 2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277" name="Straight Connector 276"/>
          <p:cNvCxnSpPr/>
          <p:nvPr/>
        </p:nvCxnSpPr>
        <p:spPr>
          <a:xfrm flipV="1">
            <a:off x="6043612" y="1803438"/>
            <a:ext cx="0" cy="4797513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/>
          <p:cNvSpPr txBox="1"/>
          <p:nvPr/>
        </p:nvSpPr>
        <p:spPr>
          <a:xfrm>
            <a:off x="6517784" y="377410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STV</a:t>
            </a:r>
          </a:p>
        </p:txBody>
      </p:sp>
      <p:pic>
        <p:nvPicPr>
          <p:cNvPr id="334" name="Picture 3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335" name="TextBox 334"/>
          <p:cNvSpPr txBox="1"/>
          <p:nvPr/>
        </p:nvSpPr>
        <p:spPr>
          <a:xfrm>
            <a:off x="6517784" y="6231619"/>
            <a:ext cx="915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k-Borda</a:t>
            </a:r>
          </a:p>
        </p:txBody>
      </p:sp>
      <p:sp>
        <p:nvSpPr>
          <p:cNvPr id="5" name="Oval 4"/>
          <p:cNvSpPr/>
          <p:nvPr/>
        </p:nvSpPr>
        <p:spPr>
          <a:xfrm>
            <a:off x="6314718" y="4291092"/>
            <a:ext cx="2746132" cy="2461427"/>
          </a:xfrm>
          <a:custGeom>
            <a:avLst/>
            <a:gdLst>
              <a:gd name="connsiteX0" fmla="*/ 0 w 2180075"/>
              <a:gd name="connsiteY0" fmla="*/ 1075545 h 2151089"/>
              <a:gd name="connsiteX1" fmla="*/ 1090038 w 2180075"/>
              <a:gd name="connsiteY1" fmla="*/ 0 h 2151089"/>
              <a:gd name="connsiteX2" fmla="*/ 2180076 w 2180075"/>
              <a:gd name="connsiteY2" fmla="*/ 1075545 h 2151089"/>
              <a:gd name="connsiteX3" fmla="*/ 1090038 w 2180075"/>
              <a:gd name="connsiteY3" fmla="*/ 2151090 h 2151089"/>
              <a:gd name="connsiteX4" fmla="*/ 0 w 2180075"/>
              <a:gd name="connsiteY4" fmla="*/ 1075545 h 2151089"/>
              <a:gd name="connsiteX0" fmla="*/ 59009 w 2239085"/>
              <a:gd name="connsiteY0" fmla="*/ 1152877 h 2228422"/>
              <a:gd name="connsiteX1" fmla="*/ 251807 w 2239085"/>
              <a:gd name="connsiteY1" fmla="*/ 203985 h 2228422"/>
              <a:gd name="connsiteX2" fmla="*/ 1149047 w 2239085"/>
              <a:gd name="connsiteY2" fmla="*/ 77332 h 2228422"/>
              <a:gd name="connsiteX3" fmla="*/ 2239085 w 2239085"/>
              <a:gd name="connsiteY3" fmla="*/ 1152877 h 2228422"/>
              <a:gd name="connsiteX4" fmla="*/ 1149047 w 2239085"/>
              <a:gd name="connsiteY4" fmla="*/ 2228422 h 2228422"/>
              <a:gd name="connsiteX5" fmla="*/ 59009 w 2239085"/>
              <a:gd name="connsiteY5" fmla="*/ 1152877 h 2228422"/>
              <a:gd name="connsiteX0" fmla="*/ 59009 w 2286418"/>
              <a:gd name="connsiteY0" fmla="*/ 1086226 h 2161771"/>
              <a:gd name="connsiteX1" fmla="*/ 251807 w 2286418"/>
              <a:gd name="connsiteY1" fmla="*/ 137334 h 2161771"/>
              <a:gd name="connsiteX2" fmla="*/ 1149047 w 2286418"/>
              <a:gd name="connsiteY2" fmla="*/ 10681 h 2161771"/>
              <a:gd name="connsiteX3" fmla="*/ 2090586 w 2286418"/>
              <a:gd name="connsiteY3" fmla="*/ 128766 h 2161771"/>
              <a:gd name="connsiteX4" fmla="*/ 2239085 w 2286418"/>
              <a:gd name="connsiteY4" fmla="*/ 1086226 h 2161771"/>
              <a:gd name="connsiteX5" fmla="*/ 1149047 w 2286418"/>
              <a:gd name="connsiteY5" fmla="*/ 2161771 h 2161771"/>
              <a:gd name="connsiteX6" fmla="*/ 59009 w 2286418"/>
              <a:gd name="connsiteY6" fmla="*/ 1086226 h 2161771"/>
              <a:gd name="connsiteX0" fmla="*/ 59009 w 2257483"/>
              <a:gd name="connsiteY0" fmla="*/ 1086226 h 2269740"/>
              <a:gd name="connsiteX1" fmla="*/ 251807 w 2257483"/>
              <a:gd name="connsiteY1" fmla="*/ 137334 h 2269740"/>
              <a:gd name="connsiteX2" fmla="*/ 1149047 w 2257483"/>
              <a:gd name="connsiteY2" fmla="*/ 10681 h 2269740"/>
              <a:gd name="connsiteX3" fmla="*/ 2090586 w 2257483"/>
              <a:gd name="connsiteY3" fmla="*/ 128766 h 2269740"/>
              <a:gd name="connsiteX4" fmla="*/ 2239085 w 2257483"/>
              <a:gd name="connsiteY4" fmla="*/ 1086226 h 2269740"/>
              <a:gd name="connsiteX5" fmla="*/ 2095881 w 2257483"/>
              <a:gd name="connsiteY5" fmla="*/ 2110546 h 2269740"/>
              <a:gd name="connsiteX6" fmla="*/ 1149047 w 2257483"/>
              <a:gd name="connsiteY6" fmla="*/ 2161771 h 2269740"/>
              <a:gd name="connsiteX7" fmla="*/ 59009 w 2257483"/>
              <a:gd name="connsiteY7" fmla="*/ 1086226 h 2269740"/>
              <a:gd name="connsiteX0" fmla="*/ 59009 w 2394428"/>
              <a:gd name="connsiteY0" fmla="*/ 1086226 h 2269740"/>
              <a:gd name="connsiteX1" fmla="*/ 251807 w 2394428"/>
              <a:gd name="connsiteY1" fmla="*/ 137334 h 2269740"/>
              <a:gd name="connsiteX2" fmla="*/ 1149047 w 2394428"/>
              <a:gd name="connsiteY2" fmla="*/ 10681 h 2269740"/>
              <a:gd name="connsiteX3" fmla="*/ 2090586 w 2394428"/>
              <a:gd name="connsiteY3" fmla="*/ 128766 h 2269740"/>
              <a:gd name="connsiteX4" fmla="*/ 2388986 w 2394428"/>
              <a:gd name="connsiteY4" fmla="*/ 1056246 h 2269740"/>
              <a:gd name="connsiteX5" fmla="*/ 2095881 w 2394428"/>
              <a:gd name="connsiteY5" fmla="*/ 2110546 h 2269740"/>
              <a:gd name="connsiteX6" fmla="*/ 1149047 w 2394428"/>
              <a:gd name="connsiteY6" fmla="*/ 2161771 h 2269740"/>
              <a:gd name="connsiteX7" fmla="*/ 59009 w 2394428"/>
              <a:gd name="connsiteY7" fmla="*/ 1086226 h 2269740"/>
              <a:gd name="connsiteX0" fmla="*/ 1356 w 2336775"/>
              <a:gd name="connsiteY0" fmla="*/ 1086226 h 2238592"/>
              <a:gd name="connsiteX1" fmla="*/ 194154 w 2336775"/>
              <a:gd name="connsiteY1" fmla="*/ 137334 h 2238592"/>
              <a:gd name="connsiteX2" fmla="*/ 1091394 w 2336775"/>
              <a:gd name="connsiteY2" fmla="*/ 10681 h 2238592"/>
              <a:gd name="connsiteX3" fmla="*/ 2032933 w 2336775"/>
              <a:gd name="connsiteY3" fmla="*/ 128766 h 2238592"/>
              <a:gd name="connsiteX4" fmla="*/ 2331333 w 2336775"/>
              <a:gd name="connsiteY4" fmla="*/ 1056246 h 2238592"/>
              <a:gd name="connsiteX5" fmla="*/ 2038228 w 2336775"/>
              <a:gd name="connsiteY5" fmla="*/ 2110546 h 2238592"/>
              <a:gd name="connsiteX6" fmla="*/ 1091394 w 2336775"/>
              <a:gd name="connsiteY6" fmla="*/ 2161771 h 2238592"/>
              <a:gd name="connsiteX7" fmla="*/ 239409 w 2336775"/>
              <a:gd name="connsiteY7" fmla="*/ 2155515 h 2238592"/>
              <a:gd name="connsiteX8" fmla="*/ 1356 w 2336775"/>
              <a:gd name="connsiteY8" fmla="*/ 1086226 h 2238592"/>
              <a:gd name="connsiteX0" fmla="*/ 1356 w 2336775"/>
              <a:gd name="connsiteY0" fmla="*/ 1086226 h 2431972"/>
              <a:gd name="connsiteX1" fmla="*/ 194154 w 2336775"/>
              <a:gd name="connsiteY1" fmla="*/ 137334 h 2431972"/>
              <a:gd name="connsiteX2" fmla="*/ 1091394 w 2336775"/>
              <a:gd name="connsiteY2" fmla="*/ 10681 h 2431972"/>
              <a:gd name="connsiteX3" fmla="*/ 2032933 w 2336775"/>
              <a:gd name="connsiteY3" fmla="*/ 128766 h 2431972"/>
              <a:gd name="connsiteX4" fmla="*/ 2331333 w 2336775"/>
              <a:gd name="connsiteY4" fmla="*/ 1056246 h 2431972"/>
              <a:gd name="connsiteX5" fmla="*/ 2038228 w 2336775"/>
              <a:gd name="connsiteY5" fmla="*/ 2110546 h 2431972"/>
              <a:gd name="connsiteX6" fmla="*/ 1241295 w 2336775"/>
              <a:gd name="connsiteY6" fmla="*/ 2431594 h 2431972"/>
              <a:gd name="connsiteX7" fmla="*/ 239409 w 2336775"/>
              <a:gd name="connsiteY7" fmla="*/ 2155515 h 2431972"/>
              <a:gd name="connsiteX8" fmla="*/ 1356 w 2336775"/>
              <a:gd name="connsiteY8" fmla="*/ 1086226 h 2431972"/>
              <a:gd name="connsiteX0" fmla="*/ 1356 w 2336775"/>
              <a:gd name="connsiteY0" fmla="*/ 1086226 h 2466092"/>
              <a:gd name="connsiteX1" fmla="*/ 194154 w 2336775"/>
              <a:gd name="connsiteY1" fmla="*/ 137334 h 2466092"/>
              <a:gd name="connsiteX2" fmla="*/ 1091394 w 2336775"/>
              <a:gd name="connsiteY2" fmla="*/ 10681 h 2466092"/>
              <a:gd name="connsiteX3" fmla="*/ 2032933 w 2336775"/>
              <a:gd name="connsiteY3" fmla="*/ 128766 h 2466092"/>
              <a:gd name="connsiteX4" fmla="*/ 2331333 w 2336775"/>
              <a:gd name="connsiteY4" fmla="*/ 1056246 h 2466092"/>
              <a:gd name="connsiteX5" fmla="*/ 2038228 w 2336775"/>
              <a:gd name="connsiteY5" fmla="*/ 2110546 h 2466092"/>
              <a:gd name="connsiteX6" fmla="*/ 1241295 w 2336775"/>
              <a:gd name="connsiteY6" fmla="*/ 2431594 h 2466092"/>
              <a:gd name="connsiteX7" fmla="*/ 239409 w 2336775"/>
              <a:gd name="connsiteY7" fmla="*/ 2335738 h 2466092"/>
              <a:gd name="connsiteX8" fmla="*/ 1356 w 2336775"/>
              <a:gd name="connsiteY8" fmla="*/ 1086226 h 2466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36775" h="2466092">
                <a:moveTo>
                  <a:pt x="1356" y="1086226"/>
                </a:moveTo>
                <a:cubicBezTo>
                  <a:pt x="-6187" y="719825"/>
                  <a:pt x="12481" y="316592"/>
                  <a:pt x="194154" y="137334"/>
                </a:cubicBezTo>
                <a:cubicBezTo>
                  <a:pt x="375827" y="-41923"/>
                  <a:pt x="784931" y="12109"/>
                  <a:pt x="1091394" y="10681"/>
                </a:cubicBezTo>
                <a:cubicBezTo>
                  <a:pt x="1397857" y="9253"/>
                  <a:pt x="1851260" y="-50491"/>
                  <a:pt x="2032933" y="128766"/>
                </a:cubicBezTo>
                <a:cubicBezTo>
                  <a:pt x="2214606" y="308024"/>
                  <a:pt x="2367926" y="780913"/>
                  <a:pt x="2331333" y="1056246"/>
                </a:cubicBezTo>
                <a:cubicBezTo>
                  <a:pt x="2294740" y="1331579"/>
                  <a:pt x="2219901" y="1931289"/>
                  <a:pt x="2038228" y="2110546"/>
                </a:cubicBezTo>
                <a:cubicBezTo>
                  <a:pt x="1856555" y="2289804"/>
                  <a:pt x="1541098" y="2394062"/>
                  <a:pt x="1241295" y="2431594"/>
                </a:cubicBezTo>
                <a:cubicBezTo>
                  <a:pt x="941492" y="2469126"/>
                  <a:pt x="421082" y="2514996"/>
                  <a:pt x="239409" y="2335738"/>
                </a:cubicBezTo>
                <a:cubicBezTo>
                  <a:pt x="57736" y="2156481"/>
                  <a:pt x="8899" y="1452627"/>
                  <a:pt x="1356" y="1086226"/>
                </a:cubicBezTo>
                <a:close/>
              </a:path>
            </a:pathLst>
          </a:custGeom>
          <a:noFill/>
          <a:ln w="190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01" name="Explosion: 14 Points 100"/>
          <p:cNvSpPr/>
          <p:nvPr/>
        </p:nvSpPr>
        <p:spPr>
          <a:xfrm rot="4631976">
            <a:off x="6577182" y="1839653"/>
            <a:ext cx="2330501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24" name="Picture 22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26" name="Picture 22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52" name="TextBox 51"/>
          <p:cNvSpPr txBox="1"/>
          <p:nvPr/>
        </p:nvSpPr>
        <p:spPr>
          <a:xfrm>
            <a:off x="888949" y="5908453"/>
            <a:ext cx="250801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pl-PL" dirty="0"/>
              <a:t>Approval, uniform(1,1000)</a:t>
            </a:r>
          </a:p>
        </p:txBody>
      </p:sp>
    </p:spTree>
    <p:extLst>
      <p:ext uri="{BB962C8B-B14F-4D97-AF65-F5344CB8AC3E}">
        <p14:creationId xmlns:p14="http://schemas.microsoft.com/office/powerpoint/2010/main" val="400332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45872" y="1291740"/>
            <a:ext cx="4171536" cy="2535173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640238" y="1291740"/>
            <a:ext cx="4217545" cy="2535174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 A stable rule selects stable committee whenever one exists.</a:t>
            </a:r>
          </a:p>
        </p:txBody>
      </p:sp>
      <p:sp>
        <p:nvSpPr>
          <p:cNvPr id="32" name="Left Brace 31"/>
          <p:cNvSpPr/>
          <p:nvPr/>
        </p:nvSpPr>
        <p:spPr>
          <a:xfrm rot="16200000">
            <a:off x="4403935" y="-158640"/>
            <a:ext cx="395785" cy="8511912"/>
          </a:xfrm>
          <a:prstGeom prst="leftBrace">
            <a:avLst>
              <a:gd name="adj1" fmla="val 8333"/>
              <a:gd name="adj2" fmla="val 50321"/>
            </a:avLst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TextBox 32"/>
          <p:cNvSpPr txBox="1"/>
          <p:nvPr/>
        </p:nvSpPr>
        <p:spPr>
          <a:xfrm>
            <a:off x="3610180" y="4285763"/>
            <a:ext cx="21098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>
                <a:solidFill>
                  <a:srgbClr val="FF0000"/>
                </a:solidFill>
              </a:rPr>
              <a:t>Perfect Rule?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64360" y="5919212"/>
            <a:ext cx="8906096" cy="745545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</p:spTree>
    <p:extLst>
      <p:ext uri="{BB962C8B-B14F-4D97-AF65-F5344CB8AC3E}">
        <p14:creationId xmlns:p14="http://schemas.microsoft.com/office/powerpoint/2010/main" val="121847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2" grpId="0" animBg="1"/>
      <p:bldP spid="33" grpId="0"/>
      <p:bldP spid="3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029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candidate-monotone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483" y="535296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k = 1</a:t>
            </a:r>
          </a:p>
        </p:txBody>
      </p:sp>
    </p:spTree>
    <p:extLst>
      <p:ext uri="{BB962C8B-B14F-4D97-AF65-F5344CB8AC3E}">
        <p14:creationId xmlns:p14="http://schemas.microsoft.com/office/powerpoint/2010/main" val="156019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7" grpId="0"/>
      <p:bldP spid="8" grpId="0" animBg="1"/>
      <p:bldP spid="1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136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committee-monotone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247" y="4256704"/>
            <a:ext cx="447675" cy="5810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483" y="535296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k = 2</a:t>
            </a:r>
          </a:p>
        </p:txBody>
      </p:sp>
    </p:spTree>
    <p:extLst>
      <p:ext uri="{BB962C8B-B14F-4D97-AF65-F5344CB8AC3E}">
        <p14:creationId xmlns:p14="http://schemas.microsoft.com/office/powerpoint/2010/main" val="399863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136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committee-monotone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247" y="4256704"/>
            <a:ext cx="447675" cy="58102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892" y="4209369"/>
            <a:ext cx="361950" cy="6572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483" y="535296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k = 3</a:t>
            </a:r>
          </a:p>
        </p:txBody>
      </p:sp>
    </p:spTree>
    <p:extLst>
      <p:ext uri="{BB962C8B-B14F-4D97-AF65-F5344CB8AC3E}">
        <p14:creationId xmlns:p14="http://schemas.microsoft.com/office/powerpoint/2010/main" val="16088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136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committee-monotone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247" y="4256704"/>
            <a:ext cx="447675" cy="58102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892" y="4209369"/>
            <a:ext cx="361950" cy="65722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1143" y="4179909"/>
            <a:ext cx="371475" cy="6477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483" y="535296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k = 4</a:t>
            </a:r>
          </a:p>
        </p:txBody>
      </p:sp>
    </p:spTree>
    <p:extLst>
      <p:ext uri="{BB962C8B-B14F-4D97-AF65-F5344CB8AC3E}">
        <p14:creationId xmlns:p14="http://schemas.microsoft.com/office/powerpoint/2010/main" val="419306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136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committee-monotone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247" y="4256704"/>
            <a:ext cx="447675" cy="58102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892" y="4209369"/>
            <a:ext cx="361950" cy="65722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1143" y="4179909"/>
            <a:ext cx="371475" cy="6477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00040" y="4153534"/>
            <a:ext cx="352425" cy="6286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483" y="535296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k = 5</a:t>
            </a:r>
          </a:p>
        </p:txBody>
      </p:sp>
    </p:spTree>
    <p:extLst>
      <p:ext uri="{BB962C8B-B14F-4D97-AF65-F5344CB8AC3E}">
        <p14:creationId xmlns:p14="http://schemas.microsoft.com/office/powerpoint/2010/main" val="96008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136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committee-monotone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247" y="4256704"/>
            <a:ext cx="447675" cy="58102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892" y="4209369"/>
            <a:ext cx="361950" cy="65722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1143" y="4179909"/>
            <a:ext cx="371475" cy="6477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00040" y="4153534"/>
            <a:ext cx="352425" cy="62865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075337" y="4256704"/>
            <a:ext cx="26789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/>
              <a:t>&gt;      &gt;      &gt;      &gt;</a:t>
            </a:r>
          </a:p>
        </p:txBody>
      </p:sp>
    </p:spTree>
    <p:extLst>
      <p:ext uri="{BB962C8B-B14F-4D97-AF65-F5344CB8AC3E}">
        <p14:creationId xmlns:p14="http://schemas.microsoft.com/office/powerpoint/2010/main" val="355125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421" y="2105578"/>
            <a:ext cx="3526673" cy="1838626"/>
          </a:xfrm>
          <a:prstGeom prst="rect">
            <a:avLst/>
          </a:prstGeom>
          <a:solidFill>
            <a:srgbClr val="F4EEBA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Theorem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Every committee-monotone rule corresponds to a social welfare function (and the other way round)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7422" y="4168665"/>
            <a:ext cx="3526672" cy="2511104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Monotone Rules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SNTV (1-AV)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200" b="1" dirty="0">
              <a:solidFill>
                <a:schemeClr val="tx1"/>
              </a:solidFill>
            </a:endParaRPr>
          </a:p>
        </p:txBody>
      </p:sp>
      <p:sp>
        <p:nvSpPr>
          <p:cNvPr id="6" name="pole tekstowe 8"/>
          <p:cNvSpPr txBox="1"/>
          <p:nvPr/>
        </p:nvSpPr>
        <p:spPr>
          <a:xfrm>
            <a:off x="4936979" y="274294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7" name="pole tekstowe 9"/>
          <p:cNvSpPr txBox="1"/>
          <p:nvPr/>
        </p:nvSpPr>
        <p:spPr>
          <a:xfrm>
            <a:off x="4937168" y="5059049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8" name="pole tekstowe 10"/>
          <p:cNvSpPr txBox="1"/>
          <p:nvPr/>
        </p:nvSpPr>
        <p:spPr>
          <a:xfrm>
            <a:off x="4936979" y="332043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9" name="pole tekstowe 11"/>
          <p:cNvSpPr txBox="1"/>
          <p:nvPr/>
        </p:nvSpPr>
        <p:spPr>
          <a:xfrm>
            <a:off x="4936979" y="3936558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0" name="pole tekstowe 12"/>
          <p:cNvSpPr txBox="1"/>
          <p:nvPr/>
        </p:nvSpPr>
        <p:spPr>
          <a:xfrm>
            <a:off x="4936979" y="559698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1" name="pole tekstowe 13"/>
          <p:cNvSpPr txBox="1"/>
          <p:nvPr/>
        </p:nvSpPr>
        <p:spPr>
          <a:xfrm>
            <a:off x="4937168" y="443797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155" y="2712071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4155" y="2345854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1        0        0      0       0</a:t>
            </a:r>
          </a:p>
        </p:txBody>
      </p:sp>
    </p:spTree>
    <p:extLst>
      <p:ext uri="{BB962C8B-B14F-4D97-AF65-F5344CB8AC3E}">
        <p14:creationId xmlns:p14="http://schemas.microsoft.com/office/powerpoint/2010/main" val="3199589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6" grpId="0"/>
      <p:bldP spid="7" grpId="0"/>
      <p:bldP spid="8" grpId="0"/>
      <p:bldP spid="9" grpId="0"/>
      <p:bldP spid="10" grpId="0"/>
      <p:bldP spid="11" grpId="0"/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421" y="2105578"/>
            <a:ext cx="3526673" cy="1838626"/>
          </a:xfrm>
          <a:prstGeom prst="rect">
            <a:avLst/>
          </a:prstGeom>
          <a:solidFill>
            <a:srgbClr val="F4EEBA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Theorem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Every committee-monotone rule corresponds to a social welfare function (and the other way round)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7422" y="4168665"/>
            <a:ext cx="3526672" cy="2511104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Monotone Rules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SNTV (1-AV)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k-Borda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200" b="1" dirty="0">
              <a:solidFill>
                <a:schemeClr val="tx1"/>
              </a:solidFill>
            </a:endParaRPr>
          </a:p>
        </p:txBody>
      </p:sp>
      <p:sp>
        <p:nvSpPr>
          <p:cNvPr id="6" name="pole tekstowe 8"/>
          <p:cNvSpPr txBox="1"/>
          <p:nvPr/>
        </p:nvSpPr>
        <p:spPr>
          <a:xfrm>
            <a:off x="4936979" y="274294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7" name="pole tekstowe 9"/>
          <p:cNvSpPr txBox="1"/>
          <p:nvPr/>
        </p:nvSpPr>
        <p:spPr>
          <a:xfrm>
            <a:off x="4937168" y="5059049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8" name="pole tekstowe 10"/>
          <p:cNvSpPr txBox="1"/>
          <p:nvPr/>
        </p:nvSpPr>
        <p:spPr>
          <a:xfrm>
            <a:off x="4936979" y="332043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9" name="pole tekstowe 11"/>
          <p:cNvSpPr txBox="1"/>
          <p:nvPr/>
        </p:nvSpPr>
        <p:spPr>
          <a:xfrm>
            <a:off x="4936979" y="3936558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0" name="pole tekstowe 12"/>
          <p:cNvSpPr txBox="1"/>
          <p:nvPr/>
        </p:nvSpPr>
        <p:spPr>
          <a:xfrm>
            <a:off x="4936979" y="559698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1" name="pole tekstowe 13"/>
          <p:cNvSpPr txBox="1"/>
          <p:nvPr/>
        </p:nvSpPr>
        <p:spPr>
          <a:xfrm>
            <a:off x="4937168" y="443797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155" y="2712071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4155" y="2345854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4        3        2      1       0</a:t>
            </a:r>
          </a:p>
        </p:txBody>
      </p:sp>
    </p:spTree>
    <p:extLst>
      <p:ext uri="{BB962C8B-B14F-4D97-AF65-F5344CB8AC3E}">
        <p14:creationId xmlns:p14="http://schemas.microsoft.com/office/powerpoint/2010/main" val="235060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421" y="2105578"/>
            <a:ext cx="3526673" cy="1838626"/>
          </a:xfrm>
          <a:prstGeom prst="rect">
            <a:avLst/>
          </a:prstGeom>
          <a:solidFill>
            <a:srgbClr val="F4EEBA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Theorem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Every committee-monotone rule corresponds to a social welfare function (and the other way round)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7422" y="4168665"/>
            <a:ext cx="3526672" cy="2511104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Monotone Rules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SNTV (1-AV)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k-Borda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Bloc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200" b="1" dirty="0">
              <a:solidFill>
                <a:schemeClr val="tx1"/>
              </a:solidFill>
            </a:endParaRPr>
          </a:p>
        </p:txBody>
      </p:sp>
      <p:sp>
        <p:nvSpPr>
          <p:cNvPr id="6" name="pole tekstowe 8"/>
          <p:cNvSpPr txBox="1"/>
          <p:nvPr/>
        </p:nvSpPr>
        <p:spPr>
          <a:xfrm>
            <a:off x="4936979" y="274294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7" name="pole tekstowe 9"/>
          <p:cNvSpPr txBox="1"/>
          <p:nvPr/>
        </p:nvSpPr>
        <p:spPr>
          <a:xfrm>
            <a:off x="4937168" y="5059049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8" name="pole tekstowe 10"/>
          <p:cNvSpPr txBox="1"/>
          <p:nvPr/>
        </p:nvSpPr>
        <p:spPr>
          <a:xfrm>
            <a:off x="4936979" y="332043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9" name="pole tekstowe 11"/>
          <p:cNvSpPr txBox="1"/>
          <p:nvPr/>
        </p:nvSpPr>
        <p:spPr>
          <a:xfrm>
            <a:off x="4936979" y="3936558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0" name="pole tekstowe 12"/>
          <p:cNvSpPr txBox="1"/>
          <p:nvPr/>
        </p:nvSpPr>
        <p:spPr>
          <a:xfrm>
            <a:off x="4936979" y="559698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1" name="pole tekstowe 13"/>
          <p:cNvSpPr txBox="1"/>
          <p:nvPr/>
        </p:nvSpPr>
        <p:spPr>
          <a:xfrm>
            <a:off x="4937168" y="443797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155" y="2712071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4155" y="2345854"/>
            <a:ext cx="2356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1        1       0        0       0</a:t>
            </a: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309966" y="5334100"/>
            <a:ext cx="1100379" cy="2014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H="1" flipV="1">
            <a:off x="373249" y="5352181"/>
            <a:ext cx="973811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1114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421" y="2105578"/>
            <a:ext cx="3526673" cy="1838626"/>
          </a:xfrm>
          <a:prstGeom prst="rect">
            <a:avLst/>
          </a:prstGeom>
          <a:solidFill>
            <a:srgbClr val="F4EEBA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Theorem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Every committee-monotone rule corresponds to a social welfare function (and the other way round)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7422" y="4168665"/>
            <a:ext cx="3526672" cy="2511104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Monotone Rules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SNTV (1-AV)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k-Borda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Bloc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AV/SAV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200" b="1" dirty="0">
              <a:solidFill>
                <a:schemeClr val="tx1"/>
              </a:solidFill>
            </a:endParaRPr>
          </a:p>
        </p:txBody>
      </p:sp>
      <p:sp>
        <p:nvSpPr>
          <p:cNvPr id="6" name="pole tekstowe 8"/>
          <p:cNvSpPr txBox="1"/>
          <p:nvPr/>
        </p:nvSpPr>
        <p:spPr>
          <a:xfrm>
            <a:off x="4936979" y="274294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7" name="pole tekstowe 9"/>
          <p:cNvSpPr txBox="1"/>
          <p:nvPr/>
        </p:nvSpPr>
        <p:spPr>
          <a:xfrm>
            <a:off x="4936979" y="499399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8" name="pole tekstowe 10"/>
          <p:cNvSpPr txBox="1"/>
          <p:nvPr/>
        </p:nvSpPr>
        <p:spPr>
          <a:xfrm>
            <a:off x="4936979" y="332043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9" name="pole tekstowe 11"/>
          <p:cNvSpPr txBox="1"/>
          <p:nvPr/>
        </p:nvSpPr>
        <p:spPr>
          <a:xfrm>
            <a:off x="4936979" y="385837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0" name="pole tekstowe 12"/>
          <p:cNvSpPr txBox="1"/>
          <p:nvPr/>
        </p:nvSpPr>
        <p:spPr>
          <a:xfrm>
            <a:off x="4936979" y="559698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1" name="pole tekstowe 13"/>
          <p:cNvSpPr txBox="1"/>
          <p:nvPr/>
        </p:nvSpPr>
        <p:spPr>
          <a:xfrm>
            <a:off x="4937168" y="443797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309966" y="5334100"/>
            <a:ext cx="1100379" cy="2014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H="1" flipV="1">
            <a:off x="373249" y="5352181"/>
            <a:ext cx="973811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4155" y="2662561"/>
            <a:ext cx="2540977" cy="335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81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</a:t>
            </a:r>
            <a:br>
              <a:rPr lang="pl-PL" sz="2200" dirty="0">
                <a:solidFill>
                  <a:schemeClr val="tx1"/>
                </a:solidFill>
              </a:rPr>
            </a:br>
            <a:r>
              <a:rPr lang="pl-PL" sz="2200" dirty="0">
                <a:solidFill>
                  <a:schemeClr val="tx1"/>
                </a:solidFill>
              </a:rPr>
              <a:t>size k, then this candidate is also selected for committee of size k+1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421" y="2105578"/>
            <a:ext cx="3526673" cy="1838626"/>
          </a:xfrm>
          <a:prstGeom prst="rect">
            <a:avLst/>
          </a:prstGeom>
          <a:solidFill>
            <a:srgbClr val="F4EEBA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Theorem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Every committee-monotone rule corresponds to a social welfare function (and the other way round)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7422" y="4168665"/>
            <a:ext cx="3526672" cy="2511104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Monotone Rules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SNTV (1-AV)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k-Borda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Bloc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AV/SAV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Each single-winner rule that gives scores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200" b="1" dirty="0">
              <a:solidFill>
                <a:schemeClr val="tx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309966" y="5334100"/>
            <a:ext cx="1100379" cy="2014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H="1" flipV="1">
            <a:off x="373249" y="5352181"/>
            <a:ext cx="973811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 rot="20398286">
            <a:off x="4585961" y="2929925"/>
            <a:ext cx="1765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rgbClr val="FF0000"/>
                </a:solidFill>
              </a:rPr>
              <a:t>Copeland</a:t>
            </a:r>
          </a:p>
        </p:txBody>
      </p:sp>
      <p:sp>
        <p:nvSpPr>
          <p:cNvPr id="4" name="TextBox 3"/>
          <p:cNvSpPr txBox="1"/>
          <p:nvPr/>
        </p:nvSpPr>
        <p:spPr>
          <a:xfrm rot="787523">
            <a:off x="4261599" y="4842425"/>
            <a:ext cx="1641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accent2">
                    <a:lumMod val="75000"/>
                  </a:schemeClr>
                </a:solidFill>
              </a:rPr>
              <a:t>Maximin</a:t>
            </a:r>
          </a:p>
        </p:txBody>
      </p:sp>
      <p:sp>
        <p:nvSpPr>
          <p:cNvPr id="12" name="TextBox 11"/>
          <p:cNvSpPr txBox="1"/>
          <p:nvPr/>
        </p:nvSpPr>
        <p:spPr>
          <a:xfrm rot="19069571">
            <a:off x="5981650" y="5616895"/>
            <a:ext cx="16578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accent6">
                    <a:lumMod val="75000"/>
                  </a:schemeClr>
                </a:solidFill>
              </a:rPr>
              <a:t>Dodgson</a:t>
            </a:r>
          </a:p>
        </p:txBody>
      </p:sp>
      <p:sp>
        <p:nvSpPr>
          <p:cNvPr id="13" name="TextBox 12"/>
          <p:cNvSpPr txBox="1"/>
          <p:nvPr/>
        </p:nvSpPr>
        <p:spPr>
          <a:xfrm rot="569900">
            <a:off x="6721709" y="2527446"/>
            <a:ext cx="1520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rgbClr val="00B050"/>
                </a:solidFill>
              </a:rPr>
              <a:t>Kemeny</a:t>
            </a:r>
          </a:p>
        </p:txBody>
      </p:sp>
      <p:sp>
        <p:nvSpPr>
          <p:cNvPr id="14" name="TextBox 13"/>
          <p:cNvSpPr txBox="1"/>
          <p:nvPr/>
        </p:nvSpPr>
        <p:spPr>
          <a:xfrm rot="18328256">
            <a:off x="4908637" y="3632559"/>
            <a:ext cx="2297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rgbClr val="0070C0"/>
                </a:solidFill>
              </a:rPr>
              <a:t>Ranked Pairs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45884" y="4507413"/>
            <a:ext cx="14305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rgbClr val="002060"/>
                </a:solidFill>
              </a:rPr>
              <a:t>Schulze</a:t>
            </a:r>
          </a:p>
        </p:txBody>
      </p:sp>
      <p:sp>
        <p:nvSpPr>
          <p:cNvPr id="18" name="TextBox 17"/>
          <p:cNvSpPr txBox="1"/>
          <p:nvPr/>
        </p:nvSpPr>
        <p:spPr>
          <a:xfrm rot="2431934">
            <a:off x="6429897" y="4196406"/>
            <a:ext cx="23825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rgbClr val="7030A0"/>
                </a:solidFill>
              </a:rPr>
              <a:t>Range Voting</a:t>
            </a:r>
          </a:p>
        </p:txBody>
      </p:sp>
    </p:spTree>
    <p:extLst>
      <p:ext uri="{BB962C8B-B14F-4D97-AF65-F5344CB8AC3E}">
        <p14:creationId xmlns:p14="http://schemas.microsoft.com/office/powerpoint/2010/main" val="354873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2" grpId="0"/>
      <p:bldP spid="13" grpId="0"/>
      <p:bldP spid="14" grpId="0"/>
      <p:bldP spid="15" grpId="0"/>
      <p:bldP spid="1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1214651"/>
            <a:ext cx="8511912" cy="928048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400" b="1" dirty="0">
                <a:solidFill>
                  <a:schemeClr val="tx1"/>
                </a:solidFill>
              </a:rPr>
              <a:t>Intuition:</a:t>
            </a:r>
            <a:r>
              <a:rPr lang="pl-PL" sz="2400" dirty="0">
                <a:solidFill>
                  <a:schemeClr val="tx1"/>
                </a:solidFill>
              </a:rPr>
              <a:t> Two similar candidate either both are selected or both or rejected (modulo border cases)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640239" y="2376621"/>
            <a:ext cx="4217545" cy="2535174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 A stable rule selects stable committee whenever one exists.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345872" y="2376621"/>
            <a:ext cx="4171536" cy="2535173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" y="2257425"/>
            <a:ext cx="4373228" cy="2871788"/>
          </a:xfrm>
          <a:prstGeom prst="rect">
            <a:avLst/>
          </a:prstGeom>
          <a:solidFill>
            <a:schemeClr val="bg1">
              <a:alpha val="6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15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506" y="3841752"/>
            <a:ext cx="605180" cy="1099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</p:spTree>
    <p:extLst>
      <p:ext uri="{BB962C8B-B14F-4D97-AF65-F5344CB8AC3E}">
        <p14:creationId xmlns:p14="http://schemas.microsoft.com/office/powerpoint/2010/main" val="251636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10" grpId="0"/>
      <p:bldP spid="11" grpId="0"/>
      <p:bldP spid="12" grpId="0"/>
      <p:bldP spid="13" grpId="0"/>
      <p:bldP spid="14" grpId="0"/>
      <p:bldP spid="15" grpId="0"/>
      <p:bldP spid="6" grpId="0"/>
      <p:bldP spid="18" grpId="0"/>
      <p:bldP spid="23" grpId="0"/>
      <p:bldP spid="24" grpId="0"/>
      <p:bldP spid="25" grpId="0"/>
      <p:bldP spid="26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506" y="3841752"/>
            <a:ext cx="605180" cy="1099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  <p:sp>
        <p:nvSpPr>
          <p:cNvPr id="3" name="Rectangle 2"/>
          <p:cNvSpPr/>
          <p:nvPr/>
        </p:nvSpPr>
        <p:spPr>
          <a:xfrm>
            <a:off x="817536" y="2530376"/>
            <a:ext cx="467205" cy="98420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63591" y="2546414"/>
            <a:ext cx="947023" cy="43456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02664" y="2973093"/>
            <a:ext cx="1195193" cy="54148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976907" y="3481808"/>
            <a:ext cx="1304127" cy="150575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133720" y="3521517"/>
            <a:ext cx="417923" cy="1919613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10196" y="4988071"/>
            <a:ext cx="892468" cy="45356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62992" y="4987562"/>
            <a:ext cx="463480" cy="45356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0626" y="3839414"/>
            <a:ext cx="11384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>
                <a:solidFill>
                  <a:srgbClr val="00B050"/>
                </a:solidFill>
              </a:rPr>
              <a:t>OK!</a:t>
            </a:r>
          </a:p>
        </p:txBody>
      </p:sp>
      <p:sp>
        <p:nvSpPr>
          <p:cNvPr id="36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</p:spTree>
    <p:extLst>
      <p:ext uri="{BB962C8B-B14F-4D97-AF65-F5344CB8AC3E}">
        <p14:creationId xmlns:p14="http://schemas.microsoft.com/office/powerpoint/2010/main" val="3209498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7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506" y="3841752"/>
            <a:ext cx="605180" cy="1099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  <p:sp>
        <p:nvSpPr>
          <p:cNvPr id="3" name="Rectangle 2"/>
          <p:cNvSpPr/>
          <p:nvPr/>
        </p:nvSpPr>
        <p:spPr>
          <a:xfrm>
            <a:off x="817536" y="2530376"/>
            <a:ext cx="467205" cy="98420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63591" y="2546414"/>
            <a:ext cx="947023" cy="43456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02664" y="2973093"/>
            <a:ext cx="1195193" cy="54148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976907" y="3481808"/>
            <a:ext cx="1304127" cy="150575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133720" y="3521517"/>
            <a:ext cx="417923" cy="1919613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10196" y="4988071"/>
            <a:ext cx="892468" cy="45356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62992" y="4987562"/>
            <a:ext cx="463480" cy="45356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</p:spTree>
    <p:extLst>
      <p:ext uri="{BB962C8B-B14F-4D97-AF65-F5344CB8AC3E}">
        <p14:creationId xmlns:p14="http://schemas.microsoft.com/office/powerpoint/2010/main" val="259109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7" grpId="0" animBg="1"/>
      <p:bldP spid="28" grpId="0" animBg="1"/>
      <p:bldP spid="30" grpId="0" animBg="1"/>
      <p:bldP spid="32" grpId="0" animBg="1"/>
      <p:bldP spid="33" grpId="0" animBg="1"/>
      <p:bldP spid="3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506" y="3841752"/>
            <a:ext cx="605180" cy="1099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  <p:sp>
        <p:nvSpPr>
          <p:cNvPr id="4" name="Rectangle 3"/>
          <p:cNvSpPr/>
          <p:nvPr/>
        </p:nvSpPr>
        <p:spPr>
          <a:xfrm>
            <a:off x="1124465" y="2502750"/>
            <a:ext cx="1334530" cy="48110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570712" y="3023920"/>
            <a:ext cx="1334530" cy="94759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388636" y="3953290"/>
            <a:ext cx="657701" cy="14878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829492" y="4007339"/>
            <a:ext cx="894583" cy="14878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90626" y="3839414"/>
            <a:ext cx="14850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>
                <a:solidFill>
                  <a:srgbClr val="FF0000"/>
                </a:solidFill>
              </a:rPr>
              <a:t>BAD!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</p:spTree>
    <p:extLst>
      <p:ext uri="{BB962C8B-B14F-4D97-AF65-F5344CB8AC3E}">
        <p14:creationId xmlns:p14="http://schemas.microsoft.com/office/powerpoint/2010/main" val="425254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  <p:bldP spid="4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506" y="3841752"/>
            <a:ext cx="605180" cy="1099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  <p:sp>
        <p:nvSpPr>
          <p:cNvPr id="4" name="Rectangle 3"/>
          <p:cNvSpPr/>
          <p:nvPr/>
        </p:nvSpPr>
        <p:spPr>
          <a:xfrm>
            <a:off x="1124465" y="2502750"/>
            <a:ext cx="1334530" cy="48110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570712" y="3023920"/>
            <a:ext cx="1334530" cy="94759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388636" y="3953290"/>
            <a:ext cx="657701" cy="14878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829492" y="4007339"/>
            <a:ext cx="894583" cy="14878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5472" y="3818642"/>
            <a:ext cx="587418" cy="1066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114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5472" y="3818642"/>
            <a:ext cx="587418" cy="10666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  <p:sp>
        <p:nvSpPr>
          <p:cNvPr id="4" name="Rectangle 3"/>
          <p:cNvSpPr/>
          <p:nvPr/>
        </p:nvSpPr>
        <p:spPr>
          <a:xfrm>
            <a:off x="1581653" y="2534712"/>
            <a:ext cx="1334530" cy="48110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314807" y="2996707"/>
            <a:ext cx="805221" cy="48510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409258" y="2831538"/>
            <a:ext cx="657701" cy="210941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125202" y="3953290"/>
            <a:ext cx="846474" cy="102184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33" name="Rectangle 32"/>
          <p:cNvSpPr/>
          <p:nvPr/>
        </p:nvSpPr>
        <p:spPr>
          <a:xfrm>
            <a:off x="831370" y="4994043"/>
            <a:ext cx="1288657" cy="42385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008343" y="3537713"/>
            <a:ext cx="481149" cy="50165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73459" y="3517833"/>
            <a:ext cx="481149" cy="50165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2067" y="3821305"/>
            <a:ext cx="605180" cy="109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1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  <p:bldP spid="33" grpId="0" animBg="1"/>
      <p:bldP spid="34" grpId="0" animBg="1"/>
      <p:bldP spid="4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707317"/>
            <a:ext cx="444871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02900" y="1959460"/>
            <a:ext cx="1393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k-Copeland</a:t>
            </a:r>
          </a:p>
        </p:txBody>
      </p:sp>
      <p:sp>
        <p:nvSpPr>
          <p:cNvPr id="32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33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34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42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43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44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77" y="2524332"/>
            <a:ext cx="2080176" cy="3031836"/>
          </a:xfrm>
          <a:prstGeom prst="rect">
            <a:avLst/>
          </a:prstGeom>
        </p:spPr>
      </p:pic>
      <p:sp>
        <p:nvSpPr>
          <p:cNvPr id="45" name="Rectangle: Rounded Corners 44"/>
          <p:cNvSpPr/>
          <p:nvPr/>
        </p:nvSpPr>
        <p:spPr>
          <a:xfrm>
            <a:off x="189600" y="5707317"/>
            <a:ext cx="4072911" cy="922421"/>
          </a:xfrm>
          <a:prstGeom prst="roundRect">
            <a:avLst>
              <a:gd name="adj" fmla="val 0"/>
            </a:avLst>
          </a:prstGeom>
          <a:solidFill>
            <a:srgbClr val="E7F4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b="1" dirty="0">
                <a:solidFill>
                  <a:schemeClr val="tx1"/>
                </a:solidFill>
              </a:rPr>
              <a:t>k-Copeland: </a:t>
            </a:r>
            <a:r>
              <a:rPr lang="pl-PL" sz="1600" dirty="0">
                <a:solidFill>
                  <a:schemeClr val="tx1"/>
                </a:solidFill>
              </a:rPr>
              <a:t>Compare each pair of candidates. Victory = 1 point. Tie = 0.5 point. k candidates with highest scores win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4143973" y="2494015"/>
            <a:ext cx="979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1.5: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118247" y="3814495"/>
            <a:ext cx="893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2.5: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820188" y="1882590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961381" y="3023150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781104" y="4274892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:2</a:t>
            </a:r>
          </a:p>
        </p:txBody>
      </p:sp>
      <p:sp>
        <p:nvSpPr>
          <p:cNvPr id="75" name="Oval 74"/>
          <p:cNvSpPr/>
          <p:nvPr/>
        </p:nvSpPr>
        <p:spPr>
          <a:xfrm>
            <a:off x="3924886" y="2166425"/>
            <a:ext cx="1814732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770936" y="5051689"/>
            <a:ext cx="21226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Gehrlein stable</a:t>
            </a:r>
          </a:p>
        </p:txBody>
      </p: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277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2" grpId="0"/>
      <p:bldP spid="33" grpId="0"/>
      <p:bldP spid="34" grpId="0"/>
      <p:bldP spid="42" grpId="0"/>
      <p:bldP spid="43" grpId="0"/>
      <p:bldP spid="44" grpId="0"/>
      <p:bldP spid="45" grpId="0" animBg="1"/>
      <p:bldP spid="69" grpId="0"/>
      <p:bldP spid="70" grpId="0"/>
      <p:bldP spid="71" grpId="0"/>
      <p:bldP spid="72" grpId="0"/>
      <p:bldP spid="73" grpId="0"/>
      <p:bldP spid="75" grpId="0" animBg="1"/>
      <p:bldP spid="7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707317"/>
            <a:ext cx="444871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02900" y="1959460"/>
            <a:ext cx="1393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k-Copeland</a:t>
            </a:r>
          </a:p>
        </p:txBody>
      </p:sp>
      <p:sp>
        <p:nvSpPr>
          <p:cNvPr id="32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33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34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42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43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44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77" y="2524332"/>
            <a:ext cx="2080176" cy="3031836"/>
          </a:xfrm>
          <a:prstGeom prst="rect">
            <a:avLst/>
          </a:prstGeom>
        </p:spPr>
      </p:pic>
      <p:sp>
        <p:nvSpPr>
          <p:cNvPr id="45" name="Rectangle: Rounded Corners 44"/>
          <p:cNvSpPr/>
          <p:nvPr/>
        </p:nvSpPr>
        <p:spPr>
          <a:xfrm>
            <a:off x="189600" y="5707317"/>
            <a:ext cx="4072911" cy="922421"/>
          </a:xfrm>
          <a:prstGeom prst="roundRect">
            <a:avLst>
              <a:gd name="adj" fmla="val 0"/>
            </a:avLst>
          </a:prstGeom>
          <a:solidFill>
            <a:srgbClr val="E7F4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b="1" dirty="0">
                <a:solidFill>
                  <a:schemeClr val="tx1"/>
                </a:solidFill>
              </a:rPr>
              <a:t>k-Copeland: </a:t>
            </a:r>
            <a:r>
              <a:rPr lang="pl-PL" sz="1600" dirty="0">
                <a:solidFill>
                  <a:schemeClr val="tx1"/>
                </a:solidFill>
              </a:rPr>
              <a:t>Compare each pair of candidates. Victory = 1 point. Tie = 0.5 point. k candidates with highest scores win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4143973" y="2494015"/>
            <a:ext cx="979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1.5: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118247" y="3814495"/>
            <a:ext cx="893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2.5: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820188" y="1882590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961381" y="3023150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781104" y="4274892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:2</a:t>
            </a:r>
          </a:p>
        </p:txBody>
      </p:sp>
      <p:sp>
        <p:nvSpPr>
          <p:cNvPr id="75" name="Oval 74"/>
          <p:cNvSpPr/>
          <p:nvPr/>
        </p:nvSpPr>
        <p:spPr>
          <a:xfrm>
            <a:off x="3924886" y="2166425"/>
            <a:ext cx="1814732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770936" y="5051689"/>
            <a:ext cx="21226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Gehrlein stable</a:t>
            </a:r>
          </a:p>
        </p:txBody>
      </p:sp>
      <p:sp>
        <p:nvSpPr>
          <p:cNvPr id="77" name="Oval 76"/>
          <p:cNvSpPr/>
          <p:nvPr/>
        </p:nvSpPr>
        <p:spPr>
          <a:xfrm rot="813842">
            <a:off x="4039123" y="3896117"/>
            <a:ext cx="3453253" cy="1102968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93855" y="5051688"/>
            <a:ext cx="2721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k-Copeland winners</a:t>
            </a:r>
          </a:p>
        </p:txBody>
      </p:sp>
    </p:spTree>
    <p:extLst>
      <p:ext uri="{BB962C8B-B14F-4D97-AF65-F5344CB8AC3E}">
        <p14:creationId xmlns:p14="http://schemas.microsoft.com/office/powerpoint/2010/main" val="191857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707317"/>
            <a:ext cx="444871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02900" y="1959460"/>
            <a:ext cx="1393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k-Copeland</a:t>
            </a:r>
          </a:p>
        </p:txBody>
      </p:sp>
      <p:sp>
        <p:nvSpPr>
          <p:cNvPr id="32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33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34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42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43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44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77" y="2524332"/>
            <a:ext cx="2080176" cy="3031836"/>
          </a:xfrm>
          <a:prstGeom prst="rect">
            <a:avLst/>
          </a:prstGeom>
        </p:spPr>
      </p:pic>
      <p:sp>
        <p:nvSpPr>
          <p:cNvPr id="45" name="Rectangle: Rounded Corners 44"/>
          <p:cNvSpPr/>
          <p:nvPr/>
        </p:nvSpPr>
        <p:spPr>
          <a:xfrm>
            <a:off x="189600" y="5707317"/>
            <a:ext cx="4072911" cy="922421"/>
          </a:xfrm>
          <a:prstGeom prst="roundRect">
            <a:avLst>
              <a:gd name="adj" fmla="val 0"/>
            </a:avLst>
          </a:prstGeom>
          <a:solidFill>
            <a:srgbClr val="E7F4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b="1" dirty="0">
                <a:solidFill>
                  <a:schemeClr val="tx1"/>
                </a:solidFill>
              </a:rPr>
              <a:t>k-Copeland: </a:t>
            </a:r>
            <a:r>
              <a:rPr lang="pl-PL" sz="1600" dirty="0">
                <a:solidFill>
                  <a:schemeClr val="tx1"/>
                </a:solidFill>
              </a:rPr>
              <a:t>Compare each pair of candidates. Victory = 1 point. Tie = 0.5 point. k candidates with highest scores win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4143973" y="2494015"/>
            <a:ext cx="979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1.5: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118247" y="3814495"/>
            <a:ext cx="893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2.5: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820188" y="1882590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961381" y="3023150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781104" y="4274892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:2</a:t>
            </a:r>
          </a:p>
        </p:txBody>
      </p:sp>
      <p:sp>
        <p:nvSpPr>
          <p:cNvPr id="75" name="Oval 74"/>
          <p:cNvSpPr/>
          <p:nvPr/>
        </p:nvSpPr>
        <p:spPr>
          <a:xfrm>
            <a:off x="3924886" y="2166425"/>
            <a:ext cx="1814732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770936" y="5051689"/>
            <a:ext cx="21226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Gehrlein stable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93855" y="5051688"/>
            <a:ext cx="2721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k-Copeland winners</a:t>
            </a:r>
          </a:p>
        </p:txBody>
      </p:sp>
      <p:sp>
        <p:nvSpPr>
          <p:cNvPr id="79" name="Oval 78"/>
          <p:cNvSpPr/>
          <p:nvPr/>
        </p:nvSpPr>
        <p:spPr>
          <a:xfrm rot="20997993">
            <a:off x="4067547" y="3054603"/>
            <a:ext cx="4722346" cy="1352427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30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707317"/>
            <a:ext cx="444871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02900" y="1959460"/>
            <a:ext cx="1393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k-Copeland</a:t>
            </a:r>
          </a:p>
        </p:txBody>
      </p:sp>
      <p:sp>
        <p:nvSpPr>
          <p:cNvPr id="32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33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34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42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43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44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77" y="2524332"/>
            <a:ext cx="2080176" cy="3031836"/>
          </a:xfrm>
          <a:prstGeom prst="rect">
            <a:avLst/>
          </a:prstGeom>
        </p:spPr>
      </p:pic>
      <p:sp>
        <p:nvSpPr>
          <p:cNvPr id="45" name="Rectangle: Rounded Corners 44"/>
          <p:cNvSpPr/>
          <p:nvPr/>
        </p:nvSpPr>
        <p:spPr>
          <a:xfrm>
            <a:off x="189600" y="5707317"/>
            <a:ext cx="4072911" cy="922421"/>
          </a:xfrm>
          <a:prstGeom prst="roundRect">
            <a:avLst>
              <a:gd name="adj" fmla="val 0"/>
            </a:avLst>
          </a:prstGeom>
          <a:solidFill>
            <a:srgbClr val="E7F4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b="1" dirty="0">
                <a:solidFill>
                  <a:schemeClr val="tx1"/>
                </a:solidFill>
              </a:rPr>
              <a:t>k-Copeland: </a:t>
            </a:r>
            <a:r>
              <a:rPr lang="pl-PL" sz="1600" dirty="0">
                <a:solidFill>
                  <a:schemeClr val="tx1"/>
                </a:solidFill>
              </a:rPr>
              <a:t>Compare each pair of candidates. Victory = 1 point. Tie = 0.5 point. k candidates with highest scores win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4143973" y="2494015"/>
            <a:ext cx="979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1.5: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118247" y="3814495"/>
            <a:ext cx="893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2.5: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820188" y="1882590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961381" y="3023150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781104" y="4274892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:2</a:t>
            </a:r>
          </a:p>
        </p:txBody>
      </p:sp>
      <p:sp>
        <p:nvSpPr>
          <p:cNvPr id="75" name="Oval 74"/>
          <p:cNvSpPr/>
          <p:nvPr/>
        </p:nvSpPr>
        <p:spPr>
          <a:xfrm>
            <a:off x="3924886" y="2166425"/>
            <a:ext cx="1814732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770936" y="5051689"/>
            <a:ext cx="21226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Gehrlein stable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93855" y="5051688"/>
            <a:ext cx="2721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k-Copeland winners</a:t>
            </a:r>
          </a:p>
        </p:txBody>
      </p:sp>
      <p:sp>
        <p:nvSpPr>
          <p:cNvPr id="80" name="Oval 79"/>
          <p:cNvSpPr/>
          <p:nvPr/>
        </p:nvSpPr>
        <p:spPr>
          <a:xfrm rot="19300605">
            <a:off x="3741247" y="2412003"/>
            <a:ext cx="3996740" cy="15300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Rectangle: Rounded Corners 3"/>
          <p:cNvSpPr/>
          <p:nvPr/>
        </p:nvSpPr>
        <p:spPr>
          <a:xfrm>
            <a:off x="240467" y="2068313"/>
            <a:ext cx="8752574" cy="3346928"/>
          </a:xfrm>
          <a:prstGeom prst="roundRect">
            <a:avLst>
              <a:gd name="adj" fmla="val 24418"/>
            </a:avLst>
          </a:prstGeom>
          <a:solidFill>
            <a:srgbClr val="FEFAAC">
              <a:alpha val="95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b="1" dirty="0">
                <a:solidFill>
                  <a:schemeClr val="tx1"/>
                </a:solidFill>
              </a:rPr>
              <a:t>General observation</a:t>
            </a:r>
          </a:p>
          <a:p>
            <a:pPr algn="ctr"/>
            <a:r>
              <a:rPr lang="pl-PL" sz="4000" dirty="0">
                <a:solidFill>
                  <a:schemeClr val="tx1"/>
                </a:solidFill>
              </a:rPr>
              <a:t>Every straightforward adaptation of a single-winner Condorcet-consistent rule fails Gehrlein stability</a:t>
            </a:r>
          </a:p>
        </p:txBody>
      </p:sp>
    </p:spTree>
    <p:extLst>
      <p:ext uri="{BB962C8B-B14F-4D97-AF65-F5344CB8AC3E}">
        <p14:creationId xmlns:p14="http://schemas.microsoft.com/office/powerpoint/2010/main" val="357207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500813"/>
            <a:ext cx="4448717" cy="1235836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400" dirty="0">
                <a:solidFill>
                  <a:schemeClr val="tx1"/>
                </a:solidFill>
              </a:rPr>
              <a:t>[Coe04] D. Coelho, Understanding, Evaluating and Selecting Voting Rules, PhD Thesis 2004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pl-PL" sz="1400" dirty="0">
                <a:solidFill>
                  <a:schemeClr val="tx1"/>
                </a:solidFill>
              </a:rPr>
              <a:t>[AEF+17] H. Aziz, E. Elkind, P. Faliszewski, M. Lackner, P. Skowron, The Condorcet Principle for Multiwinner Elections: From Shortlisting to Proportionality, arXiv 2017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6272" y="1959460"/>
            <a:ext cx="31759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NED</a:t>
            </a:r>
            <a:r>
              <a:rPr lang="pl-PL" sz="1600" b="1" dirty="0"/>
              <a:t> (Number of External Defeats)</a:t>
            </a:r>
          </a:p>
        </p:txBody>
      </p:sp>
      <p:sp>
        <p:nvSpPr>
          <p:cNvPr id="32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33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34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42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43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44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77" y="2524332"/>
            <a:ext cx="2080176" cy="3031836"/>
          </a:xfrm>
          <a:prstGeom prst="rect">
            <a:avLst/>
          </a:prstGeom>
        </p:spPr>
      </p:pic>
      <p:sp>
        <p:nvSpPr>
          <p:cNvPr id="45" name="Rectangle: Rounded Corners 44"/>
          <p:cNvSpPr/>
          <p:nvPr/>
        </p:nvSpPr>
        <p:spPr>
          <a:xfrm>
            <a:off x="189600" y="5556168"/>
            <a:ext cx="4072911" cy="1180481"/>
          </a:xfrm>
          <a:prstGeom prst="roundRect">
            <a:avLst>
              <a:gd name="adj" fmla="val 0"/>
            </a:avLst>
          </a:prstGeom>
          <a:solidFill>
            <a:srgbClr val="E7F4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b="1" dirty="0">
                <a:solidFill>
                  <a:schemeClr val="tx1"/>
                </a:solidFill>
              </a:rPr>
              <a:t>NED: </a:t>
            </a:r>
            <a:r>
              <a:rPr lang="pl-PL" sz="1600" dirty="0">
                <a:solidFill>
                  <a:schemeClr val="tx1"/>
                </a:solidFill>
              </a:rPr>
              <a:t>Like k-Copeland, but a committee gathers points jointly—considers contests between members and non-members only (win = tie = 1 point)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Oval 74"/>
          <p:cNvSpPr/>
          <p:nvPr/>
        </p:nvSpPr>
        <p:spPr>
          <a:xfrm>
            <a:off x="4581676" y="2166425"/>
            <a:ext cx="1157941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581675" y="4915839"/>
            <a:ext cx="1234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3 + 3 = 6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7423937" y="1812133"/>
            <a:ext cx="2050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3 + 2 = 5</a:t>
            </a:r>
          </a:p>
        </p:txBody>
      </p:sp>
      <p:sp>
        <p:nvSpPr>
          <p:cNvPr id="39" name="Oval 38"/>
          <p:cNvSpPr/>
          <p:nvPr/>
        </p:nvSpPr>
        <p:spPr>
          <a:xfrm rot="7854085">
            <a:off x="6779701" y="1466546"/>
            <a:ext cx="1157941" cy="2772971"/>
          </a:xfrm>
          <a:prstGeom prst="ellipse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FF0000"/>
              </a:solidFill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947" y="4044547"/>
            <a:ext cx="1171676" cy="1256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1250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/>
      <p:bldP spid="78" grpId="0"/>
      <p:bldP spid="3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954493"/>
            <a:ext cx="4448717" cy="765000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4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Oval 74"/>
          <p:cNvSpPr/>
          <p:nvPr/>
        </p:nvSpPr>
        <p:spPr>
          <a:xfrm>
            <a:off x="4581676" y="2166425"/>
            <a:ext cx="1157941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 rot="10800000">
            <a:off x="6126644" y="1864658"/>
            <a:ext cx="2100615" cy="3074737"/>
          </a:xfrm>
          <a:custGeom>
            <a:avLst/>
            <a:gdLst>
              <a:gd name="connsiteX0" fmla="*/ 0 w 1157941"/>
              <a:gd name="connsiteY0" fmla="*/ 1673415 h 3346829"/>
              <a:gd name="connsiteX1" fmla="*/ 578971 w 1157941"/>
              <a:gd name="connsiteY1" fmla="*/ 0 h 3346829"/>
              <a:gd name="connsiteX2" fmla="*/ 1157942 w 1157941"/>
              <a:gd name="connsiteY2" fmla="*/ 1673415 h 3346829"/>
              <a:gd name="connsiteX3" fmla="*/ 578971 w 1157941"/>
              <a:gd name="connsiteY3" fmla="*/ 3346830 h 3346829"/>
              <a:gd name="connsiteX4" fmla="*/ 0 w 1157941"/>
              <a:gd name="connsiteY4" fmla="*/ 1673415 h 3346829"/>
              <a:gd name="connsiteX0" fmla="*/ 0 w 2100615"/>
              <a:gd name="connsiteY0" fmla="*/ 1650361 h 3346859"/>
              <a:gd name="connsiteX1" fmla="*/ 1521644 w 2100615"/>
              <a:gd name="connsiteY1" fmla="*/ 15 h 3346859"/>
              <a:gd name="connsiteX2" fmla="*/ 2100615 w 2100615"/>
              <a:gd name="connsiteY2" fmla="*/ 1673430 h 3346859"/>
              <a:gd name="connsiteX3" fmla="*/ 1521644 w 2100615"/>
              <a:gd name="connsiteY3" fmla="*/ 3346845 h 3346859"/>
              <a:gd name="connsiteX4" fmla="*/ 0 w 2100615"/>
              <a:gd name="connsiteY4" fmla="*/ 1650361 h 334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0615" h="3346859">
                <a:moveTo>
                  <a:pt x="0" y="1650361"/>
                </a:moveTo>
                <a:cubicBezTo>
                  <a:pt x="0" y="726159"/>
                  <a:pt x="1171542" y="-3830"/>
                  <a:pt x="1521644" y="15"/>
                </a:cubicBezTo>
                <a:cubicBezTo>
                  <a:pt x="1871746" y="3860"/>
                  <a:pt x="2100615" y="749228"/>
                  <a:pt x="2100615" y="1673430"/>
                </a:cubicBezTo>
                <a:cubicBezTo>
                  <a:pt x="2100615" y="2597632"/>
                  <a:pt x="1871746" y="3350690"/>
                  <a:pt x="1521644" y="3346845"/>
                </a:cubicBezTo>
                <a:cubicBezTo>
                  <a:pt x="1171542" y="3343000"/>
                  <a:pt x="0" y="2574563"/>
                  <a:pt x="0" y="1650361"/>
                </a:cubicBezTo>
                <a:close/>
              </a:path>
            </a:pathLst>
          </a:cu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50577" y="1879932"/>
            <a:ext cx="3233610" cy="216461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00251" y="4215708"/>
            <a:ext cx="3283936" cy="1242557"/>
          </a:xfrm>
          <a:prstGeom prst="rect">
            <a:avLst/>
          </a:prstGeom>
          <a:solidFill>
            <a:srgbClr val="EEC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Impossibility: </a:t>
            </a:r>
            <a:r>
              <a:rPr lang="pl-PL" sz="2200" dirty="0">
                <a:solidFill>
                  <a:schemeClr val="tx1"/>
                </a:solidFill>
              </a:rPr>
              <a:t>Committee monotonicity and Gehrlein stability are incompatible!</a:t>
            </a:r>
          </a:p>
        </p:txBody>
      </p:sp>
    </p:spTree>
    <p:extLst>
      <p:ext uri="{BB962C8B-B14F-4D97-AF65-F5344CB8AC3E}">
        <p14:creationId xmlns:p14="http://schemas.microsoft.com/office/powerpoint/2010/main" val="179864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39" grpId="0" animBg="1"/>
      <p:bldP spid="35" grpId="0" animBg="1"/>
      <p:bldP spid="3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70219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8800" dirty="0"/>
              <a:t>An excercise in futility?</a:t>
            </a:r>
          </a:p>
        </p:txBody>
      </p:sp>
    </p:spTree>
    <p:extLst>
      <p:ext uri="{BB962C8B-B14F-4D97-AF65-F5344CB8AC3E}">
        <p14:creationId xmlns:p14="http://schemas.microsoft.com/office/powerpoint/2010/main" val="304625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31" y="980728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530" y="1920919"/>
            <a:ext cx="8670593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 (strong): </a:t>
            </a:r>
            <a:r>
              <a:rPr lang="pl-PL" sz="2200" dirty="0">
                <a:solidFill>
                  <a:schemeClr val="tx1"/>
                </a:solidFill>
              </a:rPr>
              <a:t>Committee is stable if every member is preferred by a strong majority to every nonmember.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716" y="3806742"/>
            <a:ext cx="447675" cy="581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92" y="3136085"/>
            <a:ext cx="361950" cy="657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8182" y="5079414"/>
            <a:ext cx="361950" cy="6574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4368" y="4273806"/>
            <a:ext cx="371475" cy="647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5317" y="5562771"/>
            <a:ext cx="352425" cy="628650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cxnSpLocks/>
          </p:cNvCxnSpPr>
          <p:nvPr/>
        </p:nvCxnSpPr>
        <p:spPr>
          <a:xfrm flipV="1">
            <a:off x="4889157" y="4435809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V="1">
            <a:off x="6712404" y="4925513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</p:cNvCxnSpPr>
          <p:nvPr/>
        </p:nvCxnSpPr>
        <p:spPr>
          <a:xfrm flipH="1" flipV="1">
            <a:off x="6669148" y="3774317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endCxn id="12" idx="0"/>
          </p:cNvCxnSpPr>
          <p:nvPr/>
        </p:nvCxnSpPr>
        <p:spPr>
          <a:xfrm>
            <a:off x="6445311" y="3937852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247249" y="3599298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>
            <a:off x="5247249" y="4263207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cxnSpLocks/>
          </p:cNvCxnSpPr>
          <p:nvPr/>
        </p:nvCxnSpPr>
        <p:spPr>
          <a:xfrm flipV="1">
            <a:off x="5171900" y="4762855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5247249" y="4429069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5176130" y="3834252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  <a:endCxn id="12" idx="1"/>
          </p:cNvCxnSpPr>
          <p:nvPr/>
        </p:nvCxnSpPr>
        <p:spPr>
          <a:xfrm>
            <a:off x="5145910" y="5587704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370661" y="3418450"/>
            <a:ext cx="1157941" cy="2772971"/>
          </a:xfrm>
          <a:prstGeom prst="ellipse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32648" y="6356966"/>
            <a:ext cx="43756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>
                <a:solidFill>
                  <a:srgbClr val="FF0000"/>
                </a:solidFill>
              </a:rPr>
              <a:t>Not a strong Gehrelin stable committee</a:t>
            </a:r>
          </a:p>
        </p:txBody>
      </p:sp>
    </p:spTree>
    <p:extLst>
      <p:ext uri="{BB962C8B-B14F-4D97-AF65-F5344CB8AC3E}">
        <p14:creationId xmlns:p14="http://schemas.microsoft.com/office/powerpoint/2010/main" val="279795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3" grpId="0" animBg="1"/>
      <p:bldP spid="2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31" y="980728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530" y="1920919"/>
            <a:ext cx="8670593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 (strong): </a:t>
            </a:r>
            <a:r>
              <a:rPr lang="pl-PL" sz="2200" dirty="0">
                <a:solidFill>
                  <a:schemeClr val="tx1"/>
                </a:solidFill>
              </a:rPr>
              <a:t>Committee is stable if every member is preferred by a strong majority to every nonmember.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716" y="3806742"/>
            <a:ext cx="447675" cy="581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92" y="3136085"/>
            <a:ext cx="361950" cy="657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8182" y="5079414"/>
            <a:ext cx="361950" cy="6574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4368" y="4273806"/>
            <a:ext cx="371475" cy="647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5317" y="5562771"/>
            <a:ext cx="352425" cy="628650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cxnSpLocks/>
          </p:cNvCxnSpPr>
          <p:nvPr/>
        </p:nvCxnSpPr>
        <p:spPr>
          <a:xfrm flipV="1">
            <a:off x="4889157" y="4435809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V="1">
            <a:off x="6712404" y="4925513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</p:cNvCxnSpPr>
          <p:nvPr/>
        </p:nvCxnSpPr>
        <p:spPr>
          <a:xfrm flipH="1" flipV="1">
            <a:off x="6669148" y="3774317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endCxn id="12" idx="0"/>
          </p:cNvCxnSpPr>
          <p:nvPr/>
        </p:nvCxnSpPr>
        <p:spPr>
          <a:xfrm>
            <a:off x="6445311" y="3937852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247249" y="3599298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>
            <a:off x="5247249" y="4263207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cxnSpLocks/>
          </p:cNvCxnSpPr>
          <p:nvPr/>
        </p:nvCxnSpPr>
        <p:spPr>
          <a:xfrm flipV="1">
            <a:off x="5171900" y="4762855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5247249" y="4429069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5176130" y="3834252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  <a:endCxn id="12" idx="1"/>
          </p:cNvCxnSpPr>
          <p:nvPr/>
        </p:nvCxnSpPr>
        <p:spPr>
          <a:xfrm>
            <a:off x="5145910" y="5587704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452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31" y="980728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530" y="1920919"/>
            <a:ext cx="8670593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 (strong): </a:t>
            </a:r>
            <a:r>
              <a:rPr lang="pl-PL" sz="2200" dirty="0">
                <a:solidFill>
                  <a:schemeClr val="tx1"/>
                </a:solidFill>
              </a:rPr>
              <a:t>Committee is stable if every member is preferred by a strong majority to every nonmember.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716" y="3806742"/>
            <a:ext cx="447675" cy="581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92" y="3136085"/>
            <a:ext cx="361950" cy="657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8182" y="5079414"/>
            <a:ext cx="361950" cy="6574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4368" y="4273806"/>
            <a:ext cx="371475" cy="647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5317" y="5562771"/>
            <a:ext cx="352425" cy="628650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cxnSpLocks/>
          </p:cNvCxnSpPr>
          <p:nvPr/>
        </p:nvCxnSpPr>
        <p:spPr>
          <a:xfrm flipV="1">
            <a:off x="4889157" y="4435809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V="1">
            <a:off x="6712404" y="4925513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</p:cNvCxnSpPr>
          <p:nvPr/>
        </p:nvCxnSpPr>
        <p:spPr>
          <a:xfrm flipH="1" flipV="1">
            <a:off x="6669148" y="3774317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endCxn id="12" idx="0"/>
          </p:cNvCxnSpPr>
          <p:nvPr/>
        </p:nvCxnSpPr>
        <p:spPr>
          <a:xfrm>
            <a:off x="6445311" y="3937852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247249" y="3599298"/>
            <a:ext cx="1038543" cy="469908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>
            <a:off x="5247249" y="4263207"/>
            <a:ext cx="2221770" cy="400008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cxnSpLocks/>
          </p:cNvCxnSpPr>
          <p:nvPr/>
        </p:nvCxnSpPr>
        <p:spPr>
          <a:xfrm flipV="1">
            <a:off x="5171900" y="4762855"/>
            <a:ext cx="2297119" cy="663566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5247249" y="4429069"/>
            <a:ext cx="1048068" cy="1233342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5176130" y="3834252"/>
            <a:ext cx="1144329" cy="1405009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  <a:endCxn id="12" idx="1"/>
          </p:cNvCxnSpPr>
          <p:nvPr/>
        </p:nvCxnSpPr>
        <p:spPr>
          <a:xfrm>
            <a:off x="5145910" y="5587704"/>
            <a:ext cx="1149407" cy="289392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370661" y="3418450"/>
            <a:ext cx="1157941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32648" y="6356966"/>
            <a:ext cx="3761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>
                <a:solidFill>
                  <a:srgbClr val="00B050"/>
                </a:solidFill>
              </a:rPr>
              <a:t>Strong Gehrelin stable committee</a:t>
            </a:r>
          </a:p>
        </p:txBody>
      </p:sp>
    </p:spTree>
    <p:extLst>
      <p:ext uri="{BB962C8B-B14F-4D97-AF65-F5344CB8AC3E}">
        <p14:creationId xmlns:p14="http://schemas.microsoft.com/office/powerpoint/2010/main" val="53571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31" y="980728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530" y="1920919"/>
            <a:ext cx="8670593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 (strong): </a:t>
            </a:r>
            <a:r>
              <a:rPr lang="pl-PL" sz="2200" dirty="0">
                <a:solidFill>
                  <a:schemeClr val="tx1"/>
                </a:solidFill>
              </a:rPr>
              <a:t>Committee is stable if every member is preferred by a strong majority to every nonmember.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716" y="3806742"/>
            <a:ext cx="447675" cy="581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92" y="3136085"/>
            <a:ext cx="361950" cy="657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8182" y="5079414"/>
            <a:ext cx="361950" cy="6574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4368" y="4273806"/>
            <a:ext cx="371475" cy="647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5317" y="5562771"/>
            <a:ext cx="352425" cy="628650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cxnSpLocks/>
          </p:cNvCxnSpPr>
          <p:nvPr/>
        </p:nvCxnSpPr>
        <p:spPr>
          <a:xfrm flipV="1">
            <a:off x="4889157" y="4435809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V="1">
            <a:off x="6712404" y="4925513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</p:cNvCxnSpPr>
          <p:nvPr/>
        </p:nvCxnSpPr>
        <p:spPr>
          <a:xfrm flipH="1" flipV="1">
            <a:off x="6669148" y="3774317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endCxn id="12" idx="0"/>
          </p:cNvCxnSpPr>
          <p:nvPr/>
        </p:nvCxnSpPr>
        <p:spPr>
          <a:xfrm>
            <a:off x="6445311" y="3937852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247249" y="3599298"/>
            <a:ext cx="1038543" cy="469908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>
            <a:off x="5247249" y="4263207"/>
            <a:ext cx="2221770" cy="400008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cxnSpLocks/>
          </p:cNvCxnSpPr>
          <p:nvPr/>
        </p:nvCxnSpPr>
        <p:spPr>
          <a:xfrm flipV="1">
            <a:off x="5171900" y="4762855"/>
            <a:ext cx="2297119" cy="663566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5247249" y="4429069"/>
            <a:ext cx="1048068" cy="1233342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5176130" y="3834252"/>
            <a:ext cx="1144329" cy="1405009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  <a:endCxn id="12" idx="1"/>
          </p:cNvCxnSpPr>
          <p:nvPr/>
        </p:nvCxnSpPr>
        <p:spPr>
          <a:xfrm>
            <a:off x="5145910" y="5587704"/>
            <a:ext cx="1149407" cy="289392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370661" y="3418450"/>
            <a:ext cx="1157941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32648" y="6356966"/>
            <a:ext cx="3761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>
                <a:solidFill>
                  <a:srgbClr val="00B050"/>
                </a:solidFill>
              </a:rPr>
              <a:t>Strong Gehrelin stable committee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8056" y="2893817"/>
            <a:ext cx="32282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Strong Gehrelin-Stable Rules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6530" y="3380528"/>
            <a:ext cx="3720775" cy="892619"/>
          </a:xfrm>
          <a:prstGeom prst="rect">
            <a:avLst/>
          </a:prstGeom>
          <a:solidFill>
            <a:srgbClr val="C6FEE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k-Copeland: </a:t>
            </a:r>
            <a:r>
              <a:rPr lang="pl-PL" sz="2200" dirty="0">
                <a:solidFill>
                  <a:schemeClr val="tx1"/>
                </a:solidFill>
              </a:rPr>
              <a:t>A variant where where a tie gives 0 points.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66529" y="4418522"/>
            <a:ext cx="3720775" cy="892619"/>
          </a:xfrm>
          <a:prstGeom prst="rect">
            <a:avLst/>
          </a:prstGeom>
          <a:solidFill>
            <a:srgbClr val="DA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SEO: </a:t>
            </a:r>
            <a:r>
              <a:rPr lang="pl-PL" sz="2200" dirty="0">
                <a:solidFill>
                  <a:schemeClr val="tx1"/>
                </a:solidFill>
              </a:rPr>
              <a:t>A variant of maximin (quite similar to NED)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62261" y="5535176"/>
            <a:ext cx="3720775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Ranked Pairs: </a:t>
            </a:r>
            <a:r>
              <a:rPr lang="pl-PL" sz="2200" dirty="0">
                <a:solidFill>
                  <a:schemeClr val="tx1"/>
                </a:solidFill>
              </a:rPr>
              <a:t>Adaptation of the single-winner variant</a:t>
            </a:r>
          </a:p>
        </p:txBody>
      </p:sp>
    </p:spTree>
    <p:extLst>
      <p:ext uri="{BB962C8B-B14F-4D97-AF65-F5344CB8AC3E}">
        <p14:creationId xmlns:p14="http://schemas.microsoft.com/office/powerpoint/2010/main" val="50707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 animBg="1"/>
      <p:bldP spid="26" grpId="0" animBg="1"/>
      <p:bldP spid="2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31" y="980728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530" y="1920919"/>
            <a:ext cx="8670593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 (strong): </a:t>
            </a:r>
            <a:r>
              <a:rPr lang="pl-PL" sz="2200" dirty="0">
                <a:solidFill>
                  <a:schemeClr val="tx1"/>
                </a:solidFill>
              </a:rPr>
              <a:t>Committee is stable if every member is preferred by a strong majority to every nonmember.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8056" y="2893817"/>
            <a:ext cx="32282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Strong Gehrelin-Stable Rules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6530" y="3380528"/>
            <a:ext cx="3720775" cy="892619"/>
          </a:xfrm>
          <a:prstGeom prst="rect">
            <a:avLst/>
          </a:prstGeom>
          <a:solidFill>
            <a:srgbClr val="C6FEE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k-Copeland: </a:t>
            </a:r>
            <a:r>
              <a:rPr lang="pl-PL" sz="2200" dirty="0">
                <a:solidFill>
                  <a:schemeClr val="tx1"/>
                </a:solidFill>
              </a:rPr>
              <a:t>A variant where where a tie gives 0 points.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66529" y="4418522"/>
            <a:ext cx="3720775" cy="892619"/>
          </a:xfrm>
          <a:prstGeom prst="rect">
            <a:avLst/>
          </a:prstGeom>
          <a:solidFill>
            <a:srgbClr val="DA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SEO: </a:t>
            </a:r>
            <a:r>
              <a:rPr lang="pl-PL" sz="2200" dirty="0">
                <a:solidFill>
                  <a:schemeClr val="tx1"/>
                </a:solidFill>
              </a:rPr>
              <a:t>A variant of maximin (quite similar to NED)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62261" y="5535176"/>
            <a:ext cx="3720775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Ranked Pairs: </a:t>
            </a:r>
            <a:r>
              <a:rPr lang="pl-PL" sz="2200" dirty="0">
                <a:solidFill>
                  <a:schemeClr val="tx1"/>
                </a:solidFill>
              </a:rPr>
              <a:t>Adaptation of the single-winner variant</a:t>
            </a: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101" y="4386009"/>
            <a:ext cx="862834" cy="925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101" y="3447983"/>
            <a:ext cx="566170" cy="8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995" y="5535176"/>
            <a:ext cx="566170" cy="8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: Rounded Corners 30"/>
          <p:cNvSpPr/>
          <p:nvPr/>
        </p:nvSpPr>
        <p:spPr>
          <a:xfrm>
            <a:off x="5486400" y="5092505"/>
            <a:ext cx="3534769" cy="1626988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400" dirty="0">
                <a:solidFill>
                  <a:schemeClr val="tx1"/>
                </a:solidFill>
              </a:rPr>
              <a:t>[SSX17] S. Seker, S. Sikdat, L. Xia, Condorcet Consistent Bundling with Social Choice, AAMAS 2017 </a:t>
            </a:r>
            <a:r>
              <a:rPr lang="pl-PL" sz="1400" b="1" dirty="0">
                <a:solidFill>
                  <a:schemeClr val="tx1"/>
                </a:solidFill>
              </a:rPr>
              <a:t>(don’t miss it!)</a:t>
            </a:r>
          </a:p>
          <a:p>
            <a:endParaRPr lang="pl-PL" sz="400" b="1" dirty="0">
              <a:solidFill>
                <a:schemeClr val="tx1"/>
              </a:solidFill>
            </a:endParaRPr>
          </a:p>
          <a:p>
            <a:r>
              <a:rPr lang="pl-PL" sz="1400" dirty="0">
                <a:solidFill>
                  <a:schemeClr val="tx1"/>
                </a:solidFill>
              </a:rPr>
              <a:t>[AEF+17] H. Aziz, E. Elkind, P. Faliszewski, M. Lackner, P. Skowron, The Condorcet Principle for Multiwinner Elections: From Shortlisting to Proportionality, arXiv 2017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486400" y="3361974"/>
            <a:ext cx="3450723" cy="1617989"/>
          </a:xfrm>
          <a:prstGeom prst="rect">
            <a:avLst/>
          </a:prstGeom>
          <a:solidFill>
            <a:srgbClr val="EEC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NP-hardness: </a:t>
            </a:r>
            <a:r>
              <a:rPr lang="pl-PL" dirty="0">
                <a:solidFill>
                  <a:schemeClr val="tx1"/>
                </a:solidFill>
              </a:rPr>
              <a:t>due to weak Gehrlein stability</a:t>
            </a:r>
          </a:p>
          <a:p>
            <a:pPr algn="just"/>
            <a:r>
              <a:rPr lang="pl-PL" b="1" dirty="0">
                <a:solidFill>
                  <a:schemeClr val="tx1"/>
                </a:solidFill>
              </a:rPr>
              <a:t>Approx:</a:t>
            </a:r>
            <a:r>
              <a:rPr lang="pl-PL" dirty="0">
                <a:solidFill>
                  <a:schemeClr val="tx1"/>
                </a:solidFill>
              </a:rPr>
              <a:t> poly-time algorithm to find a committee of size 2k that matches opt. Committee of size k.</a:t>
            </a:r>
          </a:p>
        </p:txBody>
      </p:sp>
      <p:sp>
        <p:nvSpPr>
          <p:cNvPr id="3" name="Rectangle 2"/>
          <p:cNvSpPr/>
          <p:nvPr/>
        </p:nvSpPr>
        <p:spPr>
          <a:xfrm>
            <a:off x="3964011" y="3380528"/>
            <a:ext cx="1536595" cy="1910443"/>
          </a:xfrm>
          <a:custGeom>
            <a:avLst/>
            <a:gdLst>
              <a:gd name="connsiteX0" fmla="*/ 0 w 336382"/>
              <a:gd name="connsiteY0" fmla="*/ 0 h 430513"/>
              <a:gd name="connsiteX1" fmla="*/ 336382 w 336382"/>
              <a:gd name="connsiteY1" fmla="*/ 0 h 430513"/>
              <a:gd name="connsiteX2" fmla="*/ 336382 w 336382"/>
              <a:gd name="connsiteY2" fmla="*/ 430513 h 430513"/>
              <a:gd name="connsiteX3" fmla="*/ 0 w 336382"/>
              <a:gd name="connsiteY3" fmla="*/ 430513 h 430513"/>
              <a:gd name="connsiteX4" fmla="*/ 0 w 336382"/>
              <a:gd name="connsiteY4" fmla="*/ 0 h 430513"/>
              <a:gd name="connsiteX0" fmla="*/ 0 w 575532"/>
              <a:gd name="connsiteY0" fmla="*/ 675249 h 1105762"/>
              <a:gd name="connsiteX1" fmla="*/ 575532 w 575532"/>
              <a:gd name="connsiteY1" fmla="*/ 0 h 1105762"/>
              <a:gd name="connsiteX2" fmla="*/ 336382 w 575532"/>
              <a:gd name="connsiteY2" fmla="*/ 1105762 h 1105762"/>
              <a:gd name="connsiteX3" fmla="*/ 0 w 575532"/>
              <a:gd name="connsiteY3" fmla="*/ 1105762 h 1105762"/>
              <a:gd name="connsiteX4" fmla="*/ 0 w 575532"/>
              <a:gd name="connsiteY4" fmla="*/ 675249 h 1105762"/>
              <a:gd name="connsiteX0" fmla="*/ 0 w 575532"/>
              <a:gd name="connsiteY0" fmla="*/ 675249 h 1724741"/>
              <a:gd name="connsiteX1" fmla="*/ 575532 w 575532"/>
              <a:gd name="connsiteY1" fmla="*/ 0 h 1724741"/>
              <a:gd name="connsiteX2" fmla="*/ 575532 w 575532"/>
              <a:gd name="connsiteY2" fmla="*/ 1724741 h 1724741"/>
              <a:gd name="connsiteX3" fmla="*/ 0 w 575532"/>
              <a:gd name="connsiteY3" fmla="*/ 1105762 h 1724741"/>
              <a:gd name="connsiteX4" fmla="*/ 0 w 575532"/>
              <a:gd name="connsiteY4" fmla="*/ 675249 h 1724741"/>
              <a:gd name="connsiteX0" fmla="*/ 970670 w 1546202"/>
              <a:gd name="connsiteY0" fmla="*/ 675249 h 1935756"/>
              <a:gd name="connsiteX1" fmla="*/ 1546202 w 1546202"/>
              <a:gd name="connsiteY1" fmla="*/ 0 h 1935756"/>
              <a:gd name="connsiteX2" fmla="*/ 1546202 w 1546202"/>
              <a:gd name="connsiteY2" fmla="*/ 1724741 h 1935756"/>
              <a:gd name="connsiteX3" fmla="*/ 0 w 1546202"/>
              <a:gd name="connsiteY3" fmla="*/ 1935756 h 1935756"/>
              <a:gd name="connsiteX4" fmla="*/ 970670 w 1546202"/>
              <a:gd name="connsiteY4" fmla="*/ 675249 h 1935756"/>
              <a:gd name="connsiteX0" fmla="*/ 0 w 1546203"/>
              <a:gd name="connsiteY0" fmla="*/ 914400 h 1935756"/>
              <a:gd name="connsiteX1" fmla="*/ 1546203 w 1546203"/>
              <a:gd name="connsiteY1" fmla="*/ 0 h 1935756"/>
              <a:gd name="connsiteX2" fmla="*/ 1546203 w 1546203"/>
              <a:gd name="connsiteY2" fmla="*/ 1724741 h 1935756"/>
              <a:gd name="connsiteX3" fmla="*/ 1 w 1546203"/>
              <a:gd name="connsiteY3" fmla="*/ 1935756 h 1935756"/>
              <a:gd name="connsiteX4" fmla="*/ 0 w 1546203"/>
              <a:gd name="connsiteY4" fmla="*/ 914400 h 1935756"/>
              <a:gd name="connsiteX0" fmla="*/ 14066 w 1546202"/>
              <a:gd name="connsiteY0" fmla="*/ 1083212 h 1935756"/>
              <a:gd name="connsiteX1" fmla="*/ 1546202 w 1546202"/>
              <a:gd name="connsiteY1" fmla="*/ 0 h 1935756"/>
              <a:gd name="connsiteX2" fmla="*/ 1546202 w 1546202"/>
              <a:gd name="connsiteY2" fmla="*/ 1724741 h 1935756"/>
              <a:gd name="connsiteX3" fmla="*/ 0 w 1546202"/>
              <a:gd name="connsiteY3" fmla="*/ 1935756 h 1935756"/>
              <a:gd name="connsiteX4" fmla="*/ 14066 w 1546202"/>
              <a:gd name="connsiteY4" fmla="*/ 1083212 h 1935756"/>
              <a:gd name="connsiteX0" fmla="*/ 14066 w 1546202"/>
              <a:gd name="connsiteY0" fmla="*/ 1083212 h 1935756"/>
              <a:gd name="connsiteX1" fmla="*/ 1546202 w 1546202"/>
              <a:gd name="connsiteY1" fmla="*/ 0 h 1935756"/>
              <a:gd name="connsiteX2" fmla="*/ 1546202 w 1546202"/>
              <a:gd name="connsiteY2" fmla="*/ 1637442 h 1935756"/>
              <a:gd name="connsiteX3" fmla="*/ 0 w 1546202"/>
              <a:gd name="connsiteY3" fmla="*/ 1935756 h 1935756"/>
              <a:gd name="connsiteX4" fmla="*/ 14066 w 1546202"/>
              <a:gd name="connsiteY4" fmla="*/ 1083212 h 1935756"/>
              <a:gd name="connsiteX0" fmla="*/ 18567 w 1550703"/>
              <a:gd name="connsiteY0" fmla="*/ 1083212 h 1967918"/>
              <a:gd name="connsiteX1" fmla="*/ 1550703 w 1550703"/>
              <a:gd name="connsiteY1" fmla="*/ 0 h 1967918"/>
              <a:gd name="connsiteX2" fmla="*/ 1550703 w 1550703"/>
              <a:gd name="connsiteY2" fmla="*/ 1637442 h 1967918"/>
              <a:gd name="connsiteX3" fmla="*/ 0 w 1550703"/>
              <a:gd name="connsiteY3" fmla="*/ 1967918 h 1967918"/>
              <a:gd name="connsiteX4" fmla="*/ 18567 w 1550703"/>
              <a:gd name="connsiteY4" fmla="*/ 1083212 h 1967918"/>
              <a:gd name="connsiteX0" fmla="*/ 261644 w 1550703"/>
              <a:gd name="connsiteY0" fmla="*/ 1482950 h 1967918"/>
              <a:gd name="connsiteX1" fmla="*/ 1550703 w 1550703"/>
              <a:gd name="connsiteY1" fmla="*/ 0 h 1967918"/>
              <a:gd name="connsiteX2" fmla="*/ 1550703 w 1550703"/>
              <a:gd name="connsiteY2" fmla="*/ 1637442 h 1967918"/>
              <a:gd name="connsiteX3" fmla="*/ 0 w 1550703"/>
              <a:gd name="connsiteY3" fmla="*/ 1967918 h 1967918"/>
              <a:gd name="connsiteX4" fmla="*/ 261644 w 1550703"/>
              <a:gd name="connsiteY4" fmla="*/ 1482950 h 1967918"/>
              <a:gd name="connsiteX0" fmla="*/ 9564 w 1550703"/>
              <a:gd name="connsiteY0" fmla="*/ 1064834 h 1967918"/>
              <a:gd name="connsiteX1" fmla="*/ 1550703 w 1550703"/>
              <a:gd name="connsiteY1" fmla="*/ 0 h 1967918"/>
              <a:gd name="connsiteX2" fmla="*/ 1550703 w 1550703"/>
              <a:gd name="connsiteY2" fmla="*/ 1637442 h 1967918"/>
              <a:gd name="connsiteX3" fmla="*/ 0 w 1550703"/>
              <a:gd name="connsiteY3" fmla="*/ 1967918 h 1967918"/>
              <a:gd name="connsiteX4" fmla="*/ 9564 w 1550703"/>
              <a:gd name="connsiteY4" fmla="*/ 1064834 h 1967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0703" h="1967918">
                <a:moveTo>
                  <a:pt x="9564" y="1064834"/>
                </a:moveTo>
                <a:lnTo>
                  <a:pt x="1550703" y="0"/>
                </a:lnTo>
                <a:lnTo>
                  <a:pt x="1550703" y="1637442"/>
                </a:lnTo>
                <a:lnTo>
                  <a:pt x="0" y="1967918"/>
                </a:lnTo>
                <a:cubicBezTo>
                  <a:pt x="0" y="1627466"/>
                  <a:pt x="9564" y="1405286"/>
                  <a:pt x="9564" y="1064834"/>
                </a:cubicBezTo>
                <a:close/>
              </a:path>
            </a:pathLst>
          </a:custGeom>
          <a:gradFill flip="none" rotWithShape="1">
            <a:gsLst>
              <a:gs pos="0">
                <a:srgbClr val="DAFFC5"/>
              </a:gs>
              <a:gs pos="100000">
                <a:srgbClr val="EECFCE"/>
              </a:gs>
            </a:gsLst>
            <a:lin ang="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43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39428" y="0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dirty="0"/>
              <a:t>Excellence: Summary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357117" y="720080"/>
            <a:ext cx="4171536" cy="1557900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Committee Monotonicity</a:t>
            </a:r>
          </a:p>
          <a:p>
            <a:pPr algn="just"/>
            <a:r>
              <a:rPr lang="pl-PL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6" name="Rectangle 5"/>
          <p:cNvSpPr/>
          <p:nvPr/>
        </p:nvSpPr>
        <p:spPr>
          <a:xfrm>
            <a:off x="4651483" y="720080"/>
            <a:ext cx="4217545" cy="155790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Gehrlein (Strong) Stability</a:t>
            </a:r>
          </a:p>
          <a:p>
            <a:pPr algn="just"/>
            <a:r>
              <a:rPr lang="pl-PL" dirty="0">
                <a:solidFill>
                  <a:schemeClr val="tx1"/>
                </a:solidFill>
              </a:rPr>
              <a:t>Committee is stable if every member is preferred by a strong majority to every nonmember. A stable rule selects stable committee whenever one exists.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61" name="TextBox 60"/>
          <p:cNvSpPr txBox="1"/>
          <p:nvPr/>
        </p:nvSpPr>
        <p:spPr>
          <a:xfrm>
            <a:off x="3515887" y="6065163"/>
            <a:ext cx="520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k-Borda                                                             k-Copeland</a:t>
            </a:r>
          </a:p>
        </p:txBody>
      </p:sp>
    </p:spTree>
    <p:extLst>
      <p:ext uri="{BB962C8B-B14F-4D97-AF65-F5344CB8AC3E}">
        <p14:creationId xmlns:p14="http://schemas.microsoft.com/office/powerpoint/2010/main" val="1704019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1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39428" y="0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dirty="0"/>
              <a:t>Excellence: Summary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357117" y="720080"/>
            <a:ext cx="4171536" cy="1557900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Committee Monotonicity</a:t>
            </a:r>
          </a:p>
          <a:p>
            <a:pPr algn="just"/>
            <a:r>
              <a:rPr lang="pl-PL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6" name="Rectangle 5"/>
          <p:cNvSpPr/>
          <p:nvPr/>
        </p:nvSpPr>
        <p:spPr>
          <a:xfrm>
            <a:off x="4651483" y="720080"/>
            <a:ext cx="4217545" cy="155790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Gehrlein (Strong) Stability</a:t>
            </a:r>
          </a:p>
          <a:p>
            <a:pPr algn="just"/>
            <a:r>
              <a:rPr lang="pl-PL" dirty="0">
                <a:solidFill>
                  <a:schemeClr val="tx1"/>
                </a:solidFill>
              </a:rPr>
              <a:t>Committee is stable if every member is preferred by a strong majority to every nonmember. A stable rule selects stable committee whenever one exists.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57116" y="4575000"/>
            <a:ext cx="8511911" cy="1711499"/>
          </a:xfrm>
          <a:prstGeom prst="rect">
            <a:avLst/>
          </a:prstGeom>
          <a:solidFill>
            <a:srgbClr val="FAF6A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pl-PL" sz="2800" b="1" dirty="0">
                <a:solidFill>
                  <a:schemeClr val="tx1"/>
                </a:solidFill>
              </a:rPr>
              <a:t>Open Problem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Is there some general property satisfied by both k-Borda and k-Copeland that captures directly the idea of excellence? 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... Or at least some formal explanation of k-Borda’s performance?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ctr"/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57116" y="2396481"/>
            <a:ext cx="8511911" cy="1876926"/>
          </a:xfrm>
          <a:prstGeom prst="rect">
            <a:avLst/>
          </a:prstGeom>
          <a:solidFill>
            <a:srgbClr val="FAF5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pl-PL" sz="2800" b="1" dirty="0">
                <a:solidFill>
                  <a:schemeClr val="tx1"/>
                </a:solidFill>
              </a:rPr>
              <a:t>Observations</a:t>
            </a:r>
          </a:p>
          <a:p>
            <a:pPr marL="514350" indent="-514350" algn="just">
              <a:buAutoNum type="arabicParenR"/>
            </a:pPr>
            <a:r>
              <a:rPr lang="pl-PL" sz="2400" dirty="0">
                <a:solidFill>
                  <a:schemeClr val="tx1"/>
                </a:solidFill>
              </a:rPr>
              <a:t>Committee monotonicity is insufficient to capture excellence on its own (see SNTV)</a:t>
            </a:r>
          </a:p>
          <a:p>
            <a:pPr marL="514350" indent="-514350" algn="just">
              <a:buAutoNum type="arabicParenR"/>
            </a:pPr>
            <a:r>
              <a:rPr lang="pl-PL" sz="2400" dirty="0">
                <a:solidFill>
                  <a:schemeClr val="tx1"/>
                </a:solidFill>
              </a:rPr>
              <a:t>Gehrlein stability is too focused on Condorcet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ctr"/>
            <a:endParaRPr lang="pl-PL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68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185863"/>
            <a:ext cx="8229600" cy="3911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Interlude</a:t>
            </a:r>
          </a:p>
          <a:p>
            <a:pPr marL="0" indent="0" algn="ctr">
              <a:buNone/>
            </a:pPr>
            <a:r>
              <a:rPr lang="pl-PL" sz="5400" dirty="0"/>
              <a:t>(Committee Scoring Rules)</a:t>
            </a:r>
          </a:p>
        </p:txBody>
      </p:sp>
    </p:spTree>
    <p:extLst>
      <p:ext uri="{BB962C8B-B14F-4D97-AF65-F5344CB8AC3E}">
        <p14:creationId xmlns:p14="http://schemas.microsoft.com/office/powerpoint/2010/main" val="244217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595" y="1328584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/>
          <p:nvPr/>
        </p:nvSpPr>
        <p:spPr>
          <a:xfrm>
            <a:off x="4988899" y="1404965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6604" y="1340768"/>
            <a:ext cx="4299044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single-</a:t>
            </a:r>
            <a:r>
              <a:rPr lang="pl-PL" sz="2400" dirty="0" err="1"/>
              <a:t>winner</a:t>
            </a:r>
            <a:r>
              <a:rPr lang="pl-PL" sz="2400" dirty="0"/>
              <a:t> </a:t>
            </a:r>
            <a:r>
              <a:rPr lang="pl-PL" sz="2400" dirty="0" err="1"/>
              <a:t>scoring</a:t>
            </a:r>
            <a:r>
              <a:rPr lang="pl-PL" sz="2400" dirty="0"/>
              <a:t> </a:t>
            </a:r>
            <a:r>
              <a:rPr lang="pl-PL" sz="2400" dirty="0" err="1"/>
              <a:t>function</a:t>
            </a:r>
            <a:r>
              <a:rPr lang="pl-PL" sz="2400" dirty="0"/>
              <a:t>:</a:t>
            </a:r>
          </a:p>
          <a:p>
            <a:pPr marL="0" indent="0">
              <a:buNone/>
            </a:pPr>
            <a:endParaRPr lang="pl-PL" sz="900" dirty="0"/>
          </a:p>
          <a:p>
            <a:pPr marL="0" indent="0" algn="ctr">
              <a:buNone/>
            </a:pPr>
            <a:r>
              <a:rPr lang="pl-PL" sz="2000" dirty="0"/>
              <a:t>f(i) = </a:t>
            </a:r>
            <a:r>
              <a:rPr lang="pl-PL" sz="2000" dirty="0" err="1"/>
              <a:t>score</a:t>
            </a:r>
            <a:r>
              <a:rPr lang="pl-PL" sz="2000" dirty="0"/>
              <a:t> for </a:t>
            </a:r>
            <a:r>
              <a:rPr lang="pl-PL" sz="2000" dirty="0" err="1"/>
              <a:t>position</a:t>
            </a:r>
            <a:r>
              <a:rPr lang="pl-PL" sz="2000" dirty="0"/>
              <a:t> i</a:t>
            </a:r>
          </a:p>
          <a:p>
            <a:pPr marL="0" indent="0">
              <a:buNone/>
            </a:pPr>
            <a:endParaRPr lang="pl-PL" sz="900" dirty="0"/>
          </a:p>
          <a:p>
            <a:pPr marL="0" indent="0">
              <a:buNone/>
            </a:pPr>
            <a:r>
              <a:rPr lang="pl-PL" sz="2400" dirty="0"/>
              <a:t>The </a:t>
            </a:r>
            <a:r>
              <a:rPr lang="pl-PL" sz="2400" dirty="0" err="1"/>
              <a:t>candidate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sum of </a:t>
            </a:r>
            <a:r>
              <a:rPr lang="pl-PL" sz="2400" dirty="0" err="1"/>
              <a:t>scores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the </a:t>
            </a:r>
            <a:r>
              <a:rPr lang="pl-PL" sz="2400" dirty="0" err="1"/>
              <a:t>winner</a:t>
            </a:r>
            <a:r>
              <a:rPr lang="pl-PL" sz="2400" dirty="0"/>
              <a:t> </a:t>
            </a:r>
          </a:p>
          <a:p>
            <a:pPr marL="0" indent="0">
              <a:buNone/>
            </a:pPr>
            <a:endParaRPr lang="pl-PL" sz="2400" dirty="0"/>
          </a:p>
          <a:p>
            <a:pPr marL="0" indent="0">
              <a:buNone/>
            </a:pPr>
            <a:r>
              <a:rPr lang="pl-PL" sz="2400" dirty="0" err="1"/>
              <a:t>Examples</a:t>
            </a:r>
            <a:r>
              <a:rPr lang="pl-PL" sz="2400" dirty="0"/>
              <a:t>:</a:t>
            </a:r>
          </a:p>
          <a:p>
            <a:pPr marL="0" indent="0">
              <a:buNone/>
            </a:pPr>
            <a:r>
              <a:rPr lang="pl-PL" sz="2000" dirty="0" err="1"/>
              <a:t>Borda</a:t>
            </a:r>
            <a:r>
              <a:rPr lang="pl-PL" sz="2000" dirty="0"/>
              <a:t> </a:t>
            </a:r>
            <a:r>
              <a:rPr lang="pl-PL" sz="2000" dirty="0" err="1"/>
              <a:t>score</a:t>
            </a:r>
            <a:r>
              <a:rPr lang="pl-PL" sz="2000" dirty="0"/>
              <a:t> </a:t>
            </a:r>
          </a:p>
          <a:p>
            <a:pPr marL="0" indent="0" algn="ctr">
              <a:buNone/>
            </a:pPr>
            <a:r>
              <a:rPr lang="el-GR" sz="2000" dirty="0"/>
              <a:t>β</a:t>
            </a:r>
            <a:r>
              <a:rPr lang="pl-PL" sz="2000" dirty="0"/>
              <a:t>(i) = m-i	</a:t>
            </a:r>
          </a:p>
          <a:p>
            <a:pPr marL="0" indent="0">
              <a:buNone/>
            </a:pPr>
            <a:endParaRPr lang="pl-PL" sz="900" dirty="0"/>
          </a:p>
        </p:txBody>
      </p:sp>
      <p:cxnSp>
        <p:nvCxnSpPr>
          <p:cNvPr id="5" name="Łącznik prostoliniowy 4"/>
          <p:cNvCxnSpPr/>
          <p:nvPr/>
        </p:nvCxnSpPr>
        <p:spPr>
          <a:xfrm>
            <a:off x="4715944" y="1274263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5344419" y="307742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5344608" y="5393529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5344419" y="3654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5344419" y="4271038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5344419" y="593146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5344608" y="477245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595" y="3046551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5817032" y="2658820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4        3        2       1      0</a:t>
            </a:r>
          </a:p>
        </p:txBody>
      </p:sp>
      <p:sp>
        <p:nvSpPr>
          <p:cNvPr id="19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Single-Winner </a:t>
            </a:r>
            <a:r>
              <a:rPr lang="pl-PL" dirty="0" err="1"/>
              <a:t>Scoring</a:t>
            </a:r>
            <a:r>
              <a:rPr lang="pl-PL" dirty="0"/>
              <a:t> </a:t>
            </a:r>
            <a:r>
              <a:rPr lang="pl-PL" dirty="0" err="1"/>
              <a:t>Rules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260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/>
      <p:bldP spid="13" grpId="0"/>
      <p:bldP spid="14" grpId="0"/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595" y="1328584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/>
          <p:nvPr/>
        </p:nvSpPr>
        <p:spPr>
          <a:xfrm>
            <a:off x="4988899" y="1404965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6604" y="1340768"/>
            <a:ext cx="4299044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single-</a:t>
            </a:r>
            <a:r>
              <a:rPr lang="pl-PL" sz="2400" dirty="0" err="1"/>
              <a:t>winner</a:t>
            </a:r>
            <a:r>
              <a:rPr lang="pl-PL" sz="2400" dirty="0"/>
              <a:t> </a:t>
            </a:r>
            <a:r>
              <a:rPr lang="pl-PL" sz="2400" dirty="0" err="1"/>
              <a:t>scoring</a:t>
            </a:r>
            <a:r>
              <a:rPr lang="pl-PL" sz="2400" dirty="0"/>
              <a:t> </a:t>
            </a:r>
            <a:r>
              <a:rPr lang="pl-PL" sz="2400" dirty="0" err="1"/>
              <a:t>function</a:t>
            </a:r>
            <a:r>
              <a:rPr lang="pl-PL" sz="2400" dirty="0"/>
              <a:t>:</a:t>
            </a:r>
          </a:p>
          <a:p>
            <a:pPr marL="0" indent="0">
              <a:buNone/>
            </a:pPr>
            <a:endParaRPr lang="pl-PL" sz="900" dirty="0"/>
          </a:p>
          <a:p>
            <a:pPr marL="0" indent="0" algn="ctr">
              <a:buNone/>
            </a:pPr>
            <a:r>
              <a:rPr lang="pl-PL" sz="2000" dirty="0"/>
              <a:t>f(i) = </a:t>
            </a:r>
            <a:r>
              <a:rPr lang="pl-PL" sz="2000" dirty="0" err="1"/>
              <a:t>score</a:t>
            </a:r>
            <a:r>
              <a:rPr lang="pl-PL" sz="2000" dirty="0"/>
              <a:t> for </a:t>
            </a:r>
            <a:r>
              <a:rPr lang="pl-PL" sz="2000" dirty="0" err="1"/>
              <a:t>position</a:t>
            </a:r>
            <a:r>
              <a:rPr lang="pl-PL" sz="2000" dirty="0"/>
              <a:t> i</a:t>
            </a:r>
          </a:p>
          <a:p>
            <a:pPr marL="0" indent="0">
              <a:buNone/>
            </a:pPr>
            <a:endParaRPr lang="pl-PL" sz="900" dirty="0"/>
          </a:p>
          <a:p>
            <a:pPr marL="0" indent="0">
              <a:buNone/>
            </a:pPr>
            <a:r>
              <a:rPr lang="pl-PL" sz="2400" dirty="0"/>
              <a:t>The </a:t>
            </a:r>
            <a:r>
              <a:rPr lang="pl-PL" sz="2400" dirty="0" err="1"/>
              <a:t>candidate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sum of </a:t>
            </a:r>
            <a:r>
              <a:rPr lang="pl-PL" sz="2400" dirty="0" err="1"/>
              <a:t>scores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the </a:t>
            </a:r>
            <a:r>
              <a:rPr lang="pl-PL" sz="2400" dirty="0" err="1"/>
              <a:t>winner</a:t>
            </a:r>
            <a:r>
              <a:rPr lang="pl-PL" sz="2400" dirty="0"/>
              <a:t> </a:t>
            </a:r>
          </a:p>
          <a:p>
            <a:pPr marL="0" indent="0">
              <a:buNone/>
            </a:pPr>
            <a:endParaRPr lang="pl-PL" sz="2400" dirty="0"/>
          </a:p>
          <a:p>
            <a:pPr marL="0" indent="0">
              <a:buNone/>
            </a:pPr>
            <a:r>
              <a:rPr lang="pl-PL" sz="2400" dirty="0" err="1"/>
              <a:t>Examples</a:t>
            </a:r>
            <a:r>
              <a:rPr lang="pl-PL" sz="2400" dirty="0"/>
              <a:t>:</a:t>
            </a:r>
          </a:p>
          <a:p>
            <a:pPr marL="0" indent="0">
              <a:buNone/>
            </a:pPr>
            <a:r>
              <a:rPr lang="pl-PL" sz="2000" dirty="0" err="1"/>
              <a:t>Borda</a:t>
            </a:r>
            <a:r>
              <a:rPr lang="pl-PL" sz="2000" dirty="0"/>
              <a:t> </a:t>
            </a:r>
            <a:r>
              <a:rPr lang="pl-PL" sz="2000" dirty="0" err="1"/>
              <a:t>score</a:t>
            </a:r>
            <a:r>
              <a:rPr lang="pl-PL" sz="2000" dirty="0"/>
              <a:t> </a:t>
            </a:r>
          </a:p>
          <a:p>
            <a:pPr marL="0" indent="0" algn="ctr">
              <a:buNone/>
            </a:pPr>
            <a:r>
              <a:rPr lang="el-GR" sz="2000" dirty="0"/>
              <a:t>β</a:t>
            </a:r>
            <a:r>
              <a:rPr lang="pl-PL" sz="2000" dirty="0"/>
              <a:t>(i) = m-i	</a:t>
            </a:r>
          </a:p>
          <a:p>
            <a:pPr marL="0" indent="0">
              <a:buNone/>
            </a:pPr>
            <a:endParaRPr lang="pl-PL" sz="900" dirty="0"/>
          </a:p>
          <a:p>
            <a:pPr marL="0" indent="0">
              <a:buNone/>
            </a:pPr>
            <a:r>
              <a:rPr lang="pl-PL" sz="2000" dirty="0"/>
              <a:t>t-</a:t>
            </a:r>
            <a:r>
              <a:rPr lang="pl-PL" sz="2000" dirty="0" err="1"/>
              <a:t>Approval</a:t>
            </a:r>
            <a:r>
              <a:rPr lang="pl-PL" sz="2000" dirty="0"/>
              <a:t> </a:t>
            </a:r>
            <a:r>
              <a:rPr lang="pl-PL" sz="2000" dirty="0" err="1"/>
              <a:t>score</a:t>
            </a:r>
            <a:r>
              <a:rPr lang="pl-PL" sz="2000" dirty="0"/>
              <a:t> </a:t>
            </a:r>
          </a:p>
          <a:p>
            <a:pPr marL="0" indent="0" algn="ctr">
              <a:buNone/>
            </a:pPr>
            <a:r>
              <a:rPr lang="el-GR" sz="2000" dirty="0"/>
              <a:t>α</a:t>
            </a:r>
            <a:r>
              <a:rPr lang="pl-PL" sz="2000" baseline="-25000" dirty="0"/>
              <a:t>t</a:t>
            </a:r>
            <a:r>
              <a:rPr lang="pl-PL" sz="2000" dirty="0"/>
              <a:t>(i) = 1 </a:t>
            </a:r>
            <a:r>
              <a:rPr lang="pl-PL" sz="2000" dirty="0" err="1"/>
              <a:t>if</a:t>
            </a:r>
            <a:r>
              <a:rPr lang="pl-PL" sz="2000" dirty="0"/>
              <a:t> i ≤ t and 0 </a:t>
            </a:r>
            <a:r>
              <a:rPr lang="pl-PL" sz="2000" dirty="0" err="1"/>
              <a:t>otherwise</a:t>
            </a:r>
            <a:endParaRPr lang="pl-PL" sz="2000" dirty="0"/>
          </a:p>
          <a:p>
            <a:pPr marL="0" indent="0">
              <a:buNone/>
            </a:pPr>
            <a:endParaRPr lang="pl-PL" sz="2000" dirty="0"/>
          </a:p>
        </p:txBody>
      </p:sp>
      <p:cxnSp>
        <p:nvCxnSpPr>
          <p:cNvPr id="5" name="Łącznik prostoliniowy 4"/>
          <p:cNvCxnSpPr/>
          <p:nvPr/>
        </p:nvCxnSpPr>
        <p:spPr>
          <a:xfrm>
            <a:off x="4715944" y="1274263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5344419" y="307742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5344608" y="5393529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5344419" y="3654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5344419" y="4271038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5344419" y="593146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5344608" y="477245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595" y="3046551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5817032" y="2658820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1        1        0       0      0</a:t>
            </a:r>
          </a:p>
        </p:txBody>
      </p:sp>
      <p:sp>
        <p:nvSpPr>
          <p:cNvPr id="19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Single-Winner </a:t>
            </a:r>
            <a:r>
              <a:rPr lang="pl-PL" dirty="0" err="1"/>
              <a:t>Scoring</a:t>
            </a:r>
            <a:r>
              <a:rPr lang="pl-PL" dirty="0"/>
              <a:t> </a:t>
            </a:r>
            <a:r>
              <a:rPr lang="pl-PL" dirty="0" err="1"/>
              <a:t>Rules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0373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Scoring</a:t>
            </a:r>
            <a:r>
              <a:rPr lang="pl-PL" dirty="0"/>
              <a:t> </a:t>
            </a:r>
            <a:r>
              <a:rPr lang="pl-PL" dirty="0" err="1"/>
              <a:t>Rules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936" y="2210936"/>
            <a:ext cx="5583583" cy="1055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602422" y="1200467"/>
            <a:ext cx="3770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/>
              <a:t>Consider</a:t>
            </a:r>
            <a:r>
              <a:rPr lang="pl-PL" sz="2400" dirty="0"/>
              <a:t> a </a:t>
            </a:r>
            <a:r>
              <a:rPr lang="pl-PL" sz="2400" dirty="0" err="1"/>
              <a:t>preference</a:t>
            </a:r>
            <a:r>
              <a:rPr lang="pl-PL" sz="2400" dirty="0"/>
              <a:t> order:</a:t>
            </a:r>
          </a:p>
        </p:txBody>
      </p:sp>
      <p:sp>
        <p:nvSpPr>
          <p:cNvPr id="5" name="Elipsa 4"/>
          <p:cNvSpPr/>
          <p:nvPr/>
        </p:nvSpPr>
        <p:spPr>
          <a:xfrm>
            <a:off x="1803936" y="2183108"/>
            <a:ext cx="683649" cy="107397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Elipsa 6"/>
          <p:cNvSpPr/>
          <p:nvPr/>
        </p:nvSpPr>
        <p:spPr>
          <a:xfrm>
            <a:off x="4041656" y="2028793"/>
            <a:ext cx="2333767" cy="12372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Łuk 5"/>
          <p:cNvSpPr/>
          <p:nvPr/>
        </p:nvSpPr>
        <p:spPr>
          <a:xfrm rot="10800000">
            <a:off x="2385497" y="2851847"/>
            <a:ext cx="1990800" cy="518615"/>
          </a:xfrm>
          <a:prstGeom prst="arc">
            <a:avLst>
              <a:gd name="adj1" fmla="val 10684140"/>
              <a:gd name="adj2" fmla="val 0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>
            <a:off x="3380897" y="3370463"/>
            <a:ext cx="0" cy="35484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2385497" y="3766246"/>
            <a:ext cx="1366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 </a:t>
            </a:r>
            <a:r>
              <a:rPr lang="pl-PL" dirty="0" err="1"/>
              <a:t>committee</a:t>
            </a: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1039150" y="4202133"/>
            <a:ext cx="3660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Position</a:t>
            </a:r>
            <a:r>
              <a:rPr lang="pl-PL" dirty="0"/>
              <a:t> of the </a:t>
            </a:r>
            <a:r>
              <a:rPr lang="pl-PL" dirty="0" err="1"/>
              <a:t>committee</a:t>
            </a:r>
            <a:r>
              <a:rPr lang="pl-PL" dirty="0"/>
              <a:t>  = (1, 3, 4 )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87028" y="4791204"/>
            <a:ext cx="787305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/>
              <a:t>f(i</a:t>
            </a:r>
            <a:r>
              <a:rPr lang="pl-PL" sz="3600" baseline="-25000" dirty="0"/>
              <a:t>1</a:t>
            </a:r>
            <a:r>
              <a:rPr lang="pl-PL" sz="3600" dirty="0"/>
              <a:t>, i</a:t>
            </a:r>
            <a:r>
              <a:rPr lang="pl-PL" sz="3600" baseline="-25000" dirty="0"/>
              <a:t>2</a:t>
            </a:r>
            <a:r>
              <a:rPr lang="pl-PL" sz="3600" dirty="0"/>
              <a:t>, …, </a:t>
            </a:r>
            <a:r>
              <a:rPr lang="pl-PL" sz="3600" dirty="0" err="1"/>
              <a:t>i</a:t>
            </a:r>
            <a:r>
              <a:rPr lang="pl-PL" sz="3600" baseline="-25000" dirty="0" err="1"/>
              <a:t>k</a:t>
            </a:r>
            <a:r>
              <a:rPr lang="pl-PL" sz="3600" dirty="0"/>
              <a:t>) = the </a:t>
            </a:r>
            <a:r>
              <a:rPr lang="pl-PL" sz="3600" dirty="0" err="1"/>
              <a:t>score</a:t>
            </a:r>
            <a:r>
              <a:rPr lang="pl-PL" sz="3600" dirty="0"/>
              <a:t> of the </a:t>
            </a:r>
            <a:r>
              <a:rPr lang="pl-PL" sz="3600" dirty="0" err="1"/>
              <a:t>committee</a:t>
            </a:r>
            <a:endParaRPr lang="pl-PL" sz="3600" dirty="0"/>
          </a:p>
          <a:p>
            <a:endParaRPr lang="pl-PL" sz="2400" dirty="0"/>
          </a:p>
          <a:p>
            <a:r>
              <a:rPr lang="pl-PL" sz="2400" dirty="0" err="1"/>
              <a:t>Assuming</a:t>
            </a:r>
            <a:r>
              <a:rPr lang="pl-PL" sz="2400" dirty="0"/>
              <a:t> i</a:t>
            </a:r>
            <a:r>
              <a:rPr lang="pl-PL" sz="2400" baseline="-25000" dirty="0"/>
              <a:t>1</a:t>
            </a:r>
            <a:r>
              <a:rPr lang="pl-PL" sz="2400" dirty="0"/>
              <a:t> &lt; i</a:t>
            </a:r>
            <a:r>
              <a:rPr lang="pl-PL" sz="2400" baseline="-25000" dirty="0"/>
              <a:t>2</a:t>
            </a:r>
            <a:r>
              <a:rPr lang="pl-PL" sz="2400" dirty="0"/>
              <a:t> &lt; … &lt; </a:t>
            </a:r>
            <a:r>
              <a:rPr lang="pl-PL" sz="2400" dirty="0" err="1"/>
              <a:t>i</a:t>
            </a:r>
            <a:r>
              <a:rPr lang="pl-PL" sz="2400" baseline="-25000" dirty="0" err="1"/>
              <a:t>k</a:t>
            </a:r>
            <a:endParaRPr lang="pl-PL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3640844" y="5806009"/>
            <a:ext cx="5469157" cy="95410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[EFSS17] E. Elkind, P. Faliszewski, P. Skowron, A. Slinko, Properties of Multiwinner Voting Rules, Social Choice and Welfare, 2017</a:t>
            </a:r>
          </a:p>
          <a:p>
            <a:r>
              <a:rPr lang="pl-PL" sz="1400" dirty="0"/>
              <a:t>[SFS16] P. Skowron, P. Faliszewski, A. Slinko, Axiomatic Characterization of Committee Scoring Rules, arXiv 2016</a:t>
            </a:r>
          </a:p>
        </p:txBody>
      </p:sp>
    </p:spTree>
    <p:extLst>
      <p:ext uri="{BB962C8B-B14F-4D97-AF65-F5344CB8AC3E}">
        <p14:creationId xmlns:p14="http://schemas.microsoft.com/office/powerpoint/2010/main" val="235162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 animBg="1"/>
      <p:bldP spid="6" grpId="0" animBg="1"/>
      <p:bldP spid="10" grpId="0"/>
      <p:bldP spid="11" grpId="0"/>
      <p:bldP spid="12" grpId="0"/>
      <p:bldP spid="16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00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498" y="1029915"/>
            <a:ext cx="361950" cy="65741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4256" y="1029915"/>
            <a:ext cx="447675" cy="5810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9901" y="982580"/>
            <a:ext cx="361950" cy="6572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152" y="953120"/>
            <a:ext cx="371475" cy="6477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49" y="926745"/>
            <a:ext cx="352425" cy="6286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50228" y="96831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41263" y="9645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24708" y="95344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59005" y="95443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431261" y="954760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:0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>
            <a:off x="2312405" y="2142950"/>
            <a:ext cx="3152328" cy="666925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2026034" y="1772972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1        0       0       0       0</a:t>
            </a:r>
          </a:p>
        </p:txBody>
      </p:sp>
      <p:sp>
        <p:nvSpPr>
          <p:cNvPr id="27" name="Freeform: Shape 26"/>
          <p:cNvSpPr/>
          <p:nvPr/>
        </p:nvSpPr>
        <p:spPr>
          <a:xfrm>
            <a:off x="5108203" y="587662"/>
            <a:ext cx="2475390" cy="1168300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1032185 w 2857159"/>
              <a:gd name="connsiteY5" fmla="*/ 463290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6624 w 2889192"/>
              <a:gd name="connsiteY0" fmla="*/ 388343 h 1179403"/>
              <a:gd name="connsiteX1" fmla="*/ 2788049 w 2889192"/>
              <a:gd name="connsiteY1" fmla="*/ 1031281 h 1179403"/>
              <a:gd name="connsiteX2" fmla="*/ 2516587 w 2889192"/>
              <a:gd name="connsiteY2" fmla="*/ 1145581 h 1179403"/>
              <a:gd name="connsiteX3" fmla="*/ 2359424 w 2889192"/>
              <a:gd name="connsiteY3" fmla="*/ 559793 h 1179403"/>
              <a:gd name="connsiteX4" fmla="*/ 1387874 w 2889192"/>
              <a:gd name="connsiteY4" fmla="*/ 188318 h 1179403"/>
              <a:gd name="connsiteX5" fmla="*/ 1064218 w 2889192"/>
              <a:gd name="connsiteY5" fmla="*/ 463290 h 1179403"/>
              <a:gd name="connsiteX6" fmla="*/ 959047 w 2889192"/>
              <a:gd name="connsiteY6" fmla="*/ 1040054 h 1179403"/>
              <a:gd name="connsiteX7" fmla="*/ 87712 w 2889192"/>
              <a:gd name="connsiteY7" fmla="*/ 988418 h 1179403"/>
              <a:gd name="connsiteX8" fmla="*/ 230587 w 2889192"/>
              <a:gd name="connsiteY8" fmla="*/ 259756 h 1179403"/>
              <a:gd name="connsiteX9" fmla="*/ 1859362 w 2889192"/>
              <a:gd name="connsiteY9" fmla="*/ 2581 h 1179403"/>
              <a:gd name="connsiteX10" fmla="*/ 2816624 w 2889192"/>
              <a:gd name="connsiteY10" fmla="*/ 388343 h 1179403"/>
              <a:gd name="connsiteX0" fmla="*/ 2816624 w 2889192"/>
              <a:gd name="connsiteY0" fmla="*/ 388343 h 1193558"/>
              <a:gd name="connsiteX1" fmla="*/ 2788049 w 2889192"/>
              <a:gd name="connsiteY1" fmla="*/ 1031281 h 1193558"/>
              <a:gd name="connsiteX2" fmla="*/ 2516587 w 2889192"/>
              <a:gd name="connsiteY2" fmla="*/ 1145581 h 1193558"/>
              <a:gd name="connsiteX3" fmla="*/ 1906991 w 2889192"/>
              <a:gd name="connsiteY3" fmla="*/ 367287 h 1193558"/>
              <a:gd name="connsiteX4" fmla="*/ 1387874 w 2889192"/>
              <a:gd name="connsiteY4" fmla="*/ 188318 h 1193558"/>
              <a:gd name="connsiteX5" fmla="*/ 1064218 w 2889192"/>
              <a:gd name="connsiteY5" fmla="*/ 463290 h 1193558"/>
              <a:gd name="connsiteX6" fmla="*/ 959047 w 2889192"/>
              <a:gd name="connsiteY6" fmla="*/ 1040054 h 1193558"/>
              <a:gd name="connsiteX7" fmla="*/ 87712 w 2889192"/>
              <a:gd name="connsiteY7" fmla="*/ 988418 h 1193558"/>
              <a:gd name="connsiteX8" fmla="*/ 230587 w 2889192"/>
              <a:gd name="connsiteY8" fmla="*/ 259756 h 1193558"/>
              <a:gd name="connsiteX9" fmla="*/ 1859362 w 2889192"/>
              <a:gd name="connsiteY9" fmla="*/ 2581 h 1193558"/>
              <a:gd name="connsiteX10" fmla="*/ 2816624 w 2889192"/>
              <a:gd name="connsiteY10" fmla="*/ 388343 h 1193558"/>
              <a:gd name="connsiteX0" fmla="*/ 2816624 w 2908874"/>
              <a:gd name="connsiteY0" fmla="*/ 388343 h 1168300"/>
              <a:gd name="connsiteX1" fmla="*/ 2788049 w 2908874"/>
              <a:gd name="connsiteY1" fmla="*/ 1031281 h 1168300"/>
              <a:gd name="connsiteX2" fmla="*/ 2083006 w 2908874"/>
              <a:gd name="connsiteY2" fmla="*/ 1113497 h 1168300"/>
              <a:gd name="connsiteX3" fmla="*/ 1906991 w 2908874"/>
              <a:gd name="connsiteY3" fmla="*/ 367287 h 1168300"/>
              <a:gd name="connsiteX4" fmla="*/ 1387874 w 2908874"/>
              <a:gd name="connsiteY4" fmla="*/ 188318 h 1168300"/>
              <a:gd name="connsiteX5" fmla="*/ 1064218 w 2908874"/>
              <a:gd name="connsiteY5" fmla="*/ 463290 h 1168300"/>
              <a:gd name="connsiteX6" fmla="*/ 959047 w 2908874"/>
              <a:gd name="connsiteY6" fmla="*/ 1040054 h 1168300"/>
              <a:gd name="connsiteX7" fmla="*/ 87712 w 2908874"/>
              <a:gd name="connsiteY7" fmla="*/ 988418 h 1168300"/>
              <a:gd name="connsiteX8" fmla="*/ 230587 w 2908874"/>
              <a:gd name="connsiteY8" fmla="*/ 259756 h 1168300"/>
              <a:gd name="connsiteX9" fmla="*/ 1859362 w 2908874"/>
              <a:gd name="connsiteY9" fmla="*/ 2581 h 1168300"/>
              <a:gd name="connsiteX10" fmla="*/ 2816624 w 2908874"/>
              <a:gd name="connsiteY10" fmla="*/ 388343 h 1168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08874" h="1168300">
                <a:moveTo>
                  <a:pt x="2816624" y="388343"/>
                </a:moveTo>
                <a:cubicBezTo>
                  <a:pt x="2971405" y="559793"/>
                  <a:pt x="2910319" y="910422"/>
                  <a:pt x="2788049" y="1031281"/>
                </a:cubicBezTo>
                <a:cubicBezTo>
                  <a:pt x="2665779" y="1152140"/>
                  <a:pt x="2229849" y="1224163"/>
                  <a:pt x="2083006" y="1113497"/>
                </a:cubicBezTo>
                <a:cubicBezTo>
                  <a:pt x="1936163" y="1002831"/>
                  <a:pt x="2022846" y="521483"/>
                  <a:pt x="1906991" y="367287"/>
                </a:cubicBezTo>
                <a:cubicBezTo>
                  <a:pt x="1791136" y="213091"/>
                  <a:pt x="1528336" y="172318"/>
                  <a:pt x="1387874" y="188318"/>
                </a:cubicBezTo>
                <a:cubicBezTo>
                  <a:pt x="1247412" y="204319"/>
                  <a:pt x="1135689" y="321334"/>
                  <a:pt x="1064218" y="463290"/>
                </a:cubicBezTo>
                <a:cubicBezTo>
                  <a:pt x="992747" y="605246"/>
                  <a:pt x="1121798" y="952533"/>
                  <a:pt x="959047" y="1040054"/>
                </a:cubicBezTo>
                <a:cubicBezTo>
                  <a:pt x="796296" y="1127575"/>
                  <a:pt x="209122" y="1118468"/>
                  <a:pt x="87712" y="988418"/>
                </a:cubicBezTo>
                <a:cubicBezTo>
                  <a:pt x="-33698" y="858368"/>
                  <a:pt x="-64688" y="424062"/>
                  <a:pt x="230587" y="259756"/>
                </a:cubicBezTo>
                <a:cubicBezTo>
                  <a:pt x="525862" y="95450"/>
                  <a:pt x="1430737" y="-18850"/>
                  <a:pt x="1859362" y="2581"/>
                </a:cubicBezTo>
                <a:cubicBezTo>
                  <a:pt x="2287987" y="24012"/>
                  <a:pt x="2661843" y="216893"/>
                  <a:pt x="2816624" y="388343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Rectangle: Rounded Corners 12"/>
          <p:cNvSpPr/>
          <p:nvPr/>
        </p:nvSpPr>
        <p:spPr>
          <a:xfrm>
            <a:off x="115075" y="6049108"/>
            <a:ext cx="4486753" cy="653143"/>
          </a:xfrm>
          <a:prstGeom prst="roundRect">
            <a:avLst>
              <a:gd name="adj" fmla="val 20225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[Tul67] G. Tullock, Towards a Mathematics of Politics, Univ. of Michigan Press, 1967</a:t>
            </a:r>
          </a:p>
        </p:txBody>
      </p:sp>
    </p:spTree>
    <p:extLst>
      <p:ext uri="{BB962C8B-B14F-4D97-AF65-F5344CB8AC3E}">
        <p14:creationId xmlns:p14="http://schemas.microsoft.com/office/powerpoint/2010/main" val="383070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4" grpId="0"/>
      <p:bldP spid="19" grpId="0"/>
      <p:bldP spid="20" grpId="0"/>
      <p:bldP spid="21" grpId="0"/>
      <p:bldP spid="22" grpId="0"/>
      <p:bldP spid="23" grpId="0"/>
      <p:bldP spid="24" grpId="0" animBg="1"/>
      <p:bldP spid="30" grpId="0" animBg="1"/>
      <p:bldP spid="3" grpId="0"/>
      <p:bldP spid="27" grpId="0" animBg="1"/>
      <p:bldP spid="13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0348" y="983570"/>
            <a:ext cx="361950" cy="65722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03215" y="967385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4427" y="1033668"/>
            <a:ext cx="361950" cy="65741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6208" y="1032745"/>
            <a:ext cx="447675" cy="5810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152" y="953120"/>
            <a:ext cx="371475" cy="6477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49" y="926745"/>
            <a:ext cx="352425" cy="6286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110157" y="972067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15155" y="954435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59005" y="95443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431261" y="954760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:12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 flipV="1">
            <a:off x="3625484" y="2809875"/>
            <a:ext cx="1839249" cy="314458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3482299" y="2762858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4        3       2       1       0</a:t>
            </a:r>
          </a:p>
        </p:txBody>
      </p:sp>
      <p:sp>
        <p:nvSpPr>
          <p:cNvPr id="28" name="Freeform: Shape 27"/>
          <p:cNvSpPr/>
          <p:nvPr/>
        </p:nvSpPr>
        <p:spPr>
          <a:xfrm>
            <a:off x="4826086" y="604682"/>
            <a:ext cx="4296759" cy="1128122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1032185 w 2857159"/>
              <a:gd name="connsiteY5" fmla="*/ 463290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6624 w 2889192"/>
              <a:gd name="connsiteY0" fmla="*/ 388343 h 1179403"/>
              <a:gd name="connsiteX1" fmla="*/ 2788049 w 2889192"/>
              <a:gd name="connsiteY1" fmla="*/ 1031281 h 1179403"/>
              <a:gd name="connsiteX2" fmla="*/ 2516587 w 2889192"/>
              <a:gd name="connsiteY2" fmla="*/ 1145581 h 1179403"/>
              <a:gd name="connsiteX3" fmla="*/ 2359424 w 2889192"/>
              <a:gd name="connsiteY3" fmla="*/ 559793 h 1179403"/>
              <a:gd name="connsiteX4" fmla="*/ 1387874 w 2889192"/>
              <a:gd name="connsiteY4" fmla="*/ 188318 h 1179403"/>
              <a:gd name="connsiteX5" fmla="*/ 1064218 w 2889192"/>
              <a:gd name="connsiteY5" fmla="*/ 463290 h 1179403"/>
              <a:gd name="connsiteX6" fmla="*/ 959047 w 2889192"/>
              <a:gd name="connsiteY6" fmla="*/ 1040054 h 1179403"/>
              <a:gd name="connsiteX7" fmla="*/ 87712 w 2889192"/>
              <a:gd name="connsiteY7" fmla="*/ 988418 h 1179403"/>
              <a:gd name="connsiteX8" fmla="*/ 230587 w 2889192"/>
              <a:gd name="connsiteY8" fmla="*/ 259756 h 1179403"/>
              <a:gd name="connsiteX9" fmla="*/ 1859362 w 2889192"/>
              <a:gd name="connsiteY9" fmla="*/ 2581 h 1179403"/>
              <a:gd name="connsiteX10" fmla="*/ 2816624 w 2889192"/>
              <a:gd name="connsiteY10" fmla="*/ 388343 h 1179403"/>
              <a:gd name="connsiteX0" fmla="*/ 2816624 w 2889192"/>
              <a:gd name="connsiteY0" fmla="*/ 388343 h 1193558"/>
              <a:gd name="connsiteX1" fmla="*/ 2788049 w 2889192"/>
              <a:gd name="connsiteY1" fmla="*/ 1031281 h 1193558"/>
              <a:gd name="connsiteX2" fmla="*/ 2516587 w 2889192"/>
              <a:gd name="connsiteY2" fmla="*/ 1145581 h 1193558"/>
              <a:gd name="connsiteX3" fmla="*/ 1906991 w 2889192"/>
              <a:gd name="connsiteY3" fmla="*/ 367287 h 1193558"/>
              <a:gd name="connsiteX4" fmla="*/ 1387874 w 2889192"/>
              <a:gd name="connsiteY4" fmla="*/ 188318 h 1193558"/>
              <a:gd name="connsiteX5" fmla="*/ 1064218 w 2889192"/>
              <a:gd name="connsiteY5" fmla="*/ 463290 h 1193558"/>
              <a:gd name="connsiteX6" fmla="*/ 959047 w 2889192"/>
              <a:gd name="connsiteY6" fmla="*/ 1040054 h 1193558"/>
              <a:gd name="connsiteX7" fmla="*/ 87712 w 2889192"/>
              <a:gd name="connsiteY7" fmla="*/ 988418 h 1193558"/>
              <a:gd name="connsiteX8" fmla="*/ 230587 w 2889192"/>
              <a:gd name="connsiteY8" fmla="*/ 259756 h 1193558"/>
              <a:gd name="connsiteX9" fmla="*/ 1859362 w 2889192"/>
              <a:gd name="connsiteY9" fmla="*/ 2581 h 1193558"/>
              <a:gd name="connsiteX10" fmla="*/ 2816624 w 2889192"/>
              <a:gd name="connsiteY10" fmla="*/ 388343 h 1193558"/>
              <a:gd name="connsiteX0" fmla="*/ 2816624 w 2908874"/>
              <a:gd name="connsiteY0" fmla="*/ 388343 h 1168300"/>
              <a:gd name="connsiteX1" fmla="*/ 2788049 w 2908874"/>
              <a:gd name="connsiteY1" fmla="*/ 1031281 h 1168300"/>
              <a:gd name="connsiteX2" fmla="*/ 2083006 w 2908874"/>
              <a:gd name="connsiteY2" fmla="*/ 1113497 h 1168300"/>
              <a:gd name="connsiteX3" fmla="*/ 1906991 w 2908874"/>
              <a:gd name="connsiteY3" fmla="*/ 367287 h 1168300"/>
              <a:gd name="connsiteX4" fmla="*/ 1387874 w 2908874"/>
              <a:gd name="connsiteY4" fmla="*/ 188318 h 1168300"/>
              <a:gd name="connsiteX5" fmla="*/ 1064218 w 2908874"/>
              <a:gd name="connsiteY5" fmla="*/ 463290 h 1168300"/>
              <a:gd name="connsiteX6" fmla="*/ 959047 w 2908874"/>
              <a:gd name="connsiteY6" fmla="*/ 1040054 h 1168300"/>
              <a:gd name="connsiteX7" fmla="*/ 87712 w 2908874"/>
              <a:gd name="connsiteY7" fmla="*/ 988418 h 1168300"/>
              <a:gd name="connsiteX8" fmla="*/ 230587 w 2908874"/>
              <a:gd name="connsiteY8" fmla="*/ 259756 h 1168300"/>
              <a:gd name="connsiteX9" fmla="*/ 1859362 w 2908874"/>
              <a:gd name="connsiteY9" fmla="*/ 2581 h 1168300"/>
              <a:gd name="connsiteX10" fmla="*/ 2816624 w 2908874"/>
              <a:gd name="connsiteY10" fmla="*/ 388343 h 1168300"/>
              <a:gd name="connsiteX0" fmla="*/ 2793741 w 2885991"/>
              <a:gd name="connsiteY0" fmla="*/ 388343 h 1168300"/>
              <a:gd name="connsiteX1" fmla="*/ 2765166 w 2885991"/>
              <a:gd name="connsiteY1" fmla="*/ 1031281 h 1168300"/>
              <a:gd name="connsiteX2" fmla="*/ 2060123 w 2885991"/>
              <a:gd name="connsiteY2" fmla="*/ 1113497 h 1168300"/>
              <a:gd name="connsiteX3" fmla="*/ 1884108 w 2885991"/>
              <a:gd name="connsiteY3" fmla="*/ 367287 h 1168300"/>
              <a:gd name="connsiteX4" fmla="*/ 1364991 w 2885991"/>
              <a:gd name="connsiteY4" fmla="*/ 188318 h 1168300"/>
              <a:gd name="connsiteX5" fmla="*/ 1041335 w 2885991"/>
              <a:gd name="connsiteY5" fmla="*/ 463290 h 1168300"/>
              <a:gd name="connsiteX6" fmla="*/ 602731 w 2885991"/>
              <a:gd name="connsiteY6" fmla="*/ 1026199 h 1168300"/>
              <a:gd name="connsiteX7" fmla="*/ 64829 w 2885991"/>
              <a:gd name="connsiteY7" fmla="*/ 988418 h 1168300"/>
              <a:gd name="connsiteX8" fmla="*/ 207704 w 2885991"/>
              <a:gd name="connsiteY8" fmla="*/ 259756 h 1168300"/>
              <a:gd name="connsiteX9" fmla="*/ 1836479 w 2885991"/>
              <a:gd name="connsiteY9" fmla="*/ 2581 h 1168300"/>
              <a:gd name="connsiteX10" fmla="*/ 2793741 w 2885991"/>
              <a:gd name="connsiteY10" fmla="*/ 388343 h 1168300"/>
              <a:gd name="connsiteX0" fmla="*/ 2793741 w 2885991"/>
              <a:gd name="connsiteY0" fmla="*/ 388343 h 1168300"/>
              <a:gd name="connsiteX1" fmla="*/ 2765166 w 2885991"/>
              <a:gd name="connsiteY1" fmla="*/ 1031281 h 1168300"/>
              <a:gd name="connsiteX2" fmla="*/ 2060123 w 2885991"/>
              <a:gd name="connsiteY2" fmla="*/ 1113497 h 1168300"/>
              <a:gd name="connsiteX3" fmla="*/ 1884108 w 2885991"/>
              <a:gd name="connsiteY3" fmla="*/ 367287 h 1168300"/>
              <a:gd name="connsiteX4" fmla="*/ 1364991 w 2885991"/>
              <a:gd name="connsiteY4" fmla="*/ 188318 h 1168300"/>
              <a:gd name="connsiteX5" fmla="*/ 746009 w 2885991"/>
              <a:gd name="connsiteY5" fmla="*/ 283181 h 1168300"/>
              <a:gd name="connsiteX6" fmla="*/ 602731 w 2885991"/>
              <a:gd name="connsiteY6" fmla="*/ 1026199 h 1168300"/>
              <a:gd name="connsiteX7" fmla="*/ 64829 w 2885991"/>
              <a:gd name="connsiteY7" fmla="*/ 988418 h 1168300"/>
              <a:gd name="connsiteX8" fmla="*/ 207704 w 2885991"/>
              <a:gd name="connsiteY8" fmla="*/ 259756 h 1168300"/>
              <a:gd name="connsiteX9" fmla="*/ 1836479 w 2885991"/>
              <a:gd name="connsiteY9" fmla="*/ 2581 h 1168300"/>
              <a:gd name="connsiteX10" fmla="*/ 2793741 w 2885991"/>
              <a:gd name="connsiteY10" fmla="*/ 388343 h 1168300"/>
              <a:gd name="connsiteX0" fmla="*/ 2793741 w 2885991"/>
              <a:gd name="connsiteY0" fmla="*/ 388343 h 1170350"/>
              <a:gd name="connsiteX1" fmla="*/ 2765166 w 2885991"/>
              <a:gd name="connsiteY1" fmla="*/ 1031281 h 1170350"/>
              <a:gd name="connsiteX2" fmla="*/ 2060123 w 2885991"/>
              <a:gd name="connsiteY2" fmla="*/ 1113497 h 1170350"/>
              <a:gd name="connsiteX3" fmla="*/ 2331860 w 2885991"/>
              <a:gd name="connsiteY3" fmla="*/ 339577 h 1170350"/>
              <a:gd name="connsiteX4" fmla="*/ 1364991 w 2885991"/>
              <a:gd name="connsiteY4" fmla="*/ 188318 h 1170350"/>
              <a:gd name="connsiteX5" fmla="*/ 746009 w 2885991"/>
              <a:gd name="connsiteY5" fmla="*/ 283181 h 1170350"/>
              <a:gd name="connsiteX6" fmla="*/ 602731 w 2885991"/>
              <a:gd name="connsiteY6" fmla="*/ 1026199 h 1170350"/>
              <a:gd name="connsiteX7" fmla="*/ 64829 w 2885991"/>
              <a:gd name="connsiteY7" fmla="*/ 988418 h 1170350"/>
              <a:gd name="connsiteX8" fmla="*/ 207704 w 2885991"/>
              <a:gd name="connsiteY8" fmla="*/ 259756 h 1170350"/>
              <a:gd name="connsiteX9" fmla="*/ 1836479 w 2885991"/>
              <a:gd name="connsiteY9" fmla="*/ 2581 h 1170350"/>
              <a:gd name="connsiteX10" fmla="*/ 2793741 w 2885991"/>
              <a:gd name="connsiteY10" fmla="*/ 388343 h 1170350"/>
              <a:gd name="connsiteX0" fmla="*/ 2793741 w 2862203"/>
              <a:gd name="connsiteY0" fmla="*/ 388343 h 1131108"/>
              <a:gd name="connsiteX1" fmla="*/ 2765166 w 2862203"/>
              <a:gd name="connsiteY1" fmla="*/ 1031281 h 1131108"/>
              <a:gd name="connsiteX2" fmla="*/ 2603142 w 2862203"/>
              <a:gd name="connsiteY2" fmla="*/ 1058079 h 1131108"/>
              <a:gd name="connsiteX3" fmla="*/ 2331860 w 2862203"/>
              <a:gd name="connsiteY3" fmla="*/ 339577 h 1131108"/>
              <a:gd name="connsiteX4" fmla="*/ 1364991 w 2862203"/>
              <a:gd name="connsiteY4" fmla="*/ 188318 h 1131108"/>
              <a:gd name="connsiteX5" fmla="*/ 746009 w 2862203"/>
              <a:gd name="connsiteY5" fmla="*/ 283181 h 1131108"/>
              <a:gd name="connsiteX6" fmla="*/ 602731 w 2862203"/>
              <a:gd name="connsiteY6" fmla="*/ 1026199 h 1131108"/>
              <a:gd name="connsiteX7" fmla="*/ 64829 w 2862203"/>
              <a:gd name="connsiteY7" fmla="*/ 988418 h 1131108"/>
              <a:gd name="connsiteX8" fmla="*/ 207704 w 2862203"/>
              <a:gd name="connsiteY8" fmla="*/ 259756 h 1131108"/>
              <a:gd name="connsiteX9" fmla="*/ 1836479 w 2862203"/>
              <a:gd name="connsiteY9" fmla="*/ 2581 h 1131108"/>
              <a:gd name="connsiteX10" fmla="*/ 2793741 w 2862203"/>
              <a:gd name="connsiteY10" fmla="*/ 388343 h 1131108"/>
              <a:gd name="connsiteX0" fmla="*/ 2793741 w 2873235"/>
              <a:gd name="connsiteY0" fmla="*/ 388343 h 1149928"/>
              <a:gd name="connsiteX1" fmla="*/ 2765166 w 2873235"/>
              <a:gd name="connsiteY1" fmla="*/ 1031281 h 1149928"/>
              <a:gd name="connsiteX2" fmla="*/ 2326869 w 2873235"/>
              <a:gd name="connsiteY2" fmla="*/ 1085789 h 1149928"/>
              <a:gd name="connsiteX3" fmla="*/ 2331860 w 2873235"/>
              <a:gd name="connsiteY3" fmla="*/ 339577 h 1149928"/>
              <a:gd name="connsiteX4" fmla="*/ 1364991 w 2873235"/>
              <a:gd name="connsiteY4" fmla="*/ 188318 h 1149928"/>
              <a:gd name="connsiteX5" fmla="*/ 746009 w 2873235"/>
              <a:gd name="connsiteY5" fmla="*/ 283181 h 1149928"/>
              <a:gd name="connsiteX6" fmla="*/ 602731 w 2873235"/>
              <a:gd name="connsiteY6" fmla="*/ 1026199 h 1149928"/>
              <a:gd name="connsiteX7" fmla="*/ 64829 w 2873235"/>
              <a:gd name="connsiteY7" fmla="*/ 988418 h 1149928"/>
              <a:gd name="connsiteX8" fmla="*/ 207704 w 2873235"/>
              <a:gd name="connsiteY8" fmla="*/ 259756 h 1149928"/>
              <a:gd name="connsiteX9" fmla="*/ 1836479 w 2873235"/>
              <a:gd name="connsiteY9" fmla="*/ 2581 h 1149928"/>
              <a:gd name="connsiteX10" fmla="*/ 2793741 w 2873235"/>
              <a:gd name="connsiteY10" fmla="*/ 388343 h 1149928"/>
              <a:gd name="connsiteX0" fmla="*/ 2793741 w 2946300"/>
              <a:gd name="connsiteY0" fmla="*/ 388343 h 1126969"/>
              <a:gd name="connsiteX1" fmla="*/ 2898539 w 2946300"/>
              <a:gd name="connsiteY1" fmla="*/ 962009 h 1126969"/>
              <a:gd name="connsiteX2" fmla="*/ 2326869 w 2946300"/>
              <a:gd name="connsiteY2" fmla="*/ 1085789 h 1126969"/>
              <a:gd name="connsiteX3" fmla="*/ 2331860 w 2946300"/>
              <a:gd name="connsiteY3" fmla="*/ 339577 h 1126969"/>
              <a:gd name="connsiteX4" fmla="*/ 1364991 w 2946300"/>
              <a:gd name="connsiteY4" fmla="*/ 188318 h 1126969"/>
              <a:gd name="connsiteX5" fmla="*/ 746009 w 2946300"/>
              <a:gd name="connsiteY5" fmla="*/ 283181 h 1126969"/>
              <a:gd name="connsiteX6" fmla="*/ 602731 w 2946300"/>
              <a:gd name="connsiteY6" fmla="*/ 1026199 h 1126969"/>
              <a:gd name="connsiteX7" fmla="*/ 64829 w 2946300"/>
              <a:gd name="connsiteY7" fmla="*/ 988418 h 1126969"/>
              <a:gd name="connsiteX8" fmla="*/ 207704 w 2946300"/>
              <a:gd name="connsiteY8" fmla="*/ 259756 h 1126969"/>
              <a:gd name="connsiteX9" fmla="*/ 1836479 w 2946300"/>
              <a:gd name="connsiteY9" fmla="*/ 2581 h 1126969"/>
              <a:gd name="connsiteX10" fmla="*/ 2793741 w 2946300"/>
              <a:gd name="connsiteY10" fmla="*/ 388343 h 1126969"/>
              <a:gd name="connsiteX0" fmla="*/ 2850901 w 2973862"/>
              <a:gd name="connsiteY0" fmla="*/ 261075 h 1128122"/>
              <a:gd name="connsiteX1" fmla="*/ 2898539 w 2973862"/>
              <a:gd name="connsiteY1" fmla="*/ 959432 h 1128122"/>
              <a:gd name="connsiteX2" fmla="*/ 2326869 w 2973862"/>
              <a:gd name="connsiteY2" fmla="*/ 1083212 h 1128122"/>
              <a:gd name="connsiteX3" fmla="*/ 2331860 w 2973862"/>
              <a:gd name="connsiteY3" fmla="*/ 337000 h 1128122"/>
              <a:gd name="connsiteX4" fmla="*/ 1364991 w 2973862"/>
              <a:gd name="connsiteY4" fmla="*/ 185741 h 1128122"/>
              <a:gd name="connsiteX5" fmla="*/ 746009 w 2973862"/>
              <a:gd name="connsiteY5" fmla="*/ 280604 h 1128122"/>
              <a:gd name="connsiteX6" fmla="*/ 602731 w 2973862"/>
              <a:gd name="connsiteY6" fmla="*/ 1023622 h 1128122"/>
              <a:gd name="connsiteX7" fmla="*/ 64829 w 2973862"/>
              <a:gd name="connsiteY7" fmla="*/ 985841 h 1128122"/>
              <a:gd name="connsiteX8" fmla="*/ 207704 w 2973862"/>
              <a:gd name="connsiteY8" fmla="*/ 257179 h 1128122"/>
              <a:gd name="connsiteX9" fmla="*/ 1836479 w 2973862"/>
              <a:gd name="connsiteY9" fmla="*/ 4 h 1128122"/>
              <a:gd name="connsiteX10" fmla="*/ 2850901 w 2973862"/>
              <a:gd name="connsiteY10" fmla="*/ 261075 h 1128122"/>
              <a:gd name="connsiteX0" fmla="*/ 2812795 w 2954533"/>
              <a:gd name="connsiteY0" fmla="*/ 261075 h 1128122"/>
              <a:gd name="connsiteX1" fmla="*/ 2898539 w 2954533"/>
              <a:gd name="connsiteY1" fmla="*/ 959432 h 1128122"/>
              <a:gd name="connsiteX2" fmla="*/ 2326869 w 2954533"/>
              <a:gd name="connsiteY2" fmla="*/ 1083212 h 1128122"/>
              <a:gd name="connsiteX3" fmla="*/ 2331860 w 2954533"/>
              <a:gd name="connsiteY3" fmla="*/ 337000 h 1128122"/>
              <a:gd name="connsiteX4" fmla="*/ 1364991 w 2954533"/>
              <a:gd name="connsiteY4" fmla="*/ 185741 h 1128122"/>
              <a:gd name="connsiteX5" fmla="*/ 746009 w 2954533"/>
              <a:gd name="connsiteY5" fmla="*/ 280604 h 1128122"/>
              <a:gd name="connsiteX6" fmla="*/ 602731 w 2954533"/>
              <a:gd name="connsiteY6" fmla="*/ 1023622 h 1128122"/>
              <a:gd name="connsiteX7" fmla="*/ 64829 w 2954533"/>
              <a:gd name="connsiteY7" fmla="*/ 985841 h 1128122"/>
              <a:gd name="connsiteX8" fmla="*/ 207704 w 2954533"/>
              <a:gd name="connsiteY8" fmla="*/ 257179 h 1128122"/>
              <a:gd name="connsiteX9" fmla="*/ 1836479 w 2954533"/>
              <a:gd name="connsiteY9" fmla="*/ 4 h 1128122"/>
              <a:gd name="connsiteX10" fmla="*/ 2812795 w 2954533"/>
              <a:gd name="connsiteY10" fmla="*/ 261075 h 1128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54533" h="1128122">
                <a:moveTo>
                  <a:pt x="2812795" y="261075"/>
                </a:moveTo>
                <a:cubicBezTo>
                  <a:pt x="2989805" y="420980"/>
                  <a:pt x="2979527" y="822409"/>
                  <a:pt x="2898539" y="959432"/>
                </a:cubicBezTo>
                <a:cubicBezTo>
                  <a:pt x="2817551" y="1096455"/>
                  <a:pt x="2421316" y="1186951"/>
                  <a:pt x="2326869" y="1083212"/>
                </a:cubicBezTo>
                <a:cubicBezTo>
                  <a:pt x="2232423" y="979473"/>
                  <a:pt x="2492173" y="486578"/>
                  <a:pt x="2331860" y="337000"/>
                </a:cubicBezTo>
                <a:cubicBezTo>
                  <a:pt x="2171547" y="187422"/>
                  <a:pt x="1629300" y="195140"/>
                  <a:pt x="1364991" y="185741"/>
                </a:cubicBezTo>
                <a:cubicBezTo>
                  <a:pt x="1100683" y="176342"/>
                  <a:pt x="873052" y="140957"/>
                  <a:pt x="746009" y="280604"/>
                </a:cubicBezTo>
                <a:cubicBezTo>
                  <a:pt x="618966" y="420251"/>
                  <a:pt x="716261" y="906083"/>
                  <a:pt x="602731" y="1023622"/>
                </a:cubicBezTo>
                <a:cubicBezTo>
                  <a:pt x="489201" y="1141162"/>
                  <a:pt x="130667" y="1113581"/>
                  <a:pt x="64829" y="985841"/>
                </a:cubicBezTo>
                <a:cubicBezTo>
                  <a:pt x="-1009" y="858101"/>
                  <a:pt x="-87571" y="421485"/>
                  <a:pt x="207704" y="257179"/>
                </a:cubicBezTo>
                <a:cubicBezTo>
                  <a:pt x="502979" y="92873"/>
                  <a:pt x="1402297" y="-645"/>
                  <a:pt x="1836479" y="4"/>
                </a:cubicBezTo>
                <a:cubicBezTo>
                  <a:pt x="2270661" y="653"/>
                  <a:pt x="2635785" y="101170"/>
                  <a:pt x="2812795" y="261075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Rectangle: Rounded Corners 30"/>
          <p:cNvSpPr/>
          <p:nvPr/>
        </p:nvSpPr>
        <p:spPr>
          <a:xfrm>
            <a:off x="115075" y="6049108"/>
            <a:ext cx="4486753" cy="653143"/>
          </a:xfrm>
          <a:prstGeom prst="roundRect">
            <a:avLst>
              <a:gd name="adj" fmla="val 28975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[Deb92] B. Debord, An Axiomatic Characterization of Borda’s k-Choice Function, SC&amp;W 1992 </a:t>
            </a:r>
          </a:p>
        </p:txBody>
      </p:sp>
    </p:spTree>
    <p:extLst>
      <p:ext uri="{BB962C8B-B14F-4D97-AF65-F5344CB8AC3E}">
        <p14:creationId xmlns:p14="http://schemas.microsoft.com/office/powerpoint/2010/main" val="44991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/>
      <p:bldP spid="21" grpId="0"/>
      <p:bldP spid="22" grpId="0"/>
      <p:bldP spid="23" grpId="0"/>
      <p:bldP spid="2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 flipV="1">
            <a:off x="3911855" y="2809875"/>
            <a:ext cx="1552878" cy="1132490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3625484" y="3571551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56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1        1       0       0       0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498" y="1029915"/>
            <a:ext cx="361950" cy="6574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4256" y="1029915"/>
            <a:ext cx="447675" cy="58102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9901" y="982580"/>
            <a:ext cx="361950" cy="65722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152" y="953120"/>
            <a:ext cx="371475" cy="6477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49" y="926745"/>
            <a:ext cx="352425" cy="62865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450228" y="96831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41263" y="9645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024708" y="95344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759005" y="95443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431261" y="954760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:4</a:t>
            </a:r>
          </a:p>
        </p:txBody>
      </p:sp>
      <p:sp>
        <p:nvSpPr>
          <p:cNvPr id="40" name="Freeform: Shape 39"/>
          <p:cNvSpPr/>
          <p:nvPr/>
        </p:nvSpPr>
        <p:spPr>
          <a:xfrm>
            <a:off x="6787592" y="564656"/>
            <a:ext cx="2141313" cy="1102809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1032185 w 2857159"/>
              <a:gd name="connsiteY5" fmla="*/ 463290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6624 w 2889192"/>
              <a:gd name="connsiteY0" fmla="*/ 388343 h 1179403"/>
              <a:gd name="connsiteX1" fmla="*/ 2788049 w 2889192"/>
              <a:gd name="connsiteY1" fmla="*/ 1031281 h 1179403"/>
              <a:gd name="connsiteX2" fmla="*/ 2516587 w 2889192"/>
              <a:gd name="connsiteY2" fmla="*/ 1145581 h 1179403"/>
              <a:gd name="connsiteX3" fmla="*/ 2359424 w 2889192"/>
              <a:gd name="connsiteY3" fmla="*/ 559793 h 1179403"/>
              <a:gd name="connsiteX4" fmla="*/ 1387874 w 2889192"/>
              <a:gd name="connsiteY4" fmla="*/ 188318 h 1179403"/>
              <a:gd name="connsiteX5" fmla="*/ 1064218 w 2889192"/>
              <a:gd name="connsiteY5" fmla="*/ 463290 h 1179403"/>
              <a:gd name="connsiteX6" fmla="*/ 959047 w 2889192"/>
              <a:gd name="connsiteY6" fmla="*/ 1040054 h 1179403"/>
              <a:gd name="connsiteX7" fmla="*/ 87712 w 2889192"/>
              <a:gd name="connsiteY7" fmla="*/ 988418 h 1179403"/>
              <a:gd name="connsiteX8" fmla="*/ 230587 w 2889192"/>
              <a:gd name="connsiteY8" fmla="*/ 259756 h 1179403"/>
              <a:gd name="connsiteX9" fmla="*/ 1859362 w 2889192"/>
              <a:gd name="connsiteY9" fmla="*/ 2581 h 1179403"/>
              <a:gd name="connsiteX10" fmla="*/ 2816624 w 2889192"/>
              <a:gd name="connsiteY10" fmla="*/ 388343 h 1179403"/>
              <a:gd name="connsiteX0" fmla="*/ 2816624 w 2889192"/>
              <a:gd name="connsiteY0" fmla="*/ 388343 h 1193558"/>
              <a:gd name="connsiteX1" fmla="*/ 2788049 w 2889192"/>
              <a:gd name="connsiteY1" fmla="*/ 1031281 h 1193558"/>
              <a:gd name="connsiteX2" fmla="*/ 2516587 w 2889192"/>
              <a:gd name="connsiteY2" fmla="*/ 1145581 h 1193558"/>
              <a:gd name="connsiteX3" fmla="*/ 1906991 w 2889192"/>
              <a:gd name="connsiteY3" fmla="*/ 367287 h 1193558"/>
              <a:gd name="connsiteX4" fmla="*/ 1387874 w 2889192"/>
              <a:gd name="connsiteY4" fmla="*/ 188318 h 1193558"/>
              <a:gd name="connsiteX5" fmla="*/ 1064218 w 2889192"/>
              <a:gd name="connsiteY5" fmla="*/ 463290 h 1193558"/>
              <a:gd name="connsiteX6" fmla="*/ 959047 w 2889192"/>
              <a:gd name="connsiteY6" fmla="*/ 1040054 h 1193558"/>
              <a:gd name="connsiteX7" fmla="*/ 87712 w 2889192"/>
              <a:gd name="connsiteY7" fmla="*/ 988418 h 1193558"/>
              <a:gd name="connsiteX8" fmla="*/ 230587 w 2889192"/>
              <a:gd name="connsiteY8" fmla="*/ 259756 h 1193558"/>
              <a:gd name="connsiteX9" fmla="*/ 1859362 w 2889192"/>
              <a:gd name="connsiteY9" fmla="*/ 2581 h 1193558"/>
              <a:gd name="connsiteX10" fmla="*/ 2816624 w 2889192"/>
              <a:gd name="connsiteY10" fmla="*/ 388343 h 1193558"/>
              <a:gd name="connsiteX0" fmla="*/ 2816624 w 2908874"/>
              <a:gd name="connsiteY0" fmla="*/ 388343 h 1168300"/>
              <a:gd name="connsiteX1" fmla="*/ 2788049 w 2908874"/>
              <a:gd name="connsiteY1" fmla="*/ 1031281 h 1168300"/>
              <a:gd name="connsiteX2" fmla="*/ 2083006 w 2908874"/>
              <a:gd name="connsiteY2" fmla="*/ 1113497 h 1168300"/>
              <a:gd name="connsiteX3" fmla="*/ 1906991 w 2908874"/>
              <a:gd name="connsiteY3" fmla="*/ 367287 h 1168300"/>
              <a:gd name="connsiteX4" fmla="*/ 1387874 w 2908874"/>
              <a:gd name="connsiteY4" fmla="*/ 188318 h 1168300"/>
              <a:gd name="connsiteX5" fmla="*/ 1064218 w 2908874"/>
              <a:gd name="connsiteY5" fmla="*/ 463290 h 1168300"/>
              <a:gd name="connsiteX6" fmla="*/ 959047 w 2908874"/>
              <a:gd name="connsiteY6" fmla="*/ 1040054 h 1168300"/>
              <a:gd name="connsiteX7" fmla="*/ 87712 w 2908874"/>
              <a:gd name="connsiteY7" fmla="*/ 988418 h 1168300"/>
              <a:gd name="connsiteX8" fmla="*/ 230587 w 2908874"/>
              <a:gd name="connsiteY8" fmla="*/ 259756 h 1168300"/>
              <a:gd name="connsiteX9" fmla="*/ 1859362 w 2908874"/>
              <a:gd name="connsiteY9" fmla="*/ 2581 h 1168300"/>
              <a:gd name="connsiteX10" fmla="*/ 2816624 w 2908874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1054617 w 2899273"/>
              <a:gd name="connsiteY5" fmla="*/ 463290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759046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907602"/>
              <a:gd name="connsiteY0" fmla="*/ 388343 h 1103266"/>
              <a:gd name="connsiteX1" fmla="*/ 2778448 w 2907602"/>
              <a:gd name="connsiteY1" fmla="*/ 1031281 h 1103266"/>
              <a:gd name="connsiteX2" fmla="*/ 1917768 w 2907602"/>
              <a:gd name="connsiteY2" fmla="*/ 988806 h 1103266"/>
              <a:gd name="connsiteX3" fmla="*/ 1759046 w 2907602"/>
              <a:gd name="connsiteY3" fmla="*/ 367287 h 1103266"/>
              <a:gd name="connsiteX4" fmla="*/ 1378273 w 2907602"/>
              <a:gd name="connsiteY4" fmla="*/ 188318 h 1103266"/>
              <a:gd name="connsiteX5" fmla="*/ 916273 w 2907602"/>
              <a:gd name="connsiteY5" fmla="*/ 380163 h 1103266"/>
              <a:gd name="connsiteX6" fmla="*/ 811104 w 2907602"/>
              <a:gd name="connsiteY6" fmla="*/ 1040054 h 1103266"/>
              <a:gd name="connsiteX7" fmla="*/ 78111 w 2907602"/>
              <a:gd name="connsiteY7" fmla="*/ 988418 h 1103266"/>
              <a:gd name="connsiteX8" fmla="*/ 220986 w 2907602"/>
              <a:gd name="connsiteY8" fmla="*/ 259756 h 1103266"/>
              <a:gd name="connsiteX9" fmla="*/ 1849761 w 2907602"/>
              <a:gd name="connsiteY9" fmla="*/ 2581 h 1103266"/>
              <a:gd name="connsiteX10" fmla="*/ 2807023 w 2907602"/>
              <a:gd name="connsiteY10" fmla="*/ 388343 h 1103266"/>
              <a:gd name="connsiteX0" fmla="*/ 2807023 w 2837246"/>
              <a:gd name="connsiteY0" fmla="*/ 388343 h 1103266"/>
              <a:gd name="connsiteX1" fmla="*/ 2536346 w 2837246"/>
              <a:gd name="connsiteY1" fmla="*/ 989717 h 1103266"/>
              <a:gd name="connsiteX2" fmla="*/ 1917768 w 2837246"/>
              <a:gd name="connsiteY2" fmla="*/ 988806 h 1103266"/>
              <a:gd name="connsiteX3" fmla="*/ 1759046 w 2837246"/>
              <a:gd name="connsiteY3" fmla="*/ 367287 h 1103266"/>
              <a:gd name="connsiteX4" fmla="*/ 1378273 w 2837246"/>
              <a:gd name="connsiteY4" fmla="*/ 188318 h 1103266"/>
              <a:gd name="connsiteX5" fmla="*/ 916273 w 2837246"/>
              <a:gd name="connsiteY5" fmla="*/ 380163 h 1103266"/>
              <a:gd name="connsiteX6" fmla="*/ 811104 w 2837246"/>
              <a:gd name="connsiteY6" fmla="*/ 1040054 h 1103266"/>
              <a:gd name="connsiteX7" fmla="*/ 78111 w 2837246"/>
              <a:gd name="connsiteY7" fmla="*/ 988418 h 1103266"/>
              <a:gd name="connsiteX8" fmla="*/ 220986 w 2837246"/>
              <a:gd name="connsiteY8" fmla="*/ 259756 h 1103266"/>
              <a:gd name="connsiteX9" fmla="*/ 1849761 w 2837246"/>
              <a:gd name="connsiteY9" fmla="*/ 2581 h 1103266"/>
              <a:gd name="connsiteX10" fmla="*/ 2807023 w 2837246"/>
              <a:gd name="connsiteY10" fmla="*/ 388343 h 1103266"/>
              <a:gd name="connsiteX0" fmla="*/ 2616800 w 2672740"/>
              <a:gd name="connsiteY0" fmla="*/ 374032 h 1102809"/>
              <a:gd name="connsiteX1" fmla="*/ 2536346 w 2672740"/>
              <a:gd name="connsiteY1" fmla="*/ 989260 h 1102809"/>
              <a:gd name="connsiteX2" fmla="*/ 1917768 w 2672740"/>
              <a:gd name="connsiteY2" fmla="*/ 988349 h 1102809"/>
              <a:gd name="connsiteX3" fmla="*/ 1759046 w 2672740"/>
              <a:gd name="connsiteY3" fmla="*/ 366830 h 1102809"/>
              <a:gd name="connsiteX4" fmla="*/ 1378273 w 2672740"/>
              <a:gd name="connsiteY4" fmla="*/ 187861 h 1102809"/>
              <a:gd name="connsiteX5" fmla="*/ 916273 w 2672740"/>
              <a:gd name="connsiteY5" fmla="*/ 379706 h 1102809"/>
              <a:gd name="connsiteX6" fmla="*/ 811104 w 2672740"/>
              <a:gd name="connsiteY6" fmla="*/ 1039597 h 1102809"/>
              <a:gd name="connsiteX7" fmla="*/ 78111 w 2672740"/>
              <a:gd name="connsiteY7" fmla="*/ 987961 h 1102809"/>
              <a:gd name="connsiteX8" fmla="*/ 220986 w 2672740"/>
              <a:gd name="connsiteY8" fmla="*/ 259299 h 1102809"/>
              <a:gd name="connsiteX9" fmla="*/ 1849761 w 2672740"/>
              <a:gd name="connsiteY9" fmla="*/ 2124 h 1102809"/>
              <a:gd name="connsiteX10" fmla="*/ 2616800 w 2672740"/>
              <a:gd name="connsiteY10" fmla="*/ 374032 h 1102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72740" h="1102809">
                <a:moveTo>
                  <a:pt x="2616800" y="374032"/>
                </a:moveTo>
                <a:cubicBezTo>
                  <a:pt x="2731231" y="538555"/>
                  <a:pt x="2652851" y="886874"/>
                  <a:pt x="2536346" y="989260"/>
                </a:cubicBezTo>
                <a:cubicBezTo>
                  <a:pt x="2419841" y="1091646"/>
                  <a:pt x="2047318" y="1092087"/>
                  <a:pt x="1917768" y="988349"/>
                </a:cubicBezTo>
                <a:cubicBezTo>
                  <a:pt x="1788218" y="884611"/>
                  <a:pt x="1848962" y="500245"/>
                  <a:pt x="1759046" y="366830"/>
                </a:cubicBezTo>
                <a:cubicBezTo>
                  <a:pt x="1669130" y="233415"/>
                  <a:pt x="1518735" y="185715"/>
                  <a:pt x="1378273" y="187861"/>
                </a:cubicBezTo>
                <a:cubicBezTo>
                  <a:pt x="1237811" y="190007"/>
                  <a:pt x="1010801" y="237750"/>
                  <a:pt x="916273" y="379706"/>
                </a:cubicBezTo>
                <a:cubicBezTo>
                  <a:pt x="821745" y="521662"/>
                  <a:pt x="950798" y="938221"/>
                  <a:pt x="811104" y="1039597"/>
                </a:cubicBezTo>
                <a:cubicBezTo>
                  <a:pt x="671410" y="1140973"/>
                  <a:pt x="176464" y="1118011"/>
                  <a:pt x="78111" y="987961"/>
                </a:cubicBezTo>
                <a:cubicBezTo>
                  <a:pt x="-20242" y="857911"/>
                  <a:pt x="-74289" y="423605"/>
                  <a:pt x="220986" y="259299"/>
                </a:cubicBezTo>
                <a:cubicBezTo>
                  <a:pt x="516261" y="94993"/>
                  <a:pt x="1450459" y="-16998"/>
                  <a:pt x="1849761" y="2124"/>
                </a:cubicBezTo>
                <a:cubicBezTo>
                  <a:pt x="2249063" y="21246"/>
                  <a:pt x="2502369" y="209509"/>
                  <a:pt x="2616800" y="374032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24"/>
          <p:cNvSpPr/>
          <p:nvPr/>
        </p:nvSpPr>
        <p:spPr>
          <a:xfrm>
            <a:off x="7315200" y="2362657"/>
            <a:ext cx="1707965" cy="3774907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398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5" grpId="0"/>
      <p:bldP spid="36" grpId="0"/>
      <p:bldP spid="37" grpId="0"/>
      <p:bldP spid="38" grpId="0"/>
      <p:bldP spid="39" grpId="0"/>
      <p:bldP spid="40" grpId="0" animBg="1"/>
      <p:bldP spid="25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 flipV="1">
            <a:off x="3911855" y="2809875"/>
            <a:ext cx="1552878" cy="1132490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3625484" y="3571551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56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1        1       0       0       0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498" y="1029915"/>
            <a:ext cx="361950" cy="6574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4256" y="1029915"/>
            <a:ext cx="447675" cy="58102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9901" y="982580"/>
            <a:ext cx="361950" cy="65722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152" y="953120"/>
            <a:ext cx="371475" cy="6477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49" y="926745"/>
            <a:ext cx="352425" cy="62865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450228" y="96831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41263" y="9645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024708" y="95344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759005" y="95443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431261" y="954760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:4</a:t>
            </a:r>
          </a:p>
        </p:txBody>
      </p:sp>
      <p:sp>
        <p:nvSpPr>
          <p:cNvPr id="40" name="Freeform: Shape 39"/>
          <p:cNvSpPr/>
          <p:nvPr/>
        </p:nvSpPr>
        <p:spPr>
          <a:xfrm>
            <a:off x="5976868" y="566069"/>
            <a:ext cx="2952038" cy="1064688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1032185 w 2857159"/>
              <a:gd name="connsiteY5" fmla="*/ 463290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6624 w 2889192"/>
              <a:gd name="connsiteY0" fmla="*/ 388343 h 1179403"/>
              <a:gd name="connsiteX1" fmla="*/ 2788049 w 2889192"/>
              <a:gd name="connsiteY1" fmla="*/ 1031281 h 1179403"/>
              <a:gd name="connsiteX2" fmla="*/ 2516587 w 2889192"/>
              <a:gd name="connsiteY2" fmla="*/ 1145581 h 1179403"/>
              <a:gd name="connsiteX3" fmla="*/ 2359424 w 2889192"/>
              <a:gd name="connsiteY3" fmla="*/ 559793 h 1179403"/>
              <a:gd name="connsiteX4" fmla="*/ 1387874 w 2889192"/>
              <a:gd name="connsiteY4" fmla="*/ 188318 h 1179403"/>
              <a:gd name="connsiteX5" fmla="*/ 1064218 w 2889192"/>
              <a:gd name="connsiteY5" fmla="*/ 463290 h 1179403"/>
              <a:gd name="connsiteX6" fmla="*/ 959047 w 2889192"/>
              <a:gd name="connsiteY6" fmla="*/ 1040054 h 1179403"/>
              <a:gd name="connsiteX7" fmla="*/ 87712 w 2889192"/>
              <a:gd name="connsiteY7" fmla="*/ 988418 h 1179403"/>
              <a:gd name="connsiteX8" fmla="*/ 230587 w 2889192"/>
              <a:gd name="connsiteY8" fmla="*/ 259756 h 1179403"/>
              <a:gd name="connsiteX9" fmla="*/ 1859362 w 2889192"/>
              <a:gd name="connsiteY9" fmla="*/ 2581 h 1179403"/>
              <a:gd name="connsiteX10" fmla="*/ 2816624 w 2889192"/>
              <a:gd name="connsiteY10" fmla="*/ 388343 h 1179403"/>
              <a:gd name="connsiteX0" fmla="*/ 2816624 w 2889192"/>
              <a:gd name="connsiteY0" fmla="*/ 388343 h 1193558"/>
              <a:gd name="connsiteX1" fmla="*/ 2788049 w 2889192"/>
              <a:gd name="connsiteY1" fmla="*/ 1031281 h 1193558"/>
              <a:gd name="connsiteX2" fmla="*/ 2516587 w 2889192"/>
              <a:gd name="connsiteY2" fmla="*/ 1145581 h 1193558"/>
              <a:gd name="connsiteX3" fmla="*/ 1906991 w 2889192"/>
              <a:gd name="connsiteY3" fmla="*/ 367287 h 1193558"/>
              <a:gd name="connsiteX4" fmla="*/ 1387874 w 2889192"/>
              <a:gd name="connsiteY4" fmla="*/ 188318 h 1193558"/>
              <a:gd name="connsiteX5" fmla="*/ 1064218 w 2889192"/>
              <a:gd name="connsiteY5" fmla="*/ 463290 h 1193558"/>
              <a:gd name="connsiteX6" fmla="*/ 959047 w 2889192"/>
              <a:gd name="connsiteY6" fmla="*/ 1040054 h 1193558"/>
              <a:gd name="connsiteX7" fmla="*/ 87712 w 2889192"/>
              <a:gd name="connsiteY7" fmla="*/ 988418 h 1193558"/>
              <a:gd name="connsiteX8" fmla="*/ 230587 w 2889192"/>
              <a:gd name="connsiteY8" fmla="*/ 259756 h 1193558"/>
              <a:gd name="connsiteX9" fmla="*/ 1859362 w 2889192"/>
              <a:gd name="connsiteY9" fmla="*/ 2581 h 1193558"/>
              <a:gd name="connsiteX10" fmla="*/ 2816624 w 2889192"/>
              <a:gd name="connsiteY10" fmla="*/ 388343 h 1193558"/>
              <a:gd name="connsiteX0" fmla="*/ 2816624 w 2908874"/>
              <a:gd name="connsiteY0" fmla="*/ 388343 h 1168300"/>
              <a:gd name="connsiteX1" fmla="*/ 2788049 w 2908874"/>
              <a:gd name="connsiteY1" fmla="*/ 1031281 h 1168300"/>
              <a:gd name="connsiteX2" fmla="*/ 2083006 w 2908874"/>
              <a:gd name="connsiteY2" fmla="*/ 1113497 h 1168300"/>
              <a:gd name="connsiteX3" fmla="*/ 1906991 w 2908874"/>
              <a:gd name="connsiteY3" fmla="*/ 367287 h 1168300"/>
              <a:gd name="connsiteX4" fmla="*/ 1387874 w 2908874"/>
              <a:gd name="connsiteY4" fmla="*/ 188318 h 1168300"/>
              <a:gd name="connsiteX5" fmla="*/ 1064218 w 2908874"/>
              <a:gd name="connsiteY5" fmla="*/ 463290 h 1168300"/>
              <a:gd name="connsiteX6" fmla="*/ 959047 w 2908874"/>
              <a:gd name="connsiteY6" fmla="*/ 1040054 h 1168300"/>
              <a:gd name="connsiteX7" fmla="*/ 87712 w 2908874"/>
              <a:gd name="connsiteY7" fmla="*/ 988418 h 1168300"/>
              <a:gd name="connsiteX8" fmla="*/ 230587 w 2908874"/>
              <a:gd name="connsiteY8" fmla="*/ 259756 h 1168300"/>
              <a:gd name="connsiteX9" fmla="*/ 1859362 w 2908874"/>
              <a:gd name="connsiteY9" fmla="*/ 2581 h 1168300"/>
              <a:gd name="connsiteX10" fmla="*/ 2816624 w 2908874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1054617 w 2899273"/>
              <a:gd name="connsiteY5" fmla="*/ 463290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759046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907602"/>
              <a:gd name="connsiteY0" fmla="*/ 388343 h 1103266"/>
              <a:gd name="connsiteX1" fmla="*/ 2778448 w 2907602"/>
              <a:gd name="connsiteY1" fmla="*/ 1031281 h 1103266"/>
              <a:gd name="connsiteX2" fmla="*/ 1917768 w 2907602"/>
              <a:gd name="connsiteY2" fmla="*/ 988806 h 1103266"/>
              <a:gd name="connsiteX3" fmla="*/ 1759046 w 2907602"/>
              <a:gd name="connsiteY3" fmla="*/ 367287 h 1103266"/>
              <a:gd name="connsiteX4" fmla="*/ 1378273 w 2907602"/>
              <a:gd name="connsiteY4" fmla="*/ 188318 h 1103266"/>
              <a:gd name="connsiteX5" fmla="*/ 916273 w 2907602"/>
              <a:gd name="connsiteY5" fmla="*/ 380163 h 1103266"/>
              <a:gd name="connsiteX6" fmla="*/ 811104 w 2907602"/>
              <a:gd name="connsiteY6" fmla="*/ 1040054 h 1103266"/>
              <a:gd name="connsiteX7" fmla="*/ 78111 w 2907602"/>
              <a:gd name="connsiteY7" fmla="*/ 988418 h 1103266"/>
              <a:gd name="connsiteX8" fmla="*/ 220986 w 2907602"/>
              <a:gd name="connsiteY8" fmla="*/ 259756 h 1103266"/>
              <a:gd name="connsiteX9" fmla="*/ 1849761 w 2907602"/>
              <a:gd name="connsiteY9" fmla="*/ 2581 h 1103266"/>
              <a:gd name="connsiteX10" fmla="*/ 2807023 w 2907602"/>
              <a:gd name="connsiteY10" fmla="*/ 388343 h 1103266"/>
              <a:gd name="connsiteX0" fmla="*/ 2807023 w 2837246"/>
              <a:gd name="connsiteY0" fmla="*/ 388343 h 1103266"/>
              <a:gd name="connsiteX1" fmla="*/ 2536346 w 2837246"/>
              <a:gd name="connsiteY1" fmla="*/ 989717 h 1103266"/>
              <a:gd name="connsiteX2" fmla="*/ 1917768 w 2837246"/>
              <a:gd name="connsiteY2" fmla="*/ 988806 h 1103266"/>
              <a:gd name="connsiteX3" fmla="*/ 1759046 w 2837246"/>
              <a:gd name="connsiteY3" fmla="*/ 367287 h 1103266"/>
              <a:gd name="connsiteX4" fmla="*/ 1378273 w 2837246"/>
              <a:gd name="connsiteY4" fmla="*/ 188318 h 1103266"/>
              <a:gd name="connsiteX5" fmla="*/ 916273 w 2837246"/>
              <a:gd name="connsiteY5" fmla="*/ 380163 h 1103266"/>
              <a:gd name="connsiteX6" fmla="*/ 811104 w 2837246"/>
              <a:gd name="connsiteY6" fmla="*/ 1040054 h 1103266"/>
              <a:gd name="connsiteX7" fmla="*/ 78111 w 2837246"/>
              <a:gd name="connsiteY7" fmla="*/ 988418 h 1103266"/>
              <a:gd name="connsiteX8" fmla="*/ 220986 w 2837246"/>
              <a:gd name="connsiteY8" fmla="*/ 259756 h 1103266"/>
              <a:gd name="connsiteX9" fmla="*/ 1849761 w 2837246"/>
              <a:gd name="connsiteY9" fmla="*/ 2581 h 1103266"/>
              <a:gd name="connsiteX10" fmla="*/ 2807023 w 2837246"/>
              <a:gd name="connsiteY10" fmla="*/ 388343 h 1103266"/>
              <a:gd name="connsiteX0" fmla="*/ 2616800 w 2672740"/>
              <a:gd name="connsiteY0" fmla="*/ 374032 h 1102809"/>
              <a:gd name="connsiteX1" fmla="*/ 2536346 w 2672740"/>
              <a:gd name="connsiteY1" fmla="*/ 989260 h 1102809"/>
              <a:gd name="connsiteX2" fmla="*/ 1917768 w 2672740"/>
              <a:gd name="connsiteY2" fmla="*/ 988349 h 1102809"/>
              <a:gd name="connsiteX3" fmla="*/ 1759046 w 2672740"/>
              <a:gd name="connsiteY3" fmla="*/ 366830 h 1102809"/>
              <a:gd name="connsiteX4" fmla="*/ 1378273 w 2672740"/>
              <a:gd name="connsiteY4" fmla="*/ 187861 h 1102809"/>
              <a:gd name="connsiteX5" fmla="*/ 916273 w 2672740"/>
              <a:gd name="connsiteY5" fmla="*/ 379706 h 1102809"/>
              <a:gd name="connsiteX6" fmla="*/ 811104 w 2672740"/>
              <a:gd name="connsiteY6" fmla="*/ 1039597 h 1102809"/>
              <a:gd name="connsiteX7" fmla="*/ 78111 w 2672740"/>
              <a:gd name="connsiteY7" fmla="*/ 987961 h 1102809"/>
              <a:gd name="connsiteX8" fmla="*/ 220986 w 2672740"/>
              <a:gd name="connsiteY8" fmla="*/ 259299 h 1102809"/>
              <a:gd name="connsiteX9" fmla="*/ 1849761 w 2672740"/>
              <a:gd name="connsiteY9" fmla="*/ 2124 h 1102809"/>
              <a:gd name="connsiteX10" fmla="*/ 2616800 w 2672740"/>
              <a:gd name="connsiteY10" fmla="*/ 374032 h 1102809"/>
              <a:gd name="connsiteX0" fmla="*/ 3600329 w 3656269"/>
              <a:gd name="connsiteY0" fmla="*/ 374032 h 1086333"/>
              <a:gd name="connsiteX1" fmla="*/ 3519875 w 3656269"/>
              <a:gd name="connsiteY1" fmla="*/ 989260 h 1086333"/>
              <a:gd name="connsiteX2" fmla="*/ 2901297 w 3656269"/>
              <a:gd name="connsiteY2" fmla="*/ 988349 h 1086333"/>
              <a:gd name="connsiteX3" fmla="*/ 2742575 w 3656269"/>
              <a:gd name="connsiteY3" fmla="*/ 366830 h 1086333"/>
              <a:gd name="connsiteX4" fmla="*/ 2361802 w 3656269"/>
              <a:gd name="connsiteY4" fmla="*/ 187861 h 1086333"/>
              <a:gd name="connsiteX5" fmla="*/ 1899802 w 3656269"/>
              <a:gd name="connsiteY5" fmla="*/ 379706 h 1086333"/>
              <a:gd name="connsiteX6" fmla="*/ 1794633 w 3656269"/>
              <a:gd name="connsiteY6" fmla="*/ 1039597 h 1086333"/>
              <a:gd name="connsiteX7" fmla="*/ 6771 w 3656269"/>
              <a:gd name="connsiteY7" fmla="*/ 946397 h 1086333"/>
              <a:gd name="connsiteX8" fmla="*/ 1204515 w 3656269"/>
              <a:gd name="connsiteY8" fmla="*/ 259299 h 1086333"/>
              <a:gd name="connsiteX9" fmla="*/ 2833290 w 3656269"/>
              <a:gd name="connsiteY9" fmla="*/ 2124 h 1086333"/>
              <a:gd name="connsiteX10" fmla="*/ 3600329 w 3656269"/>
              <a:gd name="connsiteY10" fmla="*/ 374032 h 1086333"/>
              <a:gd name="connsiteX0" fmla="*/ 3694581 w 3750521"/>
              <a:gd name="connsiteY0" fmla="*/ 372619 h 1083359"/>
              <a:gd name="connsiteX1" fmla="*/ 3614127 w 3750521"/>
              <a:gd name="connsiteY1" fmla="*/ 987847 h 1083359"/>
              <a:gd name="connsiteX2" fmla="*/ 2995549 w 3750521"/>
              <a:gd name="connsiteY2" fmla="*/ 986936 h 1083359"/>
              <a:gd name="connsiteX3" fmla="*/ 2836827 w 3750521"/>
              <a:gd name="connsiteY3" fmla="*/ 365417 h 1083359"/>
              <a:gd name="connsiteX4" fmla="*/ 2456054 w 3750521"/>
              <a:gd name="connsiteY4" fmla="*/ 186448 h 1083359"/>
              <a:gd name="connsiteX5" fmla="*/ 1994054 w 3750521"/>
              <a:gd name="connsiteY5" fmla="*/ 378293 h 1083359"/>
              <a:gd name="connsiteX6" fmla="*/ 1888885 w 3750521"/>
              <a:gd name="connsiteY6" fmla="*/ 1038184 h 1083359"/>
              <a:gd name="connsiteX7" fmla="*/ 101023 w 3750521"/>
              <a:gd name="connsiteY7" fmla="*/ 944984 h 1083359"/>
              <a:gd name="connsiteX8" fmla="*/ 399535 w 3750521"/>
              <a:gd name="connsiteY8" fmla="*/ 299449 h 1083359"/>
              <a:gd name="connsiteX9" fmla="*/ 2927542 w 3750521"/>
              <a:gd name="connsiteY9" fmla="*/ 711 h 1083359"/>
              <a:gd name="connsiteX10" fmla="*/ 3694581 w 3750521"/>
              <a:gd name="connsiteY10" fmla="*/ 372619 h 1083359"/>
              <a:gd name="connsiteX0" fmla="*/ 3628728 w 3684668"/>
              <a:gd name="connsiteY0" fmla="*/ 372619 h 1064688"/>
              <a:gd name="connsiteX1" fmla="*/ 3548274 w 3684668"/>
              <a:gd name="connsiteY1" fmla="*/ 987847 h 1064688"/>
              <a:gd name="connsiteX2" fmla="*/ 2929696 w 3684668"/>
              <a:gd name="connsiteY2" fmla="*/ 986936 h 1064688"/>
              <a:gd name="connsiteX3" fmla="*/ 2770974 w 3684668"/>
              <a:gd name="connsiteY3" fmla="*/ 365417 h 1064688"/>
              <a:gd name="connsiteX4" fmla="*/ 2390201 w 3684668"/>
              <a:gd name="connsiteY4" fmla="*/ 186448 h 1064688"/>
              <a:gd name="connsiteX5" fmla="*/ 1928201 w 3684668"/>
              <a:gd name="connsiteY5" fmla="*/ 378293 h 1064688"/>
              <a:gd name="connsiteX6" fmla="*/ 906506 w 3684668"/>
              <a:gd name="connsiteY6" fmla="*/ 968911 h 1064688"/>
              <a:gd name="connsiteX7" fmla="*/ 35170 w 3684668"/>
              <a:gd name="connsiteY7" fmla="*/ 944984 h 1064688"/>
              <a:gd name="connsiteX8" fmla="*/ 333682 w 3684668"/>
              <a:gd name="connsiteY8" fmla="*/ 299449 h 1064688"/>
              <a:gd name="connsiteX9" fmla="*/ 2861689 w 3684668"/>
              <a:gd name="connsiteY9" fmla="*/ 711 h 1064688"/>
              <a:gd name="connsiteX10" fmla="*/ 3628728 w 3684668"/>
              <a:gd name="connsiteY10" fmla="*/ 372619 h 1064688"/>
              <a:gd name="connsiteX0" fmla="*/ 3628728 w 3684668"/>
              <a:gd name="connsiteY0" fmla="*/ 372619 h 1064688"/>
              <a:gd name="connsiteX1" fmla="*/ 3548274 w 3684668"/>
              <a:gd name="connsiteY1" fmla="*/ 987847 h 1064688"/>
              <a:gd name="connsiteX2" fmla="*/ 2929696 w 3684668"/>
              <a:gd name="connsiteY2" fmla="*/ 986936 h 1064688"/>
              <a:gd name="connsiteX3" fmla="*/ 2770974 w 3684668"/>
              <a:gd name="connsiteY3" fmla="*/ 365417 h 1064688"/>
              <a:gd name="connsiteX4" fmla="*/ 2390201 w 3684668"/>
              <a:gd name="connsiteY4" fmla="*/ 186448 h 1064688"/>
              <a:gd name="connsiteX5" fmla="*/ 1046261 w 3684668"/>
              <a:gd name="connsiteY5" fmla="*/ 364439 h 1064688"/>
              <a:gd name="connsiteX6" fmla="*/ 906506 w 3684668"/>
              <a:gd name="connsiteY6" fmla="*/ 968911 h 1064688"/>
              <a:gd name="connsiteX7" fmla="*/ 35170 w 3684668"/>
              <a:gd name="connsiteY7" fmla="*/ 944984 h 1064688"/>
              <a:gd name="connsiteX8" fmla="*/ 333682 w 3684668"/>
              <a:gd name="connsiteY8" fmla="*/ 299449 h 1064688"/>
              <a:gd name="connsiteX9" fmla="*/ 2861689 w 3684668"/>
              <a:gd name="connsiteY9" fmla="*/ 711 h 1064688"/>
              <a:gd name="connsiteX10" fmla="*/ 3628728 w 3684668"/>
              <a:gd name="connsiteY10" fmla="*/ 372619 h 1064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84668" h="1064688">
                <a:moveTo>
                  <a:pt x="3628728" y="372619"/>
                </a:moveTo>
                <a:cubicBezTo>
                  <a:pt x="3743159" y="537142"/>
                  <a:pt x="3664779" y="885461"/>
                  <a:pt x="3548274" y="987847"/>
                </a:cubicBezTo>
                <a:cubicBezTo>
                  <a:pt x="3431769" y="1090233"/>
                  <a:pt x="3059246" y="1090674"/>
                  <a:pt x="2929696" y="986936"/>
                </a:cubicBezTo>
                <a:cubicBezTo>
                  <a:pt x="2800146" y="883198"/>
                  <a:pt x="2860890" y="498832"/>
                  <a:pt x="2770974" y="365417"/>
                </a:cubicBezTo>
                <a:cubicBezTo>
                  <a:pt x="2681058" y="232002"/>
                  <a:pt x="2677653" y="186611"/>
                  <a:pt x="2390201" y="186448"/>
                </a:cubicBezTo>
                <a:cubicBezTo>
                  <a:pt x="2102749" y="186285"/>
                  <a:pt x="1293544" y="234029"/>
                  <a:pt x="1046261" y="364439"/>
                </a:cubicBezTo>
                <a:cubicBezTo>
                  <a:pt x="798979" y="494850"/>
                  <a:pt x="1075021" y="872154"/>
                  <a:pt x="906506" y="968911"/>
                </a:cubicBezTo>
                <a:cubicBezTo>
                  <a:pt x="737991" y="1065668"/>
                  <a:pt x="130641" y="1056561"/>
                  <a:pt x="35170" y="944984"/>
                </a:cubicBezTo>
                <a:cubicBezTo>
                  <a:pt x="-60301" y="833407"/>
                  <a:pt x="38407" y="463755"/>
                  <a:pt x="333682" y="299449"/>
                </a:cubicBezTo>
                <a:cubicBezTo>
                  <a:pt x="628957" y="135143"/>
                  <a:pt x="2312515" y="-11484"/>
                  <a:pt x="2861689" y="711"/>
                </a:cubicBezTo>
                <a:cubicBezTo>
                  <a:pt x="3410863" y="12906"/>
                  <a:pt x="3514297" y="208096"/>
                  <a:pt x="3628728" y="372619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24"/>
          <p:cNvSpPr/>
          <p:nvPr/>
        </p:nvSpPr>
        <p:spPr>
          <a:xfrm>
            <a:off x="7315200" y="2362657"/>
            <a:ext cx="1707965" cy="3774907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021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 flipV="1">
            <a:off x="3911855" y="2809875"/>
            <a:ext cx="1552878" cy="1132490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3625484" y="3571551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56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1        1       0       0       0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498" y="1029915"/>
            <a:ext cx="361950" cy="6574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4256" y="1029915"/>
            <a:ext cx="447675" cy="58102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9901" y="982580"/>
            <a:ext cx="361950" cy="65722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152" y="953120"/>
            <a:ext cx="371475" cy="6477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49" y="926745"/>
            <a:ext cx="352425" cy="62865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450228" y="96831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41263" y="9645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024708" y="95344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759005" y="95443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431261" y="954760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:4</a:t>
            </a:r>
          </a:p>
        </p:txBody>
      </p:sp>
      <p:sp>
        <p:nvSpPr>
          <p:cNvPr id="40" name="Freeform: Shape 39"/>
          <p:cNvSpPr/>
          <p:nvPr/>
        </p:nvSpPr>
        <p:spPr>
          <a:xfrm>
            <a:off x="5133714" y="566213"/>
            <a:ext cx="3795192" cy="1159145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1032185 w 2857159"/>
              <a:gd name="connsiteY5" fmla="*/ 463290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6624 w 2889192"/>
              <a:gd name="connsiteY0" fmla="*/ 388343 h 1179403"/>
              <a:gd name="connsiteX1" fmla="*/ 2788049 w 2889192"/>
              <a:gd name="connsiteY1" fmla="*/ 1031281 h 1179403"/>
              <a:gd name="connsiteX2" fmla="*/ 2516587 w 2889192"/>
              <a:gd name="connsiteY2" fmla="*/ 1145581 h 1179403"/>
              <a:gd name="connsiteX3" fmla="*/ 2359424 w 2889192"/>
              <a:gd name="connsiteY3" fmla="*/ 559793 h 1179403"/>
              <a:gd name="connsiteX4" fmla="*/ 1387874 w 2889192"/>
              <a:gd name="connsiteY4" fmla="*/ 188318 h 1179403"/>
              <a:gd name="connsiteX5" fmla="*/ 1064218 w 2889192"/>
              <a:gd name="connsiteY5" fmla="*/ 463290 h 1179403"/>
              <a:gd name="connsiteX6" fmla="*/ 959047 w 2889192"/>
              <a:gd name="connsiteY6" fmla="*/ 1040054 h 1179403"/>
              <a:gd name="connsiteX7" fmla="*/ 87712 w 2889192"/>
              <a:gd name="connsiteY7" fmla="*/ 988418 h 1179403"/>
              <a:gd name="connsiteX8" fmla="*/ 230587 w 2889192"/>
              <a:gd name="connsiteY8" fmla="*/ 259756 h 1179403"/>
              <a:gd name="connsiteX9" fmla="*/ 1859362 w 2889192"/>
              <a:gd name="connsiteY9" fmla="*/ 2581 h 1179403"/>
              <a:gd name="connsiteX10" fmla="*/ 2816624 w 2889192"/>
              <a:gd name="connsiteY10" fmla="*/ 388343 h 1179403"/>
              <a:gd name="connsiteX0" fmla="*/ 2816624 w 2889192"/>
              <a:gd name="connsiteY0" fmla="*/ 388343 h 1193558"/>
              <a:gd name="connsiteX1" fmla="*/ 2788049 w 2889192"/>
              <a:gd name="connsiteY1" fmla="*/ 1031281 h 1193558"/>
              <a:gd name="connsiteX2" fmla="*/ 2516587 w 2889192"/>
              <a:gd name="connsiteY2" fmla="*/ 1145581 h 1193558"/>
              <a:gd name="connsiteX3" fmla="*/ 1906991 w 2889192"/>
              <a:gd name="connsiteY3" fmla="*/ 367287 h 1193558"/>
              <a:gd name="connsiteX4" fmla="*/ 1387874 w 2889192"/>
              <a:gd name="connsiteY4" fmla="*/ 188318 h 1193558"/>
              <a:gd name="connsiteX5" fmla="*/ 1064218 w 2889192"/>
              <a:gd name="connsiteY5" fmla="*/ 463290 h 1193558"/>
              <a:gd name="connsiteX6" fmla="*/ 959047 w 2889192"/>
              <a:gd name="connsiteY6" fmla="*/ 1040054 h 1193558"/>
              <a:gd name="connsiteX7" fmla="*/ 87712 w 2889192"/>
              <a:gd name="connsiteY7" fmla="*/ 988418 h 1193558"/>
              <a:gd name="connsiteX8" fmla="*/ 230587 w 2889192"/>
              <a:gd name="connsiteY8" fmla="*/ 259756 h 1193558"/>
              <a:gd name="connsiteX9" fmla="*/ 1859362 w 2889192"/>
              <a:gd name="connsiteY9" fmla="*/ 2581 h 1193558"/>
              <a:gd name="connsiteX10" fmla="*/ 2816624 w 2889192"/>
              <a:gd name="connsiteY10" fmla="*/ 388343 h 1193558"/>
              <a:gd name="connsiteX0" fmla="*/ 2816624 w 2908874"/>
              <a:gd name="connsiteY0" fmla="*/ 388343 h 1168300"/>
              <a:gd name="connsiteX1" fmla="*/ 2788049 w 2908874"/>
              <a:gd name="connsiteY1" fmla="*/ 1031281 h 1168300"/>
              <a:gd name="connsiteX2" fmla="*/ 2083006 w 2908874"/>
              <a:gd name="connsiteY2" fmla="*/ 1113497 h 1168300"/>
              <a:gd name="connsiteX3" fmla="*/ 1906991 w 2908874"/>
              <a:gd name="connsiteY3" fmla="*/ 367287 h 1168300"/>
              <a:gd name="connsiteX4" fmla="*/ 1387874 w 2908874"/>
              <a:gd name="connsiteY4" fmla="*/ 188318 h 1168300"/>
              <a:gd name="connsiteX5" fmla="*/ 1064218 w 2908874"/>
              <a:gd name="connsiteY5" fmla="*/ 463290 h 1168300"/>
              <a:gd name="connsiteX6" fmla="*/ 959047 w 2908874"/>
              <a:gd name="connsiteY6" fmla="*/ 1040054 h 1168300"/>
              <a:gd name="connsiteX7" fmla="*/ 87712 w 2908874"/>
              <a:gd name="connsiteY7" fmla="*/ 988418 h 1168300"/>
              <a:gd name="connsiteX8" fmla="*/ 230587 w 2908874"/>
              <a:gd name="connsiteY8" fmla="*/ 259756 h 1168300"/>
              <a:gd name="connsiteX9" fmla="*/ 1859362 w 2908874"/>
              <a:gd name="connsiteY9" fmla="*/ 2581 h 1168300"/>
              <a:gd name="connsiteX10" fmla="*/ 2816624 w 2908874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1054617 w 2899273"/>
              <a:gd name="connsiteY5" fmla="*/ 463290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759046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907602"/>
              <a:gd name="connsiteY0" fmla="*/ 388343 h 1103266"/>
              <a:gd name="connsiteX1" fmla="*/ 2778448 w 2907602"/>
              <a:gd name="connsiteY1" fmla="*/ 1031281 h 1103266"/>
              <a:gd name="connsiteX2" fmla="*/ 1917768 w 2907602"/>
              <a:gd name="connsiteY2" fmla="*/ 988806 h 1103266"/>
              <a:gd name="connsiteX3" fmla="*/ 1759046 w 2907602"/>
              <a:gd name="connsiteY3" fmla="*/ 367287 h 1103266"/>
              <a:gd name="connsiteX4" fmla="*/ 1378273 w 2907602"/>
              <a:gd name="connsiteY4" fmla="*/ 188318 h 1103266"/>
              <a:gd name="connsiteX5" fmla="*/ 916273 w 2907602"/>
              <a:gd name="connsiteY5" fmla="*/ 380163 h 1103266"/>
              <a:gd name="connsiteX6" fmla="*/ 811104 w 2907602"/>
              <a:gd name="connsiteY6" fmla="*/ 1040054 h 1103266"/>
              <a:gd name="connsiteX7" fmla="*/ 78111 w 2907602"/>
              <a:gd name="connsiteY7" fmla="*/ 988418 h 1103266"/>
              <a:gd name="connsiteX8" fmla="*/ 220986 w 2907602"/>
              <a:gd name="connsiteY8" fmla="*/ 259756 h 1103266"/>
              <a:gd name="connsiteX9" fmla="*/ 1849761 w 2907602"/>
              <a:gd name="connsiteY9" fmla="*/ 2581 h 1103266"/>
              <a:gd name="connsiteX10" fmla="*/ 2807023 w 2907602"/>
              <a:gd name="connsiteY10" fmla="*/ 388343 h 1103266"/>
              <a:gd name="connsiteX0" fmla="*/ 2807023 w 2837246"/>
              <a:gd name="connsiteY0" fmla="*/ 388343 h 1103266"/>
              <a:gd name="connsiteX1" fmla="*/ 2536346 w 2837246"/>
              <a:gd name="connsiteY1" fmla="*/ 989717 h 1103266"/>
              <a:gd name="connsiteX2" fmla="*/ 1917768 w 2837246"/>
              <a:gd name="connsiteY2" fmla="*/ 988806 h 1103266"/>
              <a:gd name="connsiteX3" fmla="*/ 1759046 w 2837246"/>
              <a:gd name="connsiteY3" fmla="*/ 367287 h 1103266"/>
              <a:gd name="connsiteX4" fmla="*/ 1378273 w 2837246"/>
              <a:gd name="connsiteY4" fmla="*/ 188318 h 1103266"/>
              <a:gd name="connsiteX5" fmla="*/ 916273 w 2837246"/>
              <a:gd name="connsiteY5" fmla="*/ 380163 h 1103266"/>
              <a:gd name="connsiteX6" fmla="*/ 811104 w 2837246"/>
              <a:gd name="connsiteY6" fmla="*/ 1040054 h 1103266"/>
              <a:gd name="connsiteX7" fmla="*/ 78111 w 2837246"/>
              <a:gd name="connsiteY7" fmla="*/ 988418 h 1103266"/>
              <a:gd name="connsiteX8" fmla="*/ 220986 w 2837246"/>
              <a:gd name="connsiteY8" fmla="*/ 259756 h 1103266"/>
              <a:gd name="connsiteX9" fmla="*/ 1849761 w 2837246"/>
              <a:gd name="connsiteY9" fmla="*/ 2581 h 1103266"/>
              <a:gd name="connsiteX10" fmla="*/ 2807023 w 2837246"/>
              <a:gd name="connsiteY10" fmla="*/ 388343 h 1103266"/>
              <a:gd name="connsiteX0" fmla="*/ 2616800 w 2672740"/>
              <a:gd name="connsiteY0" fmla="*/ 374032 h 1102809"/>
              <a:gd name="connsiteX1" fmla="*/ 2536346 w 2672740"/>
              <a:gd name="connsiteY1" fmla="*/ 989260 h 1102809"/>
              <a:gd name="connsiteX2" fmla="*/ 1917768 w 2672740"/>
              <a:gd name="connsiteY2" fmla="*/ 988349 h 1102809"/>
              <a:gd name="connsiteX3" fmla="*/ 1759046 w 2672740"/>
              <a:gd name="connsiteY3" fmla="*/ 366830 h 1102809"/>
              <a:gd name="connsiteX4" fmla="*/ 1378273 w 2672740"/>
              <a:gd name="connsiteY4" fmla="*/ 187861 h 1102809"/>
              <a:gd name="connsiteX5" fmla="*/ 916273 w 2672740"/>
              <a:gd name="connsiteY5" fmla="*/ 379706 h 1102809"/>
              <a:gd name="connsiteX6" fmla="*/ 811104 w 2672740"/>
              <a:gd name="connsiteY6" fmla="*/ 1039597 h 1102809"/>
              <a:gd name="connsiteX7" fmla="*/ 78111 w 2672740"/>
              <a:gd name="connsiteY7" fmla="*/ 987961 h 1102809"/>
              <a:gd name="connsiteX8" fmla="*/ 220986 w 2672740"/>
              <a:gd name="connsiteY8" fmla="*/ 259299 h 1102809"/>
              <a:gd name="connsiteX9" fmla="*/ 1849761 w 2672740"/>
              <a:gd name="connsiteY9" fmla="*/ 2124 h 1102809"/>
              <a:gd name="connsiteX10" fmla="*/ 2616800 w 2672740"/>
              <a:gd name="connsiteY10" fmla="*/ 374032 h 1102809"/>
              <a:gd name="connsiteX0" fmla="*/ 3600329 w 3656269"/>
              <a:gd name="connsiteY0" fmla="*/ 374032 h 1086333"/>
              <a:gd name="connsiteX1" fmla="*/ 3519875 w 3656269"/>
              <a:gd name="connsiteY1" fmla="*/ 989260 h 1086333"/>
              <a:gd name="connsiteX2" fmla="*/ 2901297 w 3656269"/>
              <a:gd name="connsiteY2" fmla="*/ 988349 h 1086333"/>
              <a:gd name="connsiteX3" fmla="*/ 2742575 w 3656269"/>
              <a:gd name="connsiteY3" fmla="*/ 366830 h 1086333"/>
              <a:gd name="connsiteX4" fmla="*/ 2361802 w 3656269"/>
              <a:gd name="connsiteY4" fmla="*/ 187861 h 1086333"/>
              <a:gd name="connsiteX5" fmla="*/ 1899802 w 3656269"/>
              <a:gd name="connsiteY5" fmla="*/ 379706 h 1086333"/>
              <a:gd name="connsiteX6" fmla="*/ 1794633 w 3656269"/>
              <a:gd name="connsiteY6" fmla="*/ 1039597 h 1086333"/>
              <a:gd name="connsiteX7" fmla="*/ 6771 w 3656269"/>
              <a:gd name="connsiteY7" fmla="*/ 946397 h 1086333"/>
              <a:gd name="connsiteX8" fmla="*/ 1204515 w 3656269"/>
              <a:gd name="connsiteY8" fmla="*/ 259299 h 1086333"/>
              <a:gd name="connsiteX9" fmla="*/ 2833290 w 3656269"/>
              <a:gd name="connsiteY9" fmla="*/ 2124 h 1086333"/>
              <a:gd name="connsiteX10" fmla="*/ 3600329 w 3656269"/>
              <a:gd name="connsiteY10" fmla="*/ 374032 h 1086333"/>
              <a:gd name="connsiteX0" fmla="*/ 3694581 w 3750521"/>
              <a:gd name="connsiteY0" fmla="*/ 372619 h 1083359"/>
              <a:gd name="connsiteX1" fmla="*/ 3614127 w 3750521"/>
              <a:gd name="connsiteY1" fmla="*/ 987847 h 1083359"/>
              <a:gd name="connsiteX2" fmla="*/ 2995549 w 3750521"/>
              <a:gd name="connsiteY2" fmla="*/ 986936 h 1083359"/>
              <a:gd name="connsiteX3" fmla="*/ 2836827 w 3750521"/>
              <a:gd name="connsiteY3" fmla="*/ 365417 h 1083359"/>
              <a:gd name="connsiteX4" fmla="*/ 2456054 w 3750521"/>
              <a:gd name="connsiteY4" fmla="*/ 186448 h 1083359"/>
              <a:gd name="connsiteX5" fmla="*/ 1994054 w 3750521"/>
              <a:gd name="connsiteY5" fmla="*/ 378293 h 1083359"/>
              <a:gd name="connsiteX6" fmla="*/ 1888885 w 3750521"/>
              <a:gd name="connsiteY6" fmla="*/ 1038184 h 1083359"/>
              <a:gd name="connsiteX7" fmla="*/ 101023 w 3750521"/>
              <a:gd name="connsiteY7" fmla="*/ 944984 h 1083359"/>
              <a:gd name="connsiteX8" fmla="*/ 399535 w 3750521"/>
              <a:gd name="connsiteY8" fmla="*/ 299449 h 1083359"/>
              <a:gd name="connsiteX9" fmla="*/ 2927542 w 3750521"/>
              <a:gd name="connsiteY9" fmla="*/ 711 h 1083359"/>
              <a:gd name="connsiteX10" fmla="*/ 3694581 w 3750521"/>
              <a:gd name="connsiteY10" fmla="*/ 372619 h 1083359"/>
              <a:gd name="connsiteX0" fmla="*/ 3628728 w 3684668"/>
              <a:gd name="connsiteY0" fmla="*/ 372619 h 1064688"/>
              <a:gd name="connsiteX1" fmla="*/ 3548274 w 3684668"/>
              <a:gd name="connsiteY1" fmla="*/ 987847 h 1064688"/>
              <a:gd name="connsiteX2" fmla="*/ 2929696 w 3684668"/>
              <a:gd name="connsiteY2" fmla="*/ 986936 h 1064688"/>
              <a:gd name="connsiteX3" fmla="*/ 2770974 w 3684668"/>
              <a:gd name="connsiteY3" fmla="*/ 365417 h 1064688"/>
              <a:gd name="connsiteX4" fmla="*/ 2390201 w 3684668"/>
              <a:gd name="connsiteY4" fmla="*/ 186448 h 1064688"/>
              <a:gd name="connsiteX5" fmla="*/ 1928201 w 3684668"/>
              <a:gd name="connsiteY5" fmla="*/ 378293 h 1064688"/>
              <a:gd name="connsiteX6" fmla="*/ 906506 w 3684668"/>
              <a:gd name="connsiteY6" fmla="*/ 968911 h 1064688"/>
              <a:gd name="connsiteX7" fmla="*/ 35170 w 3684668"/>
              <a:gd name="connsiteY7" fmla="*/ 944984 h 1064688"/>
              <a:gd name="connsiteX8" fmla="*/ 333682 w 3684668"/>
              <a:gd name="connsiteY8" fmla="*/ 299449 h 1064688"/>
              <a:gd name="connsiteX9" fmla="*/ 2861689 w 3684668"/>
              <a:gd name="connsiteY9" fmla="*/ 711 h 1064688"/>
              <a:gd name="connsiteX10" fmla="*/ 3628728 w 3684668"/>
              <a:gd name="connsiteY10" fmla="*/ 372619 h 1064688"/>
              <a:gd name="connsiteX0" fmla="*/ 3628728 w 3684668"/>
              <a:gd name="connsiteY0" fmla="*/ 372619 h 1064688"/>
              <a:gd name="connsiteX1" fmla="*/ 3548274 w 3684668"/>
              <a:gd name="connsiteY1" fmla="*/ 987847 h 1064688"/>
              <a:gd name="connsiteX2" fmla="*/ 2929696 w 3684668"/>
              <a:gd name="connsiteY2" fmla="*/ 986936 h 1064688"/>
              <a:gd name="connsiteX3" fmla="*/ 2770974 w 3684668"/>
              <a:gd name="connsiteY3" fmla="*/ 365417 h 1064688"/>
              <a:gd name="connsiteX4" fmla="*/ 2390201 w 3684668"/>
              <a:gd name="connsiteY4" fmla="*/ 186448 h 1064688"/>
              <a:gd name="connsiteX5" fmla="*/ 1046261 w 3684668"/>
              <a:gd name="connsiteY5" fmla="*/ 364439 h 1064688"/>
              <a:gd name="connsiteX6" fmla="*/ 906506 w 3684668"/>
              <a:gd name="connsiteY6" fmla="*/ 968911 h 1064688"/>
              <a:gd name="connsiteX7" fmla="*/ 35170 w 3684668"/>
              <a:gd name="connsiteY7" fmla="*/ 944984 h 1064688"/>
              <a:gd name="connsiteX8" fmla="*/ 333682 w 3684668"/>
              <a:gd name="connsiteY8" fmla="*/ 299449 h 1064688"/>
              <a:gd name="connsiteX9" fmla="*/ 2861689 w 3684668"/>
              <a:gd name="connsiteY9" fmla="*/ 711 h 1064688"/>
              <a:gd name="connsiteX10" fmla="*/ 3628728 w 3684668"/>
              <a:gd name="connsiteY10" fmla="*/ 372619 h 1064688"/>
              <a:gd name="connsiteX0" fmla="*/ 4596858 w 4652798"/>
              <a:gd name="connsiteY0" fmla="*/ 372475 h 1064544"/>
              <a:gd name="connsiteX1" fmla="*/ 4516404 w 4652798"/>
              <a:gd name="connsiteY1" fmla="*/ 987703 h 1064544"/>
              <a:gd name="connsiteX2" fmla="*/ 3897826 w 4652798"/>
              <a:gd name="connsiteY2" fmla="*/ 986792 h 1064544"/>
              <a:gd name="connsiteX3" fmla="*/ 3739104 w 4652798"/>
              <a:gd name="connsiteY3" fmla="*/ 365273 h 1064544"/>
              <a:gd name="connsiteX4" fmla="*/ 3358331 w 4652798"/>
              <a:gd name="connsiteY4" fmla="*/ 186304 h 1064544"/>
              <a:gd name="connsiteX5" fmla="*/ 2014391 w 4652798"/>
              <a:gd name="connsiteY5" fmla="*/ 364295 h 1064544"/>
              <a:gd name="connsiteX6" fmla="*/ 1874636 w 4652798"/>
              <a:gd name="connsiteY6" fmla="*/ 968767 h 1064544"/>
              <a:gd name="connsiteX7" fmla="*/ 1003300 w 4652798"/>
              <a:gd name="connsiteY7" fmla="*/ 944840 h 1064544"/>
              <a:gd name="connsiteX8" fmla="*/ 56721 w 4652798"/>
              <a:gd name="connsiteY8" fmla="*/ 451705 h 1064544"/>
              <a:gd name="connsiteX9" fmla="*/ 3829819 w 4652798"/>
              <a:gd name="connsiteY9" fmla="*/ 567 h 1064544"/>
              <a:gd name="connsiteX10" fmla="*/ 4596858 w 4652798"/>
              <a:gd name="connsiteY10" fmla="*/ 372475 h 1064544"/>
              <a:gd name="connsiteX0" fmla="*/ 4720487 w 4776427"/>
              <a:gd name="connsiteY0" fmla="*/ 372475 h 1154767"/>
              <a:gd name="connsiteX1" fmla="*/ 4640033 w 4776427"/>
              <a:gd name="connsiteY1" fmla="*/ 987703 h 1154767"/>
              <a:gd name="connsiteX2" fmla="*/ 4021455 w 4776427"/>
              <a:gd name="connsiteY2" fmla="*/ 986792 h 1154767"/>
              <a:gd name="connsiteX3" fmla="*/ 3862733 w 4776427"/>
              <a:gd name="connsiteY3" fmla="*/ 365273 h 1154767"/>
              <a:gd name="connsiteX4" fmla="*/ 3481960 w 4776427"/>
              <a:gd name="connsiteY4" fmla="*/ 186304 h 1154767"/>
              <a:gd name="connsiteX5" fmla="*/ 2138020 w 4776427"/>
              <a:gd name="connsiteY5" fmla="*/ 364295 h 1154767"/>
              <a:gd name="connsiteX6" fmla="*/ 1998265 w 4776427"/>
              <a:gd name="connsiteY6" fmla="*/ 968767 h 1154767"/>
              <a:gd name="connsiteX7" fmla="*/ 279575 w 4776427"/>
              <a:gd name="connsiteY7" fmla="*/ 1124949 h 1154767"/>
              <a:gd name="connsiteX8" fmla="*/ 180350 w 4776427"/>
              <a:gd name="connsiteY8" fmla="*/ 451705 h 1154767"/>
              <a:gd name="connsiteX9" fmla="*/ 3953448 w 4776427"/>
              <a:gd name="connsiteY9" fmla="*/ 567 h 1154767"/>
              <a:gd name="connsiteX10" fmla="*/ 4720487 w 4776427"/>
              <a:gd name="connsiteY10" fmla="*/ 372475 h 1154767"/>
              <a:gd name="connsiteX0" fmla="*/ 4681133 w 4737073"/>
              <a:gd name="connsiteY0" fmla="*/ 372475 h 1161378"/>
              <a:gd name="connsiteX1" fmla="*/ 4600679 w 4737073"/>
              <a:gd name="connsiteY1" fmla="*/ 987703 h 1161378"/>
              <a:gd name="connsiteX2" fmla="*/ 3982101 w 4737073"/>
              <a:gd name="connsiteY2" fmla="*/ 986792 h 1161378"/>
              <a:gd name="connsiteX3" fmla="*/ 3823379 w 4737073"/>
              <a:gd name="connsiteY3" fmla="*/ 365273 h 1161378"/>
              <a:gd name="connsiteX4" fmla="*/ 3442606 w 4737073"/>
              <a:gd name="connsiteY4" fmla="*/ 186304 h 1161378"/>
              <a:gd name="connsiteX5" fmla="*/ 2098666 w 4737073"/>
              <a:gd name="connsiteY5" fmla="*/ 364295 h 1161378"/>
              <a:gd name="connsiteX6" fmla="*/ 1094265 w 4737073"/>
              <a:gd name="connsiteY6" fmla="*/ 996476 h 1161378"/>
              <a:gd name="connsiteX7" fmla="*/ 240221 w 4737073"/>
              <a:gd name="connsiteY7" fmla="*/ 1124949 h 1161378"/>
              <a:gd name="connsiteX8" fmla="*/ 140996 w 4737073"/>
              <a:gd name="connsiteY8" fmla="*/ 451705 h 1161378"/>
              <a:gd name="connsiteX9" fmla="*/ 3914094 w 4737073"/>
              <a:gd name="connsiteY9" fmla="*/ 567 h 1161378"/>
              <a:gd name="connsiteX10" fmla="*/ 4681133 w 4737073"/>
              <a:gd name="connsiteY10" fmla="*/ 372475 h 1161378"/>
              <a:gd name="connsiteX0" fmla="*/ 4681133 w 4737073"/>
              <a:gd name="connsiteY0" fmla="*/ 372475 h 1159145"/>
              <a:gd name="connsiteX1" fmla="*/ 4600679 w 4737073"/>
              <a:gd name="connsiteY1" fmla="*/ 987703 h 1159145"/>
              <a:gd name="connsiteX2" fmla="*/ 3982101 w 4737073"/>
              <a:gd name="connsiteY2" fmla="*/ 986792 h 1159145"/>
              <a:gd name="connsiteX3" fmla="*/ 3823379 w 4737073"/>
              <a:gd name="connsiteY3" fmla="*/ 365273 h 1159145"/>
              <a:gd name="connsiteX4" fmla="*/ 3442606 w 4737073"/>
              <a:gd name="connsiteY4" fmla="*/ 186304 h 1159145"/>
              <a:gd name="connsiteX5" fmla="*/ 1216727 w 4737073"/>
              <a:gd name="connsiteY5" fmla="*/ 447422 h 1159145"/>
              <a:gd name="connsiteX6" fmla="*/ 1094265 w 4737073"/>
              <a:gd name="connsiteY6" fmla="*/ 996476 h 1159145"/>
              <a:gd name="connsiteX7" fmla="*/ 240221 w 4737073"/>
              <a:gd name="connsiteY7" fmla="*/ 1124949 h 1159145"/>
              <a:gd name="connsiteX8" fmla="*/ 140996 w 4737073"/>
              <a:gd name="connsiteY8" fmla="*/ 451705 h 1159145"/>
              <a:gd name="connsiteX9" fmla="*/ 3914094 w 4737073"/>
              <a:gd name="connsiteY9" fmla="*/ 567 h 1159145"/>
              <a:gd name="connsiteX10" fmla="*/ 4681133 w 4737073"/>
              <a:gd name="connsiteY10" fmla="*/ 372475 h 1159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37073" h="1159145">
                <a:moveTo>
                  <a:pt x="4681133" y="372475"/>
                </a:moveTo>
                <a:cubicBezTo>
                  <a:pt x="4795564" y="536998"/>
                  <a:pt x="4717184" y="885317"/>
                  <a:pt x="4600679" y="987703"/>
                </a:cubicBezTo>
                <a:cubicBezTo>
                  <a:pt x="4484174" y="1090089"/>
                  <a:pt x="4111651" y="1090530"/>
                  <a:pt x="3982101" y="986792"/>
                </a:cubicBezTo>
                <a:cubicBezTo>
                  <a:pt x="3852551" y="883054"/>
                  <a:pt x="3913295" y="498688"/>
                  <a:pt x="3823379" y="365273"/>
                </a:cubicBezTo>
                <a:cubicBezTo>
                  <a:pt x="3733463" y="231858"/>
                  <a:pt x="3877048" y="172612"/>
                  <a:pt x="3442606" y="186304"/>
                </a:cubicBezTo>
                <a:cubicBezTo>
                  <a:pt x="3008164" y="199996"/>
                  <a:pt x="1608117" y="312393"/>
                  <a:pt x="1216727" y="447422"/>
                </a:cubicBezTo>
                <a:cubicBezTo>
                  <a:pt x="825337" y="582451"/>
                  <a:pt x="1257016" y="883555"/>
                  <a:pt x="1094265" y="996476"/>
                </a:cubicBezTo>
                <a:cubicBezTo>
                  <a:pt x="931514" y="1109397"/>
                  <a:pt x="399099" y="1215744"/>
                  <a:pt x="240221" y="1124949"/>
                </a:cubicBezTo>
                <a:cubicBezTo>
                  <a:pt x="81343" y="1034154"/>
                  <a:pt x="-154279" y="616011"/>
                  <a:pt x="140996" y="451705"/>
                </a:cubicBezTo>
                <a:cubicBezTo>
                  <a:pt x="436271" y="287399"/>
                  <a:pt x="3157405" y="13772"/>
                  <a:pt x="3914094" y="567"/>
                </a:cubicBezTo>
                <a:cubicBezTo>
                  <a:pt x="4670783" y="-12638"/>
                  <a:pt x="4566702" y="207952"/>
                  <a:pt x="4681133" y="372475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24"/>
          <p:cNvSpPr/>
          <p:nvPr/>
        </p:nvSpPr>
        <p:spPr>
          <a:xfrm>
            <a:off x="7315200" y="2362657"/>
            <a:ext cx="1707965" cy="3774907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8729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/>
          <p:cNvSpPr txBox="1"/>
          <p:nvPr/>
        </p:nvSpPr>
        <p:spPr>
          <a:xfrm>
            <a:off x="5916226" y="652091"/>
            <a:ext cx="20746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/>
              <a:t>S = {    ,    }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 flipV="1">
            <a:off x="3316334" y="2809875"/>
            <a:ext cx="2148399" cy="1828394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3029963" y="4267455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4        3       2       1       0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1776" y="652091"/>
            <a:ext cx="361950" cy="65741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2491" y="651230"/>
            <a:ext cx="352425" cy="6286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456436" y="2362658"/>
            <a:ext cx="2307594" cy="539302"/>
          </a:xfrm>
          <a:prstGeom prst="rect">
            <a:avLst/>
          </a:prstGeom>
          <a:solidFill>
            <a:srgbClr val="FF000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Rectangle 41"/>
          <p:cNvSpPr/>
          <p:nvPr/>
        </p:nvSpPr>
        <p:spPr>
          <a:xfrm>
            <a:off x="6480692" y="5148569"/>
            <a:ext cx="2307594" cy="531931"/>
          </a:xfrm>
          <a:prstGeom prst="rect">
            <a:avLst/>
          </a:prstGeom>
          <a:solidFill>
            <a:srgbClr val="FF000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Rectangle 42"/>
          <p:cNvSpPr/>
          <p:nvPr/>
        </p:nvSpPr>
        <p:spPr>
          <a:xfrm>
            <a:off x="6913612" y="2902821"/>
            <a:ext cx="1850418" cy="539302"/>
          </a:xfrm>
          <a:prstGeom prst="rect">
            <a:avLst/>
          </a:prstGeom>
          <a:solidFill>
            <a:srgbClr val="0A9417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Rectangle 43"/>
          <p:cNvSpPr/>
          <p:nvPr/>
        </p:nvSpPr>
        <p:spPr>
          <a:xfrm>
            <a:off x="6913423" y="3438754"/>
            <a:ext cx="1850418" cy="539302"/>
          </a:xfrm>
          <a:prstGeom prst="rect">
            <a:avLst/>
          </a:prstGeom>
          <a:solidFill>
            <a:srgbClr val="0A9417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Rectangle 44"/>
          <p:cNvSpPr/>
          <p:nvPr/>
        </p:nvSpPr>
        <p:spPr>
          <a:xfrm>
            <a:off x="6913423" y="3978055"/>
            <a:ext cx="1850418" cy="555983"/>
          </a:xfrm>
          <a:prstGeom prst="rect">
            <a:avLst/>
          </a:prstGeom>
          <a:solidFill>
            <a:srgbClr val="0A9417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6" name="Rectangle 45"/>
          <p:cNvSpPr/>
          <p:nvPr/>
        </p:nvSpPr>
        <p:spPr>
          <a:xfrm>
            <a:off x="6913423" y="4534040"/>
            <a:ext cx="1850418" cy="614530"/>
          </a:xfrm>
          <a:prstGeom prst="rect">
            <a:avLst/>
          </a:prstGeom>
          <a:solidFill>
            <a:srgbClr val="0A9417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TextBox 47"/>
          <p:cNvSpPr txBox="1"/>
          <p:nvPr/>
        </p:nvSpPr>
        <p:spPr>
          <a:xfrm>
            <a:off x="5403387" y="1346753"/>
            <a:ext cx="31847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score(S) = 4+3+3+3+3+4 = 20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5" y="6055856"/>
            <a:ext cx="7247416" cy="532402"/>
          </a:xfrm>
          <a:prstGeom prst="roundRect">
            <a:avLst>
              <a:gd name="adj" fmla="val 22396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[CC83] B. Chamberlin, P. Courant, Representative Deliberations and Representative Decisions: Proportional Representation and the Borda Rule, Am. Pol. Sci. Rev. 1983.</a:t>
            </a:r>
          </a:p>
        </p:txBody>
      </p:sp>
    </p:spTree>
    <p:extLst>
      <p:ext uri="{BB962C8B-B14F-4D97-AF65-F5344CB8AC3E}">
        <p14:creationId xmlns:p14="http://schemas.microsoft.com/office/powerpoint/2010/main" val="431543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3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8794" y="3288823"/>
            <a:ext cx="264920" cy="4619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1882" y="3319724"/>
            <a:ext cx="319262" cy="4143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9312" y="3319724"/>
            <a:ext cx="226487" cy="46883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8906095" cy="776591"/>
          </a:xfrm>
          <a:prstGeom prst="roundRect">
            <a:avLst>
              <a:gd name="adj" fmla="val 22396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[Thi95] N. Thiele,  Om Flerfoldsvalg, Oversigt over det Kongelige Danske Videnskabernes Selskabs Forhandlinger, 1895</a:t>
            </a:r>
          </a:p>
          <a:p>
            <a:r>
              <a:rPr lang="pl-PL" sz="1600" dirty="0">
                <a:solidFill>
                  <a:schemeClr val="tx1"/>
                </a:solidFill>
              </a:rPr>
              <a:t>[Kil10] M. Kilgour, Approval Balloting for Multi-Winner Elections, Hanbook of Approval Voting 2010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7" y="1871581"/>
            <a:ext cx="3901369" cy="73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738029" y="202045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01828" y="3299580"/>
            <a:ext cx="45911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score({   ,   ,   }) = 1∙1 + 1/2∙1 + 1/3∙0</a:t>
            </a:r>
          </a:p>
          <a:p>
            <a:r>
              <a:rPr lang="pl-PL" sz="2400" dirty="0"/>
              <a:t>		 = 3/2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19336" y="1515372"/>
            <a:ext cx="3785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1             1              1               0               0</a:t>
            </a:r>
          </a:p>
        </p:txBody>
      </p:sp>
    </p:spTree>
    <p:extLst>
      <p:ext uri="{BB962C8B-B14F-4D97-AF65-F5344CB8AC3E}">
        <p14:creationId xmlns:p14="http://schemas.microsoft.com/office/powerpoint/2010/main" val="410687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1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24" name="Prostokąt zaokrąglony 12"/>
          <p:cNvSpPr/>
          <p:nvPr/>
        </p:nvSpPr>
        <p:spPr>
          <a:xfrm>
            <a:off x="4827156" y="1253171"/>
            <a:ext cx="4176214" cy="1732918"/>
          </a:xfrm>
          <a:prstGeom prst="roundRect">
            <a:avLst>
              <a:gd name="adj" fmla="val 608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Consistency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two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elections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 and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 (and </a:t>
            </a:r>
            <a:r>
              <a:rPr lang="pl-PL" dirty="0" err="1">
                <a:solidFill>
                  <a:schemeClr val="tx1"/>
                </a:solidFill>
              </a:rPr>
              <a:t>only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committees</a:t>
            </a:r>
            <a:r>
              <a:rPr lang="pl-PL" dirty="0">
                <a:solidFill>
                  <a:schemeClr val="tx1"/>
                </a:solidFill>
              </a:rPr>
              <a:t> win in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72" y="3768029"/>
            <a:ext cx="1146270" cy="1513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72401" y="3768029"/>
            <a:ext cx="1045232" cy="14616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1707" y="5388891"/>
            <a:ext cx="304299" cy="5527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9020" y="5388891"/>
            <a:ext cx="296292" cy="528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2995" y="5364708"/>
            <a:ext cx="304299" cy="5527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0308" y="5364708"/>
            <a:ext cx="296292" cy="52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24" name="Prostokąt zaokrąglony 12"/>
          <p:cNvSpPr/>
          <p:nvPr/>
        </p:nvSpPr>
        <p:spPr>
          <a:xfrm>
            <a:off x="4827156" y="1253171"/>
            <a:ext cx="4176214" cy="1732918"/>
          </a:xfrm>
          <a:prstGeom prst="roundRect">
            <a:avLst>
              <a:gd name="adj" fmla="val 608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Consistency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two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elections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 and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 (and </a:t>
            </a:r>
            <a:r>
              <a:rPr lang="pl-PL" dirty="0" err="1">
                <a:solidFill>
                  <a:schemeClr val="tx1"/>
                </a:solidFill>
              </a:rPr>
              <a:t>only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committees</a:t>
            </a:r>
            <a:r>
              <a:rPr lang="pl-PL" dirty="0">
                <a:solidFill>
                  <a:schemeClr val="tx1"/>
                </a:solidFill>
              </a:rPr>
              <a:t> win in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72" y="3768029"/>
            <a:ext cx="1146270" cy="1513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72401" y="3768029"/>
            <a:ext cx="1045232" cy="14616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9714" y="5388891"/>
            <a:ext cx="304299" cy="5527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9020" y="5388891"/>
            <a:ext cx="296292" cy="528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2995" y="5364708"/>
            <a:ext cx="304299" cy="5527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0308" y="5364708"/>
            <a:ext cx="296292" cy="5285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878" y="6279743"/>
            <a:ext cx="304299" cy="5527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2184" y="6279743"/>
            <a:ext cx="296292" cy="52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62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0.14514 -0.095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-47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14393 0.1298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5" y="648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3" presetClass="exit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xit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24" name="Prostokąt zaokrąglony 12"/>
          <p:cNvSpPr/>
          <p:nvPr/>
        </p:nvSpPr>
        <p:spPr>
          <a:xfrm>
            <a:off x="4827156" y="1253170"/>
            <a:ext cx="4176214" cy="2775905"/>
          </a:xfrm>
          <a:prstGeom prst="roundRect">
            <a:avLst>
              <a:gd name="adj" fmla="val 608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Consistency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two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elections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 and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 (and </a:t>
            </a:r>
            <a:r>
              <a:rPr lang="pl-PL" dirty="0" err="1">
                <a:solidFill>
                  <a:schemeClr val="tx1"/>
                </a:solidFill>
              </a:rPr>
              <a:t>only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committees</a:t>
            </a:r>
            <a:r>
              <a:rPr lang="pl-PL" dirty="0">
                <a:solidFill>
                  <a:schemeClr val="tx1"/>
                </a:solidFill>
              </a:rPr>
              <a:t> win in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Theorem </a:t>
            </a:r>
          </a:p>
          <a:p>
            <a:r>
              <a:rPr lang="pl-PL" dirty="0">
                <a:solidFill>
                  <a:schemeClr val="tx1"/>
                </a:solidFill>
              </a:rPr>
              <a:t>All committee scoring rules satisfy consistency</a:t>
            </a:r>
          </a:p>
        </p:txBody>
      </p:sp>
      <p:sp>
        <p:nvSpPr>
          <p:cNvPr id="30" name="Prostokąt zaokrąglony 13"/>
          <p:cNvSpPr/>
          <p:nvPr/>
        </p:nvSpPr>
        <p:spPr>
          <a:xfrm>
            <a:off x="4827156" y="4140919"/>
            <a:ext cx="4176214" cy="2691527"/>
          </a:xfrm>
          <a:prstGeom prst="roundRect">
            <a:avLst>
              <a:gd name="adj" fmla="val 4627"/>
            </a:avLst>
          </a:prstGeom>
          <a:solidFill>
            <a:srgbClr val="FAE6D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Candidate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member</a:t>
            </a:r>
            <a:r>
              <a:rPr lang="pl-PL" dirty="0">
                <a:solidFill>
                  <a:schemeClr val="tx1"/>
                </a:solidFill>
              </a:rPr>
              <a:t> of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shifted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forward</a:t>
            </a:r>
            <a:r>
              <a:rPr lang="pl-PL" dirty="0">
                <a:solidFill>
                  <a:schemeClr val="tx1"/>
                </a:solidFill>
              </a:rPr>
              <a:t> in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vote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candidate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still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belong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(but </a:t>
            </a:r>
            <a:r>
              <a:rPr lang="pl-PL" dirty="0" err="1">
                <a:solidFill>
                  <a:schemeClr val="tx1"/>
                </a:solidFill>
              </a:rPr>
              <a:t>maybe</a:t>
            </a:r>
            <a:r>
              <a:rPr lang="pl-PL" dirty="0">
                <a:solidFill>
                  <a:schemeClr val="tx1"/>
                </a:solidFill>
              </a:rPr>
              <a:t> not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Theorem </a:t>
            </a:r>
          </a:p>
          <a:p>
            <a:r>
              <a:rPr lang="pl-PL" dirty="0">
                <a:solidFill>
                  <a:schemeClr val="tx1"/>
                </a:solidFill>
              </a:rPr>
              <a:t>All committee scoring rules satsify candidate monotonicity</a:t>
            </a:r>
          </a:p>
        </p:txBody>
      </p:sp>
    </p:spTree>
    <p:extLst>
      <p:ext uri="{BB962C8B-B14F-4D97-AF65-F5344CB8AC3E}">
        <p14:creationId xmlns:p14="http://schemas.microsoft.com/office/powerpoint/2010/main" val="404329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0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5649815" y="148281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5649815" y="224852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41" name="TextBox 40"/>
          <p:cNvSpPr txBox="1"/>
          <p:nvPr/>
        </p:nvSpPr>
        <p:spPr>
          <a:xfrm>
            <a:off x="5649815" y="2982061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30" name="Prostokąt zaokrąglony 13"/>
          <p:cNvSpPr/>
          <p:nvPr/>
        </p:nvSpPr>
        <p:spPr>
          <a:xfrm>
            <a:off x="4827156" y="4140919"/>
            <a:ext cx="4176214" cy="2691527"/>
          </a:xfrm>
          <a:prstGeom prst="roundRect">
            <a:avLst>
              <a:gd name="adj" fmla="val 4627"/>
            </a:avLst>
          </a:prstGeom>
          <a:solidFill>
            <a:srgbClr val="FAE6D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Candidate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member</a:t>
            </a:r>
            <a:r>
              <a:rPr lang="pl-PL" dirty="0">
                <a:solidFill>
                  <a:schemeClr val="tx1"/>
                </a:solidFill>
              </a:rPr>
              <a:t> of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shifted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forward</a:t>
            </a:r>
            <a:r>
              <a:rPr lang="pl-PL" dirty="0">
                <a:solidFill>
                  <a:schemeClr val="tx1"/>
                </a:solidFill>
              </a:rPr>
              <a:t> in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vote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candidate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still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belong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(but </a:t>
            </a:r>
            <a:r>
              <a:rPr lang="pl-PL" dirty="0" err="1">
                <a:solidFill>
                  <a:schemeClr val="tx1"/>
                </a:solidFill>
              </a:rPr>
              <a:t>maybe</a:t>
            </a:r>
            <a:r>
              <a:rPr lang="pl-PL" dirty="0">
                <a:solidFill>
                  <a:schemeClr val="tx1"/>
                </a:solidFill>
              </a:rPr>
              <a:t> not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Theorem </a:t>
            </a:r>
          </a:p>
          <a:p>
            <a:r>
              <a:rPr lang="pl-PL" dirty="0">
                <a:solidFill>
                  <a:schemeClr val="tx1"/>
                </a:solidFill>
              </a:rPr>
              <a:t>All committee scoring rules satsify candidate monotonicity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1093" y="1422000"/>
            <a:ext cx="402254" cy="8202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493" y="1422000"/>
            <a:ext cx="418029" cy="70986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4110" y="1422000"/>
            <a:ext cx="418029" cy="7966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3295" y="1422000"/>
            <a:ext cx="481127" cy="74929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1956" y="1422000"/>
            <a:ext cx="378592" cy="73352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1624" y="2181600"/>
            <a:ext cx="402254" cy="8202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4722" y="2181600"/>
            <a:ext cx="418029" cy="7098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845" y="2181600"/>
            <a:ext cx="418029" cy="79662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5501" y="2181600"/>
            <a:ext cx="481127" cy="74929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2098" y="2181600"/>
            <a:ext cx="378592" cy="73352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5757" y="2893107"/>
            <a:ext cx="402254" cy="82028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7600" y="2894400"/>
            <a:ext cx="418029" cy="70986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9126" y="2934486"/>
            <a:ext cx="418029" cy="79662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6717" y="2964094"/>
            <a:ext cx="481127" cy="74929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4123" y="2926810"/>
            <a:ext cx="378592" cy="73352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5600" y="2894400"/>
            <a:ext cx="402254" cy="82028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8000" y="2894400"/>
            <a:ext cx="418029" cy="79662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5600" y="2894400"/>
            <a:ext cx="481127" cy="74929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600" y="2894400"/>
            <a:ext cx="378592" cy="73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64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5649815" y="2250000"/>
            <a:ext cx="30309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92098" y="2181600"/>
            <a:ext cx="378592" cy="73352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49815" y="1483200"/>
            <a:ext cx="30309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04722" y="2181600"/>
            <a:ext cx="418029" cy="7098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80845" y="2181600"/>
            <a:ext cx="418029" cy="7966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1093" y="1422000"/>
            <a:ext cx="402254" cy="82028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1956" y="1422000"/>
            <a:ext cx="378592" cy="733522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649815" y="2980800"/>
            <a:ext cx="30309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30" name="Prostokąt zaokrąglony 13"/>
          <p:cNvSpPr/>
          <p:nvPr/>
        </p:nvSpPr>
        <p:spPr>
          <a:xfrm>
            <a:off x="4827156" y="4140919"/>
            <a:ext cx="4176214" cy="2691527"/>
          </a:xfrm>
          <a:prstGeom prst="roundRect">
            <a:avLst>
              <a:gd name="adj" fmla="val 4627"/>
            </a:avLst>
          </a:prstGeom>
          <a:solidFill>
            <a:srgbClr val="FAE6D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Candidate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member</a:t>
            </a:r>
            <a:r>
              <a:rPr lang="pl-PL" dirty="0">
                <a:solidFill>
                  <a:schemeClr val="tx1"/>
                </a:solidFill>
              </a:rPr>
              <a:t> of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shifted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forward</a:t>
            </a:r>
            <a:r>
              <a:rPr lang="pl-PL" dirty="0">
                <a:solidFill>
                  <a:schemeClr val="tx1"/>
                </a:solidFill>
              </a:rPr>
              <a:t> in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vote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candidate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still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belong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(but </a:t>
            </a:r>
            <a:r>
              <a:rPr lang="pl-PL" dirty="0" err="1">
                <a:solidFill>
                  <a:schemeClr val="tx1"/>
                </a:solidFill>
              </a:rPr>
              <a:t>maybe</a:t>
            </a:r>
            <a:r>
              <a:rPr lang="pl-PL" dirty="0">
                <a:solidFill>
                  <a:schemeClr val="tx1"/>
                </a:solidFill>
              </a:rPr>
              <a:t> not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Theorem </a:t>
            </a:r>
          </a:p>
          <a:p>
            <a:r>
              <a:rPr lang="pl-PL" dirty="0">
                <a:solidFill>
                  <a:schemeClr val="tx1"/>
                </a:solidFill>
              </a:rPr>
              <a:t>All committee scoring rules satsify candidate monotonicity</a:t>
            </a:r>
          </a:p>
        </p:txBody>
      </p:sp>
      <p:sp>
        <p:nvSpPr>
          <p:cNvPr id="14" name="Elipsa 6"/>
          <p:cNvSpPr/>
          <p:nvPr/>
        </p:nvSpPr>
        <p:spPr>
          <a:xfrm>
            <a:off x="5992882" y="1307357"/>
            <a:ext cx="1231255" cy="916243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493" y="1422000"/>
            <a:ext cx="418029" cy="70986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4110" y="1422000"/>
            <a:ext cx="418029" cy="7966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3295" y="1422000"/>
            <a:ext cx="481127" cy="74929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11624" y="2181600"/>
            <a:ext cx="402254" cy="8202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35501" y="2181600"/>
            <a:ext cx="481127" cy="74929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95757" y="2894400"/>
            <a:ext cx="402254" cy="82028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45682" y="2894400"/>
            <a:ext cx="418029" cy="70986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89126" y="2894400"/>
            <a:ext cx="418029" cy="79662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6717" y="2894400"/>
            <a:ext cx="481127" cy="74929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34123" y="2894400"/>
            <a:ext cx="378592" cy="73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9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0116 L 0.01702 0.05139 C 0.02136 0.06319 0.02795 0.06968 0.03472 0.06968 C 0.04254 0.06968 0.04879 0.06319 0.05313 0.05139 L 0.07413 -0.0011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9" y="354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02135 -0.06088 C -0.02569 -0.07454 -0.03247 -0.08171 -0.03941 -0.08171 C -0.04722 -0.08171 -0.05365 -0.07454 -0.05799 -0.06088 L -0.07917 3.7037E-7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8" y="-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5649815" y="148320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5649815" y="225000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49815" y="298080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30" name="Prostokąt zaokrąglony 13"/>
          <p:cNvSpPr/>
          <p:nvPr/>
        </p:nvSpPr>
        <p:spPr>
          <a:xfrm>
            <a:off x="4827156" y="4140919"/>
            <a:ext cx="4176214" cy="2691527"/>
          </a:xfrm>
          <a:prstGeom prst="roundRect">
            <a:avLst>
              <a:gd name="adj" fmla="val 4627"/>
            </a:avLst>
          </a:prstGeom>
          <a:solidFill>
            <a:srgbClr val="FAE6D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Candidate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member</a:t>
            </a:r>
            <a:r>
              <a:rPr lang="pl-PL" dirty="0">
                <a:solidFill>
                  <a:schemeClr val="tx1"/>
                </a:solidFill>
              </a:rPr>
              <a:t> of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shifted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forward</a:t>
            </a:r>
            <a:r>
              <a:rPr lang="pl-PL" dirty="0">
                <a:solidFill>
                  <a:schemeClr val="tx1"/>
                </a:solidFill>
              </a:rPr>
              <a:t> in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vote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candidate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still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belong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(but </a:t>
            </a:r>
            <a:r>
              <a:rPr lang="pl-PL" dirty="0" err="1">
                <a:solidFill>
                  <a:schemeClr val="tx1"/>
                </a:solidFill>
              </a:rPr>
              <a:t>maybe</a:t>
            </a:r>
            <a:r>
              <a:rPr lang="pl-PL" dirty="0">
                <a:solidFill>
                  <a:schemeClr val="tx1"/>
                </a:solidFill>
              </a:rPr>
              <a:t> not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Theorem </a:t>
            </a:r>
          </a:p>
          <a:p>
            <a:r>
              <a:rPr lang="pl-PL" dirty="0">
                <a:solidFill>
                  <a:schemeClr val="tx1"/>
                </a:solidFill>
              </a:rPr>
              <a:t>All committee scoring rules satsify candidate monotonicity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2919" y="1422000"/>
            <a:ext cx="402254" cy="8202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493" y="1422000"/>
            <a:ext cx="418029" cy="70986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4110" y="1422000"/>
            <a:ext cx="418029" cy="7966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3295" y="1422000"/>
            <a:ext cx="481127" cy="74929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3960" y="1422000"/>
            <a:ext cx="378592" cy="73352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11624" y="2181600"/>
            <a:ext cx="402254" cy="8202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04722" y="2181600"/>
            <a:ext cx="418029" cy="7098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80845" y="2181600"/>
            <a:ext cx="418029" cy="79662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35501" y="2181600"/>
            <a:ext cx="481127" cy="74929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92098" y="2181600"/>
            <a:ext cx="378592" cy="73352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95757" y="2894400"/>
            <a:ext cx="402254" cy="82028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45682" y="2894400"/>
            <a:ext cx="418029" cy="70986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89126" y="2894400"/>
            <a:ext cx="418029" cy="79662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6717" y="2894400"/>
            <a:ext cx="481127" cy="74929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34123" y="2894400"/>
            <a:ext cx="378592" cy="733522"/>
          </a:xfrm>
          <a:prstGeom prst="rect">
            <a:avLst/>
          </a:prstGeom>
        </p:spPr>
      </p:pic>
      <p:sp>
        <p:nvSpPr>
          <p:cNvPr id="39" name="Elipsa 6"/>
          <p:cNvSpPr/>
          <p:nvPr/>
        </p:nvSpPr>
        <p:spPr>
          <a:xfrm>
            <a:off x="5208344" y="1308805"/>
            <a:ext cx="1231255" cy="916243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007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</p:spTree>
    <p:extLst>
      <p:ext uri="{BB962C8B-B14F-4D97-AF65-F5344CB8AC3E}">
        <p14:creationId xmlns:p14="http://schemas.microsoft.com/office/powerpoint/2010/main" val="3136317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" grpId="0" animBg="1"/>
      <p:bldP spid="7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EF1DFF"/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A9417"/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k-Borda</a:t>
            </a:r>
          </a:p>
        </p:txBody>
      </p:sp>
    </p:spTree>
    <p:extLst>
      <p:ext uri="{BB962C8B-B14F-4D97-AF65-F5344CB8AC3E}">
        <p14:creationId xmlns:p14="http://schemas.microsoft.com/office/powerpoint/2010/main" val="331791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FF0000"/>
                </a:solidFill>
              </a:rPr>
              <a:t>β</a:t>
            </a:r>
            <a:r>
              <a:rPr lang="pl-PL" sz="2400" b="1" dirty="0">
                <a:solidFill>
                  <a:srgbClr val="FF0000"/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EF1DFF"/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A9417"/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k-Borda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7030A0"/>
                </a:solidFill>
              </a:rPr>
              <a:t>α</a:t>
            </a:r>
            <a:r>
              <a:rPr lang="pl-PL" sz="2400" b="1" baseline="-25000" dirty="0">
                <a:solidFill>
                  <a:srgbClr val="7030A0"/>
                </a:solidFill>
              </a:rPr>
              <a:t>k</a:t>
            </a:r>
            <a:r>
              <a:rPr lang="pl-PL" sz="2400" b="1" dirty="0">
                <a:solidFill>
                  <a:srgbClr val="7030A0"/>
                </a:solidFill>
              </a:rPr>
              <a:t>-CC</a:t>
            </a:r>
            <a:endParaRPr lang="pl-PL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53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FF0000"/>
                </a:solidFill>
              </a:rPr>
              <a:t>β</a:t>
            </a:r>
            <a:r>
              <a:rPr lang="pl-PL" sz="2400" b="1" dirty="0">
                <a:solidFill>
                  <a:srgbClr val="FF0000"/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EF1DFF"/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A9417"/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EA8016"/>
                </a:solidFill>
              </a:rPr>
              <a:t>α</a:t>
            </a:r>
            <a:r>
              <a:rPr lang="pl-PL" sz="2400" b="1" baseline="-25000" dirty="0">
                <a:solidFill>
                  <a:srgbClr val="EA8016"/>
                </a:solidFill>
              </a:rPr>
              <a:t>k</a:t>
            </a:r>
            <a:r>
              <a:rPr lang="pl-PL" sz="2400" b="1" dirty="0">
                <a:solidFill>
                  <a:srgbClr val="EA8016"/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7030A0"/>
                </a:solidFill>
              </a:rPr>
              <a:t>α</a:t>
            </a:r>
            <a:r>
              <a:rPr lang="pl-PL" sz="2400" b="1" baseline="-25000" dirty="0">
                <a:solidFill>
                  <a:srgbClr val="7030A0"/>
                </a:solidFill>
              </a:rPr>
              <a:t>k</a:t>
            </a:r>
            <a:r>
              <a:rPr lang="pl-PL" sz="2400" b="1" dirty="0">
                <a:solidFill>
                  <a:srgbClr val="7030A0"/>
                </a:solidFill>
              </a:rPr>
              <a:t>-CC</a:t>
            </a:r>
            <a:endParaRPr lang="pl-PL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70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3" name="Group 2"/>
          <p:cNvGrpSpPr/>
          <p:nvPr/>
        </p:nvGrpSpPr>
        <p:grpSpPr>
          <a:xfrm>
            <a:off x="4966901" y="1443037"/>
            <a:ext cx="3991361" cy="5143501"/>
            <a:chOff x="4966901" y="1443037"/>
            <a:chExt cx="3991361" cy="5143501"/>
          </a:xfrm>
        </p:grpSpPr>
        <p:sp>
          <p:nvSpPr>
            <p:cNvPr id="4" name="Rectangle: Rounded Corners 3"/>
            <p:cNvSpPr/>
            <p:nvPr/>
          </p:nvSpPr>
          <p:spPr>
            <a:xfrm>
              <a:off x="4966901" y="1443037"/>
              <a:ext cx="3991361" cy="5143501"/>
            </a:xfrm>
            <a:prstGeom prst="roundRect">
              <a:avLst>
                <a:gd name="adj" fmla="val 31819"/>
              </a:avLst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562694" y="1606525"/>
              <a:ext cx="27906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000" dirty="0"/>
                <a:t>Committee Scoring Rules</a:t>
              </a:r>
            </a:p>
          </p:txBody>
        </p:sp>
        <p:sp>
          <p:nvSpPr>
            <p:cNvPr id="17" name="Oval 16"/>
            <p:cNvSpPr/>
            <p:nvPr/>
          </p:nvSpPr>
          <p:spPr>
            <a:xfrm rot="2253251">
              <a:off x="6498734" y="3540855"/>
              <a:ext cx="2052083" cy="257119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8" name="Oval 17"/>
            <p:cNvSpPr/>
            <p:nvPr/>
          </p:nvSpPr>
          <p:spPr>
            <a:xfrm rot="5574115">
              <a:off x="5872547" y="2494936"/>
              <a:ext cx="2052083" cy="257119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9" name="Oval 18"/>
            <p:cNvSpPr/>
            <p:nvPr/>
          </p:nvSpPr>
          <p:spPr>
            <a:xfrm>
              <a:off x="5072063" y="2035478"/>
              <a:ext cx="3749712" cy="430021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112283" y="2801176"/>
              <a:ext cx="157261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l-PL" dirty="0"/>
                <a:t>representation</a:t>
              </a:r>
              <a:br>
                <a:rPr lang="pl-PL" dirty="0"/>
              </a:br>
              <a:r>
                <a:rPr lang="pl-PL" dirty="0"/>
                <a:t>focused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 rot="3752856">
              <a:off x="5014841" y="4671084"/>
              <a:ext cx="130668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dirty="0"/>
                <a:t>weakly separable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 rot="18492732">
              <a:off x="7442034" y="4932044"/>
              <a:ext cx="12716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dirty="0"/>
                <a:t>top k counting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356759" y="2046297"/>
              <a:ext cx="129221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OWA-based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761695" y="3111547"/>
              <a:ext cx="7745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rgbClr val="FF0000"/>
                  </a:solidFill>
                </a:rPr>
                <a:t>β</a:t>
              </a:r>
              <a:r>
                <a:rPr lang="pl-PL" sz="2400" b="1" dirty="0">
                  <a:solidFill>
                    <a:srgbClr val="FF0000"/>
                  </a:solidFill>
                </a:rPr>
                <a:t>-CC</a:t>
              </a:r>
            </a:p>
          </p:txBody>
        </p:sp>
        <p:sp>
          <p:nvSpPr>
            <p:cNvPr id="26" name="Rectangle 25"/>
            <p:cNvSpPr/>
            <p:nvPr/>
          </p:nvSpPr>
          <p:spPr>
            <a:xfrm rot="21188456">
              <a:off x="6542686" y="4991371"/>
              <a:ext cx="72648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>
                  <a:solidFill>
                    <a:srgbClr val="EF1DFF"/>
                  </a:solidFill>
                </a:rPr>
                <a:t>Bloc</a:t>
              </a:r>
            </a:p>
          </p:txBody>
        </p:sp>
        <p:sp>
          <p:nvSpPr>
            <p:cNvPr id="27" name="Rectangle 26"/>
            <p:cNvSpPr/>
            <p:nvPr/>
          </p:nvSpPr>
          <p:spPr>
            <a:xfrm rot="1388678">
              <a:off x="5698936" y="3858874"/>
              <a:ext cx="8675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>
                  <a:solidFill>
                    <a:srgbClr val="0A9417"/>
                  </a:solidFill>
                </a:rPr>
                <a:t>SNTV</a:t>
              </a:r>
            </a:p>
          </p:txBody>
        </p:sp>
        <p:sp>
          <p:nvSpPr>
            <p:cNvPr id="28" name="Rectangle 27"/>
            <p:cNvSpPr/>
            <p:nvPr/>
          </p:nvSpPr>
          <p:spPr>
            <a:xfrm rot="17062444">
              <a:off x="5538925" y="4999831"/>
              <a:ext cx="118756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>
                  <a:solidFill>
                    <a:srgbClr val="0000FF"/>
                  </a:solidFill>
                </a:rPr>
                <a:t>k-Borda</a:t>
              </a:r>
            </a:p>
          </p:txBody>
        </p:sp>
        <p:sp>
          <p:nvSpPr>
            <p:cNvPr id="29" name="Rectangle 28"/>
            <p:cNvSpPr/>
            <p:nvPr/>
          </p:nvSpPr>
          <p:spPr>
            <a:xfrm rot="18769840">
              <a:off x="7473836" y="4433728"/>
              <a:ext cx="105368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rgbClr val="EA8016"/>
                  </a:solidFill>
                </a:rPr>
                <a:t>α</a:t>
              </a:r>
              <a:r>
                <a:rPr lang="pl-PL" sz="2400" b="1" baseline="-25000" dirty="0">
                  <a:solidFill>
                    <a:srgbClr val="EA8016"/>
                  </a:solidFill>
                </a:rPr>
                <a:t>k</a:t>
              </a:r>
              <a:r>
                <a:rPr lang="pl-PL" sz="2400" b="1" dirty="0">
                  <a:solidFill>
                    <a:srgbClr val="EA8016"/>
                  </a:solidFill>
                </a:rPr>
                <a:t>-PAV</a:t>
              </a:r>
            </a:p>
          </p:txBody>
        </p:sp>
        <p:sp>
          <p:nvSpPr>
            <p:cNvPr id="25" name="Rectangle 24"/>
            <p:cNvSpPr/>
            <p:nvPr/>
          </p:nvSpPr>
          <p:spPr>
            <a:xfrm rot="19148727">
              <a:off x="7225095" y="3738069"/>
              <a:ext cx="88517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rgbClr val="7030A0"/>
                  </a:solidFill>
                </a:rPr>
                <a:t>α</a:t>
              </a:r>
              <a:r>
                <a:rPr lang="pl-PL" sz="2400" b="1" baseline="-25000" dirty="0">
                  <a:solidFill>
                    <a:srgbClr val="7030A0"/>
                  </a:solidFill>
                </a:rPr>
                <a:t>k</a:t>
              </a:r>
              <a:r>
                <a:rPr lang="pl-PL" sz="2400" b="1" dirty="0">
                  <a:solidFill>
                    <a:srgbClr val="7030A0"/>
                  </a:solidFill>
                </a:rPr>
                <a:t>-CC</a:t>
              </a:r>
              <a:endParaRPr lang="pl-PL" sz="2400" dirty="0">
                <a:solidFill>
                  <a:srgbClr val="7030A0"/>
                </a:solidFill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 rot="2275055">
              <a:off x="7455573" y="2540283"/>
              <a:ext cx="102643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rgbClr val="9900FF"/>
                  </a:solidFill>
                </a:rPr>
                <a:t>α</a:t>
              </a:r>
              <a:r>
                <a:rPr lang="pl-PL" sz="2400" b="1" baseline="-25000" dirty="0">
                  <a:solidFill>
                    <a:srgbClr val="9900FF"/>
                  </a:solidFill>
                </a:rPr>
                <a:t>t</a:t>
              </a:r>
              <a:r>
                <a:rPr lang="pl-PL" sz="2400" b="1" dirty="0">
                  <a:solidFill>
                    <a:srgbClr val="9900FF"/>
                  </a:solidFill>
                </a:rPr>
                <a:t>-PAV</a:t>
              </a:r>
            </a:p>
          </p:txBody>
        </p:sp>
        <p:sp>
          <p:nvSpPr>
            <p:cNvPr id="32" name="Rectangle 31"/>
            <p:cNvSpPr/>
            <p:nvPr/>
          </p:nvSpPr>
          <p:spPr>
            <a:xfrm rot="19370268">
              <a:off x="5548485" y="2463692"/>
              <a:ext cx="94307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rgbClr val="E5681B"/>
                  </a:solidFill>
                </a:rPr>
                <a:t>β</a:t>
              </a:r>
              <a:r>
                <a:rPr lang="pl-PL" sz="2400" b="1" dirty="0">
                  <a:solidFill>
                    <a:srgbClr val="E5681B"/>
                  </a:solidFill>
                </a:rPr>
                <a:t>-PAV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492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</p:spTree>
    <p:extLst>
      <p:ext uri="{BB962C8B-B14F-4D97-AF65-F5344CB8AC3E}">
        <p14:creationId xmlns:p14="http://schemas.microsoft.com/office/powerpoint/2010/main" val="123779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52057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18343" y="1257801"/>
            <a:ext cx="4348788" cy="1432922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Committee Monotonicity: </a:t>
            </a:r>
            <a:r>
              <a:rPr lang="pl-PL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</p:spTree>
    <p:extLst>
      <p:ext uri="{BB962C8B-B14F-4D97-AF65-F5344CB8AC3E}">
        <p14:creationId xmlns:p14="http://schemas.microsoft.com/office/powerpoint/2010/main" val="315097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38729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809583"/>
            <a:ext cx="1306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18343" y="1257801"/>
            <a:ext cx="4348788" cy="1432922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Committee Monotonicity: </a:t>
            </a:r>
            <a:r>
              <a:rPr lang="pl-PL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24594" y="2811337"/>
            <a:ext cx="4354441" cy="1062083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Theorem </a:t>
            </a:r>
            <a:r>
              <a:rPr lang="pl-PL" dirty="0">
                <a:solidFill>
                  <a:schemeClr val="tx1"/>
                </a:solidFill>
              </a:rPr>
              <a:t>A committee scoring rule is committee monotone if and only if it is separable.</a:t>
            </a:r>
          </a:p>
        </p:txBody>
      </p:sp>
      <p:sp>
        <p:nvSpPr>
          <p:cNvPr id="35" name="Prostokąt zaokrąglony 12"/>
          <p:cNvSpPr/>
          <p:nvPr/>
        </p:nvSpPr>
        <p:spPr>
          <a:xfrm>
            <a:off x="115075" y="4104673"/>
            <a:ext cx="4338728" cy="1758492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Separable Rules</a:t>
            </a:r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14695" y="3831068"/>
            <a:ext cx="1335896" cy="707886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FF0000"/>
                </a:solidFill>
              </a:rPr>
              <a:t>committeemonotone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Oval 32"/>
          <p:cNvSpPr/>
          <p:nvPr/>
        </p:nvSpPr>
        <p:spPr>
          <a:xfrm rot="19231506">
            <a:off x="5140487" y="3578847"/>
            <a:ext cx="2039910" cy="2005147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73710"/>
              <a:gd name="connsiteY0" fmla="*/ 1290071 h 2578255"/>
              <a:gd name="connsiteX1" fmla="*/ 1026042 w 2073710"/>
              <a:gd name="connsiteY1" fmla="*/ 4472 h 2578255"/>
              <a:gd name="connsiteX2" fmla="*/ 2035417 w 2073710"/>
              <a:gd name="connsiteY2" fmla="*/ 1002973 h 2578255"/>
              <a:gd name="connsiteX3" fmla="*/ 1026042 w 2073710"/>
              <a:gd name="connsiteY3" fmla="*/ 2575670 h 2578255"/>
              <a:gd name="connsiteX4" fmla="*/ 0 w 2073710"/>
              <a:gd name="connsiteY4" fmla="*/ 1290071 h 2578255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35417"/>
              <a:gd name="connsiteY0" fmla="*/ 1290871 h 2579055"/>
              <a:gd name="connsiteX1" fmla="*/ 1026042 w 2035417"/>
              <a:gd name="connsiteY1" fmla="*/ 5272 h 2579055"/>
              <a:gd name="connsiteX2" fmla="*/ 2035417 w 2035417"/>
              <a:gd name="connsiteY2" fmla="*/ 1003773 h 2579055"/>
              <a:gd name="connsiteX3" fmla="*/ 1026042 w 2035417"/>
              <a:gd name="connsiteY3" fmla="*/ 2576470 h 2579055"/>
              <a:gd name="connsiteX4" fmla="*/ 0 w 2035417"/>
              <a:gd name="connsiteY4" fmla="*/ 1290871 h 2579055"/>
              <a:gd name="connsiteX0" fmla="*/ 20 w 2035437"/>
              <a:gd name="connsiteY0" fmla="*/ 1296640 h 2584066"/>
              <a:gd name="connsiteX1" fmla="*/ 1000511 w 2035437"/>
              <a:gd name="connsiteY1" fmla="*/ 5184 h 2584066"/>
              <a:gd name="connsiteX2" fmla="*/ 2035437 w 2035437"/>
              <a:gd name="connsiteY2" fmla="*/ 1009542 h 2584066"/>
              <a:gd name="connsiteX3" fmla="*/ 1026062 w 2035437"/>
              <a:gd name="connsiteY3" fmla="*/ 2582239 h 2584066"/>
              <a:gd name="connsiteX4" fmla="*/ 20 w 2035437"/>
              <a:gd name="connsiteY4" fmla="*/ 1296640 h 2584066"/>
              <a:gd name="connsiteX0" fmla="*/ 3714 w 2039131"/>
              <a:gd name="connsiteY0" fmla="*/ 1296640 h 2514440"/>
              <a:gd name="connsiteX1" fmla="*/ 1004205 w 2039131"/>
              <a:gd name="connsiteY1" fmla="*/ 5184 h 2514440"/>
              <a:gd name="connsiteX2" fmla="*/ 2039131 w 2039131"/>
              <a:gd name="connsiteY2" fmla="*/ 1009542 h 2514440"/>
              <a:gd name="connsiteX3" fmla="*/ 717644 w 2039131"/>
              <a:gd name="connsiteY3" fmla="*/ 2512493 h 2514440"/>
              <a:gd name="connsiteX4" fmla="*/ 3714 w 2039131"/>
              <a:gd name="connsiteY4" fmla="*/ 1296640 h 2514440"/>
              <a:gd name="connsiteX0" fmla="*/ 1757 w 2037174"/>
              <a:gd name="connsiteY0" fmla="*/ 1296640 h 2570716"/>
              <a:gd name="connsiteX1" fmla="*/ 1002248 w 2037174"/>
              <a:gd name="connsiteY1" fmla="*/ 5184 h 2570716"/>
              <a:gd name="connsiteX2" fmla="*/ 2037174 w 2037174"/>
              <a:gd name="connsiteY2" fmla="*/ 1009542 h 2570716"/>
              <a:gd name="connsiteX3" fmla="*/ 715687 w 2037174"/>
              <a:gd name="connsiteY3" fmla="*/ 2512493 h 2570716"/>
              <a:gd name="connsiteX4" fmla="*/ 1757 w 2037174"/>
              <a:gd name="connsiteY4" fmla="*/ 1296640 h 2570716"/>
              <a:gd name="connsiteX0" fmla="*/ 2709 w 2038489"/>
              <a:gd name="connsiteY0" fmla="*/ 1293527 h 2509752"/>
              <a:gd name="connsiteX1" fmla="*/ 1003200 w 2038489"/>
              <a:gd name="connsiteY1" fmla="*/ 2071 h 2509752"/>
              <a:gd name="connsiteX2" fmla="*/ 2038126 w 2038489"/>
              <a:gd name="connsiteY2" fmla="*/ 1006429 h 2509752"/>
              <a:gd name="connsiteX3" fmla="*/ 988593 w 2038489"/>
              <a:gd name="connsiteY3" fmla="*/ 1418632 h 2509752"/>
              <a:gd name="connsiteX4" fmla="*/ 716639 w 2038489"/>
              <a:gd name="connsiteY4" fmla="*/ 2509380 h 2509752"/>
              <a:gd name="connsiteX5" fmla="*/ 2709 w 2038489"/>
              <a:gd name="connsiteY5" fmla="*/ 1293527 h 2509752"/>
              <a:gd name="connsiteX0" fmla="*/ 2709 w 2038466"/>
              <a:gd name="connsiteY0" fmla="*/ 1293527 h 2509752"/>
              <a:gd name="connsiteX1" fmla="*/ 1003200 w 2038466"/>
              <a:gd name="connsiteY1" fmla="*/ 2071 h 2509752"/>
              <a:gd name="connsiteX2" fmla="*/ 2038126 w 2038466"/>
              <a:gd name="connsiteY2" fmla="*/ 1006429 h 2509752"/>
              <a:gd name="connsiteX3" fmla="*/ 988593 w 2038466"/>
              <a:gd name="connsiteY3" fmla="*/ 1418632 h 2509752"/>
              <a:gd name="connsiteX4" fmla="*/ 716639 w 2038466"/>
              <a:gd name="connsiteY4" fmla="*/ 2509380 h 2509752"/>
              <a:gd name="connsiteX5" fmla="*/ 2709 w 2038466"/>
              <a:gd name="connsiteY5" fmla="*/ 1293527 h 2509752"/>
              <a:gd name="connsiteX0" fmla="*/ 2709 w 2038126"/>
              <a:gd name="connsiteY0" fmla="*/ 1293527 h 2509752"/>
              <a:gd name="connsiteX1" fmla="*/ 1003200 w 2038126"/>
              <a:gd name="connsiteY1" fmla="*/ 2071 h 2509752"/>
              <a:gd name="connsiteX2" fmla="*/ 2038126 w 2038126"/>
              <a:gd name="connsiteY2" fmla="*/ 1006429 h 2509752"/>
              <a:gd name="connsiteX3" fmla="*/ 988593 w 2038126"/>
              <a:gd name="connsiteY3" fmla="*/ 1418632 h 2509752"/>
              <a:gd name="connsiteX4" fmla="*/ 716639 w 2038126"/>
              <a:gd name="connsiteY4" fmla="*/ 2509380 h 2509752"/>
              <a:gd name="connsiteX5" fmla="*/ 2709 w 2038126"/>
              <a:gd name="connsiteY5" fmla="*/ 1293527 h 2509752"/>
              <a:gd name="connsiteX0" fmla="*/ 2697 w 2038114"/>
              <a:gd name="connsiteY0" fmla="*/ 1293527 h 2510294"/>
              <a:gd name="connsiteX1" fmla="*/ 1003188 w 2038114"/>
              <a:gd name="connsiteY1" fmla="*/ 2071 h 2510294"/>
              <a:gd name="connsiteX2" fmla="*/ 2038114 w 2038114"/>
              <a:gd name="connsiteY2" fmla="*/ 1006429 h 2510294"/>
              <a:gd name="connsiteX3" fmla="*/ 969947 w 2038114"/>
              <a:gd name="connsiteY3" fmla="*/ 1484284 h 2510294"/>
              <a:gd name="connsiteX4" fmla="*/ 716627 w 2038114"/>
              <a:gd name="connsiteY4" fmla="*/ 2509380 h 2510294"/>
              <a:gd name="connsiteX5" fmla="*/ 2697 w 2038114"/>
              <a:gd name="connsiteY5" fmla="*/ 1293527 h 2510294"/>
              <a:gd name="connsiteX0" fmla="*/ 1765 w 2037182"/>
              <a:gd name="connsiteY0" fmla="*/ 1293527 h 2617317"/>
              <a:gd name="connsiteX1" fmla="*/ 1002256 w 2037182"/>
              <a:gd name="connsiteY1" fmla="*/ 2071 h 2617317"/>
              <a:gd name="connsiteX2" fmla="*/ 2037182 w 2037182"/>
              <a:gd name="connsiteY2" fmla="*/ 1006429 h 2617317"/>
              <a:gd name="connsiteX3" fmla="*/ 969015 w 2037182"/>
              <a:gd name="connsiteY3" fmla="*/ 1484284 h 2617317"/>
              <a:gd name="connsiteX4" fmla="*/ 715695 w 2037182"/>
              <a:gd name="connsiteY4" fmla="*/ 2509380 h 2617317"/>
              <a:gd name="connsiteX5" fmla="*/ 1765 w 2037182"/>
              <a:gd name="connsiteY5" fmla="*/ 1293527 h 2617317"/>
              <a:gd name="connsiteX0" fmla="*/ 2679 w 2038096"/>
              <a:gd name="connsiteY0" fmla="*/ 1293527 h 2510101"/>
              <a:gd name="connsiteX1" fmla="*/ 1003170 w 2038096"/>
              <a:gd name="connsiteY1" fmla="*/ 2071 h 2510101"/>
              <a:gd name="connsiteX2" fmla="*/ 2038096 w 2038096"/>
              <a:gd name="connsiteY2" fmla="*/ 1006429 h 2510101"/>
              <a:gd name="connsiteX3" fmla="*/ 945798 w 2038096"/>
              <a:gd name="connsiteY3" fmla="*/ 1464410 h 2510101"/>
              <a:gd name="connsiteX4" fmla="*/ 716609 w 2038096"/>
              <a:gd name="connsiteY4" fmla="*/ 2509380 h 2510101"/>
              <a:gd name="connsiteX5" fmla="*/ 2679 w 2038096"/>
              <a:gd name="connsiteY5" fmla="*/ 1293527 h 2510101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923 w 2037340"/>
              <a:gd name="connsiteY0" fmla="*/ 1293527 h 2553017"/>
              <a:gd name="connsiteX1" fmla="*/ 1002414 w 2037340"/>
              <a:gd name="connsiteY1" fmla="*/ 2071 h 2553017"/>
              <a:gd name="connsiteX2" fmla="*/ 2037340 w 2037340"/>
              <a:gd name="connsiteY2" fmla="*/ 1006429 h 2553017"/>
              <a:gd name="connsiteX3" fmla="*/ 945042 w 2037340"/>
              <a:gd name="connsiteY3" fmla="*/ 1464410 h 2553017"/>
              <a:gd name="connsiteX4" fmla="*/ 715853 w 2037340"/>
              <a:gd name="connsiteY4" fmla="*/ 2509380 h 2553017"/>
              <a:gd name="connsiteX5" fmla="*/ 1923 w 2037340"/>
              <a:gd name="connsiteY5" fmla="*/ 1293527 h 2553017"/>
              <a:gd name="connsiteX0" fmla="*/ 1766 w 2037183"/>
              <a:gd name="connsiteY0" fmla="*/ 1293527 h 2545383"/>
              <a:gd name="connsiteX1" fmla="*/ 1002257 w 2037183"/>
              <a:gd name="connsiteY1" fmla="*/ 2071 h 2545383"/>
              <a:gd name="connsiteX2" fmla="*/ 2037183 w 2037183"/>
              <a:gd name="connsiteY2" fmla="*/ 1006429 h 2545383"/>
              <a:gd name="connsiteX3" fmla="*/ 944885 w 2037183"/>
              <a:gd name="connsiteY3" fmla="*/ 1464410 h 2545383"/>
              <a:gd name="connsiteX4" fmla="*/ 715696 w 2037183"/>
              <a:gd name="connsiteY4" fmla="*/ 2509380 h 2545383"/>
              <a:gd name="connsiteX5" fmla="*/ 1766 w 2037183"/>
              <a:gd name="connsiteY5" fmla="*/ 1293527 h 2545383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21243 w 2056660"/>
              <a:gd name="connsiteY0" fmla="*/ 1291456 h 1675470"/>
              <a:gd name="connsiteX1" fmla="*/ 1021734 w 2056660"/>
              <a:gd name="connsiteY1" fmla="*/ 0 h 1675470"/>
              <a:gd name="connsiteX2" fmla="*/ 2056660 w 2056660"/>
              <a:gd name="connsiteY2" fmla="*/ 1004358 h 1675470"/>
              <a:gd name="connsiteX3" fmla="*/ 964362 w 2056660"/>
              <a:gd name="connsiteY3" fmla="*/ 1462339 h 1675470"/>
              <a:gd name="connsiteX4" fmla="*/ 558745 w 2056660"/>
              <a:gd name="connsiteY4" fmla="*/ 1675470 h 1675470"/>
              <a:gd name="connsiteX5" fmla="*/ 21243 w 2056660"/>
              <a:gd name="connsiteY5" fmla="*/ 1291456 h 1675470"/>
              <a:gd name="connsiteX0" fmla="*/ 111 w 2035528"/>
              <a:gd name="connsiteY0" fmla="*/ 1291456 h 1493660"/>
              <a:gd name="connsiteX1" fmla="*/ 1000602 w 2035528"/>
              <a:gd name="connsiteY1" fmla="*/ 0 h 1493660"/>
              <a:gd name="connsiteX2" fmla="*/ 2035528 w 2035528"/>
              <a:gd name="connsiteY2" fmla="*/ 1004358 h 1493660"/>
              <a:gd name="connsiteX3" fmla="*/ 943230 w 2035528"/>
              <a:gd name="connsiteY3" fmla="*/ 1462339 h 1493660"/>
              <a:gd name="connsiteX4" fmla="*/ 111 w 2035528"/>
              <a:gd name="connsiteY4" fmla="*/ 1291456 h 1493660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335631"/>
              <a:gd name="connsiteX1" fmla="*/ 1002230 w 2037156"/>
              <a:gd name="connsiteY1" fmla="*/ 0 h 1335631"/>
              <a:gd name="connsiteX2" fmla="*/ 2037156 w 2037156"/>
              <a:gd name="connsiteY2" fmla="*/ 1004358 h 1335631"/>
              <a:gd name="connsiteX3" fmla="*/ 1117554 w 2037156"/>
              <a:gd name="connsiteY3" fmla="*/ 1301689 h 1335631"/>
              <a:gd name="connsiteX4" fmla="*/ 1739 w 2037156"/>
              <a:gd name="connsiteY4" fmla="*/ 1291456 h 1335631"/>
              <a:gd name="connsiteX0" fmla="*/ 1739 w 2037156"/>
              <a:gd name="connsiteY0" fmla="*/ 1291456 h 1594845"/>
              <a:gd name="connsiteX1" fmla="*/ 1002230 w 2037156"/>
              <a:gd name="connsiteY1" fmla="*/ 0 h 1594845"/>
              <a:gd name="connsiteX2" fmla="*/ 2037156 w 2037156"/>
              <a:gd name="connsiteY2" fmla="*/ 1004358 h 1594845"/>
              <a:gd name="connsiteX3" fmla="*/ 1117554 w 2037156"/>
              <a:gd name="connsiteY3" fmla="*/ 1301689 h 1594845"/>
              <a:gd name="connsiteX4" fmla="*/ 1739 w 2037156"/>
              <a:gd name="connsiteY4" fmla="*/ 1291456 h 1594845"/>
              <a:gd name="connsiteX0" fmla="*/ 1739 w 2037156"/>
              <a:gd name="connsiteY0" fmla="*/ 1291456 h 1828401"/>
              <a:gd name="connsiteX1" fmla="*/ 1002230 w 2037156"/>
              <a:gd name="connsiteY1" fmla="*/ 0 h 1828401"/>
              <a:gd name="connsiteX2" fmla="*/ 2037156 w 2037156"/>
              <a:gd name="connsiteY2" fmla="*/ 1004358 h 1828401"/>
              <a:gd name="connsiteX3" fmla="*/ 1117554 w 2037156"/>
              <a:gd name="connsiteY3" fmla="*/ 1301689 h 1828401"/>
              <a:gd name="connsiteX4" fmla="*/ 1739 w 2037156"/>
              <a:gd name="connsiteY4" fmla="*/ 1291456 h 1828401"/>
              <a:gd name="connsiteX0" fmla="*/ 1739 w 2037156"/>
              <a:gd name="connsiteY0" fmla="*/ 1291456 h 1844960"/>
              <a:gd name="connsiteX1" fmla="*/ 1002230 w 2037156"/>
              <a:gd name="connsiteY1" fmla="*/ 0 h 1844960"/>
              <a:gd name="connsiteX2" fmla="*/ 2037156 w 2037156"/>
              <a:gd name="connsiteY2" fmla="*/ 1004358 h 1844960"/>
              <a:gd name="connsiteX3" fmla="*/ 1117554 w 2037156"/>
              <a:gd name="connsiteY3" fmla="*/ 1301689 h 1844960"/>
              <a:gd name="connsiteX4" fmla="*/ 1739 w 2037156"/>
              <a:gd name="connsiteY4" fmla="*/ 1291456 h 1844960"/>
              <a:gd name="connsiteX0" fmla="*/ 23536 w 2058953"/>
              <a:gd name="connsiteY0" fmla="*/ 1291456 h 2005147"/>
              <a:gd name="connsiteX1" fmla="*/ 1024027 w 2058953"/>
              <a:gd name="connsiteY1" fmla="*/ 0 h 2005147"/>
              <a:gd name="connsiteX2" fmla="*/ 2058953 w 2058953"/>
              <a:gd name="connsiteY2" fmla="*/ 1004358 h 2005147"/>
              <a:gd name="connsiteX3" fmla="*/ 1139351 w 2058953"/>
              <a:gd name="connsiteY3" fmla="*/ 1301689 h 2005147"/>
              <a:gd name="connsiteX4" fmla="*/ 383318 w 2058953"/>
              <a:gd name="connsiteY4" fmla="*/ 2005144 h 2005147"/>
              <a:gd name="connsiteX5" fmla="*/ 23536 w 2058953"/>
              <a:gd name="connsiteY5" fmla="*/ 1291456 h 2005147"/>
              <a:gd name="connsiteX0" fmla="*/ 4493 w 2039910"/>
              <a:gd name="connsiteY0" fmla="*/ 1291456 h 2005147"/>
              <a:gd name="connsiteX1" fmla="*/ 1004984 w 2039910"/>
              <a:gd name="connsiteY1" fmla="*/ 0 h 2005147"/>
              <a:gd name="connsiteX2" fmla="*/ 2039910 w 2039910"/>
              <a:gd name="connsiteY2" fmla="*/ 1004358 h 2005147"/>
              <a:gd name="connsiteX3" fmla="*/ 1120308 w 2039910"/>
              <a:gd name="connsiteY3" fmla="*/ 1301689 h 2005147"/>
              <a:gd name="connsiteX4" fmla="*/ 364275 w 2039910"/>
              <a:gd name="connsiteY4" fmla="*/ 2005144 h 2005147"/>
              <a:gd name="connsiteX5" fmla="*/ 4493 w 2039910"/>
              <a:gd name="connsiteY5" fmla="*/ 1291456 h 2005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9910" h="2005147">
                <a:moveTo>
                  <a:pt x="4493" y="1291456"/>
                </a:moveTo>
                <a:cubicBezTo>
                  <a:pt x="42629" y="934378"/>
                  <a:pt x="113195" y="190132"/>
                  <a:pt x="1004984" y="0"/>
                </a:cubicBezTo>
                <a:cubicBezTo>
                  <a:pt x="1727842" y="14980"/>
                  <a:pt x="2019456" y="746882"/>
                  <a:pt x="2039910" y="1004358"/>
                </a:cubicBezTo>
                <a:cubicBezTo>
                  <a:pt x="1740806" y="1029020"/>
                  <a:pt x="1348813" y="1108508"/>
                  <a:pt x="1120308" y="1301689"/>
                </a:cubicBezTo>
                <a:cubicBezTo>
                  <a:pt x="865101" y="1431096"/>
                  <a:pt x="550244" y="2006849"/>
                  <a:pt x="364275" y="2005144"/>
                </a:cubicBezTo>
                <a:cubicBezTo>
                  <a:pt x="178306" y="2003439"/>
                  <a:pt x="-33643" y="1648534"/>
                  <a:pt x="4493" y="1291456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03867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4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987101" y="3220109"/>
            <a:ext cx="472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38729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809583"/>
            <a:ext cx="1306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14695" y="3831068"/>
            <a:ext cx="1335896" cy="707886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FF0000"/>
                </a:solidFill>
              </a:rPr>
              <a:t>committeemonotone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Oval 32"/>
          <p:cNvSpPr/>
          <p:nvPr/>
        </p:nvSpPr>
        <p:spPr>
          <a:xfrm rot="19231506">
            <a:off x="5140487" y="3578847"/>
            <a:ext cx="2039910" cy="2005147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73710"/>
              <a:gd name="connsiteY0" fmla="*/ 1290071 h 2578255"/>
              <a:gd name="connsiteX1" fmla="*/ 1026042 w 2073710"/>
              <a:gd name="connsiteY1" fmla="*/ 4472 h 2578255"/>
              <a:gd name="connsiteX2" fmla="*/ 2035417 w 2073710"/>
              <a:gd name="connsiteY2" fmla="*/ 1002973 h 2578255"/>
              <a:gd name="connsiteX3" fmla="*/ 1026042 w 2073710"/>
              <a:gd name="connsiteY3" fmla="*/ 2575670 h 2578255"/>
              <a:gd name="connsiteX4" fmla="*/ 0 w 2073710"/>
              <a:gd name="connsiteY4" fmla="*/ 1290071 h 2578255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35417"/>
              <a:gd name="connsiteY0" fmla="*/ 1290871 h 2579055"/>
              <a:gd name="connsiteX1" fmla="*/ 1026042 w 2035417"/>
              <a:gd name="connsiteY1" fmla="*/ 5272 h 2579055"/>
              <a:gd name="connsiteX2" fmla="*/ 2035417 w 2035417"/>
              <a:gd name="connsiteY2" fmla="*/ 1003773 h 2579055"/>
              <a:gd name="connsiteX3" fmla="*/ 1026042 w 2035417"/>
              <a:gd name="connsiteY3" fmla="*/ 2576470 h 2579055"/>
              <a:gd name="connsiteX4" fmla="*/ 0 w 2035417"/>
              <a:gd name="connsiteY4" fmla="*/ 1290871 h 2579055"/>
              <a:gd name="connsiteX0" fmla="*/ 20 w 2035437"/>
              <a:gd name="connsiteY0" fmla="*/ 1296640 h 2584066"/>
              <a:gd name="connsiteX1" fmla="*/ 1000511 w 2035437"/>
              <a:gd name="connsiteY1" fmla="*/ 5184 h 2584066"/>
              <a:gd name="connsiteX2" fmla="*/ 2035437 w 2035437"/>
              <a:gd name="connsiteY2" fmla="*/ 1009542 h 2584066"/>
              <a:gd name="connsiteX3" fmla="*/ 1026062 w 2035437"/>
              <a:gd name="connsiteY3" fmla="*/ 2582239 h 2584066"/>
              <a:gd name="connsiteX4" fmla="*/ 20 w 2035437"/>
              <a:gd name="connsiteY4" fmla="*/ 1296640 h 2584066"/>
              <a:gd name="connsiteX0" fmla="*/ 3714 w 2039131"/>
              <a:gd name="connsiteY0" fmla="*/ 1296640 h 2514440"/>
              <a:gd name="connsiteX1" fmla="*/ 1004205 w 2039131"/>
              <a:gd name="connsiteY1" fmla="*/ 5184 h 2514440"/>
              <a:gd name="connsiteX2" fmla="*/ 2039131 w 2039131"/>
              <a:gd name="connsiteY2" fmla="*/ 1009542 h 2514440"/>
              <a:gd name="connsiteX3" fmla="*/ 717644 w 2039131"/>
              <a:gd name="connsiteY3" fmla="*/ 2512493 h 2514440"/>
              <a:gd name="connsiteX4" fmla="*/ 3714 w 2039131"/>
              <a:gd name="connsiteY4" fmla="*/ 1296640 h 2514440"/>
              <a:gd name="connsiteX0" fmla="*/ 1757 w 2037174"/>
              <a:gd name="connsiteY0" fmla="*/ 1296640 h 2570716"/>
              <a:gd name="connsiteX1" fmla="*/ 1002248 w 2037174"/>
              <a:gd name="connsiteY1" fmla="*/ 5184 h 2570716"/>
              <a:gd name="connsiteX2" fmla="*/ 2037174 w 2037174"/>
              <a:gd name="connsiteY2" fmla="*/ 1009542 h 2570716"/>
              <a:gd name="connsiteX3" fmla="*/ 715687 w 2037174"/>
              <a:gd name="connsiteY3" fmla="*/ 2512493 h 2570716"/>
              <a:gd name="connsiteX4" fmla="*/ 1757 w 2037174"/>
              <a:gd name="connsiteY4" fmla="*/ 1296640 h 2570716"/>
              <a:gd name="connsiteX0" fmla="*/ 2709 w 2038489"/>
              <a:gd name="connsiteY0" fmla="*/ 1293527 h 2509752"/>
              <a:gd name="connsiteX1" fmla="*/ 1003200 w 2038489"/>
              <a:gd name="connsiteY1" fmla="*/ 2071 h 2509752"/>
              <a:gd name="connsiteX2" fmla="*/ 2038126 w 2038489"/>
              <a:gd name="connsiteY2" fmla="*/ 1006429 h 2509752"/>
              <a:gd name="connsiteX3" fmla="*/ 988593 w 2038489"/>
              <a:gd name="connsiteY3" fmla="*/ 1418632 h 2509752"/>
              <a:gd name="connsiteX4" fmla="*/ 716639 w 2038489"/>
              <a:gd name="connsiteY4" fmla="*/ 2509380 h 2509752"/>
              <a:gd name="connsiteX5" fmla="*/ 2709 w 2038489"/>
              <a:gd name="connsiteY5" fmla="*/ 1293527 h 2509752"/>
              <a:gd name="connsiteX0" fmla="*/ 2709 w 2038466"/>
              <a:gd name="connsiteY0" fmla="*/ 1293527 h 2509752"/>
              <a:gd name="connsiteX1" fmla="*/ 1003200 w 2038466"/>
              <a:gd name="connsiteY1" fmla="*/ 2071 h 2509752"/>
              <a:gd name="connsiteX2" fmla="*/ 2038126 w 2038466"/>
              <a:gd name="connsiteY2" fmla="*/ 1006429 h 2509752"/>
              <a:gd name="connsiteX3" fmla="*/ 988593 w 2038466"/>
              <a:gd name="connsiteY3" fmla="*/ 1418632 h 2509752"/>
              <a:gd name="connsiteX4" fmla="*/ 716639 w 2038466"/>
              <a:gd name="connsiteY4" fmla="*/ 2509380 h 2509752"/>
              <a:gd name="connsiteX5" fmla="*/ 2709 w 2038466"/>
              <a:gd name="connsiteY5" fmla="*/ 1293527 h 2509752"/>
              <a:gd name="connsiteX0" fmla="*/ 2709 w 2038126"/>
              <a:gd name="connsiteY0" fmla="*/ 1293527 h 2509752"/>
              <a:gd name="connsiteX1" fmla="*/ 1003200 w 2038126"/>
              <a:gd name="connsiteY1" fmla="*/ 2071 h 2509752"/>
              <a:gd name="connsiteX2" fmla="*/ 2038126 w 2038126"/>
              <a:gd name="connsiteY2" fmla="*/ 1006429 h 2509752"/>
              <a:gd name="connsiteX3" fmla="*/ 988593 w 2038126"/>
              <a:gd name="connsiteY3" fmla="*/ 1418632 h 2509752"/>
              <a:gd name="connsiteX4" fmla="*/ 716639 w 2038126"/>
              <a:gd name="connsiteY4" fmla="*/ 2509380 h 2509752"/>
              <a:gd name="connsiteX5" fmla="*/ 2709 w 2038126"/>
              <a:gd name="connsiteY5" fmla="*/ 1293527 h 2509752"/>
              <a:gd name="connsiteX0" fmla="*/ 2697 w 2038114"/>
              <a:gd name="connsiteY0" fmla="*/ 1293527 h 2510294"/>
              <a:gd name="connsiteX1" fmla="*/ 1003188 w 2038114"/>
              <a:gd name="connsiteY1" fmla="*/ 2071 h 2510294"/>
              <a:gd name="connsiteX2" fmla="*/ 2038114 w 2038114"/>
              <a:gd name="connsiteY2" fmla="*/ 1006429 h 2510294"/>
              <a:gd name="connsiteX3" fmla="*/ 969947 w 2038114"/>
              <a:gd name="connsiteY3" fmla="*/ 1484284 h 2510294"/>
              <a:gd name="connsiteX4" fmla="*/ 716627 w 2038114"/>
              <a:gd name="connsiteY4" fmla="*/ 2509380 h 2510294"/>
              <a:gd name="connsiteX5" fmla="*/ 2697 w 2038114"/>
              <a:gd name="connsiteY5" fmla="*/ 1293527 h 2510294"/>
              <a:gd name="connsiteX0" fmla="*/ 1765 w 2037182"/>
              <a:gd name="connsiteY0" fmla="*/ 1293527 h 2617317"/>
              <a:gd name="connsiteX1" fmla="*/ 1002256 w 2037182"/>
              <a:gd name="connsiteY1" fmla="*/ 2071 h 2617317"/>
              <a:gd name="connsiteX2" fmla="*/ 2037182 w 2037182"/>
              <a:gd name="connsiteY2" fmla="*/ 1006429 h 2617317"/>
              <a:gd name="connsiteX3" fmla="*/ 969015 w 2037182"/>
              <a:gd name="connsiteY3" fmla="*/ 1484284 h 2617317"/>
              <a:gd name="connsiteX4" fmla="*/ 715695 w 2037182"/>
              <a:gd name="connsiteY4" fmla="*/ 2509380 h 2617317"/>
              <a:gd name="connsiteX5" fmla="*/ 1765 w 2037182"/>
              <a:gd name="connsiteY5" fmla="*/ 1293527 h 2617317"/>
              <a:gd name="connsiteX0" fmla="*/ 2679 w 2038096"/>
              <a:gd name="connsiteY0" fmla="*/ 1293527 h 2510101"/>
              <a:gd name="connsiteX1" fmla="*/ 1003170 w 2038096"/>
              <a:gd name="connsiteY1" fmla="*/ 2071 h 2510101"/>
              <a:gd name="connsiteX2" fmla="*/ 2038096 w 2038096"/>
              <a:gd name="connsiteY2" fmla="*/ 1006429 h 2510101"/>
              <a:gd name="connsiteX3" fmla="*/ 945798 w 2038096"/>
              <a:gd name="connsiteY3" fmla="*/ 1464410 h 2510101"/>
              <a:gd name="connsiteX4" fmla="*/ 716609 w 2038096"/>
              <a:gd name="connsiteY4" fmla="*/ 2509380 h 2510101"/>
              <a:gd name="connsiteX5" fmla="*/ 2679 w 2038096"/>
              <a:gd name="connsiteY5" fmla="*/ 1293527 h 2510101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923 w 2037340"/>
              <a:gd name="connsiteY0" fmla="*/ 1293527 h 2553017"/>
              <a:gd name="connsiteX1" fmla="*/ 1002414 w 2037340"/>
              <a:gd name="connsiteY1" fmla="*/ 2071 h 2553017"/>
              <a:gd name="connsiteX2" fmla="*/ 2037340 w 2037340"/>
              <a:gd name="connsiteY2" fmla="*/ 1006429 h 2553017"/>
              <a:gd name="connsiteX3" fmla="*/ 945042 w 2037340"/>
              <a:gd name="connsiteY3" fmla="*/ 1464410 h 2553017"/>
              <a:gd name="connsiteX4" fmla="*/ 715853 w 2037340"/>
              <a:gd name="connsiteY4" fmla="*/ 2509380 h 2553017"/>
              <a:gd name="connsiteX5" fmla="*/ 1923 w 2037340"/>
              <a:gd name="connsiteY5" fmla="*/ 1293527 h 2553017"/>
              <a:gd name="connsiteX0" fmla="*/ 1766 w 2037183"/>
              <a:gd name="connsiteY0" fmla="*/ 1293527 h 2545383"/>
              <a:gd name="connsiteX1" fmla="*/ 1002257 w 2037183"/>
              <a:gd name="connsiteY1" fmla="*/ 2071 h 2545383"/>
              <a:gd name="connsiteX2" fmla="*/ 2037183 w 2037183"/>
              <a:gd name="connsiteY2" fmla="*/ 1006429 h 2545383"/>
              <a:gd name="connsiteX3" fmla="*/ 944885 w 2037183"/>
              <a:gd name="connsiteY3" fmla="*/ 1464410 h 2545383"/>
              <a:gd name="connsiteX4" fmla="*/ 715696 w 2037183"/>
              <a:gd name="connsiteY4" fmla="*/ 2509380 h 2545383"/>
              <a:gd name="connsiteX5" fmla="*/ 1766 w 2037183"/>
              <a:gd name="connsiteY5" fmla="*/ 1293527 h 2545383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21243 w 2056660"/>
              <a:gd name="connsiteY0" fmla="*/ 1291456 h 1675470"/>
              <a:gd name="connsiteX1" fmla="*/ 1021734 w 2056660"/>
              <a:gd name="connsiteY1" fmla="*/ 0 h 1675470"/>
              <a:gd name="connsiteX2" fmla="*/ 2056660 w 2056660"/>
              <a:gd name="connsiteY2" fmla="*/ 1004358 h 1675470"/>
              <a:gd name="connsiteX3" fmla="*/ 964362 w 2056660"/>
              <a:gd name="connsiteY3" fmla="*/ 1462339 h 1675470"/>
              <a:gd name="connsiteX4" fmla="*/ 558745 w 2056660"/>
              <a:gd name="connsiteY4" fmla="*/ 1675470 h 1675470"/>
              <a:gd name="connsiteX5" fmla="*/ 21243 w 2056660"/>
              <a:gd name="connsiteY5" fmla="*/ 1291456 h 1675470"/>
              <a:gd name="connsiteX0" fmla="*/ 111 w 2035528"/>
              <a:gd name="connsiteY0" fmla="*/ 1291456 h 1493660"/>
              <a:gd name="connsiteX1" fmla="*/ 1000602 w 2035528"/>
              <a:gd name="connsiteY1" fmla="*/ 0 h 1493660"/>
              <a:gd name="connsiteX2" fmla="*/ 2035528 w 2035528"/>
              <a:gd name="connsiteY2" fmla="*/ 1004358 h 1493660"/>
              <a:gd name="connsiteX3" fmla="*/ 943230 w 2035528"/>
              <a:gd name="connsiteY3" fmla="*/ 1462339 h 1493660"/>
              <a:gd name="connsiteX4" fmla="*/ 111 w 2035528"/>
              <a:gd name="connsiteY4" fmla="*/ 1291456 h 1493660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335631"/>
              <a:gd name="connsiteX1" fmla="*/ 1002230 w 2037156"/>
              <a:gd name="connsiteY1" fmla="*/ 0 h 1335631"/>
              <a:gd name="connsiteX2" fmla="*/ 2037156 w 2037156"/>
              <a:gd name="connsiteY2" fmla="*/ 1004358 h 1335631"/>
              <a:gd name="connsiteX3" fmla="*/ 1117554 w 2037156"/>
              <a:gd name="connsiteY3" fmla="*/ 1301689 h 1335631"/>
              <a:gd name="connsiteX4" fmla="*/ 1739 w 2037156"/>
              <a:gd name="connsiteY4" fmla="*/ 1291456 h 1335631"/>
              <a:gd name="connsiteX0" fmla="*/ 1739 w 2037156"/>
              <a:gd name="connsiteY0" fmla="*/ 1291456 h 1594845"/>
              <a:gd name="connsiteX1" fmla="*/ 1002230 w 2037156"/>
              <a:gd name="connsiteY1" fmla="*/ 0 h 1594845"/>
              <a:gd name="connsiteX2" fmla="*/ 2037156 w 2037156"/>
              <a:gd name="connsiteY2" fmla="*/ 1004358 h 1594845"/>
              <a:gd name="connsiteX3" fmla="*/ 1117554 w 2037156"/>
              <a:gd name="connsiteY3" fmla="*/ 1301689 h 1594845"/>
              <a:gd name="connsiteX4" fmla="*/ 1739 w 2037156"/>
              <a:gd name="connsiteY4" fmla="*/ 1291456 h 1594845"/>
              <a:gd name="connsiteX0" fmla="*/ 1739 w 2037156"/>
              <a:gd name="connsiteY0" fmla="*/ 1291456 h 1828401"/>
              <a:gd name="connsiteX1" fmla="*/ 1002230 w 2037156"/>
              <a:gd name="connsiteY1" fmla="*/ 0 h 1828401"/>
              <a:gd name="connsiteX2" fmla="*/ 2037156 w 2037156"/>
              <a:gd name="connsiteY2" fmla="*/ 1004358 h 1828401"/>
              <a:gd name="connsiteX3" fmla="*/ 1117554 w 2037156"/>
              <a:gd name="connsiteY3" fmla="*/ 1301689 h 1828401"/>
              <a:gd name="connsiteX4" fmla="*/ 1739 w 2037156"/>
              <a:gd name="connsiteY4" fmla="*/ 1291456 h 1828401"/>
              <a:gd name="connsiteX0" fmla="*/ 1739 w 2037156"/>
              <a:gd name="connsiteY0" fmla="*/ 1291456 h 1844960"/>
              <a:gd name="connsiteX1" fmla="*/ 1002230 w 2037156"/>
              <a:gd name="connsiteY1" fmla="*/ 0 h 1844960"/>
              <a:gd name="connsiteX2" fmla="*/ 2037156 w 2037156"/>
              <a:gd name="connsiteY2" fmla="*/ 1004358 h 1844960"/>
              <a:gd name="connsiteX3" fmla="*/ 1117554 w 2037156"/>
              <a:gd name="connsiteY3" fmla="*/ 1301689 h 1844960"/>
              <a:gd name="connsiteX4" fmla="*/ 1739 w 2037156"/>
              <a:gd name="connsiteY4" fmla="*/ 1291456 h 1844960"/>
              <a:gd name="connsiteX0" fmla="*/ 23536 w 2058953"/>
              <a:gd name="connsiteY0" fmla="*/ 1291456 h 2005147"/>
              <a:gd name="connsiteX1" fmla="*/ 1024027 w 2058953"/>
              <a:gd name="connsiteY1" fmla="*/ 0 h 2005147"/>
              <a:gd name="connsiteX2" fmla="*/ 2058953 w 2058953"/>
              <a:gd name="connsiteY2" fmla="*/ 1004358 h 2005147"/>
              <a:gd name="connsiteX3" fmla="*/ 1139351 w 2058953"/>
              <a:gd name="connsiteY3" fmla="*/ 1301689 h 2005147"/>
              <a:gd name="connsiteX4" fmla="*/ 383318 w 2058953"/>
              <a:gd name="connsiteY4" fmla="*/ 2005144 h 2005147"/>
              <a:gd name="connsiteX5" fmla="*/ 23536 w 2058953"/>
              <a:gd name="connsiteY5" fmla="*/ 1291456 h 2005147"/>
              <a:gd name="connsiteX0" fmla="*/ 4493 w 2039910"/>
              <a:gd name="connsiteY0" fmla="*/ 1291456 h 2005147"/>
              <a:gd name="connsiteX1" fmla="*/ 1004984 w 2039910"/>
              <a:gd name="connsiteY1" fmla="*/ 0 h 2005147"/>
              <a:gd name="connsiteX2" fmla="*/ 2039910 w 2039910"/>
              <a:gd name="connsiteY2" fmla="*/ 1004358 h 2005147"/>
              <a:gd name="connsiteX3" fmla="*/ 1120308 w 2039910"/>
              <a:gd name="connsiteY3" fmla="*/ 1301689 h 2005147"/>
              <a:gd name="connsiteX4" fmla="*/ 364275 w 2039910"/>
              <a:gd name="connsiteY4" fmla="*/ 2005144 h 2005147"/>
              <a:gd name="connsiteX5" fmla="*/ 4493 w 2039910"/>
              <a:gd name="connsiteY5" fmla="*/ 1291456 h 2005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9910" h="2005147">
                <a:moveTo>
                  <a:pt x="4493" y="1291456"/>
                </a:moveTo>
                <a:cubicBezTo>
                  <a:pt x="42629" y="934378"/>
                  <a:pt x="113195" y="190132"/>
                  <a:pt x="1004984" y="0"/>
                </a:cubicBezTo>
                <a:cubicBezTo>
                  <a:pt x="1727842" y="14980"/>
                  <a:pt x="2019456" y="746882"/>
                  <a:pt x="2039910" y="1004358"/>
                </a:cubicBezTo>
                <a:cubicBezTo>
                  <a:pt x="1740806" y="1029020"/>
                  <a:pt x="1348813" y="1108508"/>
                  <a:pt x="1120308" y="1301689"/>
                </a:cubicBezTo>
                <a:cubicBezTo>
                  <a:pt x="865101" y="1431096"/>
                  <a:pt x="550244" y="2006849"/>
                  <a:pt x="364275" y="2005144"/>
                </a:cubicBezTo>
                <a:cubicBezTo>
                  <a:pt x="178306" y="2003439"/>
                  <a:pt x="-33643" y="1648534"/>
                  <a:pt x="4493" y="1291456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Rectangle 3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858" y="3111547"/>
            <a:ext cx="402254" cy="82028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94" y="3193720"/>
            <a:ext cx="418029" cy="70986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4946" y="3125422"/>
            <a:ext cx="418029" cy="79662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8254" y="3184430"/>
            <a:ext cx="481127" cy="74929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3705" y="3157287"/>
            <a:ext cx="378592" cy="733522"/>
          </a:xfrm>
          <a:prstGeom prst="rect">
            <a:avLst/>
          </a:prstGeom>
        </p:spPr>
      </p:pic>
      <p:sp>
        <p:nvSpPr>
          <p:cNvPr id="44" name="Elipsa 4"/>
          <p:cNvSpPr/>
          <p:nvPr/>
        </p:nvSpPr>
        <p:spPr>
          <a:xfrm>
            <a:off x="2724429" y="3125695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Elipsa 6"/>
          <p:cNvSpPr/>
          <p:nvPr/>
        </p:nvSpPr>
        <p:spPr>
          <a:xfrm>
            <a:off x="483375" y="3054699"/>
            <a:ext cx="1266466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TextBox 34"/>
          <p:cNvSpPr txBox="1"/>
          <p:nvPr/>
        </p:nvSpPr>
        <p:spPr>
          <a:xfrm>
            <a:off x="987101" y="408871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87101" y="4822248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48910" y="4028058"/>
            <a:ext cx="402254" cy="8202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42008" y="4068220"/>
            <a:ext cx="418029" cy="70986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18131" y="4013633"/>
            <a:ext cx="418029" cy="79662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2787" y="4044776"/>
            <a:ext cx="481127" cy="7492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9384" y="4019903"/>
            <a:ext cx="378592" cy="73352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3043" y="4733294"/>
            <a:ext cx="402254" cy="82028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82968" y="4788504"/>
            <a:ext cx="418029" cy="70986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26412" y="4774673"/>
            <a:ext cx="418029" cy="79662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54003" y="4804281"/>
            <a:ext cx="481127" cy="74929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71409" y="4766997"/>
            <a:ext cx="378592" cy="73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66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 animBg="1"/>
      <p:bldP spid="45" grpId="0" animBg="1"/>
      <p:bldP spid="35" grpId="0"/>
      <p:bldP spid="36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987101" y="408871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87101" y="4822248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48910" y="4028058"/>
            <a:ext cx="402254" cy="8202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42008" y="4068220"/>
            <a:ext cx="418029" cy="70986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18131" y="4013633"/>
            <a:ext cx="418029" cy="79662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2787" y="4044776"/>
            <a:ext cx="481127" cy="7492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9384" y="4019903"/>
            <a:ext cx="378592" cy="73352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3043" y="4733294"/>
            <a:ext cx="402254" cy="82028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82968" y="4788504"/>
            <a:ext cx="418029" cy="70986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26412" y="4774673"/>
            <a:ext cx="418029" cy="79662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54003" y="4804281"/>
            <a:ext cx="481127" cy="74929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71409" y="4766997"/>
            <a:ext cx="378592" cy="7335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38729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809583"/>
            <a:ext cx="1306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14695" y="3831068"/>
            <a:ext cx="1335896" cy="707886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FF0000"/>
                </a:solidFill>
              </a:rPr>
              <a:t>committeemonotone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Oval 32"/>
          <p:cNvSpPr/>
          <p:nvPr/>
        </p:nvSpPr>
        <p:spPr>
          <a:xfrm rot="19231506">
            <a:off x="5140487" y="3578847"/>
            <a:ext cx="2039910" cy="2005147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73710"/>
              <a:gd name="connsiteY0" fmla="*/ 1290071 h 2578255"/>
              <a:gd name="connsiteX1" fmla="*/ 1026042 w 2073710"/>
              <a:gd name="connsiteY1" fmla="*/ 4472 h 2578255"/>
              <a:gd name="connsiteX2" fmla="*/ 2035417 w 2073710"/>
              <a:gd name="connsiteY2" fmla="*/ 1002973 h 2578255"/>
              <a:gd name="connsiteX3" fmla="*/ 1026042 w 2073710"/>
              <a:gd name="connsiteY3" fmla="*/ 2575670 h 2578255"/>
              <a:gd name="connsiteX4" fmla="*/ 0 w 2073710"/>
              <a:gd name="connsiteY4" fmla="*/ 1290071 h 2578255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35417"/>
              <a:gd name="connsiteY0" fmla="*/ 1290871 h 2579055"/>
              <a:gd name="connsiteX1" fmla="*/ 1026042 w 2035417"/>
              <a:gd name="connsiteY1" fmla="*/ 5272 h 2579055"/>
              <a:gd name="connsiteX2" fmla="*/ 2035417 w 2035417"/>
              <a:gd name="connsiteY2" fmla="*/ 1003773 h 2579055"/>
              <a:gd name="connsiteX3" fmla="*/ 1026042 w 2035417"/>
              <a:gd name="connsiteY3" fmla="*/ 2576470 h 2579055"/>
              <a:gd name="connsiteX4" fmla="*/ 0 w 2035417"/>
              <a:gd name="connsiteY4" fmla="*/ 1290871 h 2579055"/>
              <a:gd name="connsiteX0" fmla="*/ 20 w 2035437"/>
              <a:gd name="connsiteY0" fmla="*/ 1296640 h 2584066"/>
              <a:gd name="connsiteX1" fmla="*/ 1000511 w 2035437"/>
              <a:gd name="connsiteY1" fmla="*/ 5184 h 2584066"/>
              <a:gd name="connsiteX2" fmla="*/ 2035437 w 2035437"/>
              <a:gd name="connsiteY2" fmla="*/ 1009542 h 2584066"/>
              <a:gd name="connsiteX3" fmla="*/ 1026062 w 2035437"/>
              <a:gd name="connsiteY3" fmla="*/ 2582239 h 2584066"/>
              <a:gd name="connsiteX4" fmla="*/ 20 w 2035437"/>
              <a:gd name="connsiteY4" fmla="*/ 1296640 h 2584066"/>
              <a:gd name="connsiteX0" fmla="*/ 3714 w 2039131"/>
              <a:gd name="connsiteY0" fmla="*/ 1296640 h 2514440"/>
              <a:gd name="connsiteX1" fmla="*/ 1004205 w 2039131"/>
              <a:gd name="connsiteY1" fmla="*/ 5184 h 2514440"/>
              <a:gd name="connsiteX2" fmla="*/ 2039131 w 2039131"/>
              <a:gd name="connsiteY2" fmla="*/ 1009542 h 2514440"/>
              <a:gd name="connsiteX3" fmla="*/ 717644 w 2039131"/>
              <a:gd name="connsiteY3" fmla="*/ 2512493 h 2514440"/>
              <a:gd name="connsiteX4" fmla="*/ 3714 w 2039131"/>
              <a:gd name="connsiteY4" fmla="*/ 1296640 h 2514440"/>
              <a:gd name="connsiteX0" fmla="*/ 1757 w 2037174"/>
              <a:gd name="connsiteY0" fmla="*/ 1296640 h 2570716"/>
              <a:gd name="connsiteX1" fmla="*/ 1002248 w 2037174"/>
              <a:gd name="connsiteY1" fmla="*/ 5184 h 2570716"/>
              <a:gd name="connsiteX2" fmla="*/ 2037174 w 2037174"/>
              <a:gd name="connsiteY2" fmla="*/ 1009542 h 2570716"/>
              <a:gd name="connsiteX3" fmla="*/ 715687 w 2037174"/>
              <a:gd name="connsiteY3" fmla="*/ 2512493 h 2570716"/>
              <a:gd name="connsiteX4" fmla="*/ 1757 w 2037174"/>
              <a:gd name="connsiteY4" fmla="*/ 1296640 h 2570716"/>
              <a:gd name="connsiteX0" fmla="*/ 2709 w 2038489"/>
              <a:gd name="connsiteY0" fmla="*/ 1293527 h 2509752"/>
              <a:gd name="connsiteX1" fmla="*/ 1003200 w 2038489"/>
              <a:gd name="connsiteY1" fmla="*/ 2071 h 2509752"/>
              <a:gd name="connsiteX2" fmla="*/ 2038126 w 2038489"/>
              <a:gd name="connsiteY2" fmla="*/ 1006429 h 2509752"/>
              <a:gd name="connsiteX3" fmla="*/ 988593 w 2038489"/>
              <a:gd name="connsiteY3" fmla="*/ 1418632 h 2509752"/>
              <a:gd name="connsiteX4" fmla="*/ 716639 w 2038489"/>
              <a:gd name="connsiteY4" fmla="*/ 2509380 h 2509752"/>
              <a:gd name="connsiteX5" fmla="*/ 2709 w 2038489"/>
              <a:gd name="connsiteY5" fmla="*/ 1293527 h 2509752"/>
              <a:gd name="connsiteX0" fmla="*/ 2709 w 2038466"/>
              <a:gd name="connsiteY0" fmla="*/ 1293527 h 2509752"/>
              <a:gd name="connsiteX1" fmla="*/ 1003200 w 2038466"/>
              <a:gd name="connsiteY1" fmla="*/ 2071 h 2509752"/>
              <a:gd name="connsiteX2" fmla="*/ 2038126 w 2038466"/>
              <a:gd name="connsiteY2" fmla="*/ 1006429 h 2509752"/>
              <a:gd name="connsiteX3" fmla="*/ 988593 w 2038466"/>
              <a:gd name="connsiteY3" fmla="*/ 1418632 h 2509752"/>
              <a:gd name="connsiteX4" fmla="*/ 716639 w 2038466"/>
              <a:gd name="connsiteY4" fmla="*/ 2509380 h 2509752"/>
              <a:gd name="connsiteX5" fmla="*/ 2709 w 2038466"/>
              <a:gd name="connsiteY5" fmla="*/ 1293527 h 2509752"/>
              <a:gd name="connsiteX0" fmla="*/ 2709 w 2038126"/>
              <a:gd name="connsiteY0" fmla="*/ 1293527 h 2509752"/>
              <a:gd name="connsiteX1" fmla="*/ 1003200 w 2038126"/>
              <a:gd name="connsiteY1" fmla="*/ 2071 h 2509752"/>
              <a:gd name="connsiteX2" fmla="*/ 2038126 w 2038126"/>
              <a:gd name="connsiteY2" fmla="*/ 1006429 h 2509752"/>
              <a:gd name="connsiteX3" fmla="*/ 988593 w 2038126"/>
              <a:gd name="connsiteY3" fmla="*/ 1418632 h 2509752"/>
              <a:gd name="connsiteX4" fmla="*/ 716639 w 2038126"/>
              <a:gd name="connsiteY4" fmla="*/ 2509380 h 2509752"/>
              <a:gd name="connsiteX5" fmla="*/ 2709 w 2038126"/>
              <a:gd name="connsiteY5" fmla="*/ 1293527 h 2509752"/>
              <a:gd name="connsiteX0" fmla="*/ 2697 w 2038114"/>
              <a:gd name="connsiteY0" fmla="*/ 1293527 h 2510294"/>
              <a:gd name="connsiteX1" fmla="*/ 1003188 w 2038114"/>
              <a:gd name="connsiteY1" fmla="*/ 2071 h 2510294"/>
              <a:gd name="connsiteX2" fmla="*/ 2038114 w 2038114"/>
              <a:gd name="connsiteY2" fmla="*/ 1006429 h 2510294"/>
              <a:gd name="connsiteX3" fmla="*/ 969947 w 2038114"/>
              <a:gd name="connsiteY3" fmla="*/ 1484284 h 2510294"/>
              <a:gd name="connsiteX4" fmla="*/ 716627 w 2038114"/>
              <a:gd name="connsiteY4" fmla="*/ 2509380 h 2510294"/>
              <a:gd name="connsiteX5" fmla="*/ 2697 w 2038114"/>
              <a:gd name="connsiteY5" fmla="*/ 1293527 h 2510294"/>
              <a:gd name="connsiteX0" fmla="*/ 1765 w 2037182"/>
              <a:gd name="connsiteY0" fmla="*/ 1293527 h 2617317"/>
              <a:gd name="connsiteX1" fmla="*/ 1002256 w 2037182"/>
              <a:gd name="connsiteY1" fmla="*/ 2071 h 2617317"/>
              <a:gd name="connsiteX2" fmla="*/ 2037182 w 2037182"/>
              <a:gd name="connsiteY2" fmla="*/ 1006429 h 2617317"/>
              <a:gd name="connsiteX3" fmla="*/ 969015 w 2037182"/>
              <a:gd name="connsiteY3" fmla="*/ 1484284 h 2617317"/>
              <a:gd name="connsiteX4" fmla="*/ 715695 w 2037182"/>
              <a:gd name="connsiteY4" fmla="*/ 2509380 h 2617317"/>
              <a:gd name="connsiteX5" fmla="*/ 1765 w 2037182"/>
              <a:gd name="connsiteY5" fmla="*/ 1293527 h 2617317"/>
              <a:gd name="connsiteX0" fmla="*/ 2679 w 2038096"/>
              <a:gd name="connsiteY0" fmla="*/ 1293527 h 2510101"/>
              <a:gd name="connsiteX1" fmla="*/ 1003170 w 2038096"/>
              <a:gd name="connsiteY1" fmla="*/ 2071 h 2510101"/>
              <a:gd name="connsiteX2" fmla="*/ 2038096 w 2038096"/>
              <a:gd name="connsiteY2" fmla="*/ 1006429 h 2510101"/>
              <a:gd name="connsiteX3" fmla="*/ 945798 w 2038096"/>
              <a:gd name="connsiteY3" fmla="*/ 1464410 h 2510101"/>
              <a:gd name="connsiteX4" fmla="*/ 716609 w 2038096"/>
              <a:gd name="connsiteY4" fmla="*/ 2509380 h 2510101"/>
              <a:gd name="connsiteX5" fmla="*/ 2679 w 2038096"/>
              <a:gd name="connsiteY5" fmla="*/ 1293527 h 2510101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923 w 2037340"/>
              <a:gd name="connsiteY0" fmla="*/ 1293527 h 2553017"/>
              <a:gd name="connsiteX1" fmla="*/ 1002414 w 2037340"/>
              <a:gd name="connsiteY1" fmla="*/ 2071 h 2553017"/>
              <a:gd name="connsiteX2" fmla="*/ 2037340 w 2037340"/>
              <a:gd name="connsiteY2" fmla="*/ 1006429 h 2553017"/>
              <a:gd name="connsiteX3" fmla="*/ 945042 w 2037340"/>
              <a:gd name="connsiteY3" fmla="*/ 1464410 h 2553017"/>
              <a:gd name="connsiteX4" fmla="*/ 715853 w 2037340"/>
              <a:gd name="connsiteY4" fmla="*/ 2509380 h 2553017"/>
              <a:gd name="connsiteX5" fmla="*/ 1923 w 2037340"/>
              <a:gd name="connsiteY5" fmla="*/ 1293527 h 2553017"/>
              <a:gd name="connsiteX0" fmla="*/ 1766 w 2037183"/>
              <a:gd name="connsiteY0" fmla="*/ 1293527 h 2545383"/>
              <a:gd name="connsiteX1" fmla="*/ 1002257 w 2037183"/>
              <a:gd name="connsiteY1" fmla="*/ 2071 h 2545383"/>
              <a:gd name="connsiteX2" fmla="*/ 2037183 w 2037183"/>
              <a:gd name="connsiteY2" fmla="*/ 1006429 h 2545383"/>
              <a:gd name="connsiteX3" fmla="*/ 944885 w 2037183"/>
              <a:gd name="connsiteY3" fmla="*/ 1464410 h 2545383"/>
              <a:gd name="connsiteX4" fmla="*/ 715696 w 2037183"/>
              <a:gd name="connsiteY4" fmla="*/ 2509380 h 2545383"/>
              <a:gd name="connsiteX5" fmla="*/ 1766 w 2037183"/>
              <a:gd name="connsiteY5" fmla="*/ 1293527 h 2545383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21243 w 2056660"/>
              <a:gd name="connsiteY0" fmla="*/ 1291456 h 1675470"/>
              <a:gd name="connsiteX1" fmla="*/ 1021734 w 2056660"/>
              <a:gd name="connsiteY1" fmla="*/ 0 h 1675470"/>
              <a:gd name="connsiteX2" fmla="*/ 2056660 w 2056660"/>
              <a:gd name="connsiteY2" fmla="*/ 1004358 h 1675470"/>
              <a:gd name="connsiteX3" fmla="*/ 964362 w 2056660"/>
              <a:gd name="connsiteY3" fmla="*/ 1462339 h 1675470"/>
              <a:gd name="connsiteX4" fmla="*/ 558745 w 2056660"/>
              <a:gd name="connsiteY4" fmla="*/ 1675470 h 1675470"/>
              <a:gd name="connsiteX5" fmla="*/ 21243 w 2056660"/>
              <a:gd name="connsiteY5" fmla="*/ 1291456 h 1675470"/>
              <a:gd name="connsiteX0" fmla="*/ 111 w 2035528"/>
              <a:gd name="connsiteY0" fmla="*/ 1291456 h 1493660"/>
              <a:gd name="connsiteX1" fmla="*/ 1000602 w 2035528"/>
              <a:gd name="connsiteY1" fmla="*/ 0 h 1493660"/>
              <a:gd name="connsiteX2" fmla="*/ 2035528 w 2035528"/>
              <a:gd name="connsiteY2" fmla="*/ 1004358 h 1493660"/>
              <a:gd name="connsiteX3" fmla="*/ 943230 w 2035528"/>
              <a:gd name="connsiteY3" fmla="*/ 1462339 h 1493660"/>
              <a:gd name="connsiteX4" fmla="*/ 111 w 2035528"/>
              <a:gd name="connsiteY4" fmla="*/ 1291456 h 1493660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335631"/>
              <a:gd name="connsiteX1" fmla="*/ 1002230 w 2037156"/>
              <a:gd name="connsiteY1" fmla="*/ 0 h 1335631"/>
              <a:gd name="connsiteX2" fmla="*/ 2037156 w 2037156"/>
              <a:gd name="connsiteY2" fmla="*/ 1004358 h 1335631"/>
              <a:gd name="connsiteX3" fmla="*/ 1117554 w 2037156"/>
              <a:gd name="connsiteY3" fmla="*/ 1301689 h 1335631"/>
              <a:gd name="connsiteX4" fmla="*/ 1739 w 2037156"/>
              <a:gd name="connsiteY4" fmla="*/ 1291456 h 1335631"/>
              <a:gd name="connsiteX0" fmla="*/ 1739 w 2037156"/>
              <a:gd name="connsiteY0" fmla="*/ 1291456 h 1594845"/>
              <a:gd name="connsiteX1" fmla="*/ 1002230 w 2037156"/>
              <a:gd name="connsiteY1" fmla="*/ 0 h 1594845"/>
              <a:gd name="connsiteX2" fmla="*/ 2037156 w 2037156"/>
              <a:gd name="connsiteY2" fmla="*/ 1004358 h 1594845"/>
              <a:gd name="connsiteX3" fmla="*/ 1117554 w 2037156"/>
              <a:gd name="connsiteY3" fmla="*/ 1301689 h 1594845"/>
              <a:gd name="connsiteX4" fmla="*/ 1739 w 2037156"/>
              <a:gd name="connsiteY4" fmla="*/ 1291456 h 1594845"/>
              <a:gd name="connsiteX0" fmla="*/ 1739 w 2037156"/>
              <a:gd name="connsiteY0" fmla="*/ 1291456 h 1828401"/>
              <a:gd name="connsiteX1" fmla="*/ 1002230 w 2037156"/>
              <a:gd name="connsiteY1" fmla="*/ 0 h 1828401"/>
              <a:gd name="connsiteX2" fmla="*/ 2037156 w 2037156"/>
              <a:gd name="connsiteY2" fmla="*/ 1004358 h 1828401"/>
              <a:gd name="connsiteX3" fmla="*/ 1117554 w 2037156"/>
              <a:gd name="connsiteY3" fmla="*/ 1301689 h 1828401"/>
              <a:gd name="connsiteX4" fmla="*/ 1739 w 2037156"/>
              <a:gd name="connsiteY4" fmla="*/ 1291456 h 1828401"/>
              <a:gd name="connsiteX0" fmla="*/ 1739 w 2037156"/>
              <a:gd name="connsiteY0" fmla="*/ 1291456 h 1844960"/>
              <a:gd name="connsiteX1" fmla="*/ 1002230 w 2037156"/>
              <a:gd name="connsiteY1" fmla="*/ 0 h 1844960"/>
              <a:gd name="connsiteX2" fmla="*/ 2037156 w 2037156"/>
              <a:gd name="connsiteY2" fmla="*/ 1004358 h 1844960"/>
              <a:gd name="connsiteX3" fmla="*/ 1117554 w 2037156"/>
              <a:gd name="connsiteY3" fmla="*/ 1301689 h 1844960"/>
              <a:gd name="connsiteX4" fmla="*/ 1739 w 2037156"/>
              <a:gd name="connsiteY4" fmla="*/ 1291456 h 1844960"/>
              <a:gd name="connsiteX0" fmla="*/ 23536 w 2058953"/>
              <a:gd name="connsiteY0" fmla="*/ 1291456 h 2005147"/>
              <a:gd name="connsiteX1" fmla="*/ 1024027 w 2058953"/>
              <a:gd name="connsiteY1" fmla="*/ 0 h 2005147"/>
              <a:gd name="connsiteX2" fmla="*/ 2058953 w 2058953"/>
              <a:gd name="connsiteY2" fmla="*/ 1004358 h 2005147"/>
              <a:gd name="connsiteX3" fmla="*/ 1139351 w 2058953"/>
              <a:gd name="connsiteY3" fmla="*/ 1301689 h 2005147"/>
              <a:gd name="connsiteX4" fmla="*/ 383318 w 2058953"/>
              <a:gd name="connsiteY4" fmla="*/ 2005144 h 2005147"/>
              <a:gd name="connsiteX5" fmla="*/ 23536 w 2058953"/>
              <a:gd name="connsiteY5" fmla="*/ 1291456 h 2005147"/>
              <a:gd name="connsiteX0" fmla="*/ 4493 w 2039910"/>
              <a:gd name="connsiteY0" fmla="*/ 1291456 h 2005147"/>
              <a:gd name="connsiteX1" fmla="*/ 1004984 w 2039910"/>
              <a:gd name="connsiteY1" fmla="*/ 0 h 2005147"/>
              <a:gd name="connsiteX2" fmla="*/ 2039910 w 2039910"/>
              <a:gd name="connsiteY2" fmla="*/ 1004358 h 2005147"/>
              <a:gd name="connsiteX3" fmla="*/ 1120308 w 2039910"/>
              <a:gd name="connsiteY3" fmla="*/ 1301689 h 2005147"/>
              <a:gd name="connsiteX4" fmla="*/ 364275 w 2039910"/>
              <a:gd name="connsiteY4" fmla="*/ 2005144 h 2005147"/>
              <a:gd name="connsiteX5" fmla="*/ 4493 w 2039910"/>
              <a:gd name="connsiteY5" fmla="*/ 1291456 h 2005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9910" h="2005147">
                <a:moveTo>
                  <a:pt x="4493" y="1291456"/>
                </a:moveTo>
                <a:cubicBezTo>
                  <a:pt x="42629" y="934378"/>
                  <a:pt x="113195" y="190132"/>
                  <a:pt x="1004984" y="0"/>
                </a:cubicBezTo>
                <a:cubicBezTo>
                  <a:pt x="1727842" y="14980"/>
                  <a:pt x="2019456" y="746882"/>
                  <a:pt x="2039910" y="1004358"/>
                </a:cubicBezTo>
                <a:cubicBezTo>
                  <a:pt x="1740806" y="1029020"/>
                  <a:pt x="1348813" y="1108508"/>
                  <a:pt x="1120308" y="1301689"/>
                </a:cubicBezTo>
                <a:cubicBezTo>
                  <a:pt x="865101" y="1431096"/>
                  <a:pt x="550244" y="2006849"/>
                  <a:pt x="364275" y="2005144"/>
                </a:cubicBezTo>
                <a:cubicBezTo>
                  <a:pt x="178306" y="2003439"/>
                  <a:pt x="-33643" y="1648534"/>
                  <a:pt x="4493" y="1291456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Rectangle 3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858" y="3111547"/>
            <a:ext cx="402254" cy="82028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94" y="3193720"/>
            <a:ext cx="418029" cy="70986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4946" y="3125422"/>
            <a:ext cx="418029" cy="79662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8254" y="3184430"/>
            <a:ext cx="481127" cy="74929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3705" y="3157287"/>
            <a:ext cx="378592" cy="733522"/>
          </a:xfrm>
          <a:prstGeom prst="rect">
            <a:avLst/>
          </a:prstGeom>
        </p:spPr>
      </p:pic>
      <p:sp>
        <p:nvSpPr>
          <p:cNvPr id="44" name="Elipsa 4"/>
          <p:cNvSpPr/>
          <p:nvPr/>
        </p:nvSpPr>
        <p:spPr>
          <a:xfrm>
            <a:off x="2724429" y="3125695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Elipsa 6"/>
          <p:cNvSpPr/>
          <p:nvPr/>
        </p:nvSpPr>
        <p:spPr>
          <a:xfrm>
            <a:off x="483375" y="3054699"/>
            <a:ext cx="1266466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TextBox 42"/>
          <p:cNvSpPr txBox="1"/>
          <p:nvPr/>
        </p:nvSpPr>
        <p:spPr>
          <a:xfrm>
            <a:off x="987101" y="322010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368978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02152 0.06181 C -0.02586 0.07593 -0.03264 0.08357 -0.03958 0.08357 C -0.04757 0.08357 -0.05399 0.07593 -0.05833 0.06181 L -0.07968 -1.11111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3" y="4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-0.02153 0.0618 C -0.02587 0.07592 -0.03264 0.08356 -0.03958 0.08356 C -0.04757 0.08356 -0.05399 0.07592 -0.05833 0.0618 L -0.07969 3.7037E-6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3" y="416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0.02204 -0.06782 C 0.02673 -0.0831 0.03368 -0.0912 0.04097 -0.0912 C 0.04913 -0.0912 0.05573 -0.0831 0.06041 -0.06782 L 0.08263 -1.11111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38729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809583"/>
            <a:ext cx="1306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14695" y="3831068"/>
            <a:ext cx="1335896" cy="707886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FF0000"/>
                </a:solidFill>
              </a:rPr>
              <a:t>committeemonotone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Oval 32"/>
          <p:cNvSpPr/>
          <p:nvPr/>
        </p:nvSpPr>
        <p:spPr>
          <a:xfrm rot="19231506">
            <a:off x="5140487" y="3578847"/>
            <a:ext cx="2039910" cy="2005147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73710"/>
              <a:gd name="connsiteY0" fmla="*/ 1290071 h 2578255"/>
              <a:gd name="connsiteX1" fmla="*/ 1026042 w 2073710"/>
              <a:gd name="connsiteY1" fmla="*/ 4472 h 2578255"/>
              <a:gd name="connsiteX2" fmla="*/ 2035417 w 2073710"/>
              <a:gd name="connsiteY2" fmla="*/ 1002973 h 2578255"/>
              <a:gd name="connsiteX3" fmla="*/ 1026042 w 2073710"/>
              <a:gd name="connsiteY3" fmla="*/ 2575670 h 2578255"/>
              <a:gd name="connsiteX4" fmla="*/ 0 w 2073710"/>
              <a:gd name="connsiteY4" fmla="*/ 1290071 h 2578255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35417"/>
              <a:gd name="connsiteY0" fmla="*/ 1290871 h 2579055"/>
              <a:gd name="connsiteX1" fmla="*/ 1026042 w 2035417"/>
              <a:gd name="connsiteY1" fmla="*/ 5272 h 2579055"/>
              <a:gd name="connsiteX2" fmla="*/ 2035417 w 2035417"/>
              <a:gd name="connsiteY2" fmla="*/ 1003773 h 2579055"/>
              <a:gd name="connsiteX3" fmla="*/ 1026042 w 2035417"/>
              <a:gd name="connsiteY3" fmla="*/ 2576470 h 2579055"/>
              <a:gd name="connsiteX4" fmla="*/ 0 w 2035417"/>
              <a:gd name="connsiteY4" fmla="*/ 1290871 h 2579055"/>
              <a:gd name="connsiteX0" fmla="*/ 20 w 2035437"/>
              <a:gd name="connsiteY0" fmla="*/ 1296640 h 2584066"/>
              <a:gd name="connsiteX1" fmla="*/ 1000511 w 2035437"/>
              <a:gd name="connsiteY1" fmla="*/ 5184 h 2584066"/>
              <a:gd name="connsiteX2" fmla="*/ 2035437 w 2035437"/>
              <a:gd name="connsiteY2" fmla="*/ 1009542 h 2584066"/>
              <a:gd name="connsiteX3" fmla="*/ 1026062 w 2035437"/>
              <a:gd name="connsiteY3" fmla="*/ 2582239 h 2584066"/>
              <a:gd name="connsiteX4" fmla="*/ 20 w 2035437"/>
              <a:gd name="connsiteY4" fmla="*/ 1296640 h 2584066"/>
              <a:gd name="connsiteX0" fmla="*/ 3714 w 2039131"/>
              <a:gd name="connsiteY0" fmla="*/ 1296640 h 2514440"/>
              <a:gd name="connsiteX1" fmla="*/ 1004205 w 2039131"/>
              <a:gd name="connsiteY1" fmla="*/ 5184 h 2514440"/>
              <a:gd name="connsiteX2" fmla="*/ 2039131 w 2039131"/>
              <a:gd name="connsiteY2" fmla="*/ 1009542 h 2514440"/>
              <a:gd name="connsiteX3" fmla="*/ 717644 w 2039131"/>
              <a:gd name="connsiteY3" fmla="*/ 2512493 h 2514440"/>
              <a:gd name="connsiteX4" fmla="*/ 3714 w 2039131"/>
              <a:gd name="connsiteY4" fmla="*/ 1296640 h 2514440"/>
              <a:gd name="connsiteX0" fmla="*/ 1757 w 2037174"/>
              <a:gd name="connsiteY0" fmla="*/ 1296640 h 2570716"/>
              <a:gd name="connsiteX1" fmla="*/ 1002248 w 2037174"/>
              <a:gd name="connsiteY1" fmla="*/ 5184 h 2570716"/>
              <a:gd name="connsiteX2" fmla="*/ 2037174 w 2037174"/>
              <a:gd name="connsiteY2" fmla="*/ 1009542 h 2570716"/>
              <a:gd name="connsiteX3" fmla="*/ 715687 w 2037174"/>
              <a:gd name="connsiteY3" fmla="*/ 2512493 h 2570716"/>
              <a:gd name="connsiteX4" fmla="*/ 1757 w 2037174"/>
              <a:gd name="connsiteY4" fmla="*/ 1296640 h 2570716"/>
              <a:gd name="connsiteX0" fmla="*/ 2709 w 2038489"/>
              <a:gd name="connsiteY0" fmla="*/ 1293527 h 2509752"/>
              <a:gd name="connsiteX1" fmla="*/ 1003200 w 2038489"/>
              <a:gd name="connsiteY1" fmla="*/ 2071 h 2509752"/>
              <a:gd name="connsiteX2" fmla="*/ 2038126 w 2038489"/>
              <a:gd name="connsiteY2" fmla="*/ 1006429 h 2509752"/>
              <a:gd name="connsiteX3" fmla="*/ 988593 w 2038489"/>
              <a:gd name="connsiteY3" fmla="*/ 1418632 h 2509752"/>
              <a:gd name="connsiteX4" fmla="*/ 716639 w 2038489"/>
              <a:gd name="connsiteY4" fmla="*/ 2509380 h 2509752"/>
              <a:gd name="connsiteX5" fmla="*/ 2709 w 2038489"/>
              <a:gd name="connsiteY5" fmla="*/ 1293527 h 2509752"/>
              <a:gd name="connsiteX0" fmla="*/ 2709 w 2038466"/>
              <a:gd name="connsiteY0" fmla="*/ 1293527 h 2509752"/>
              <a:gd name="connsiteX1" fmla="*/ 1003200 w 2038466"/>
              <a:gd name="connsiteY1" fmla="*/ 2071 h 2509752"/>
              <a:gd name="connsiteX2" fmla="*/ 2038126 w 2038466"/>
              <a:gd name="connsiteY2" fmla="*/ 1006429 h 2509752"/>
              <a:gd name="connsiteX3" fmla="*/ 988593 w 2038466"/>
              <a:gd name="connsiteY3" fmla="*/ 1418632 h 2509752"/>
              <a:gd name="connsiteX4" fmla="*/ 716639 w 2038466"/>
              <a:gd name="connsiteY4" fmla="*/ 2509380 h 2509752"/>
              <a:gd name="connsiteX5" fmla="*/ 2709 w 2038466"/>
              <a:gd name="connsiteY5" fmla="*/ 1293527 h 2509752"/>
              <a:gd name="connsiteX0" fmla="*/ 2709 w 2038126"/>
              <a:gd name="connsiteY0" fmla="*/ 1293527 h 2509752"/>
              <a:gd name="connsiteX1" fmla="*/ 1003200 w 2038126"/>
              <a:gd name="connsiteY1" fmla="*/ 2071 h 2509752"/>
              <a:gd name="connsiteX2" fmla="*/ 2038126 w 2038126"/>
              <a:gd name="connsiteY2" fmla="*/ 1006429 h 2509752"/>
              <a:gd name="connsiteX3" fmla="*/ 988593 w 2038126"/>
              <a:gd name="connsiteY3" fmla="*/ 1418632 h 2509752"/>
              <a:gd name="connsiteX4" fmla="*/ 716639 w 2038126"/>
              <a:gd name="connsiteY4" fmla="*/ 2509380 h 2509752"/>
              <a:gd name="connsiteX5" fmla="*/ 2709 w 2038126"/>
              <a:gd name="connsiteY5" fmla="*/ 1293527 h 2509752"/>
              <a:gd name="connsiteX0" fmla="*/ 2697 w 2038114"/>
              <a:gd name="connsiteY0" fmla="*/ 1293527 h 2510294"/>
              <a:gd name="connsiteX1" fmla="*/ 1003188 w 2038114"/>
              <a:gd name="connsiteY1" fmla="*/ 2071 h 2510294"/>
              <a:gd name="connsiteX2" fmla="*/ 2038114 w 2038114"/>
              <a:gd name="connsiteY2" fmla="*/ 1006429 h 2510294"/>
              <a:gd name="connsiteX3" fmla="*/ 969947 w 2038114"/>
              <a:gd name="connsiteY3" fmla="*/ 1484284 h 2510294"/>
              <a:gd name="connsiteX4" fmla="*/ 716627 w 2038114"/>
              <a:gd name="connsiteY4" fmla="*/ 2509380 h 2510294"/>
              <a:gd name="connsiteX5" fmla="*/ 2697 w 2038114"/>
              <a:gd name="connsiteY5" fmla="*/ 1293527 h 2510294"/>
              <a:gd name="connsiteX0" fmla="*/ 1765 w 2037182"/>
              <a:gd name="connsiteY0" fmla="*/ 1293527 h 2617317"/>
              <a:gd name="connsiteX1" fmla="*/ 1002256 w 2037182"/>
              <a:gd name="connsiteY1" fmla="*/ 2071 h 2617317"/>
              <a:gd name="connsiteX2" fmla="*/ 2037182 w 2037182"/>
              <a:gd name="connsiteY2" fmla="*/ 1006429 h 2617317"/>
              <a:gd name="connsiteX3" fmla="*/ 969015 w 2037182"/>
              <a:gd name="connsiteY3" fmla="*/ 1484284 h 2617317"/>
              <a:gd name="connsiteX4" fmla="*/ 715695 w 2037182"/>
              <a:gd name="connsiteY4" fmla="*/ 2509380 h 2617317"/>
              <a:gd name="connsiteX5" fmla="*/ 1765 w 2037182"/>
              <a:gd name="connsiteY5" fmla="*/ 1293527 h 2617317"/>
              <a:gd name="connsiteX0" fmla="*/ 2679 w 2038096"/>
              <a:gd name="connsiteY0" fmla="*/ 1293527 h 2510101"/>
              <a:gd name="connsiteX1" fmla="*/ 1003170 w 2038096"/>
              <a:gd name="connsiteY1" fmla="*/ 2071 h 2510101"/>
              <a:gd name="connsiteX2" fmla="*/ 2038096 w 2038096"/>
              <a:gd name="connsiteY2" fmla="*/ 1006429 h 2510101"/>
              <a:gd name="connsiteX3" fmla="*/ 945798 w 2038096"/>
              <a:gd name="connsiteY3" fmla="*/ 1464410 h 2510101"/>
              <a:gd name="connsiteX4" fmla="*/ 716609 w 2038096"/>
              <a:gd name="connsiteY4" fmla="*/ 2509380 h 2510101"/>
              <a:gd name="connsiteX5" fmla="*/ 2679 w 2038096"/>
              <a:gd name="connsiteY5" fmla="*/ 1293527 h 2510101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923 w 2037340"/>
              <a:gd name="connsiteY0" fmla="*/ 1293527 h 2553017"/>
              <a:gd name="connsiteX1" fmla="*/ 1002414 w 2037340"/>
              <a:gd name="connsiteY1" fmla="*/ 2071 h 2553017"/>
              <a:gd name="connsiteX2" fmla="*/ 2037340 w 2037340"/>
              <a:gd name="connsiteY2" fmla="*/ 1006429 h 2553017"/>
              <a:gd name="connsiteX3" fmla="*/ 945042 w 2037340"/>
              <a:gd name="connsiteY3" fmla="*/ 1464410 h 2553017"/>
              <a:gd name="connsiteX4" fmla="*/ 715853 w 2037340"/>
              <a:gd name="connsiteY4" fmla="*/ 2509380 h 2553017"/>
              <a:gd name="connsiteX5" fmla="*/ 1923 w 2037340"/>
              <a:gd name="connsiteY5" fmla="*/ 1293527 h 2553017"/>
              <a:gd name="connsiteX0" fmla="*/ 1766 w 2037183"/>
              <a:gd name="connsiteY0" fmla="*/ 1293527 h 2545383"/>
              <a:gd name="connsiteX1" fmla="*/ 1002257 w 2037183"/>
              <a:gd name="connsiteY1" fmla="*/ 2071 h 2545383"/>
              <a:gd name="connsiteX2" fmla="*/ 2037183 w 2037183"/>
              <a:gd name="connsiteY2" fmla="*/ 1006429 h 2545383"/>
              <a:gd name="connsiteX3" fmla="*/ 944885 w 2037183"/>
              <a:gd name="connsiteY3" fmla="*/ 1464410 h 2545383"/>
              <a:gd name="connsiteX4" fmla="*/ 715696 w 2037183"/>
              <a:gd name="connsiteY4" fmla="*/ 2509380 h 2545383"/>
              <a:gd name="connsiteX5" fmla="*/ 1766 w 2037183"/>
              <a:gd name="connsiteY5" fmla="*/ 1293527 h 2545383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21243 w 2056660"/>
              <a:gd name="connsiteY0" fmla="*/ 1291456 h 1675470"/>
              <a:gd name="connsiteX1" fmla="*/ 1021734 w 2056660"/>
              <a:gd name="connsiteY1" fmla="*/ 0 h 1675470"/>
              <a:gd name="connsiteX2" fmla="*/ 2056660 w 2056660"/>
              <a:gd name="connsiteY2" fmla="*/ 1004358 h 1675470"/>
              <a:gd name="connsiteX3" fmla="*/ 964362 w 2056660"/>
              <a:gd name="connsiteY3" fmla="*/ 1462339 h 1675470"/>
              <a:gd name="connsiteX4" fmla="*/ 558745 w 2056660"/>
              <a:gd name="connsiteY4" fmla="*/ 1675470 h 1675470"/>
              <a:gd name="connsiteX5" fmla="*/ 21243 w 2056660"/>
              <a:gd name="connsiteY5" fmla="*/ 1291456 h 1675470"/>
              <a:gd name="connsiteX0" fmla="*/ 111 w 2035528"/>
              <a:gd name="connsiteY0" fmla="*/ 1291456 h 1493660"/>
              <a:gd name="connsiteX1" fmla="*/ 1000602 w 2035528"/>
              <a:gd name="connsiteY1" fmla="*/ 0 h 1493660"/>
              <a:gd name="connsiteX2" fmla="*/ 2035528 w 2035528"/>
              <a:gd name="connsiteY2" fmla="*/ 1004358 h 1493660"/>
              <a:gd name="connsiteX3" fmla="*/ 943230 w 2035528"/>
              <a:gd name="connsiteY3" fmla="*/ 1462339 h 1493660"/>
              <a:gd name="connsiteX4" fmla="*/ 111 w 2035528"/>
              <a:gd name="connsiteY4" fmla="*/ 1291456 h 1493660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335631"/>
              <a:gd name="connsiteX1" fmla="*/ 1002230 w 2037156"/>
              <a:gd name="connsiteY1" fmla="*/ 0 h 1335631"/>
              <a:gd name="connsiteX2" fmla="*/ 2037156 w 2037156"/>
              <a:gd name="connsiteY2" fmla="*/ 1004358 h 1335631"/>
              <a:gd name="connsiteX3" fmla="*/ 1117554 w 2037156"/>
              <a:gd name="connsiteY3" fmla="*/ 1301689 h 1335631"/>
              <a:gd name="connsiteX4" fmla="*/ 1739 w 2037156"/>
              <a:gd name="connsiteY4" fmla="*/ 1291456 h 1335631"/>
              <a:gd name="connsiteX0" fmla="*/ 1739 w 2037156"/>
              <a:gd name="connsiteY0" fmla="*/ 1291456 h 1594845"/>
              <a:gd name="connsiteX1" fmla="*/ 1002230 w 2037156"/>
              <a:gd name="connsiteY1" fmla="*/ 0 h 1594845"/>
              <a:gd name="connsiteX2" fmla="*/ 2037156 w 2037156"/>
              <a:gd name="connsiteY2" fmla="*/ 1004358 h 1594845"/>
              <a:gd name="connsiteX3" fmla="*/ 1117554 w 2037156"/>
              <a:gd name="connsiteY3" fmla="*/ 1301689 h 1594845"/>
              <a:gd name="connsiteX4" fmla="*/ 1739 w 2037156"/>
              <a:gd name="connsiteY4" fmla="*/ 1291456 h 1594845"/>
              <a:gd name="connsiteX0" fmla="*/ 1739 w 2037156"/>
              <a:gd name="connsiteY0" fmla="*/ 1291456 h 1828401"/>
              <a:gd name="connsiteX1" fmla="*/ 1002230 w 2037156"/>
              <a:gd name="connsiteY1" fmla="*/ 0 h 1828401"/>
              <a:gd name="connsiteX2" fmla="*/ 2037156 w 2037156"/>
              <a:gd name="connsiteY2" fmla="*/ 1004358 h 1828401"/>
              <a:gd name="connsiteX3" fmla="*/ 1117554 w 2037156"/>
              <a:gd name="connsiteY3" fmla="*/ 1301689 h 1828401"/>
              <a:gd name="connsiteX4" fmla="*/ 1739 w 2037156"/>
              <a:gd name="connsiteY4" fmla="*/ 1291456 h 1828401"/>
              <a:gd name="connsiteX0" fmla="*/ 1739 w 2037156"/>
              <a:gd name="connsiteY0" fmla="*/ 1291456 h 1844960"/>
              <a:gd name="connsiteX1" fmla="*/ 1002230 w 2037156"/>
              <a:gd name="connsiteY1" fmla="*/ 0 h 1844960"/>
              <a:gd name="connsiteX2" fmla="*/ 2037156 w 2037156"/>
              <a:gd name="connsiteY2" fmla="*/ 1004358 h 1844960"/>
              <a:gd name="connsiteX3" fmla="*/ 1117554 w 2037156"/>
              <a:gd name="connsiteY3" fmla="*/ 1301689 h 1844960"/>
              <a:gd name="connsiteX4" fmla="*/ 1739 w 2037156"/>
              <a:gd name="connsiteY4" fmla="*/ 1291456 h 1844960"/>
              <a:gd name="connsiteX0" fmla="*/ 23536 w 2058953"/>
              <a:gd name="connsiteY0" fmla="*/ 1291456 h 2005147"/>
              <a:gd name="connsiteX1" fmla="*/ 1024027 w 2058953"/>
              <a:gd name="connsiteY1" fmla="*/ 0 h 2005147"/>
              <a:gd name="connsiteX2" fmla="*/ 2058953 w 2058953"/>
              <a:gd name="connsiteY2" fmla="*/ 1004358 h 2005147"/>
              <a:gd name="connsiteX3" fmla="*/ 1139351 w 2058953"/>
              <a:gd name="connsiteY3" fmla="*/ 1301689 h 2005147"/>
              <a:gd name="connsiteX4" fmla="*/ 383318 w 2058953"/>
              <a:gd name="connsiteY4" fmla="*/ 2005144 h 2005147"/>
              <a:gd name="connsiteX5" fmla="*/ 23536 w 2058953"/>
              <a:gd name="connsiteY5" fmla="*/ 1291456 h 2005147"/>
              <a:gd name="connsiteX0" fmla="*/ 4493 w 2039910"/>
              <a:gd name="connsiteY0" fmla="*/ 1291456 h 2005147"/>
              <a:gd name="connsiteX1" fmla="*/ 1004984 w 2039910"/>
              <a:gd name="connsiteY1" fmla="*/ 0 h 2005147"/>
              <a:gd name="connsiteX2" fmla="*/ 2039910 w 2039910"/>
              <a:gd name="connsiteY2" fmla="*/ 1004358 h 2005147"/>
              <a:gd name="connsiteX3" fmla="*/ 1120308 w 2039910"/>
              <a:gd name="connsiteY3" fmla="*/ 1301689 h 2005147"/>
              <a:gd name="connsiteX4" fmla="*/ 364275 w 2039910"/>
              <a:gd name="connsiteY4" fmla="*/ 2005144 h 2005147"/>
              <a:gd name="connsiteX5" fmla="*/ 4493 w 2039910"/>
              <a:gd name="connsiteY5" fmla="*/ 1291456 h 2005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9910" h="2005147">
                <a:moveTo>
                  <a:pt x="4493" y="1291456"/>
                </a:moveTo>
                <a:cubicBezTo>
                  <a:pt x="42629" y="934378"/>
                  <a:pt x="113195" y="190132"/>
                  <a:pt x="1004984" y="0"/>
                </a:cubicBezTo>
                <a:cubicBezTo>
                  <a:pt x="1727842" y="14980"/>
                  <a:pt x="2019456" y="746882"/>
                  <a:pt x="2039910" y="1004358"/>
                </a:cubicBezTo>
                <a:cubicBezTo>
                  <a:pt x="1740806" y="1029020"/>
                  <a:pt x="1348813" y="1108508"/>
                  <a:pt x="1120308" y="1301689"/>
                </a:cubicBezTo>
                <a:cubicBezTo>
                  <a:pt x="865101" y="1431096"/>
                  <a:pt x="550244" y="2006849"/>
                  <a:pt x="364275" y="2005144"/>
                </a:cubicBezTo>
                <a:cubicBezTo>
                  <a:pt x="178306" y="2003439"/>
                  <a:pt x="-33643" y="1648534"/>
                  <a:pt x="4493" y="1291456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Rectangle 3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01526" y="2552402"/>
            <a:ext cx="4352275" cy="947746"/>
          </a:xfrm>
          <a:prstGeom prst="rect">
            <a:avLst/>
          </a:prstGeom>
          <a:solidFill>
            <a:srgbClr val="F4F0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Theorem </a:t>
            </a:r>
            <a:r>
              <a:rPr lang="pl-PL" dirty="0">
                <a:solidFill>
                  <a:schemeClr val="tx1"/>
                </a:solidFill>
              </a:rPr>
              <a:t>A committee scoring rule is noncrossing monotone if and only if it is weakly separable.</a:t>
            </a:r>
          </a:p>
        </p:txBody>
      </p:sp>
      <p:sp>
        <p:nvSpPr>
          <p:cNvPr id="47" name="Prostokąt zaokrąglony 12"/>
          <p:cNvSpPr/>
          <p:nvPr/>
        </p:nvSpPr>
        <p:spPr>
          <a:xfrm>
            <a:off x="115074" y="3659707"/>
            <a:ext cx="4338728" cy="2295003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Weakly Separable Rules</a:t>
            </a:r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4892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38729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418177" y="3724950"/>
            <a:ext cx="1335896" cy="584775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1600" dirty="0">
                <a:solidFill>
                  <a:srgbClr val="FF0000"/>
                </a:solidFill>
              </a:rPr>
              <a:t>Committee</a:t>
            </a:r>
          </a:p>
          <a:p>
            <a:pPr algn="ctr"/>
            <a:r>
              <a:rPr lang="pl-PL" sz="1600" dirty="0">
                <a:solidFill>
                  <a:srgbClr val="FF0000"/>
                </a:solidFill>
              </a:rPr>
              <a:t>monotone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635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Oval 32"/>
          <p:cNvSpPr/>
          <p:nvPr/>
        </p:nvSpPr>
        <p:spPr>
          <a:xfrm rot="19231506">
            <a:off x="5140487" y="3578847"/>
            <a:ext cx="2039910" cy="2005147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73710"/>
              <a:gd name="connsiteY0" fmla="*/ 1290071 h 2578255"/>
              <a:gd name="connsiteX1" fmla="*/ 1026042 w 2073710"/>
              <a:gd name="connsiteY1" fmla="*/ 4472 h 2578255"/>
              <a:gd name="connsiteX2" fmla="*/ 2035417 w 2073710"/>
              <a:gd name="connsiteY2" fmla="*/ 1002973 h 2578255"/>
              <a:gd name="connsiteX3" fmla="*/ 1026042 w 2073710"/>
              <a:gd name="connsiteY3" fmla="*/ 2575670 h 2578255"/>
              <a:gd name="connsiteX4" fmla="*/ 0 w 2073710"/>
              <a:gd name="connsiteY4" fmla="*/ 1290071 h 2578255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35417"/>
              <a:gd name="connsiteY0" fmla="*/ 1290871 h 2579055"/>
              <a:gd name="connsiteX1" fmla="*/ 1026042 w 2035417"/>
              <a:gd name="connsiteY1" fmla="*/ 5272 h 2579055"/>
              <a:gd name="connsiteX2" fmla="*/ 2035417 w 2035417"/>
              <a:gd name="connsiteY2" fmla="*/ 1003773 h 2579055"/>
              <a:gd name="connsiteX3" fmla="*/ 1026042 w 2035417"/>
              <a:gd name="connsiteY3" fmla="*/ 2576470 h 2579055"/>
              <a:gd name="connsiteX4" fmla="*/ 0 w 2035417"/>
              <a:gd name="connsiteY4" fmla="*/ 1290871 h 2579055"/>
              <a:gd name="connsiteX0" fmla="*/ 20 w 2035437"/>
              <a:gd name="connsiteY0" fmla="*/ 1296640 h 2584066"/>
              <a:gd name="connsiteX1" fmla="*/ 1000511 w 2035437"/>
              <a:gd name="connsiteY1" fmla="*/ 5184 h 2584066"/>
              <a:gd name="connsiteX2" fmla="*/ 2035437 w 2035437"/>
              <a:gd name="connsiteY2" fmla="*/ 1009542 h 2584066"/>
              <a:gd name="connsiteX3" fmla="*/ 1026062 w 2035437"/>
              <a:gd name="connsiteY3" fmla="*/ 2582239 h 2584066"/>
              <a:gd name="connsiteX4" fmla="*/ 20 w 2035437"/>
              <a:gd name="connsiteY4" fmla="*/ 1296640 h 2584066"/>
              <a:gd name="connsiteX0" fmla="*/ 3714 w 2039131"/>
              <a:gd name="connsiteY0" fmla="*/ 1296640 h 2514440"/>
              <a:gd name="connsiteX1" fmla="*/ 1004205 w 2039131"/>
              <a:gd name="connsiteY1" fmla="*/ 5184 h 2514440"/>
              <a:gd name="connsiteX2" fmla="*/ 2039131 w 2039131"/>
              <a:gd name="connsiteY2" fmla="*/ 1009542 h 2514440"/>
              <a:gd name="connsiteX3" fmla="*/ 717644 w 2039131"/>
              <a:gd name="connsiteY3" fmla="*/ 2512493 h 2514440"/>
              <a:gd name="connsiteX4" fmla="*/ 3714 w 2039131"/>
              <a:gd name="connsiteY4" fmla="*/ 1296640 h 2514440"/>
              <a:gd name="connsiteX0" fmla="*/ 1757 w 2037174"/>
              <a:gd name="connsiteY0" fmla="*/ 1296640 h 2570716"/>
              <a:gd name="connsiteX1" fmla="*/ 1002248 w 2037174"/>
              <a:gd name="connsiteY1" fmla="*/ 5184 h 2570716"/>
              <a:gd name="connsiteX2" fmla="*/ 2037174 w 2037174"/>
              <a:gd name="connsiteY2" fmla="*/ 1009542 h 2570716"/>
              <a:gd name="connsiteX3" fmla="*/ 715687 w 2037174"/>
              <a:gd name="connsiteY3" fmla="*/ 2512493 h 2570716"/>
              <a:gd name="connsiteX4" fmla="*/ 1757 w 2037174"/>
              <a:gd name="connsiteY4" fmla="*/ 1296640 h 2570716"/>
              <a:gd name="connsiteX0" fmla="*/ 2709 w 2038489"/>
              <a:gd name="connsiteY0" fmla="*/ 1293527 h 2509752"/>
              <a:gd name="connsiteX1" fmla="*/ 1003200 w 2038489"/>
              <a:gd name="connsiteY1" fmla="*/ 2071 h 2509752"/>
              <a:gd name="connsiteX2" fmla="*/ 2038126 w 2038489"/>
              <a:gd name="connsiteY2" fmla="*/ 1006429 h 2509752"/>
              <a:gd name="connsiteX3" fmla="*/ 988593 w 2038489"/>
              <a:gd name="connsiteY3" fmla="*/ 1418632 h 2509752"/>
              <a:gd name="connsiteX4" fmla="*/ 716639 w 2038489"/>
              <a:gd name="connsiteY4" fmla="*/ 2509380 h 2509752"/>
              <a:gd name="connsiteX5" fmla="*/ 2709 w 2038489"/>
              <a:gd name="connsiteY5" fmla="*/ 1293527 h 2509752"/>
              <a:gd name="connsiteX0" fmla="*/ 2709 w 2038466"/>
              <a:gd name="connsiteY0" fmla="*/ 1293527 h 2509752"/>
              <a:gd name="connsiteX1" fmla="*/ 1003200 w 2038466"/>
              <a:gd name="connsiteY1" fmla="*/ 2071 h 2509752"/>
              <a:gd name="connsiteX2" fmla="*/ 2038126 w 2038466"/>
              <a:gd name="connsiteY2" fmla="*/ 1006429 h 2509752"/>
              <a:gd name="connsiteX3" fmla="*/ 988593 w 2038466"/>
              <a:gd name="connsiteY3" fmla="*/ 1418632 h 2509752"/>
              <a:gd name="connsiteX4" fmla="*/ 716639 w 2038466"/>
              <a:gd name="connsiteY4" fmla="*/ 2509380 h 2509752"/>
              <a:gd name="connsiteX5" fmla="*/ 2709 w 2038466"/>
              <a:gd name="connsiteY5" fmla="*/ 1293527 h 2509752"/>
              <a:gd name="connsiteX0" fmla="*/ 2709 w 2038126"/>
              <a:gd name="connsiteY0" fmla="*/ 1293527 h 2509752"/>
              <a:gd name="connsiteX1" fmla="*/ 1003200 w 2038126"/>
              <a:gd name="connsiteY1" fmla="*/ 2071 h 2509752"/>
              <a:gd name="connsiteX2" fmla="*/ 2038126 w 2038126"/>
              <a:gd name="connsiteY2" fmla="*/ 1006429 h 2509752"/>
              <a:gd name="connsiteX3" fmla="*/ 988593 w 2038126"/>
              <a:gd name="connsiteY3" fmla="*/ 1418632 h 2509752"/>
              <a:gd name="connsiteX4" fmla="*/ 716639 w 2038126"/>
              <a:gd name="connsiteY4" fmla="*/ 2509380 h 2509752"/>
              <a:gd name="connsiteX5" fmla="*/ 2709 w 2038126"/>
              <a:gd name="connsiteY5" fmla="*/ 1293527 h 2509752"/>
              <a:gd name="connsiteX0" fmla="*/ 2697 w 2038114"/>
              <a:gd name="connsiteY0" fmla="*/ 1293527 h 2510294"/>
              <a:gd name="connsiteX1" fmla="*/ 1003188 w 2038114"/>
              <a:gd name="connsiteY1" fmla="*/ 2071 h 2510294"/>
              <a:gd name="connsiteX2" fmla="*/ 2038114 w 2038114"/>
              <a:gd name="connsiteY2" fmla="*/ 1006429 h 2510294"/>
              <a:gd name="connsiteX3" fmla="*/ 969947 w 2038114"/>
              <a:gd name="connsiteY3" fmla="*/ 1484284 h 2510294"/>
              <a:gd name="connsiteX4" fmla="*/ 716627 w 2038114"/>
              <a:gd name="connsiteY4" fmla="*/ 2509380 h 2510294"/>
              <a:gd name="connsiteX5" fmla="*/ 2697 w 2038114"/>
              <a:gd name="connsiteY5" fmla="*/ 1293527 h 2510294"/>
              <a:gd name="connsiteX0" fmla="*/ 1765 w 2037182"/>
              <a:gd name="connsiteY0" fmla="*/ 1293527 h 2617317"/>
              <a:gd name="connsiteX1" fmla="*/ 1002256 w 2037182"/>
              <a:gd name="connsiteY1" fmla="*/ 2071 h 2617317"/>
              <a:gd name="connsiteX2" fmla="*/ 2037182 w 2037182"/>
              <a:gd name="connsiteY2" fmla="*/ 1006429 h 2617317"/>
              <a:gd name="connsiteX3" fmla="*/ 969015 w 2037182"/>
              <a:gd name="connsiteY3" fmla="*/ 1484284 h 2617317"/>
              <a:gd name="connsiteX4" fmla="*/ 715695 w 2037182"/>
              <a:gd name="connsiteY4" fmla="*/ 2509380 h 2617317"/>
              <a:gd name="connsiteX5" fmla="*/ 1765 w 2037182"/>
              <a:gd name="connsiteY5" fmla="*/ 1293527 h 2617317"/>
              <a:gd name="connsiteX0" fmla="*/ 2679 w 2038096"/>
              <a:gd name="connsiteY0" fmla="*/ 1293527 h 2510101"/>
              <a:gd name="connsiteX1" fmla="*/ 1003170 w 2038096"/>
              <a:gd name="connsiteY1" fmla="*/ 2071 h 2510101"/>
              <a:gd name="connsiteX2" fmla="*/ 2038096 w 2038096"/>
              <a:gd name="connsiteY2" fmla="*/ 1006429 h 2510101"/>
              <a:gd name="connsiteX3" fmla="*/ 945798 w 2038096"/>
              <a:gd name="connsiteY3" fmla="*/ 1464410 h 2510101"/>
              <a:gd name="connsiteX4" fmla="*/ 716609 w 2038096"/>
              <a:gd name="connsiteY4" fmla="*/ 2509380 h 2510101"/>
              <a:gd name="connsiteX5" fmla="*/ 2679 w 2038096"/>
              <a:gd name="connsiteY5" fmla="*/ 1293527 h 2510101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923 w 2037340"/>
              <a:gd name="connsiteY0" fmla="*/ 1293527 h 2553017"/>
              <a:gd name="connsiteX1" fmla="*/ 1002414 w 2037340"/>
              <a:gd name="connsiteY1" fmla="*/ 2071 h 2553017"/>
              <a:gd name="connsiteX2" fmla="*/ 2037340 w 2037340"/>
              <a:gd name="connsiteY2" fmla="*/ 1006429 h 2553017"/>
              <a:gd name="connsiteX3" fmla="*/ 945042 w 2037340"/>
              <a:gd name="connsiteY3" fmla="*/ 1464410 h 2553017"/>
              <a:gd name="connsiteX4" fmla="*/ 715853 w 2037340"/>
              <a:gd name="connsiteY4" fmla="*/ 2509380 h 2553017"/>
              <a:gd name="connsiteX5" fmla="*/ 1923 w 2037340"/>
              <a:gd name="connsiteY5" fmla="*/ 1293527 h 2553017"/>
              <a:gd name="connsiteX0" fmla="*/ 1766 w 2037183"/>
              <a:gd name="connsiteY0" fmla="*/ 1293527 h 2545383"/>
              <a:gd name="connsiteX1" fmla="*/ 1002257 w 2037183"/>
              <a:gd name="connsiteY1" fmla="*/ 2071 h 2545383"/>
              <a:gd name="connsiteX2" fmla="*/ 2037183 w 2037183"/>
              <a:gd name="connsiteY2" fmla="*/ 1006429 h 2545383"/>
              <a:gd name="connsiteX3" fmla="*/ 944885 w 2037183"/>
              <a:gd name="connsiteY3" fmla="*/ 1464410 h 2545383"/>
              <a:gd name="connsiteX4" fmla="*/ 715696 w 2037183"/>
              <a:gd name="connsiteY4" fmla="*/ 2509380 h 2545383"/>
              <a:gd name="connsiteX5" fmla="*/ 1766 w 2037183"/>
              <a:gd name="connsiteY5" fmla="*/ 1293527 h 2545383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21243 w 2056660"/>
              <a:gd name="connsiteY0" fmla="*/ 1291456 h 1675470"/>
              <a:gd name="connsiteX1" fmla="*/ 1021734 w 2056660"/>
              <a:gd name="connsiteY1" fmla="*/ 0 h 1675470"/>
              <a:gd name="connsiteX2" fmla="*/ 2056660 w 2056660"/>
              <a:gd name="connsiteY2" fmla="*/ 1004358 h 1675470"/>
              <a:gd name="connsiteX3" fmla="*/ 964362 w 2056660"/>
              <a:gd name="connsiteY3" fmla="*/ 1462339 h 1675470"/>
              <a:gd name="connsiteX4" fmla="*/ 558745 w 2056660"/>
              <a:gd name="connsiteY4" fmla="*/ 1675470 h 1675470"/>
              <a:gd name="connsiteX5" fmla="*/ 21243 w 2056660"/>
              <a:gd name="connsiteY5" fmla="*/ 1291456 h 1675470"/>
              <a:gd name="connsiteX0" fmla="*/ 111 w 2035528"/>
              <a:gd name="connsiteY0" fmla="*/ 1291456 h 1493660"/>
              <a:gd name="connsiteX1" fmla="*/ 1000602 w 2035528"/>
              <a:gd name="connsiteY1" fmla="*/ 0 h 1493660"/>
              <a:gd name="connsiteX2" fmla="*/ 2035528 w 2035528"/>
              <a:gd name="connsiteY2" fmla="*/ 1004358 h 1493660"/>
              <a:gd name="connsiteX3" fmla="*/ 943230 w 2035528"/>
              <a:gd name="connsiteY3" fmla="*/ 1462339 h 1493660"/>
              <a:gd name="connsiteX4" fmla="*/ 111 w 2035528"/>
              <a:gd name="connsiteY4" fmla="*/ 1291456 h 1493660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335631"/>
              <a:gd name="connsiteX1" fmla="*/ 1002230 w 2037156"/>
              <a:gd name="connsiteY1" fmla="*/ 0 h 1335631"/>
              <a:gd name="connsiteX2" fmla="*/ 2037156 w 2037156"/>
              <a:gd name="connsiteY2" fmla="*/ 1004358 h 1335631"/>
              <a:gd name="connsiteX3" fmla="*/ 1117554 w 2037156"/>
              <a:gd name="connsiteY3" fmla="*/ 1301689 h 1335631"/>
              <a:gd name="connsiteX4" fmla="*/ 1739 w 2037156"/>
              <a:gd name="connsiteY4" fmla="*/ 1291456 h 1335631"/>
              <a:gd name="connsiteX0" fmla="*/ 1739 w 2037156"/>
              <a:gd name="connsiteY0" fmla="*/ 1291456 h 1594845"/>
              <a:gd name="connsiteX1" fmla="*/ 1002230 w 2037156"/>
              <a:gd name="connsiteY1" fmla="*/ 0 h 1594845"/>
              <a:gd name="connsiteX2" fmla="*/ 2037156 w 2037156"/>
              <a:gd name="connsiteY2" fmla="*/ 1004358 h 1594845"/>
              <a:gd name="connsiteX3" fmla="*/ 1117554 w 2037156"/>
              <a:gd name="connsiteY3" fmla="*/ 1301689 h 1594845"/>
              <a:gd name="connsiteX4" fmla="*/ 1739 w 2037156"/>
              <a:gd name="connsiteY4" fmla="*/ 1291456 h 1594845"/>
              <a:gd name="connsiteX0" fmla="*/ 1739 w 2037156"/>
              <a:gd name="connsiteY0" fmla="*/ 1291456 h 1828401"/>
              <a:gd name="connsiteX1" fmla="*/ 1002230 w 2037156"/>
              <a:gd name="connsiteY1" fmla="*/ 0 h 1828401"/>
              <a:gd name="connsiteX2" fmla="*/ 2037156 w 2037156"/>
              <a:gd name="connsiteY2" fmla="*/ 1004358 h 1828401"/>
              <a:gd name="connsiteX3" fmla="*/ 1117554 w 2037156"/>
              <a:gd name="connsiteY3" fmla="*/ 1301689 h 1828401"/>
              <a:gd name="connsiteX4" fmla="*/ 1739 w 2037156"/>
              <a:gd name="connsiteY4" fmla="*/ 1291456 h 1828401"/>
              <a:gd name="connsiteX0" fmla="*/ 1739 w 2037156"/>
              <a:gd name="connsiteY0" fmla="*/ 1291456 h 1844960"/>
              <a:gd name="connsiteX1" fmla="*/ 1002230 w 2037156"/>
              <a:gd name="connsiteY1" fmla="*/ 0 h 1844960"/>
              <a:gd name="connsiteX2" fmla="*/ 2037156 w 2037156"/>
              <a:gd name="connsiteY2" fmla="*/ 1004358 h 1844960"/>
              <a:gd name="connsiteX3" fmla="*/ 1117554 w 2037156"/>
              <a:gd name="connsiteY3" fmla="*/ 1301689 h 1844960"/>
              <a:gd name="connsiteX4" fmla="*/ 1739 w 2037156"/>
              <a:gd name="connsiteY4" fmla="*/ 1291456 h 1844960"/>
              <a:gd name="connsiteX0" fmla="*/ 23536 w 2058953"/>
              <a:gd name="connsiteY0" fmla="*/ 1291456 h 2005147"/>
              <a:gd name="connsiteX1" fmla="*/ 1024027 w 2058953"/>
              <a:gd name="connsiteY1" fmla="*/ 0 h 2005147"/>
              <a:gd name="connsiteX2" fmla="*/ 2058953 w 2058953"/>
              <a:gd name="connsiteY2" fmla="*/ 1004358 h 2005147"/>
              <a:gd name="connsiteX3" fmla="*/ 1139351 w 2058953"/>
              <a:gd name="connsiteY3" fmla="*/ 1301689 h 2005147"/>
              <a:gd name="connsiteX4" fmla="*/ 383318 w 2058953"/>
              <a:gd name="connsiteY4" fmla="*/ 2005144 h 2005147"/>
              <a:gd name="connsiteX5" fmla="*/ 23536 w 2058953"/>
              <a:gd name="connsiteY5" fmla="*/ 1291456 h 2005147"/>
              <a:gd name="connsiteX0" fmla="*/ 4493 w 2039910"/>
              <a:gd name="connsiteY0" fmla="*/ 1291456 h 2005147"/>
              <a:gd name="connsiteX1" fmla="*/ 1004984 w 2039910"/>
              <a:gd name="connsiteY1" fmla="*/ 0 h 2005147"/>
              <a:gd name="connsiteX2" fmla="*/ 2039910 w 2039910"/>
              <a:gd name="connsiteY2" fmla="*/ 1004358 h 2005147"/>
              <a:gd name="connsiteX3" fmla="*/ 1120308 w 2039910"/>
              <a:gd name="connsiteY3" fmla="*/ 1301689 h 2005147"/>
              <a:gd name="connsiteX4" fmla="*/ 364275 w 2039910"/>
              <a:gd name="connsiteY4" fmla="*/ 2005144 h 2005147"/>
              <a:gd name="connsiteX5" fmla="*/ 4493 w 2039910"/>
              <a:gd name="connsiteY5" fmla="*/ 1291456 h 2005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9910" h="2005147">
                <a:moveTo>
                  <a:pt x="4493" y="1291456"/>
                </a:moveTo>
                <a:cubicBezTo>
                  <a:pt x="42629" y="934378"/>
                  <a:pt x="113195" y="190132"/>
                  <a:pt x="1004984" y="0"/>
                </a:cubicBezTo>
                <a:cubicBezTo>
                  <a:pt x="1727842" y="14980"/>
                  <a:pt x="2019456" y="746882"/>
                  <a:pt x="2039910" y="1004358"/>
                </a:cubicBezTo>
                <a:cubicBezTo>
                  <a:pt x="1740806" y="1029020"/>
                  <a:pt x="1348813" y="1108508"/>
                  <a:pt x="1120308" y="1301689"/>
                </a:cubicBezTo>
                <a:cubicBezTo>
                  <a:pt x="865101" y="1431096"/>
                  <a:pt x="550244" y="2006849"/>
                  <a:pt x="364275" y="2005144"/>
                </a:cubicBezTo>
                <a:cubicBezTo>
                  <a:pt x="178306" y="2003439"/>
                  <a:pt x="-33643" y="1648534"/>
                  <a:pt x="4493" y="1291456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Rectangle 3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01526" y="2552402"/>
            <a:ext cx="4352275" cy="947746"/>
          </a:xfrm>
          <a:prstGeom prst="rect">
            <a:avLst/>
          </a:prstGeom>
          <a:solidFill>
            <a:srgbClr val="F4F0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Theorem </a:t>
            </a:r>
            <a:r>
              <a:rPr lang="pl-PL" dirty="0">
                <a:solidFill>
                  <a:schemeClr val="tx1"/>
                </a:solidFill>
              </a:rPr>
              <a:t>A committee scoring rule is noncrossing monotone if and only if it is weakly separable.</a:t>
            </a:r>
          </a:p>
        </p:txBody>
      </p:sp>
      <p:sp>
        <p:nvSpPr>
          <p:cNvPr id="36" name="Prostokąt zaokrąglony 12"/>
          <p:cNvSpPr/>
          <p:nvPr/>
        </p:nvSpPr>
        <p:spPr>
          <a:xfrm>
            <a:off x="115074" y="3659707"/>
            <a:ext cx="4338728" cy="2295003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Weakly Separable Rules</a:t>
            </a:r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24396" y="5489676"/>
            <a:ext cx="1608852" cy="646331"/>
          </a:xfrm>
          <a:prstGeom prst="rect">
            <a:avLst/>
          </a:prstGeom>
          <a:solidFill>
            <a:schemeClr val="bg1"/>
          </a:solidFill>
          <a:ln w="635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Weakly separable</a:t>
            </a:r>
          </a:p>
        </p:txBody>
      </p:sp>
      <p:sp>
        <p:nvSpPr>
          <p:cNvPr id="30" name="TextBox 29"/>
          <p:cNvSpPr txBox="1"/>
          <p:nvPr/>
        </p:nvSpPr>
        <p:spPr>
          <a:xfrm rot="3752856">
            <a:off x="5014841" y="4824972"/>
            <a:ext cx="13066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/>
              <a:t>separable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657005" y="4314443"/>
            <a:ext cx="1748178" cy="801017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8178" h="801017">
                <a:moveTo>
                  <a:pt x="0" y="29980"/>
                </a:moveTo>
                <a:lnTo>
                  <a:pt x="1523325" y="0"/>
                </a:lnTo>
                <a:cubicBezTo>
                  <a:pt x="1668229" y="262009"/>
                  <a:pt x="1678224" y="524018"/>
                  <a:pt x="1748178" y="801017"/>
                </a:cubicBezTo>
                <a:lnTo>
                  <a:pt x="119922" y="756046"/>
                </a:lnTo>
                <a:lnTo>
                  <a:pt x="0" y="29980"/>
                </a:lnTo>
                <a:close/>
              </a:path>
            </a:pathLst>
          </a:cu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FF0000"/>
                </a:solidFill>
              </a:rPr>
              <a:t>noncrossing monotone</a:t>
            </a:r>
          </a:p>
        </p:txBody>
      </p:sp>
    </p:spTree>
    <p:extLst>
      <p:ext uri="{BB962C8B-B14F-4D97-AF65-F5344CB8AC3E}">
        <p14:creationId xmlns:p14="http://schemas.microsoft.com/office/powerpoint/2010/main" val="355251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185862"/>
            <a:ext cx="8229600" cy="45862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Nature of the Committees</a:t>
            </a:r>
          </a:p>
          <a:p>
            <a:pPr marL="0" indent="0" algn="ctr">
              <a:buNone/>
            </a:pPr>
            <a:r>
              <a:rPr lang="pl-PL" sz="6600" dirty="0"/>
              <a:t>(Diversity</a:t>
            </a:r>
            <a:r>
              <a:rPr lang="en-US" sz="6600" dirty="0"/>
              <a:t>/Coverage</a:t>
            </a:r>
            <a:r>
              <a:rPr lang="pl-PL" sz="6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04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734" y="3328876"/>
            <a:ext cx="959823" cy="102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058" y="1232126"/>
            <a:ext cx="884576" cy="1289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4505"/>
            <a:ext cx="9144000" cy="720080"/>
          </a:xfrm>
        </p:spPr>
        <p:txBody>
          <a:bodyPr/>
          <a:lstStyle/>
          <a:p>
            <a:pPr algn="ctr"/>
            <a:r>
              <a:rPr lang="pl-PL" dirty="0"/>
              <a:t>What Are We After?</a:t>
            </a:r>
          </a:p>
        </p:txBody>
      </p:sp>
      <p:sp>
        <p:nvSpPr>
          <p:cNvPr id="7" name="TextBox 6"/>
          <p:cNvSpPr txBox="1"/>
          <p:nvPr/>
        </p:nvSpPr>
        <p:spPr>
          <a:xfrm rot="3769082">
            <a:off x="2624919" y="1603083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Committee</a:t>
            </a:r>
            <a:br>
              <a:rPr lang="pl-PL" b="1" dirty="0">
                <a:solidFill>
                  <a:srgbClr val="FF0000"/>
                </a:solidFill>
              </a:rPr>
            </a:br>
            <a:r>
              <a:rPr lang="pl-PL" b="1" dirty="0">
                <a:solidFill>
                  <a:srgbClr val="FF0000"/>
                </a:solidFill>
              </a:rPr>
              <a:t>monotonicity</a:t>
            </a:r>
          </a:p>
        </p:txBody>
      </p:sp>
      <p:sp>
        <p:nvSpPr>
          <p:cNvPr id="8" name="TextBox 7"/>
          <p:cNvSpPr txBox="1"/>
          <p:nvPr/>
        </p:nvSpPr>
        <p:spPr>
          <a:xfrm rot="20261312">
            <a:off x="4901045" y="2232741"/>
            <a:ext cx="1003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Gehrlein</a:t>
            </a:r>
            <a:br>
              <a:rPr lang="pl-PL" b="1" dirty="0">
                <a:solidFill>
                  <a:srgbClr val="0070C0"/>
                </a:solidFill>
              </a:rPr>
            </a:br>
            <a:r>
              <a:rPr lang="pl-PL" b="1" dirty="0">
                <a:solidFill>
                  <a:srgbClr val="0070C0"/>
                </a:solidFill>
              </a:rPr>
              <a:t>stability</a:t>
            </a:r>
          </a:p>
        </p:txBody>
      </p:sp>
      <p:sp>
        <p:nvSpPr>
          <p:cNvPr id="9" name="TextBox 8"/>
          <p:cNvSpPr txBox="1"/>
          <p:nvPr/>
        </p:nvSpPr>
        <p:spPr>
          <a:xfrm rot="21165559">
            <a:off x="4204064" y="2103717"/>
            <a:ext cx="935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k-Borda</a:t>
            </a:r>
          </a:p>
        </p:txBody>
      </p:sp>
      <p:sp>
        <p:nvSpPr>
          <p:cNvPr id="10" name="TextBox 9"/>
          <p:cNvSpPr txBox="1"/>
          <p:nvPr/>
        </p:nvSpPr>
        <p:spPr>
          <a:xfrm rot="1389884">
            <a:off x="4210843" y="264998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NED</a:t>
            </a:r>
          </a:p>
        </p:txBody>
      </p:sp>
      <p:sp>
        <p:nvSpPr>
          <p:cNvPr id="11" name="TextBox 10"/>
          <p:cNvSpPr txBox="1"/>
          <p:nvPr/>
        </p:nvSpPr>
        <p:spPr>
          <a:xfrm rot="20630724">
            <a:off x="2582248" y="4196649"/>
            <a:ext cx="2309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F1DFF"/>
                </a:solidFill>
              </a:rPr>
              <a:t>Chamberlin—Courant</a:t>
            </a:r>
          </a:p>
        </p:txBody>
      </p:sp>
      <p:sp>
        <p:nvSpPr>
          <p:cNvPr id="12" name="TextBox 11"/>
          <p:cNvSpPr txBox="1"/>
          <p:nvPr/>
        </p:nvSpPr>
        <p:spPr>
          <a:xfrm rot="5138120">
            <a:off x="5215120" y="4794101"/>
            <a:ext cx="2427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bg2">
                    <a:lumMod val="25000"/>
                  </a:schemeClr>
                </a:solidFill>
              </a:rPr>
              <a:t>justified representation</a:t>
            </a:r>
          </a:p>
        </p:txBody>
      </p:sp>
      <p:sp>
        <p:nvSpPr>
          <p:cNvPr id="13" name="TextBox 12"/>
          <p:cNvSpPr txBox="1"/>
          <p:nvPr/>
        </p:nvSpPr>
        <p:spPr>
          <a:xfrm rot="845464">
            <a:off x="2564800" y="5949321"/>
            <a:ext cx="932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EJR, PJR</a:t>
            </a:r>
          </a:p>
        </p:txBody>
      </p:sp>
      <p:sp>
        <p:nvSpPr>
          <p:cNvPr id="14" name="TextBox 13"/>
          <p:cNvSpPr txBox="1"/>
          <p:nvPr/>
        </p:nvSpPr>
        <p:spPr>
          <a:xfrm rot="21342146">
            <a:off x="3640736" y="6002529"/>
            <a:ext cx="2672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Dummet’s Proportionality</a:t>
            </a:r>
          </a:p>
        </p:txBody>
      </p:sp>
      <p:sp>
        <p:nvSpPr>
          <p:cNvPr id="17" name="TextBox 16"/>
          <p:cNvSpPr txBox="1"/>
          <p:nvPr/>
        </p:nvSpPr>
        <p:spPr>
          <a:xfrm rot="797404">
            <a:off x="5084496" y="4216946"/>
            <a:ext cx="8771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narrow</a:t>
            </a:r>
            <a:br>
              <a:rPr lang="pl-PL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top</a:t>
            </a:r>
          </a:p>
        </p:txBody>
      </p:sp>
      <p:sp>
        <p:nvSpPr>
          <p:cNvPr id="18" name="TextBox 17"/>
          <p:cNvSpPr txBox="1"/>
          <p:nvPr/>
        </p:nvSpPr>
        <p:spPr>
          <a:xfrm rot="21283796">
            <a:off x="3778870" y="4301706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C000"/>
                </a:solidFill>
              </a:rPr>
              <a:t>top-member</a:t>
            </a:r>
            <a:br>
              <a:rPr lang="pl-PL" b="1" dirty="0">
                <a:solidFill>
                  <a:srgbClr val="FFC000"/>
                </a:solidFill>
              </a:rPr>
            </a:br>
            <a:r>
              <a:rPr lang="pl-PL" b="1" dirty="0">
                <a:solidFill>
                  <a:srgbClr val="FFC000"/>
                </a:solidFill>
              </a:rPr>
              <a:t>monotonicity</a:t>
            </a:r>
          </a:p>
        </p:txBody>
      </p:sp>
      <p:sp>
        <p:nvSpPr>
          <p:cNvPr id="19" name="TextBox 18"/>
          <p:cNvSpPr txBox="1"/>
          <p:nvPr/>
        </p:nvSpPr>
        <p:spPr>
          <a:xfrm rot="21118622">
            <a:off x="2621770" y="2603077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7030A0"/>
                </a:solidFill>
              </a:rPr>
              <a:t>non-crossing</a:t>
            </a:r>
            <a:br>
              <a:rPr lang="pl-PL" b="1" dirty="0">
                <a:solidFill>
                  <a:srgbClr val="7030A0"/>
                </a:solidFill>
              </a:rPr>
            </a:br>
            <a:r>
              <a:rPr lang="pl-PL" b="1" dirty="0">
                <a:solidFill>
                  <a:srgbClr val="7030A0"/>
                </a:solidFill>
              </a:rPr>
              <a:t>monotonicity</a:t>
            </a:r>
          </a:p>
        </p:txBody>
      </p:sp>
      <p:sp>
        <p:nvSpPr>
          <p:cNvPr id="20" name="TextBox 19"/>
          <p:cNvSpPr txBox="1"/>
          <p:nvPr/>
        </p:nvSpPr>
        <p:spPr>
          <a:xfrm rot="21333570">
            <a:off x="3378062" y="5781898"/>
            <a:ext cx="556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/>
              <a:t>PAV</a:t>
            </a:r>
          </a:p>
        </p:txBody>
      </p:sp>
      <p:sp>
        <p:nvSpPr>
          <p:cNvPr id="21" name="TextBox 20"/>
          <p:cNvSpPr txBox="1"/>
          <p:nvPr/>
        </p:nvSpPr>
        <p:spPr>
          <a:xfrm rot="835022">
            <a:off x="2827991" y="5134752"/>
            <a:ext cx="541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CC00"/>
                </a:solidFill>
              </a:rPr>
              <a:t>STV</a:t>
            </a:r>
          </a:p>
        </p:txBody>
      </p:sp>
      <p:sp>
        <p:nvSpPr>
          <p:cNvPr id="22" name="TextBox 21"/>
          <p:cNvSpPr txBox="1"/>
          <p:nvPr/>
        </p:nvSpPr>
        <p:spPr>
          <a:xfrm rot="17752764">
            <a:off x="5433988" y="4922588"/>
            <a:ext cx="951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Monroe</a:t>
            </a:r>
          </a:p>
        </p:txBody>
      </p:sp>
      <p:sp>
        <p:nvSpPr>
          <p:cNvPr id="23" name="TextBox 22"/>
          <p:cNvSpPr txBox="1"/>
          <p:nvPr/>
        </p:nvSpPr>
        <p:spPr>
          <a:xfrm rot="912290">
            <a:off x="5596014" y="2911444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00FF"/>
                </a:solidFill>
              </a:rPr>
              <a:t>SNTV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42872" y="1127095"/>
            <a:ext cx="2443165" cy="5201423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Applicatons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Shortlisting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Jobs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Awards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Competitions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Movie selection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One movie per passenger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Proportional to interest?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Parliamentary elections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National level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Company level or internal level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653212" y="1127095"/>
            <a:ext cx="2381250" cy="1933921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Axioms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Committee Monotonicity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Dummet’s Proportionality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...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653212" y="3171826"/>
            <a:ext cx="2381250" cy="3156692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Algorithms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Efficient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Poly-time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FPT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Approx.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Heuristics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NP-hardness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W[]-hard.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Inapprox.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600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42871" y="6431762"/>
            <a:ext cx="8891591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[FSST17] P. Faliszewski, P. Skowron, A. Slinko, N</a:t>
            </a:r>
            <a:r>
              <a:rPr lang="pl-PL" sz="1400" dirty="0" smtClean="0"/>
              <a:t>.</a:t>
            </a:r>
            <a:r>
              <a:rPr lang="en-US" sz="1400" dirty="0" smtClean="0"/>
              <a:t> </a:t>
            </a:r>
            <a:r>
              <a:rPr lang="pl-PL" sz="1400" dirty="0" smtClean="0"/>
              <a:t>Talmon</a:t>
            </a:r>
            <a:r>
              <a:rPr lang="pl-PL" sz="1400" dirty="0"/>
              <a:t>, Multiwinner Voting: A New Challenge for Social Choice Theory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586038" y="1127095"/>
            <a:ext cx="406717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Excellence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treated identically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Diversity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at most one gets in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Proportionality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outcome proportional to support 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</p:txBody>
      </p:sp>
    </p:spTree>
    <p:extLst>
      <p:ext uri="{BB962C8B-B14F-4D97-AF65-F5344CB8AC3E}">
        <p14:creationId xmlns:p14="http://schemas.microsoft.com/office/powerpoint/2010/main" val="365178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  <p:bldP spid="13" grpId="0"/>
      <p:bldP spid="14" grpId="0"/>
      <p:bldP spid="19" grpId="0"/>
      <p:bldP spid="20" grpId="0"/>
      <p:bldP spid="21" grpId="0"/>
      <p:bldP spid="22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Which</a:t>
            </a:r>
            <a:r>
              <a:rPr lang="pl-PL" dirty="0"/>
              <a:t> </a:t>
            </a:r>
            <a:r>
              <a:rPr lang="pl-PL" dirty="0" err="1"/>
              <a:t>movies</a:t>
            </a:r>
            <a:r>
              <a:rPr lang="pl-PL" dirty="0"/>
              <a:t> to </a:t>
            </a:r>
            <a:r>
              <a:rPr lang="pl-PL" dirty="0" err="1"/>
              <a:t>put</a:t>
            </a:r>
            <a:r>
              <a:rPr lang="pl-PL" dirty="0"/>
              <a:t> on a </a:t>
            </a:r>
            <a:r>
              <a:rPr lang="pl-PL" dirty="0" err="1"/>
              <a:t>plane</a:t>
            </a:r>
            <a:r>
              <a:rPr lang="pl-PL" dirty="0"/>
              <a:t>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9"/>
            <a:ext cx="4695825" cy="128144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We have the following </a:t>
            </a:r>
            <a:r>
              <a:rPr lang="en-US" dirty="0"/>
              <a:t>movies: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577" y="1195564"/>
            <a:ext cx="2829223" cy="132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4" descr="bob-c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326" y="5274484"/>
            <a:ext cx="648072" cy="1204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jaśnienie owalne 5"/>
          <p:cNvSpPr/>
          <p:nvPr/>
        </p:nvSpPr>
        <p:spPr>
          <a:xfrm>
            <a:off x="5491773" y="2778211"/>
            <a:ext cx="3482179" cy="1460329"/>
          </a:xfrm>
          <a:prstGeom prst="wedgeEllipseCallout">
            <a:avLst>
              <a:gd name="adj1" fmla="val 27160"/>
              <a:gd name="adj2" fmla="val 103127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tx1"/>
                </a:solidFill>
              </a:rPr>
              <a:t>I can only put 2 movies on the entertainment </a:t>
            </a:r>
            <a:r>
              <a:rPr lang="en-US" sz="1600" dirty="0" smtClean="0">
                <a:solidFill>
                  <a:schemeClr val="tx1"/>
                </a:solidFill>
              </a:rPr>
              <a:t>s</a:t>
            </a:r>
            <a:r>
              <a:rPr lang="pl-PL" sz="1600" dirty="0" smtClean="0">
                <a:solidFill>
                  <a:schemeClr val="tx1"/>
                </a:solidFill>
              </a:rPr>
              <a:t>ystem</a:t>
            </a:r>
            <a:r>
              <a:rPr lang="pl-PL" sz="1600" dirty="0">
                <a:solidFill>
                  <a:schemeClr val="tx1"/>
                </a:solidFill>
              </a:rPr>
              <a:t>… </a:t>
            </a:r>
            <a:r>
              <a:rPr lang="pl-PL" sz="1600" b="1" dirty="0">
                <a:solidFill>
                  <a:schemeClr val="tx1"/>
                </a:solidFill>
              </a:rPr>
              <a:t>which ones to pick?</a:t>
            </a:r>
          </a:p>
        </p:txBody>
      </p:sp>
      <p:pic>
        <p:nvPicPr>
          <p:cNvPr id="1026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457" y="1962934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4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AutoShape 6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AutoShape 8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158" y="1953563"/>
            <a:ext cx="700841" cy="532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11" descr="data:image/jpeg;base64,/9j/4AAQSkZJRgABAQAAAQABAAD/2wCEAAkGBxQTEhUUExQWFBUXFRQVGBUYFRQUFBQUFBQXFxcVHBQYHCggGBolHRgUITEhJSkrLi4uFx80ODMsNygtLisBCgoKBQUFDgUFDisZExkrKysrKysrKysrKysrKysrKysrKysrKysrKysrKysrKysrKysrKysrKysrKysrKysrK//AABEIAPQAzgMBIgACEQEDEQH/xAAcAAAABwEBAAAAAAAAAAAAAAAAAQIDBAYHBQj/xAA6EAACAQIEBAQEBQMEAgMBAAABAhEAAwQSITEFBkFRBxNhcSIygZEjobHB8BRCUjNi0eFTgiRDcjX/xAAUAQEAAAAAAAAAAAAAAAAAAAAA/8QAFBEBAAAAAAAAAAAAAAAAAAAAAP/aAAwDAQACEQMRAD8A3GhQoUAoUKFAKFCiJoDpJNN3roAk+9cHjHNWGw6571xVTY6yQTtK+tB3XvAd/tRW7ysJBB6aH+RWccV8TsOB+AfN6rrl0P8AkaoSeJF9bty67Lm0hVMIYPVV/Wg9C5hQLViDeNhUj8BX/wAoJXT0Jrt4PxswZy+ZbvJI+IRmCn0I3oNTzUFfWqbY8S+GuJTEDbZgVI9wa51/xLV3NvB2GxLj+4Mtu2P/AGag0UGlTVMwnEOIsfjw9tPTOGI6966djjTqD51sqo3ZdYHcpvHqKCwA0M1No4IBBBBEgjUEHse1KBoFg0dNg0ugOioUKAiaE0VCgOaBo6SxoHaFCioDoUnNQzUAJqNiMYikBmAJ6EgUnieKFtCxOX19fbqaxHxH5jAzWrQMupzuTB+kag+lBfucec8Nh1I85GaDEEn4ukRufyrDuO8bF5s8TOssusjtFccBACW+M9J2X1qNcYtuZgaRQId/hJEQTBjT6RUc3aVctgbn7U0FoFF6PPTYrqcK4Nev620LAEAnsaDn+4p2ziGXRWZR6Myz9q0rAcroLYUoEfSWYTDd/SaicX5HtiShKHsYgnrB7UHA4NzbjbbLkvu8bK5zA+gkzP1rQsB4mOIzqjMg1DKcwPUBhsI0g1kWJwbWnKGQR9JHcGutw/jYRWV7asSIDwSQPUf3CddINB6E5J5rs4kMgHlEGUttEZCoMKeomdN6txrz9yRxJGYKrKlzU5QNLjKPnE6qYFa3y1xdmWLhzENE6ZgI0kdR7UFoU0qm1Mil0CqImhNJNAZohSaOgcmkE0maJqCTQpM0c0BNSGeB7UomudxXHrZRrjmFQSfXt70FN8SOalw9sQJbp0hydvcVgXEcU1x2uNEkxG8fU710ea+NXMReZmb4c7FUIggz++lcW4enXc+9Ag6iSdOxqIbmtTXUFTqxP5CobWj1igJrlJpS2/v+n/FWvlDkbEY1pC5LQMF2UgH0Heg4nAuDPiHyINJEt0Wa9Bcm8mJhrCEiXjXsfWujy3ydYwlsKqrHViNWPerI1wxIEAD5joIGm1BxsTghr+GNj2+9U/idgEZYB1IMkNvOunWrVxXGJ8pumdsttczEdtNq4b2d4s3QCQQXKqY9jQZ3zHwnzLQttGZPluQJ+LZSN46VRLy5SUcHMNOtavzUgyfL8RIG4GhMHUVnPNGHK3Nd9jBBBIG80HNtXmRgR0MjUjb1H61tXhxzImLcgkJfRFlOly3OrDuVMH6Vhwuben2NT+D8WfDXrd+0xVkYMII1B0ZT/tI0j1oPW2GfQAkSdjsDFSBWecseJWDxbraM4e60MoeMheJYB9hOtX9HkA0Ds0qmiaVNAKKaBagDQBaD0A1ExoJE0Jo6KgS9ZX4m8aGUhj+GkqFG1y6dwe4ArTMfcIttl+aIHuev03rDPEa1nEJJS2So667tc9p60GYXHJbMTrM/8ULdgtJ6DUmivIZBJ66RVx5f5bzLmuj4Sexn/ug4vDuHteIW2ogwTM6DbUjuauPCfDfzCQ7sZ0OURA7TVk5V4BqQAAPhU+ijsevStCwFlVWflUaD9zQVfgvh1hLUTbzRqJEz6k1d7dkIoAAQDbQCPYVGS67fIMidXbQ+4HWgFtzPxOe5kie8bUDj3Z+QZz3PyD1NRr9kHRwbzkSLcxbHuO3vUtidtvTpHWomLbyrVwj5yrGfYaCg5+NcWUJuXbWHUA/Kq6T3MCq1xHi+EjKt4XH3klSSOvtVF4lwnFcQdnu3nFvOQqsdAi/3abg1Ks+FVlhJxRtiJJMACNySdqCZzIyPY8xMroDqQZgTqNNqo3H8IFXKBoCGGpJgbj13p3mLh2Cw5NrCYy/irh0KogNontm/u+gpPDMVexbjD3L1nCoqEvdujLCpE+pbX5fSgqrLSZqVi8IylmEvbzsi3cpVXjYgHuKjJaoLByvZs3HyXiysY8tgDGZZIBI2969PcNxha2haDKIQw2MrrXke3beC6g5Vyyw/sJ+X2961/wAP+bMWqJg7uF8y4RFh3YW1+ISMzakrtqAd6DaQ1HXF5ZwmLRbjYy5bZ3YFbdoHy7KgaqHIlpOutdmgOhQmhQCktRmkXTp0360E0GgRRxSWoOLzNiSlhiujEQvuTH71g/OXERbV7QJL6522BjcR9fsK3nmIDyvr9m3H5ivM/GEMgEz5pZzJ10YhhPuaDkNY/EVe7KO3zEf81u/DeHTbSPlCHKTqZETWKcUcC/PYID6fCPzrb+VcaHs28rZgOp6yv5HSg7XCbIA0M6D9da69s6ft0FchdNu23TXWpoxSqpcjQCTQTrxETcIjffT6gVRuLeJqDE/0+FTzgn+o4+UdCR7VTOb+bMVj8ScFhR5aTDtO4G7EjZasPJ/L+GwEzNy40ZnJER2A6Cg0rh+LFxA8Rp+tJx7hlIB6VxsDzPh8xtZguh0JGka9KqPOviTZw2a3Yy37vyzJFtQQdTGpNBC5p5hWyy2kKgjVgNTBOgCjVmJ/tqvrwe/xIu7t5Fi0fxDcf4U0k5o0JiPhG3U1VuEl8TiWKLmu3CGUT7ZgD37Vot3ki/etNhWJRQly7Mwr4po8tCeqgEgz1jtQVy9xfCYWEwuLuFgIzJZti367iSJjqarGKRsTnuD4mjM2munUdqs1rkjENiA+MFqwiqoYW8skIuUQqyJO5Pek8ucMRca3lC55MFBMHNpqSetBExii5wqxA1X9VYg/UyKprN9KsmHZhgNNlxDgeoIXb86rt5ddO9A/gsTkLyCQy5SAehPUbEVseF4czcN4fcBBKnDOhWc6urE3CWPTKAI/21knB7am/Zz2muqXUG0pym4ZjJPqSK9HctcDuratJeARbctkUyJds3lgncLos9h60FtVpAJ3Kgn3I1oUC1CaA6FFRigBNMYhvrTxqLjTQdSgRQFHQc7i1nMkbRr9v5P0rzzz7wZrOJyxADlgNj5d74tPXMH/ACr0jeWazDnvhy3sahKgkWbw03JAhB98xoMFxTHOxOskH9v0ArQvDjjItubRPzQyHv0is/x1wFpHXfTZhoQPSjw+OZCrKfiQ5gY67j6UHpxFBgzPw/eqP4i8Xv21XC2CFe7cEP8A4iP1mi4Bz9ZvWraKHuYqI8lEYknrB0k6A7x61yrfD8TxLH3reIAtDDoudEuKXYOfhHmLoBqJjtQFw9reGX+nwKHF4x5Nxwudgw3lvlRQe5rhYjgga8y47iS+bEm3ZJuwSdVLKMsjsJq7cY4Zc0wWHy4W0yMHcDJmC/6dnN0zNJJ61UOA8n41MXZa+gw6YbKGuQgzqpLZVj/Wcz9j6UELFclq1u5dwOIN42kZ7gzLmyAfFBXXbpV28HuScFewi4u8gv3Gd1COB5dvI0aL1OxmrfyzgbUNktLbW67kgKASrHWffXSofhbYFvAvbXa3jMUn0W5AoK34k8vHCYq3xLB2wvllfNsqMqsq7uI2kSD9DVu4LxyzjcOLlhjcU/MkgXLTf4ss/Y9RXY5gwwuWTP8Aidd6yHFcuL5puYa82EvjUshKqx6So2oLdxDhgaQTcg/Dl0Ej36iuJiMXZs5rVn475BFuzb1CsRlD3H2RAO+tR14FxW+IxT3MRbBMKt9LKNpucozGpWG5YxNu2ypat2E3hPiLe7UFZ4zhEw+HTDKc5RSS22Z2JLNBqiYq3B9Kv3E+BshLM+YsfbQ71W+L8OGXMNtdukdKCw+CvCRiOIKzglcOhu+nmfKk/c/avQoOutYH4Pc3YPh64j+pZ1e6bYUqjP8AAoO8basa2XhfM2CxJ/AxVm4dDlzhW17qdZoOxnoB52pcEUWWgINSw1FQoCZ6hYxtRU81BxvSg7VClUlhQRsZdCqSZ9hvNZHz/wAXezbFxB/8i+7WrSAklLeXICI+YyWPvWt462SjBdCRv6+vpVUPKiYi6XxKEZRltAMZtmD+JmH907dpoMD4zytfwZQ37S5SqtBaQASB8RGxOtc7jt5S5NtfLRlAKg5gY9e3vWpeMPDcRbtLmPm2QY8wfOI1AYdAOsaVkBBgnWOuh/kUFg5DtWr2NtpiLlxAqFUNphactO2cayQTV+wvCxwPiCYkM9zAXx5N1m1NlnMrnPWCJB03NZi3DbmEuW3uQGhbqBWBkd5G3Stx5d4ja4hgpdA6ODbuods2xM9+oPpQWriOCVtRqCAQ4MzIGo9K5r8NG7sSJmP29K4HCbuO4aps+U/EcGP9N7bAYmwvRCjfOAIipjczvcWbPD8Ux738uGtKfViSxH/5FB0lxq2kfE3PgS0jGJAUADTXaSdAPWuV4UOw4d5twR5+Iv3gDvDtofbc1yMRwvEY9lt4i4hQMGNiyCmFQD/Jj8V1999PSr3cRFVLSABVUKoGwCCBp9KDrKgZI7is6545fm4lxCbZRgSV0zDqKvFjGhNCRt6afY1S/ELjwSw5B2G89T0HrQJ4ZxTybi2w2cP8qz8U9QfWrVeufCd9q83cKxt+5ibeVjm8xXG5jKfy0rfcPxM5Bm+bYwJmgzjnR712/aw+HUtcun4QNNRP2H/FVzjXmWbf9PeXLcU6wcwMdc30rQeKYlLOMw2L+XyrhV5P/wBdwEMw9pFS/Ebk5cWpu29LmUspGzEjNBHYjrQYNcIB0703P8Gh+9dK9whxh2xDFUAu+VkJOcuPmgelcugtPL/P+Pwh/CxLMv8A47pN1Psx0+hrUOV/GmzchMdbNlv/ACpLW2O0lYlfzrBqUpoPY/D8bav2xcs3Fu2zs6kEfl19KkRXkbgHMWJwb58Nea0Z1WSbb+jKdDWzcneMti6Bbxy+Q5/+1RNlvfqh+4oNTNc7iQ0FdFHVlDKQykSGBkEHaIrncU2H870HcmiNChQCKbK9KcNReIY1LNt7t1gqIpZmPQD9/SgrfiDwK5jMJctW8mb4XUsxQZkMkE7ZSJBrDeceb7l3LYFizYW02WLbC4HyjLBaBKTP3ro+IfiPdxxNqyXs4bbLOV7gj5nI1g/4z71nLmguy4RcfglNkZb2GJDWpJHlMSZDHXKDFdDw840cLds2nlA7NbuIdPiZh5bmapPL/G7uEvLdtRPysp+W4hiUb0MVbOZ7dnG2zxDC5pWBibRP4thssJcWPmSY1oNsuWiD7ab1zsXgmdtWOXbc7VC8POZP63BgsfxrcW7m2rAaPHYirG49PrQM4SwLSwon9TRXkLhpMSCB0iQaDuSf+6bulugoMzbkzErduXBiGUszMMrPA10kMSPyqv8AF+X+I3X8u45uKIhiwC6nQwBvWy4y8lu3muGF/M9etU/G+IYDhLOGF19YVPjdY2aBoKCHy7ygmEOa4wzx8TNtB9KlcU52wlkhVuG4QQsWxJnX/quZf4Bj8QDdx142EeXFtdbjL0UsNF9qhC/g8EAoQeYdQoXPd1G7bmg7DYlsVbINi7aGhPmKBIO9WPw74mbtl7DZmbDPkznZrTj4AT3AkVnV3nlrki0hGpkmJjr7b1bvBa8Wt42Tqb1pj7ZKCp+LmBaziCuvl3PxlXSFeQH29gfrWcla3bxr4X5mFF5RraYE6a5To36j7VhZoETQWiNCaBQGlOBv53pk/Slz+lBa+UeesXw5h5Tl7My1hyTbI9P8D6j7VvPA+asPxK0Hw5+NY8yy0C5bJB3B3G+o7V5cz+lPYXFOhJR2Q7EqxUkepG9B7SoUKImgJjXnnxU57fGXDYskDDW2idmvMDq8f4gjStg8R+Jmxw6+ymHZRbU/7rhC/eCa8wYlZaOgoIzmTTRWpHl+u0e9JA3oIzDWjtXmU6EiRBgxI6g9x6Usj9KTHSg7fKXM74LEC8olT8NxP8l9OxHSvQfBOK2sTZW9abMjfQgjcEdCO1eXysVYOSOarmAvZl+K05AuWjrmGwYdmFB6LVZ9BUa6+SXOwgxvPpFRcHxe3cClW016Rr2I6EUvF3VI3B2Mj06UFN4vg7mLu58SH8oGbVgMVAWfncjcnoOlLPFsPgBp5VmQCFCzcPfTc128Sl7EErYjNuSx+BJ6mNfWKf5e5JtYc+Zcy4jEk5jeddF/2op2Ufeg4WE4ZjuIDO5OEsNJDvH9RcUn+y3snuavPL3LWFwdv8FAXPzXX+O65O5LmuRzhiMQltvJbMxBMNttsCNRsK5nJfNi33tWC34pQm4nVGWMwNBXOdL9rCY1y9kZLyTKqNHHSNtdKtfhBw//AOG1+IOIvO3tbtwqffU1XvG/B/h27g0ykA+gMj/urtyljbdnAWEU6JaUR1mJM0COfeIWcPhLjXhIKMoXfMzCBp9a8y9Ku3ilzEcVicgb4LfT/dNUcmgKio6TQKo401FJpxBQIj1pVukvFLs0HtigaFA0GRePHF4/pMKhhmc3WP8AtHwj8zWPcUtILzquqzAPUEdx6kfnVt8W+Ki9xV9dLIW1PbK0k+81WOL4eLjsJIkQZGsrPTr7aUHOZP4dN/1pD6SOvSpOedYjURJ2Mb/9U3eEnTX1Og9aCI4/4ogtO5RG/Xb9/ek0DeWk2WysD2ZT9iDTrUzc2NBvHHYt4wrBUPZtXhH+TKAzD02kVDucWZHVLiNFwxbdRK3CdAumzH1q382cEa/g7N21Hn2rVtkkaOpQZ7ZPYjb1Arjcp41LqhD/AH6oD81u6nzIexBn7UHSxHEUwOGZm+aPMcTrIGo/aqpi/FO2z2haDZXuW89wqQFtk/Edeo/an+eeVcRdRovqxPQqVmDIB1isq4wuIw7ZL1tJjpsR9KD0fnS8kqQZGhBkfcVVeH8LtYXiH9Q4IdkNosNhmI+M+8Zaq/gjjGuPfQs4VURlTU29TBGuxOlabxnBhkMan+aUHH8SeG+dhrgOvwmPQ+lZrhuZWXAat8agr9vhq+8Q4qbflWLp0uNkVm+YNE5SO0DesW5ksNZvXrHRbhI9QxzCg5DNMk7nU0hhQJoqAoomFGDRE0ClmnBprRAUBt69/wDqgbCz0p63RIIpxY2oPaRNNYm8ERmOyqzT2gU5VX8TMe1nhuIddyoQf+7ZT+tB5r4ljjdutdbe47MfWWmNae4vdL5XjIHA0AgHLAPpvNQU+Yehj6HQaVIZiUjMfgcgegbWKCH5gMjaDNELmkdJ9ojr60hpVt531NBToetA6wAjcjv0PamYnp02pxNp6daUlufQfzSgjvt7RTbj9D9qdu24+sGmjQemeHc3Ya1w7BtiboV7mFtEIAXuN8IBIUdPWqLh+KW7uIu4vCBks271jzLbiGS45yi+FGytOU1xfDvi+AuhbGOGW4sJavsfw2QfLab/ABidDVstcFbBcXtuoy4a/b8l4AZWZpyFhsQWyigu3EMMSrAdZrLeZOULmJu5py6RtO1bAEP02+1N3Lca/agpHh7yicFnfPJcBWUgwQNQQPSrRxDGQhj6GpttI+361WeYsaEnMdANu9BmXiFxc3MWiqf9EBpH+e81R+JYxrt1rjmWYyTXSxF8M9663UmPUsdB9q4hNAdJoTRgUBUmKWKNAOtAoT0oCnIik5xQH/x+dEKRMmnaD2lWZeOmMy4O3aDBfMuSwnVggkR9YrTjWIePeKP9RYRR8lotPT43j6aCgyZwc3qdqVZnYnTqJgdetC8u0MT+sD196bT1Eg9PSgdxAJOUgdPpodKhZo7/AEqWziYPQRIO/r7xTFy11npQIV9donpT4uEg66DQDvUbP370EagNu0k/9Uhp6aUbGkufvQCxBMH2q58oc6XbDW8PfPm2POtkByc1g5hDq+8eh0qjmpNtswIbfv8AtQevLi76iDqPUHUa9d6YZZJHQVU/C7mH+q4eqsZvWPwrkmSRHwP9RH2q3W1gUDLrArIfETiZDqgOhzEnSdNhWr8SugK3sa89828SzYi442Vii9jA1oK7xG5oEGw1PqYqEtK31pFAdAUVACgUBToHXSkIJmlzpQKuMKjZqVcO/al2bJ+Y7frQHYQd9aU1BjH870ljQe1przl4wY43eI3lBBVVtpHbLv8Aqa9FivLXO98XcdfYdbjiTMGCftFBwWWNJ12GnT0o2tQPfYz2ogx/L61Oa2o6ySRoYkmO21Bzzb1nTaabLHsPr37+1TLtod4id4id9xUV1JPr32mP2oGLq7R6x7TTTb1JJnfT2imiPzoGZNEvtNGaIt9KBBpVptfeiajw4JYAbkgffSg1TwFxoXFX7RMG7ZUqO7WmkiO8GtwaI2ivKH9Q+Gvpcslke0wKtv8AENzp0Ooit24f4lYXyFbFMtm4VXNbU5zmZZ0H83oJ/MguOvlWgZIMkdNNKwXnNFt3/IU5ha0c7zdPza1auc/FK7fVrWFQ4e22huE/juvUdkB9KzYnX89aAiaTFLGtA0DdHSysUnWgWlFcbSkzTltZ1oCtW+pp245iOnbtRl8u1NPdnWgLPuPzpJ2FIJml5Zig9rO2h9jXk3il5GuXCOrMNTIY5iSfQ16c5t4kLGDxF0/2Wm09SIGv1rzJfEKVC6QD8URq0yPegjWVgwQNYiRAk6xPU0Uw0EE/Htpp6zS7dzRwR8UBQfSdMo6e9M37moGbNMzoZ+HTLQGpjQRBkwdYJ6fSm7l4kAHtpppHb96S0DX7+nYRTbPmOupkDX+4HpNA2AensZ+9F9fXSlsTrsIJ2mDRdNYHSO9BFcRQYTSyPbWkHSgJzSUeGnsaUe9IdaDq4u7KqV2I19SBUV952A6wJ1707w8KyMpkEEEHpB6fekBDseknfegjlf59aGXftvSwYkR/JpQAoEKKOO9LYd9BE0yST00oDQTTbJFOqIpRSaCPl1p8UgLFGB+lAG0+1M70/wCXSlAEGOv7UEdbetPqKAHYUZoPT3i1/wDzbixOZ0XrpDZp09qwLGzbTu0DUmYUtpH80rc/GLGeVg7ZG/nLAic0K2/pXnLGYgknuSxI6LOp3oHzegaSepnv6HtTdvEgRqJEwN9xt96gMT9/tRZfSg6QcEzIJ2iND7jrTbn06+vvp2qELR/79aUCw7/zSgllvsZ9/Smcx66mKaW8eoovP9KA96U2v3/amVanM87aa0DZGlBhSn32om2oF4S5B/I+oNS2I77AakQTFQLf7V2r5BCysBlmYmSNIoOYTroJ6/nNEZPSOk1LIXLIOvaIEUlEn060EZbffWg1PXjP6UkKTQNqv871JdYka+3ahbUDWdR/zpR3bhMmdSZNBEcSaC0tV1osSmxoHG2/m9IJ0/m9NKxFGb070CwsHffWaA3+lEW9o9KE6/Sg9A+OzfgYYdDceR7JXn9zP3/ahQoEqKkWLIJFChQSGQDKB1mfXUVHbePU/qaOhQM3LYmO1MXBQoUCGpdvf60KFAu7ufekPsKFCgSh1HvXWR5QA9BA9PioUKBvEf2+vTpvTYbWKOhQAUI0oUKA3XUeopt9qFCgVYWBIpGKX8qFCgjo1OOJoUKBlDT67/ShQoP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790" y="1830597"/>
            <a:ext cx="627797" cy="64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 descr="https://encrypted-tbn0.gstatic.com/images?q=tbn:ANd9GcSfEa7jRgS9f3rEPvxZG4_VtasIELpavFjAHkUqOZs_NNktjdnntQ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076" y="1904311"/>
            <a:ext cx="1041771" cy="58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399915" y="2667723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And the following preferences:</a:t>
            </a:r>
            <a:endParaRPr lang="pl-PL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5605906" y="4986237"/>
            <a:ext cx="2103717" cy="120032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pPr algn="ctr"/>
            <a:r>
              <a:rPr lang="en-US" sz="2400" dirty="0"/>
              <a:t>Each person</a:t>
            </a:r>
          </a:p>
          <a:p>
            <a:pPr algn="ctr"/>
            <a:r>
              <a:rPr lang="en-US" sz="2400" dirty="0"/>
              <a:t>would watch</a:t>
            </a:r>
          </a:p>
          <a:p>
            <a:pPr algn="ctr"/>
            <a:r>
              <a:rPr lang="en-US" sz="2400" dirty="0"/>
              <a:t>only one movie</a:t>
            </a:r>
            <a:endParaRPr lang="he-IL" sz="24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99561" y="3229952"/>
            <a:ext cx="4874863" cy="3363979"/>
            <a:chOff x="399561" y="3229952"/>
            <a:chExt cx="4874863" cy="3363979"/>
          </a:xfrm>
        </p:grpSpPr>
        <p:cxnSp>
          <p:nvCxnSpPr>
            <p:cNvPr id="17" name="Łącznik prostoliniowy 16"/>
            <p:cNvCxnSpPr/>
            <p:nvPr/>
          </p:nvCxnSpPr>
          <p:spPr>
            <a:xfrm>
              <a:off x="1009515" y="3229952"/>
              <a:ext cx="0" cy="33639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Łącznik prostoliniowy 18"/>
            <p:cNvCxnSpPr/>
            <p:nvPr/>
          </p:nvCxnSpPr>
          <p:spPr>
            <a:xfrm>
              <a:off x="399915" y="3229952"/>
              <a:ext cx="4776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9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415" y="3372392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310" y="3402093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58" y="332237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1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640" y="329580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772" y="408084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4987" y="4138751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091" y="4212578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823" y="4154607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716" y="5015461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1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68" y="495332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555" y="5086985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4963106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911" y="5710429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711" y="5724128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6400" y="564978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567499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Rectangle 20"/>
            <p:cNvSpPr/>
            <p:nvPr/>
          </p:nvSpPr>
          <p:spPr>
            <a:xfrm>
              <a:off x="1980000" y="50184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0612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43291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98000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3253715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437893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980000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3244641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187672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980000" y="340594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218158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144937" y="575722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6" name="pole tekstowe 8"/>
            <p:cNvSpPr txBox="1"/>
            <p:nvPr/>
          </p:nvSpPr>
          <p:spPr>
            <a:xfrm>
              <a:off x="457200" y="3341192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1</a:t>
              </a:r>
              <a:r>
                <a:rPr lang="pl-PL" sz="2800" dirty="0"/>
                <a:t>:</a:t>
              </a:r>
            </a:p>
          </p:txBody>
        </p:sp>
        <p:sp>
          <p:nvSpPr>
            <p:cNvPr id="58" name="pole tekstowe 8"/>
            <p:cNvSpPr txBox="1"/>
            <p:nvPr/>
          </p:nvSpPr>
          <p:spPr>
            <a:xfrm>
              <a:off x="399561" y="4094998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2</a:t>
              </a:r>
              <a:r>
                <a:rPr lang="pl-PL" sz="2800" dirty="0"/>
                <a:t>:</a:t>
              </a:r>
            </a:p>
          </p:txBody>
        </p:sp>
        <p:sp>
          <p:nvSpPr>
            <p:cNvPr id="59" name="pole tekstowe 8"/>
            <p:cNvSpPr txBox="1"/>
            <p:nvPr/>
          </p:nvSpPr>
          <p:spPr>
            <a:xfrm>
              <a:off x="399561" y="4956437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3</a:t>
              </a:r>
              <a:r>
                <a:rPr lang="pl-PL" sz="2800" dirty="0"/>
                <a:t>:</a:t>
              </a:r>
            </a:p>
          </p:txBody>
        </p:sp>
        <p:sp>
          <p:nvSpPr>
            <p:cNvPr id="60" name="pole tekstowe 8"/>
            <p:cNvSpPr txBox="1"/>
            <p:nvPr/>
          </p:nvSpPr>
          <p:spPr>
            <a:xfrm>
              <a:off x="411217" y="5649787"/>
              <a:ext cx="606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4</a:t>
              </a:r>
              <a:r>
                <a:rPr lang="pl-PL" sz="2800" dirty="0"/>
                <a:t>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7952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18" grpId="0"/>
      <p:bldP spid="22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Which</a:t>
            </a:r>
            <a:r>
              <a:rPr lang="pl-PL" dirty="0"/>
              <a:t> </a:t>
            </a:r>
            <a:r>
              <a:rPr lang="pl-PL" dirty="0" err="1"/>
              <a:t>movies</a:t>
            </a:r>
            <a:r>
              <a:rPr lang="pl-PL" dirty="0"/>
              <a:t> to </a:t>
            </a:r>
            <a:r>
              <a:rPr lang="pl-PL" dirty="0" err="1"/>
              <a:t>put</a:t>
            </a:r>
            <a:r>
              <a:rPr lang="pl-PL" dirty="0"/>
              <a:t> on a </a:t>
            </a:r>
            <a:r>
              <a:rPr lang="pl-PL" dirty="0" err="1"/>
              <a:t>plane</a:t>
            </a:r>
            <a:r>
              <a:rPr lang="pl-PL" dirty="0"/>
              <a:t>?</a:t>
            </a:r>
          </a:p>
        </p:txBody>
      </p:sp>
      <p:sp>
        <p:nvSpPr>
          <p:cNvPr id="11" name="AutoShape 4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AutoShape 6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AutoShape 8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AutoShape 11" descr="data:image/jpeg;base64,/9j/4AAQSkZJRgABAQAAAQABAAD/2wCEAAkGBxQTEhUUExQWFBUXFRQVGBUYFRQUFBQUFBQXFxcVHBQYHCggGBolHRgUITEhJSkrLi4uFx80ODMsNygtLisBCgoKBQUFDgUFDisZExkrKysrKysrKysrKysrKysrKysrKysrKysrKysrKysrKysrKysrKysrKysrKysrKysrK//AABEIAPQAzgMBIgACEQEDEQH/xAAcAAAABwEBAAAAAAAAAAAAAAAAAQIDBAYHBQj/xAA6EAACAQIEBAQEBQMEAgMBAAABAhEAAwQSITEFBkFRBxNhcSIygZEjobHB8BRCUjNi0eFTgiRDcjX/xAAUAQEAAAAAAAAAAAAAAAAAAAAA/8QAFBEBAAAAAAAAAAAAAAAAAAAAAP/aAAwDAQACEQMRAD8A3GhQoUAoUKFAKFCiJoDpJNN3roAk+9cHjHNWGw6571xVTY6yQTtK+tB3XvAd/tRW7ysJBB6aH+RWccV8TsOB+AfN6rrl0P8AkaoSeJF9bty67Lm0hVMIYPVV/Wg9C5hQLViDeNhUj8BX/wAoJXT0Jrt4PxswZy+ZbvJI+IRmCn0I3oNTzUFfWqbY8S+GuJTEDbZgVI9wa51/xLV3NvB2GxLj+4Mtu2P/AGag0UGlTVMwnEOIsfjw9tPTOGI6966djjTqD51sqo3ZdYHcpvHqKCwA0M1No4IBBBBEgjUEHse1KBoFg0dNg0ugOioUKAiaE0VCgOaBo6SxoHaFCioDoUnNQzUAJqNiMYikBmAJ6EgUnieKFtCxOX19fbqaxHxH5jAzWrQMupzuTB+kag+lBfucec8Nh1I85GaDEEn4ukRufyrDuO8bF5s8TOssusjtFccBACW+M9J2X1qNcYtuZgaRQId/hJEQTBjT6RUc3aVctgbn7U0FoFF6PPTYrqcK4Nev620LAEAnsaDn+4p2ziGXRWZR6Myz9q0rAcroLYUoEfSWYTDd/SaicX5HtiShKHsYgnrB7UHA4NzbjbbLkvu8bK5zA+gkzP1rQsB4mOIzqjMg1DKcwPUBhsI0g1kWJwbWnKGQR9JHcGutw/jYRWV7asSIDwSQPUf3CddINB6E5J5rs4kMgHlEGUttEZCoMKeomdN6txrz9yRxJGYKrKlzU5QNLjKPnE6qYFa3y1xdmWLhzENE6ZgI0kdR7UFoU0qm1Mil0CqImhNJNAZohSaOgcmkE0maJqCTQpM0c0BNSGeB7UomudxXHrZRrjmFQSfXt70FN8SOalw9sQJbp0hydvcVgXEcU1x2uNEkxG8fU710ea+NXMReZmb4c7FUIggz++lcW4enXc+9Ag6iSdOxqIbmtTXUFTqxP5CobWj1igJrlJpS2/v+n/FWvlDkbEY1pC5LQMF2UgH0Heg4nAuDPiHyINJEt0Wa9Bcm8mJhrCEiXjXsfWujy3ydYwlsKqrHViNWPerI1wxIEAD5joIGm1BxsTghr+GNj2+9U/idgEZYB1IMkNvOunWrVxXGJ8pumdsttczEdtNq4b2d4s3QCQQXKqY9jQZ3zHwnzLQttGZPluQJ+LZSN46VRLy5SUcHMNOtavzUgyfL8RIG4GhMHUVnPNGHK3Nd9jBBBIG80HNtXmRgR0MjUjb1H61tXhxzImLcgkJfRFlOly3OrDuVMH6Vhwuben2NT+D8WfDXrd+0xVkYMII1B0ZT/tI0j1oPW2GfQAkSdjsDFSBWecseJWDxbraM4e60MoeMheJYB9hOtX9HkA0Ds0qmiaVNAKKaBagDQBaD0A1ExoJE0Jo6KgS9ZX4m8aGUhj+GkqFG1y6dwe4ArTMfcIttl+aIHuev03rDPEa1nEJJS2So667tc9p60GYXHJbMTrM/8ULdgtJ6DUmivIZBJ66RVx5f5bzLmuj4Sexn/ug4vDuHteIW2ogwTM6DbUjuauPCfDfzCQ7sZ0OURA7TVk5V4BqQAAPhU+ijsevStCwFlVWflUaD9zQVfgvh1hLUTbzRqJEz6k1d7dkIoAAQDbQCPYVGS67fIMidXbQ+4HWgFtzPxOe5kie8bUDj3Z+QZz3PyD1NRr9kHRwbzkSLcxbHuO3vUtidtvTpHWomLbyrVwj5yrGfYaCg5+NcWUJuXbWHUA/Kq6T3MCq1xHi+EjKt4XH3klSSOvtVF4lwnFcQdnu3nFvOQqsdAi/3abg1Ks+FVlhJxRtiJJMACNySdqCZzIyPY8xMroDqQZgTqNNqo3H8IFXKBoCGGpJgbj13p3mLh2Cw5NrCYy/irh0KogNontm/u+gpPDMVexbjD3L1nCoqEvdujLCpE+pbX5fSgqrLSZqVi8IylmEvbzsi3cpVXjYgHuKjJaoLByvZs3HyXiysY8tgDGZZIBI2969PcNxha2haDKIQw2MrrXke3beC6g5Vyyw/sJ+X2961/wAP+bMWqJg7uF8y4RFh3YW1+ISMzakrtqAd6DaQ1HXF5ZwmLRbjYy5bZ3YFbdoHy7KgaqHIlpOutdmgOhQmhQCktRmkXTp0360E0GgRRxSWoOLzNiSlhiujEQvuTH71g/OXERbV7QJL6522BjcR9fsK3nmIDyvr9m3H5ivM/GEMgEz5pZzJ10YhhPuaDkNY/EVe7KO3zEf81u/DeHTbSPlCHKTqZETWKcUcC/PYID6fCPzrb+VcaHs28rZgOp6yv5HSg7XCbIA0M6D9da69s6ft0FchdNu23TXWpoxSqpcjQCTQTrxETcIjffT6gVRuLeJqDE/0+FTzgn+o4+UdCR7VTOb+bMVj8ScFhR5aTDtO4G7EjZasPJ/L+GwEzNy40ZnJER2A6Cg0rh+LFxA8Rp+tJx7hlIB6VxsDzPh8xtZguh0JGka9KqPOviTZw2a3Yy37vyzJFtQQdTGpNBC5p5hWyy2kKgjVgNTBOgCjVmJ/tqvrwe/xIu7t5Fi0fxDcf4U0k5o0JiPhG3U1VuEl8TiWKLmu3CGUT7ZgD37Vot3ki/etNhWJRQly7Mwr4po8tCeqgEgz1jtQVy9xfCYWEwuLuFgIzJZti367iSJjqarGKRsTnuD4mjM2munUdqs1rkjENiA+MFqwiqoYW8skIuUQqyJO5Pek8ucMRca3lC55MFBMHNpqSetBExii5wqxA1X9VYg/UyKprN9KsmHZhgNNlxDgeoIXb86rt5ddO9A/gsTkLyCQy5SAehPUbEVseF4czcN4fcBBKnDOhWc6urE3CWPTKAI/21knB7am/Zz2muqXUG0pym4ZjJPqSK9HctcDuratJeARbctkUyJds3lgncLos9h60FtVpAJ3Kgn3I1oUC1CaA6FFRigBNMYhvrTxqLjTQdSgRQFHQc7i1nMkbRr9v5P0rzzz7wZrOJyxADlgNj5d74tPXMH/ACr0jeWazDnvhy3sahKgkWbw03JAhB98xoMFxTHOxOskH9v0ArQvDjjItubRPzQyHv0is/x1wFpHXfTZhoQPSjw+OZCrKfiQ5gY67j6UHpxFBgzPw/eqP4i8Xv21XC2CFe7cEP8A4iP1mi4Bz9ZvWraKHuYqI8lEYknrB0k6A7x61yrfD8TxLH3reIAtDDoudEuKXYOfhHmLoBqJjtQFw9reGX+nwKHF4x5Nxwudgw3lvlRQe5rhYjgga8y47iS+bEm3ZJuwSdVLKMsjsJq7cY4Zc0wWHy4W0yMHcDJmC/6dnN0zNJJ61UOA8n41MXZa+gw6YbKGuQgzqpLZVj/Wcz9j6UELFclq1u5dwOIN42kZ7gzLmyAfFBXXbpV28HuScFewi4u8gv3Gd1COB5dvI0aL1OxmrfyzgbUNktLbW67kgKASrHWffXSofhbYFvAvbXa3jMUn0W5AoK34k8vHCYq3xLB2wvllfNsqMqsq7uI2kSD9DVu4LxyzjcOLlhjcU/MkgXLTf4ss/Y9RXY5gwwuWTP8Aidd6yHFcuL5puYa82EvjUshKqx6So2oLdxDhgaQTcg/Dl0Ej36iuJiMXZs5rVn475BFuzb1CsRlD3H2RAO+tR14FxW+IxT3MRbBMKt9LKNpucozGpWG5YxNu2ypat2E3hPiLe7UFZ4zhEw+HTDKc5RSS22Z2JLNBqiYq3B9Kv3E+BshLM+YsfbQ71W+L8OGXMNtdukdKCw+CvCRiOIKzglcOhu+nmfKk/c/avQoOutYH4Pc3YPh64j+pZ1e6bYUqjP8AAoO8basa2XhfM2CxJ/AxVm4dDlzhW17qdZoOxnoB52pcEUWWgINSw1FQoCZ6hYxtRU81BxvSg7VClUlhQRsZdCqSZ9hvNZHz/wAXezbFxB/8i+7WrSAklLeXICI+YyWPvWt462SjBdCRv6+vpVUPKiYi6XxKEZRltAMZtmD+JmH907dpoMD4zytfwZQ37S5SqtBaQASB8RGxOtc7jt5S5NtfLRlAKg5gY9e3vWpeMPDcRbtLmPm2QY8wfOI1AYdAOsaVkBBgnWOuh/kUFg5DtWr2NtpiLlxAqFUNphactO2cayQTV+wvCxwPiCYkM9zAXx5N1m1NlnMrnPWCJB03NZi3DbmEuW3uQGhbqBWBkd5G3Stx5d4ja4hgpdA6ODbuods2xM9+oPpQWriOCVtRqCAQ4MzIGo9K5r8NG7sSJmP29K4HCbuO4aps+U/EcGP9N7bAYmwvRCjfOAIipjczvcWbPD8Ux738uGtKfViSxH/5FB0lxq2kfE3PgS0jGJAUADTXaSdAPWuV4UOw4d5twR5+Iv3gDvDtofbc1yMRwvEY9lt4i4hQMGNiyCmFQD/Jj8V1999PSr3cRFVLSABVUKoGwCCBp9KDrKgZI7is6545fm4lxCbZRgSV0zDqKvFjGhNCRt6afY1S/ELjwSw5B2G89T0HrQJ4ZxTybi2w2cP8qz8U9QfWrVeufCd9q83cKxt+5ibeVjm8xXG5jKfy0rfcPxM5Bm+bYwJmgzjnR712/aw+HUtcun4QNNRP2H/FVzjXmWbf9PeXLcU6wcwMdc30rQeKYlLOMw2L+XyrhV5P/wBdwEMw9pFS/Ebk5cWpu29LmUspGzEjNBHYjrQYNcIB0703P8Gh+9dK9whxh2xDFUAu+VkJOcuPmgelcugtPL/P+Pwh/CxLMv8A47pN1Psx0+hrUOV/GmzchMdbNlv/ACpLW2O0lYlfzrBqUpoPY/D8bav2xcs3Fu2zs6kEfl19KkRXkbgHMWJwb58Nea0Z1WSbb+jKdDWzcneMti6Bbxy+Q5/+1RNlvfqh+4oNTNc7iQ0FdFHVlDKQykSGBkEHaIrncU2H870HcmiNChQCKbK9KcNReIY1LNt7t1gqIpZmPQD9/SgrfiDwK5jMJctW8mb4XUsxQZkMkE7ZSJBrDeceb7l3LYFizYW02WLbC4HyjLBaBKTP3ro+IfiPdxxNqyXs4bbLOV7gj5nI1g/4z71nLmguy4RcfglNkZb2GJDWpJHlMSZDHXKDFdDw840cLds2nlA7NbuIdPiZh5bmapPL/G7uEvLdtRPysp+W4hiUb0MVbOZ7dnG2zxDC5pWBibRP4thssJcWPmSY1oNsuWiD7ab1zsXgmdtWOXbc7VC8POZP63BgsfxrcW7m2rAaPHYirG49PrQM4SwLSwon9TRXkLhpMSCB0iQaDuSf+6bulugoMzbkzErduXBiGUszMMrPA10kMSPyqv8AF+X+I3X8u45uKIhiwC6nQwBvWy4y8lu3muGF/M9etU/G+IYDhLOGF19YVPjdY2aBoKCHy7ygmEOa4wzx8TNtB9KlcU52wlkhVuG4QQsWxJnX/quZf4Bj8QDdx142EeXFtdbjL0UsNF9qhC/g8EAoQeYdQoXPd1G7bmg7DYlsVbINi7aGhPmKBIO9WPw74mbtl7DZmbDPkznZrTj4AT3AkVnV3nlrki0hGpkmJjr7b1bvBa8Wt42Tqb1pj7ZKCp+LmBaziCuvl3PxlXSFeQH29gfrWcla3bxr4X5mFF5RraYE6a5To36j7VhZoETQWiNCaBQGlOBv53pk/Slz+lBa+UeesXw5h5Tl7My1hyTbI9P8D6j7VvPA+asPxK0Hw5+NY8yy0C5bJB3B3G+o7V5cz+lPYXFOhJR2Q7EqxUkepG9B7SoUKImgJjXnnxU57fGXDYskDDW2idmvMDq8f4gjStg8R+Jmxw6+ymHZRbU/7rhC/eCa8wYlZaOgoIzmTTRWpHl+u0e9JA3oIzDWjtXmU6EiRBgxI6g9x6Usj9KTHSg7fKXM74LEC8olT8NxP8l9OxHSvQfBOK2sTZW9abMjfQgjcEdCO1eXysVYOSOarmAvZl+K05AuWjrmGwYdmFB6LVZ9BUa6+SXOwgxvPpFRcHxe3cClW016Rr2I6EUvF3VI3B2Mj06UFN4vg7mLu58SH8oGbVgMVAWfncjcnoOlLPFsPgBp5VmQCFCzcPfTc128Sl7EErYjNuSx+BJ6mNfWKf5e5JtYc+Zcy4jEk5jeddF/2op2Ufeg4WE4ZjuIDO5OEsNJDvH9RcUn+y3snuavPL3LWFwdv8FAXPzXX+O65O5LmuRzhiMQltvJbMxBMNttsCNRsK5nJfNi33tWC34pQm4nVGWMwNBXOdL9rCY1y9kZLyTKqNHHSNtdKtfhBw//AOG1+IOIvO3tbtwqffU1XvG/B/h27g0ykA+gMj/urtyljbdnAWEU6JaUR1mJM0COfeIWcPhLjXhIKMoXfMzCBp9a8y9Ku3ilzEcVicgb4LfT/dNUcmgKio6TQKo401FJpxBQIj1pVukvFLs0HtigaFA0GRePHF4/pMKhhmc3WP8AtHwj8zWPcUtILzquqzAPUEdx6kfnVt8W+Ki9xV9dLIW1PbK0k+81WOL4eLjsJIkQZGsrPTr7aUHOZP4dN/1pD6SOvSpOedYjURJ2Mb/9U3eEnTX1Og9aCI4/4ogtO5RG/Xb9/ek0DeWk2WysD2ZT9iDTrUzc2NBvHHYt4wrBUPZtXhH+TKAzD02kVDucWZHVLiNFwxbdRK3CdAumzH1q382cEa/g7N21Hn2rVtkkaOpQZ7ZPYjb1Arjcp41LqhD/AH6oD81u6nzIexBn7UHSxHEUwOGZm+aPMcTrIGo/aqpi/FO2z2haDZXuW89wqQFtk/Edeo/an+eeVcRdRovqxPQqVmDIB1isq4wuIw7ZL1tJjpsR9KD0fnS8kqQZGhBkfcVVeH8LtYXiH9Q4IdkNosNhmI+M+8Zaq/gjjGuPfQs4VURlTU29TBGuxOlabxnBhkMan+aUHH8SeG+dhrgOvwmPQ+lZrhuZWXAat8agr9vhq+8Q4qbflWLp0uNkVm+YNE5SO0DesW5ksNZvXrHRbhI9QxzCg5DNMk7nU0hhQJoqAoomFGDRE0ClmnBprRAUBt69/wDqgbCz0p63RIIpxY2oPaRNNYm8ERmOyqzT2gU5VX8TMe1nhuIddyoQf+7ZT+tB5r4ljjdutdbe47MfWWmNae4vdL5XjIHA0AgHLAPpvNQU+Yehj6HQaVIZiUjMfgcgegbWKCH5gMjaDNELmkdJ9ojr60hpVt531NBToetA6wAjcjv0PamYnp02pxNp6daUlufQfzSgjvt7RTbj9D9qdu24+sGmjQemeHc3Ya1w7BtiboV7mFtEIAXuN8IBIUdPWqLh+KW7uIu4vCBks271jzLbiGS45yi+FGytOU1xfDvi+AuhbGOGW4sJavsfw2QfLab/ABidDVstcFbBcXtuoy4a/b8l4AZWZpyFhsQWyigu3EMMSrAdZrLeZOULmJu5py6RtO1bAEP02+1N3Lca/agpHh7yicFnfPJcBWUgwQNQQPSrRxDGQhj6GpttI+361WeYsaEnMdANu9BmXiFxc3MWiqf9EBpH+e81R+JYxrt1rjmWYyTXSxF8M9663UmPUsdB9q4hNAdJoTRgUBUmKWKNAOtAoT0oCnIik5xQH/x+dEKRMmnaD2lWZeOmMy4O3aDBfMuSwnVggkR9YrTjWIePeKP9RYRR8lotPT43j6aCgyZwc3qdqVZnYnTqJgdetC8u0MT+sD196bT1Eg9PSgdxAJOUgdPpodKhZo7/AEqWziYPQRIO/r7xTFy11npQIV9donpT4uEg66DQDvUbP370EagNu0k/9Uhp6aUbGkufvQCxBMH2q58oc6XbDW8PfPm2POtkByc1g5hDq+8eh0qjmpNtswIbfv8AtQevLi76iDqPUHUa9d6YZZJHQVU/C7mH+q4eqsZvWPwrkmSRHwP9RH2q3W1gUDLrArIfETiZDqgOhzEnSdNhWr8SugK3sa89828SzYi442Vii9jA1oK7xG5oEGw1PqYqEtK31pFAdAUVACgUBToHXSkIJmlzpQKuMKjZqVcO/al2bJ+Y7frQHYQd9aU1BjH870ljQe1przl4wY43eI3lBBVVtpHbLv8Aqa9FivLXO98XcdfYdbjiTMGCftFBwWWNJ12GnT0o2tQPfYz2ogx/L61Oa2o6ySRoYkmO21Bzzb1nTaabLHsPr37+1TLtod4id4id9xUV1JPr32mP2oGLq7R6x7TTTb1JJnfT2imiPzoGZNEvtNGaIt9KBBpVptfeiajw4JYAbkgffSg1TwFxoXFX7RMG7ZUqO7WmkiO8GtwaI2ivKH9Q+Gvpcslke0wKtv8AENzp0Ooit24f4lYXyFbFMtm4VXNbU5zmZZ0H83oJ/MguOvlWgZIMkdNNKwXnNFt3/IU5ha0c7zdPza1auc/FK7fVrWFQ4e22huE/juvUdkB9KzYnX89aAiaTFLGtA0DdHSysUnWgWlFcbSkzTltZ1oCtW+pp245iOnbtRl8u1NPdnWgLPuPzpJ2FIJml5Zig9rO2h9jXk3il5GuXCOrMNTIY5iSfQ16c5t4kLGDxF0/2Wm09SIGv1rzJfEKVC6QD8URq0yPegjWVgwQNYiRAk6xPU0Uw0EE/Htpp6zS7dzRwR8UBQfSdMo6e9M37moGbNMzoZ+HTLQGpjQRBkwdYJ6fSm7l4kAHtpppHb96S0DX7+nYRTbPmOupkDX+4HpNA2AensZ+9F9fXSlsTrsIJ2mDRdNYHSO9BFcRQYTSyPbWkHSgJzSUeGnsaUe9IdaDq4u7KqV2I19SBUV952A6wJ1707w8KyMpkEEEHpB6fekBDseknfegjlf59aGXftvSwYkR/JpQAoEKKOO9LYd9BE0yST00oDQTTbJFOqIpRSaCPl1p8UgLFGB+lAG0+1M70/wCXSlAEGOv7UEdbetPqKAHYUZoPT3i1/wDzbixOZ0XrpDZp09qwLGzbTu0DUmYUtpH80rc/GLGeVg7ZG/nLAic0K2/pXnLGYgknuSxI6LOp3oHzegaSepnv6HtTdvEgRqJEwN9xt96gMT9/tRZfSg6QcEzIJ2iND7jrTbn06+vvp2qELR/79aUCw7/zSgllvsZ9/Smcx66mKaW8eoovP9KA96U2v3/amVanM87aa0DZGlBhSn32om2oF4S5B/I+oNS2I77AakQTFQLf7V2r5BCysBlmYmSNIoOYTroJ6/nNEZPSOk1LIXLIOvaIEUlEn060EZbffWg1PXjP6UkKTQNqv871JdYka+3ahbUDWdR/zpR3bhMmdSZNBEcSaC0tV1osSmxoHG2/m9IJ0/m9NKxFGb070CwsHffWaA3+lEW9o9KE6/Sg9A+OzfgYYdDceR7JXn9zP3/ahQoEqKkWLIJFChQSGQDKB1mfXUVHbePU/qaOhQM3LYmO1MXBQoUCGpdvf60KFAu7ufekPsKFCgSh1HvXWR5QA9BA9PioUKBvEf2+vTpvTYbWKOhQAUI0oUKA3XUeopt9qFCgVYWBIpGKX8qFCgjo1OOJoUKBlDT67/ShQoP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TextBox 5"/>
          <p:cNvSpPr txBox="1"/>
          <p:nvPr/>
        </p:nvSpPr>
        <p:spPr>
          <a:xfrm>
            <a:off x="477983" y="5565123"/>
            <a:ext cx="1771767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r>
              <a:rPr lang="en-US" sz="3600" dirty="0" smtClean="0"/>
              <a:t>k-</a:t>
            </a:r>
            <a:r>
              <a:rPr lang="en-US" sz="3600" dirty="0" err="1" smtClean="0"/>
              <a:t>Borda</a:t>
            </a:r>
            <a:r>
              <a:rPr lang="en-US" sz="3600" dirty="0" smtClean="0"/>
              <a:t>:</a:t>
            </a:r>
            <a:endParaRPr lang="he-IL" sz="3600" dirty="0"/>
          </a:p>
        </p:txBody>
      </p:sp>
      <p:pic>
        <p:nvPicPr>
          <p:cNvPr id="104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394" y="5274149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109" y="6116441"/>
            <a:ext cx="700841" cy="532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779" y="5984868"/>
            <a:ext cx="627797" cy="64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5" descr="https://encrypted-tbn0.gstatic.com/images?q=tbn:ANd9GcSfEa7jRgS9f3rEPvxZG4_VtasIELpavFjAHkUqOZs_NNktjdnntQ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228" y="5250914"/>
            <a:ext cx="1041771" cy="58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652827" y="5336101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7 points</a:t>
            </a:r>
            <a:endParaRPr lang="he-IL" dirty="0"/>
          </a:p>
        </p:txBody>
      </p:sp>
      <p:sp>
        <p:nvSpPr>
          <p:cNvPr id="108" name="TextBox 107"/>
          <p:cNvSpPr txBox="1"/>
          <p:nvPr/>
        </p:nvSpPr>
        <p:spPr>
          <a:xfrm>
            <a:off x="5756993" y="5336101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7 points</a:t>
            </a:r>
            <a:endParaRPr lang="he-IL" dirty="0"/>
          </a:p>
        </p:txBody>
      </p:sp>
      <p:sp>
        <p:nvSpPr>
          <p:cNvPr id="109" name="TextBox 108"/>
          <p:cNvSpPr txBox="1"/>
          <p:nvPr/>
        </p:nvSpPr>
        <p:spPr>
          <a:xfrm>
            <a:off x="3610851" y="6137457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4 points</a:t>
            </a:r>
            <a:endParaRPr lang="he-IL" dirty="0"/>
          </a:p>
        </p:txBody>
      </p:sp>
      <p:sp>
        <p:nvSpPr>
          <p:cNvPr id="110" name="TextBox 109"/>
          <p:cNvSpPr txBox="1"/>
          <p:nvPr/>
        </p:nvSpPr>
        <p:spPr>
          <a:xfrm>
            <a:off x="5693052" y="6095523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6 points</a:t>
            </a:r>
            <a:endParaRPr lang="he-IL" dirty="0"/>
          </a:p>
        </p:txBody>
      </p:sp>
      <p:sp>
        <p:nvSpPr>
          <p:cNvPr id="16" name="Oval 15"/>
          <p:cNvSpPr/>
          <p:nvPr/>
        </p:nvSpPr>
        <p:spPr>
          <a:xfrm>
            <a:off x="2570727" y="5045207"/>
            <a:ext cx="4280239" cy="89067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e-IL"/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>
            <a:off x="5463539" y="2392721"/>
            <a:ext cx="1012951" cy="614660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 flipV="1">
            <a:off x="5444545" y="3104585"/>
            <a:ext cx="1031945" cy="879824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508443" y="2859939"/>
            <a:ext cx="184165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Not quite happy..</a:t>
            </a:r>
            <a:endParaRPr lang="he-IL" b="1" dirty="0">
              <a:solidFill>
                <a:srgbClr val="0070C0"/>
              </a:solidFill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1690416" y="4285785"/>
            <a:ext cx="34034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3                 2   </a:t>
            </a:r>
            <a:r>
              <a:rPr lang="pl-PL" b="1" dirty="0"/>
              <a:t>    </a:t>
            </a:r>
            <a:r>
              <a:rPr lang="en-US" b="1" dirty="0"/>
              <a:t>            1                0</a:t>
            </a:r>
            <a:endParaRPr lang="he-IL" b="1" dirty="0"/>
          </a:p>
        </p:txBody>
      </p:sp>
      <p:grpSp>
        <p:nvGrpSpPr>
          <p:cNvPr id="63" name="Group 62"/>
          <p:cNvGrpSpPr/>
          <p:nvPr/>
        </p:nvGrpSpPr>
        <p:grpSpPr>
          <a:xfrm>
            <a:off x="487028" y="1207860"/>
            <a:ext cx="4874863" cy="3363979"/>
            <a:chOff x="399561" y="3229952"/>
            <a:chExt cx="4874863" cy="3363979"/>
          </a:xfrm>
        </p:grpSpPr>
        <p:cxnSp>
          <p:nvCxnSpPr>
            <p:cNvPr id="64" name="Łącznik prostoliniowy 16"/>
            <p:cNvCxnSpPr/>
            <p:nvPr/>
          </p:nvCxnSpPr>
          <p:spPr>
            <a:xfrm>
              <a:off x="1009515" y="3229952"/>
              <a:ext cx="0" cy="33639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Łącznik prostoliniowy 18"/>
            <p:cNvCxnSpPr/>
            <p:nvPr/>
          </p:nvCxnSpPr>
          <p:spPr>
            <a:xfrm>
              <a:off x="399915" y="3229952"/>
              <a:ext cx="4776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6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415" y="3372392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310" y="3402093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58" y="332237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6" name="Picture 1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640" y="329580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" name="Picture 1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772" y="408084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9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4987" y="4138751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0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091" y="4212578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823" y="4154607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716" y="5015461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6" name="Picture 1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68" y="495332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555" y="5086985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4963106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9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911" y="5710429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0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711" y="5724128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1" name="Picture 1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6400" y="564978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2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567499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3" name="Rectangle 132"/>
            <p:cNvSpPr/>
            <p:nvPr/>
          </p:nvSpPr>
          <p:spPr>
            <a:xfrm>
              <a:off x="1980000" y="50184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30612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43291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198000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3253715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437893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1980000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3244641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1" name="Rectangle 140"/>
            <p:cNvSpPr/>
            <p:nvPr/>
          </p:nvSpPr>
          <p:spPr>
            <a:xfrm>
              <a:off x="4187672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1980000" y="340594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3218158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4144937" y="575722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5" name="pole tekstowe 8"/>
            <p:cNvSpPr txBox="1"/>
            <p:nvPr/>
          </p:nvSpPr>
          <p:spPr>
            <a:xfrm>
              <a:off x="457200" y="3341192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1</a:t>
              </a:r>
              <a:r>
                <a:rPr lang="pl-PL" sz="2800" dirty="0"/>
                <a:t>:</a:t>
              </a:r>
            </a:p>
          </p:txBody>
        </p:sp>
        <p:sp>
          <p:nvSpPr>
            <p:cNvPr id="146" name="pole tekstowe 8"/>
            <p:cNvSpPr txBox="1"/>
            <p:nvPr/>
          </p:nvSpPr>
          <p:spPr>
            <a:xfrm>
              <a:off x="399561" y="4094998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2</a:t>
              </a:r>
              <a:r>
                <a:rPr lang="pl-PL" sz="2800" dirty="0"/>
                <a:t>:</a:t>
              </a:r>
            </a:p>
          </p:txBody>
        </p:sp>
        <p:sp>
          <p:nvSpPr>
            <p:cNvPr id="147" name="pole tekstowe 8"/>
            <p:cNvSpPr txBox="1"/>
            <p:nvPr/>
          </p:nvSpPr>
          <p:spPr>
            <a:xfrm>
              <a:off x="399561" y="4956437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3</a:t>
              </a:r>
              <a:r>
                <a:rPr lang="pl-PL" sz="2800" dirty="0"/>
                <a:t>:</a:t>
              </a:r>
            </a:p>
          </p:txBody>
        </p:sp>
        <p:sp>
          <p:nvSpPr>
            <p:cNvPr id="148" name="pole tekstowe 8"/>
            <p:cNvSpPr txBox="1"/>
            <p:nvPr/>
          </p:nvSpPr>
          <p:spPr>
            <a:xfrm>
              <a:off x="411217" y="5649787"/>
              <a:ext cx="606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4</a:t>
              </a:r>
              <a:r>
                <a:rPr lang="pl-PL" sz="2800" dirty="0"/>
                <a:t>:</a:t>
              </a:r>
            </a:p>
          </p:txBody>
        </p:sp>
      </p:grpSp>
      <p:sp>
        <p:nvSpPr>
          <p:cNvPr id="3" name="Freeform: Shape 2"/>
          <p:cNvSpPr/>
          <p:nvPr/>
        </p:nvSpPr>
        <p:spPr>
          <a:xfrm>
            <a:off x="1138695" y="1252986"/>
            <a:ext cx="2412215" cy="3222233"/>
          </a:xfrm>
          <a:custGeom>
            <a:avLst/>
            <a:gdLst>
              <a:gd name="connsiteX0" fmla="*/ 197736 w 2412215"/>
              <a:gd name="connsiteY0" fmla="*/ 55309 h 3222233"/>
              <a:gd name="connsiteX1" fmla="*/ 57059 w 2412215"/>
              <a:gd name="connsiteY1" fmla="*/ 210054 h 3222233"/>
              <a:gd name="connsiteX2" fmla="*/ 85194 w 2412215"/>
              <a:gd name="connsiteY2" fmla="*/ 603949 h 3222233"/>
              <a:gd name="connsiteX3" fmla="*/ 1027730 w 2412215"/>
              <a:gd name="connsiteY3" fmla="*/ 772762 h 3222233"/>
              <a:gd name="connsiteX4" fmla="*/ 1224677 w 2412215"/>
              <a:gd name="connsiteY4" fmla="*/ 1405808 h 3222233"/>
              <a:gd name="connsiteX5" fmla="*/ 183668 w 2412215"/>
              <a:gd name="connsiteY5" fmla="*/ 1743432 h 3222233"/>
              <a:gd name="connsiteX6" fmla="*/ 71127 w 2412215"/>
              <a:gd name="connsiteY6" fmla="*/ 2151396 h 3222233"/>
              <a:gd name="connsiteX7" fmla="*/ 830782 w 2412215"/>
              <a:gd name="connsiteY7" fmla="*/ 2376479 h 3222233"/>
              <a:gd name="connsiteX8" fmla="*/ 1393490 w 2412215"/>
              <a:gd name="connsiteY8" fmla="*/ 3093931 h 3222233"/>
              <a:gd name="connsiteX9" fmla="*/ 2125010 w 2412215"/>
              <a:gd name="connsiteY9" fmla="*/ 3150202 h 3222233"/>
              <a:gd name="connsiteX10" fmla="*/ 2293822 w 2412215"/>
              <a:gd name="connsiteY10" fmla="*/ 2334276 h 3222233"/>
              <a:gd name="connsiteX11" fmla="*/ 1252813 w 2412215"/>
              <a:gd name="connsiteY11" fmla="*/ 2278005 h 3222233"/>
              <a:gd name="connsiteX12" fmla="*/ 1140271 w 2412215"/>
              <a:gd name="connsiteY12" fmla="*/ 1743432 h 3222233"/>
              <a:gd name="connsiteX13" fmla="*/ 2307890 w 2412215"/>
              <a:gd name="connsiteY13" fmla="*/ 1462079 h 3222233"/>
              <a:gd name="connsiteX14" fmla="*/ 2223483 w 2412215"/>
              <a:gd name="connsiteY14" fmla="*/ 730559 h 3222233"/>
              <a:gd name="connsiteX15" fmla="*/ 1140271 w 2412215"/>
              <a:gd name="connsiteY15" fmla="*/ 575814 h 3222233"/>
              <a:gd name="connsiteX16" fmla="*/ 1013662 w 2412215"/>
              <a:gd name="connsiteY16" fmla="*/ 41242 h 3222233"/>
              <a:gd name="connsiteX17" fmla="*/ 197736 w 2412215"/>
              <a:gd name="connsiteY17" fmla="*/ 55309 h 3222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12215" h="3222233">
                <a:moveTo>
                  <a:pt x="197736" y="55309"/>
                </a:moveTo>
                <a:cubicBezTo>
                  <a:pt x="38302" y="83444"/>
                  <a:pt x="75816" y="118614"/>
                  <a:pt x="57059" y="210054"/>
                </a:cubicBezTo>
                <a:cubicBezTo>
                  <a:pt x="38302" y="301494"/>
                  <a:pt x="-76585" y="510164"/>
                  <a:pt x="85194" y="603949"/>
                </a:cubicBezTo>
                <a:cubicBezTo>
                  <a:pt x="246973" y="697734"/>
                  <a:pt x="837816" y="639119"/>
                  <a:pt x="1027730" y="772762"/>
                </a:cubicBezTo>
                <a:cubicBezTo>
                  <a:pt x="1217644" y="906405"/>
                  <a:pt x="1365354" y="1244030"/>
                  <a:pt x="1224677" y="1405808"/>
                </a:cubicBezTo>
                <a:cubicBezTo>
                  <a:pt x="1084000" y="1567586"/>
                  <a:pt x="375926" y="1619167"/>
                  <a:pt x="183668" y="1743432"/>
                </a:cubicBezTo>
                <a:cubicBezTo>
                  <a:pt x="-8590" y="1867697"/>
                  <a:pt x="-36725" y="2045888"/>
                  <a:pt x="71127" y="2151396"/>
                </a:cubicBezTo>
                <a:cubicBezTo>
                  <a:pt x="178979" y="2256904"/>
                  <a:pt x="610388" y="2219390"/>
                  <a:pt x="830782" y="2376479"/>
                </a:cubicBezTo>
                <a:cubicBezTo>
                  <a:pt x="1051176" y="2533568"/>
                  <a:pt x="1177785" y="2964977"/>
                  <a:pt x="1393490" y="3093931"/>
                </a:cubicBezTo>
                <a:cubicBezTo>
                  <a:pt x="1609195" y="3222885"/>
                  <a:pt x="1974955" y="3276811"/>
                  <a:pt x="2125010" y="3150202"/>
                </a:cubicBezTo>
                <a:cubicBezTo>
                  <a:pt x="2275065" y="3023593"/>
                  <a:pt x="2439188" y="2479642"/>
                  <a:pt x="2293822" y="2334276"/>
                </a:cubicBezTo>
                <a:cubicBezTo>
                  <a:pt x="2148456" y="2188910"/>
                  <a:pt x="1445072" y="2376479"/>
                  <a:pt x="1252813" y="2278005"/>
                </a:cubicBezTo>
                <a:cubicBezTo>
                  <a:pt x="1060555" y="2179531"/>
                  <a:pt x="964425" y="1879420"/>
                  <a:pt x="1140271" y="1743432"/>
                </a:cubicBezTo>
                <a:cubicBezTo>
                  <a:pt x="1316117" y="1607444"/>
                  <a:pt x="2127355" y="1630891"/>
                  <a:pt x="2307890" y="1462079"/>
                </a:cubicBezTo>
                <a:cubicBezTo>
                  <a:pt x="2488425" y="1293267"/>
                  <a:pt x="2418086" y="878270"/>
                  <a:pt x="2223483" y="730559"/>
                </a:cubicBezTo>
                <a:cubicBezTo>
                  <a:pt x="2028880" y="582848"/>
                  <a:pt x="1341908" y="690700"/>
                  <a:pt x="1140271" y="575814"/>
                </a:cubicBezTo>
                <a:cubicBezTo>
                  <a:pt x="938634" y="460928"/>
                  <a:pt x="1168407" y="127993"/>
                  <a:pt x="1013662" y="41242"/>
                </a:cubicBezTo>
                <a:cubicBezTo>
                  <a:pt x="858917" y="-45509"/>
                  <a:pt x="357170" y="27174"/>
                  <a:pt x="197736" y="55309"/>
                </a:cubicBezTo>
                <a:close/>
              </a:path>
            </a:pathLst>
          </a:custGeom>
          <a:solidFill>
            <a:srgbClr val="FF0000">
              <a:alpha val="12000"/>
            </a:srgbClr>
          </a:solidFill>
          <a:ln w="38100">
            <a:solidFill>
              <a:srgbClr val="FF0000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43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08" grpId="0"/>
      <p:bldP spid="109" grpId="0"/>
      <p:bldP spid="110" grpId="0"/>
      <p:bldP spid="16" grpId="0" animBg="1"/>
      <p:bldP spid="25" grpId="0"/>
      <p:bldP spid="121" grpId="0"/>
      <p:bldP spid="3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Which</a:t>
            </a:r>
            <a:r>
              <a:rPr lang="pl-PL" dirty="0"/>
              <a:t> </a:t>
            </a:r>
            <a:r>
              <a:rPr lang="pl-PL" dirty="0" err="1"/>
              <a:t>movies</a:t>
            </a:r>
            <a:r>
              <a:rPr lang="pl-PL" dirty="0"/>
              <a:t> to </a:t>
            </a:r>
            <a:r>
              <a:rPr lang="pl-PL" dirty="0" err="1"/>
              <a:t>put</a:t>
            </a:r>
            <a:r>
              <a:rPr lang="pl-PL" dirty="0"/>
              <a:t> on a </a:t>
            </a:r>
            <a:r>
              <a:rPr lang="pl-PL" dirty="0" err="1"/>
              <a:t>plane</a:t>
            </a:r>
            <a:r>
              <a:rPr lang="pl-PL" dirty="0"/>
              <a:t>?</a:t>
            </a:r>
          </a:p>
        </p:txBody>
      </p:sp>
      <p:sp>
        <p:nvSpPr>
          <p:cNvPr id="11" name="AutoShape 4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AutoShape 6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AutoShape 8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AutoShape 11" descr="data:image/jpeg;base64,/9j/4AAQSkZJRgABAQAAAQABAAD/2wCEAAkGBxQTEhUUExQWFBUXFRQVGBUYFRQUFBQUFBQXFxcVHBQYHCggGBolHRgUITEhJSkrLi4uFx80ODMsNygtLisBCgoKBQUFDgUFDisZExkrKysrKysrKysrKysrKysrKysrKysrKysrKysrKysrKysrKysrKysrKysrKysrKysrK//AABEIAPQAzgMBIgACEQEDEQH/xAAcAAAABwEBAAAAAAAAAAAAAAAAAQIDBAYHBQj/xAA6EAACAQIEBAQEBQMEAgMBAAABAhEAAwQSITEFBkFRBxNhcSIygZEjobHB8BRCUjNi0eFTgiRDcjX/xAAUAQEAAAAAAAAAAAAAAAAAAAAA/8QAFBEBAAAAAAAAAAAAAAAAAAAAAP/aAAwDAQACEQMRAD8A3GhQoUAoUKFAKFCiJoDpJNN3roAk+9cHjHNWGw6571xVTY6yQTtK+tB3XvAd/tRW7ysJBB6aH+RWccV8TsOB+AfN6rrl0P8AkaoSeJF9bty67Lm0hVMIYPVV/Wg9C5hQLViDeNhUj8BX/wAoJXT0Jrt4PxswZy+ZbvJI+IRmCn0I3oNTzUFfWqbY8S+GuJTEDbZgVI9wa51/xLV3NvB2GxLj+4Mtu2P/AGag0UGlTVMwnEOIsfjw9tPTOGI6966djjTqD51sqo3ZdYHcpvHqKCwA0M1No4IBBBBEgjUEHse1KBoFg0dNg0ugOioUKAiaE0VCgOaBo6SxoHaFCioDoUnNQzUAJqNiMYikBmAJ6EgUnieKFtCxOX19fbqaxHxH5jAzWrQMupzuTB+kag+lBfucec8Nh1I85GaDEEn4ukRufyrDuO8bF5s8TOssusjtFccBACW+M9J2X1qNcYtuZgaRQId/hJEQTBjT6RUc3aVctgbn7U0FoFF6PPTYrqcK4Nev620LAEAnsaDn+4p2ziGXRWZR6Myz9q0rAcroLYUoEfSWYTDd/SaicX5HtiShKHsYgnrB7UHA4NzbjbbLkvu8bK5zA+gkzP1rQsB4mOIzqjMg1DKcwPUBhsI0g1kWJwbWnKGQR9JHcGutw/jYRWV7asSIDwSQPUf3CddINB6E5J5rs4kMgHlEGUttEZCoMKeomdN6txrz9yRxJGYKrKlzU5QNLjKPnE6qYFa3y1xdmWLhzENE6ZgI0kdR7UFoU0qm1Mil0CqImhNJNAZohSaOgcmkE0maJqCTQpM0c0BNSGeB7UomudxXHrZRrjmFQSfXt70FN8SOalw9sQJbp0hydvcVgXEcU1x2uNEkxG8fU710ea+NXMReZmb4c7FUIggz++lcW4enXc+9Ag6iSdOxqIbmtTXUFTqxP5CobWj1igJrlJpS2/v+n/FWvlDkbEY1pC5LQMF2UgH0Heg4nAuDPiHyINJEt0Wa9Bcm8mJhrCEiXjXsfWujy3ydYwlsKqrHViNWPerI1wxIEAD5joIGm1BxsTghr+GNj2+9U/idgEZYB1IMkNvOunWrVxXGJ8pumdsttczEdtNq4b2d4s3QCQQXKqY9jQZ3zHwnzLQttGZPluQJ+LZSN46VRLy5SUcHMNOtavzUgyfL8RIG4GhMHUVnPNGHK3Nd9jBBBIG80HNtXmRgR0MjUjb1H61tXhxzImLcgkJfRFlOly3OrDuVMH6Vhwuben2NT+D8WfDXrd+0xVkYMII1B0ZT/tI0j1oPW2GfQAkSdjsDFSBWecseJWDxbraM4e60MoeMheJYB9hOtX9HkA0Ds0qmiaVNAKKaBagDQBaD0A1ExoJE0Jo6KgS9ZX4m8aGUhj+GkqFG1y6dwe4ArTMfcIttl+aIHuev03rDPEa1nEJJS2So667tc9p60GYXHJbMTrM/8ULdgtJ6DUmivIZBJ66RVx5f5bzLmuj4Sexn/ug4vDuHteIW2ogwTM6DbUjuauPCfDfzCQ7sZ0OURA7TVk5V4BqQAAPhU+ijsevStCwFlVWflUaD9zQVfgvh1hLUTbzRqJEz6k1d7dkIoAAQDbQCPYVGS67fIMidXbQ+4HWgFtzPxOe5kie8bUDj3Z+QZz3PyD1NRr9kHRwbzkSLcxbHuO3vUtidtvTpHWomLbyrVwj5yrGfYaCg5+NcWUJuXbWHUA/Kq6T3MCq1xHi+EjKt4XH3klSSOvtVF4lwnFcQdnu3nFvOQqsdAi/3abg1Ks+FVlhJxRtiJJMACNySdqCZzIyPY8xMroDqQZgTqNNqo3H8IFXKBoCGGpJgbj13p3mLh2Cw5NrCYy/irh0KogNontm/u+gpPDMVexbjD3L1nCoqEvdujLCpE+pbX5fSgqrLSZqVi8IylmEvbzsi3cpVXjYgHuKjJaoLByvZs3HyXiysY8tgDGZZIBI2969PcNxha2haDKIQw2MrrXke3beC6g5Vyyw/sJ+X2961/wAP+bMWqJg7uF8y4RFh3YW1+ISMzakrtqAd6DaQ1HXF5ZwmLRbjYy5bZ3YFbdoHy7KgaqHIlpOutdmgOhQmhQCktRmkXTp0360E0GgRRxSWoOLzNiSlhiujEQvuTH71g/OXERbV7QJL6522BjcR9fsK3nmIDyvr9m3H5ivM/GEMgEz5pZzJ10YhhPuaDkNY/EVe7KO3zEf81u/DeHTbSPlCHKTqZETWKcUcC/PYID6fCPzrb+VcaHs28rZgOp6yv5HSg7XCbIA0M6D9da69s6ft0FchdNu23TXWpoxSqpcjQCTQTrxETcIjffT6gVRuLeJqDE/0+FTzgn+o4+UdCR7VTOb+bMVj8ScFhR5aTDtO4G7EjZasPJ/L+GwEzNy40ZnJER2A6Cg0rh+LFxA8Rp+tJx7hlIB6VxsDzPh8xtZguh0JGka9KqPOviTZw2a3Yy37vyzJFtQQdTGpNBC5p5hWyy2kKgjVgNTBOgCjVmJ/tqvrwe/xIu7t5Fi0fxDcf4U0k5o0JiPhG3U1VuEl8TiWKLmu3CGUT7ZgD37Vot3ki/etNhWJRQly7Mwr4po8tCeqgEgz1jtQVy9xfCYWEwuLuFgIzJZti367iSJjqarGKRsTnuD4mjM2munUdqs1rkjENiA+MFqwiqoYW8skIuUQqyJO5Pek8ucMRca3lC55MFBMHNpqSetBExii5wqxA1X9VYg/UyKprN9KsmHZhgNNlxDgeoIXb86rt5ddO9A/gsTkLyCQy5SAehPUbEVseF4czcN4fcBBKnDOhWc6urE3CWPTKAI/21knB7am/Zz2muqXUG0pym4ZjJPqSK9HctcDuratJeARbctkUyJds3lgncLos9h60FtVpAJ3Kgn3I1oUC1CaA6FFRigBNMYhvrTxqLjTQdSgRQFHQc7i1nMkbRr9v5P0rzzz7wZrOJyxADlgNj5d74tPXMH/ACr0jeWazDnvhy3sahKgkWbw03JAhB98xoMFxTHOxOskH9v0ArQvDjjItubRPzQyHv0is/x1wFpHXfTZhoQPSjw+OZCrKfiQ5gY67j6UHpxFBgzPw/eqP4i8Xv21XC2CFe7cEP8A4iP1mi4Bz9ZvWraKHuYqI8lEYknrB0k6A7x61yrfD8TxLH3reIAtDDoudEuKXYOfhHmLoBqJjtQFw9reGX+nwKHF4x5Nxwudgw3lvlRQe5rhYjgga8y47iS+bEm3ZJuwSdVLKMsjsJq7cY4Zc0wWHy4W0yMHcDJmC/6dnN0zNJJ61UOA8n41MXZa+gw6YbKGuQgzqpLZVj/Wcz9j6UELFclq1u5dwOIN42kZ7gzLmyAfFBXXbpV28HuScFewi4u8gv3Gd1COB5dvI0aL1OxmrfyzgbUNktLbW67kgKASrHWffXSofhbYFvAvbXa3jMUn0W5AoK34k8vHCYq3xLB2wvllfNsqMqsq7uI2kSD9DVu4LxyzjcOLlhjcU/MkgXLTf4ss/Y9RXY5gwwuWTP8Aidd6yHFcuL5puYa82EvjUshKqx6So2oLdxDhgaQTcg/Dl0Ej36iuJiMXZs5rVn475BFuzb1CsRlD3H2RAO+tR14FxW+IxT3MRbBMKt9LKNpucozGpWG5YxNu2ypat2E3hPiLe7UFZ4zhEw+HTDKc5RSS22Z2JLNBqiYq3B9Kv3E+BshLM+YsfbQ71W+L8OGXMNtdukdKCw+CvCRiOIKzglcOhu+nmfKk/c/avQoOutYH4Pc3YPh64j+pZ1e6bYUqjP8AAoO8basa2XhfM2CxJ/AxVm4dDlzhW17qdZoOxnoB52pcEUWWgINSw1FQoCZ6hYxtRU81BxvSg7VClUlhQRsZdCqSZ9hvNZHz/wAXezbFxB/8i+7WrSAklLeXICI+YyWPvWt462SjBdCRv6+vpVUPKiYi6XxKEZRltAMZtmD+JmH907dpoMD4zytfwZQ37S5SqtBaQASB8RGxOtc7jt5S5NtfLRlAKg5gY9e3vWpeMPDcRbtLmPm2QY8wfOI1AYdAOsaVkBBgnWOuh/kUFg5DtWr2NtpiLlxAqFUNphactO2cayQTV+wvCxwPiCYkM9zAXx5N1m1NlnMrnPWCJB03NZi3DbmEuW3uQGhbqBWBkd5G3Stx5d4ja4hgpdA6ODbuods2xM9+oPpQWriOCVtRqCAQ4MzIGo9K5r8NG7sSJmP29K4HCbuO4aps+U/EcGP9N7bAYmwvRCjfOAIipjczvcWbPD8Ux738uGtKfViSxH/5FB0lxq2kfE3PgS0jGJAUADTXaSdAPWuV4UOw4d5twR5+Iv3gDvDtofbc1yMRwvEY9lt4i4hQMGNiyCmFQD/Jj8V1999PSr3cRFVLSABVUKoGwCCBp9KDrKgZI7is6545fm4lxCbZRgSV0zDqKvFjGhNCRt6afY1S/ELjwSw5B2G89T0HrQJ4ZxTybi2w2cP8qz8U9QfWrVeufCd9q83cKxt+5ibeVjm8xXG5jKfy0rfcPxM5Bm+bYwJmgzjnR712/aw+HUtcun4QNNRP2H/FVzjXmWbf9PeXLcU6wcwMdc30rQeKYlLOMw2L+XyrhV5P/wBdwEMw9pFS/Ebk5cWpu29LmUspGzEjNBHYjrQYNcIB0703P8Gh+9dK9whxh2xDFUAu+VkJOcuPmgelcugtPL/P+Pwh/CxLMv8A47pN1Psx0+hrUOV/GmzchMdbNlv/ACpLW2O0lYlfzrBqUpoPY/D8bav2xcs3Fu2zs6kEfl19KkRXkbgHMWJwb58Nea0Z1WSbb+jKdDWzcneMti6Bbxy+Q5/+1RNlvfqh+4oNTNc7iQ0FdFHVlDKQykSGBkEHaIrncU2H870HcmiNChQCKbK9KcNReIY1LNt7t1gqIpZmPQD9/SgrfiDwK5jMJctW8mb4XUsxQZkMkE7ZSJBrDeceb7l3LYFizYW02WLbC4HyjLBaBKTP3ro+IfiPdxxNqyXs4bbLOV7gj5nI1g/4z71nLmguy4RcfglNkZb2GJDWpJHlMSZDHXKDFdDw840cLds2nlA7NbuIdPiZh5bmapPL/G7uEvLdtRPysp+W4hiUb0MVbOZ7dnG2zxDC5pWBibRP4thssJcWPmSY1oNsuWiD7ab1zsXgmdtWOXbc7VC8POZP63BgsfxrcW7m2rAaPHYirG49PrQM4SwLSwon9TRXkLhpMSCB0iQaDuSf+6bulugoMzbkzErduXBiGUszMMrPA10kMSPyqv8AF+X+I3X8u45uKIhiwC6nQwBvWy4y8lu3muGF/M9etU/G+IYDhLOGF19YVPjdY2aBoKCHy7ygmEOa4wzx8TNtB9KlcU52wlkhVuG4QQsWxJnX/quZf4Bj8QDdx142EeXFtdbjL0UsNF9qhC/g8EAoQeYdQoXPd1G7bmg7DYlsVbINi7aGhPmKBIO9WPw74mbtl7DZmbDPkznZrTj4AT3AkVnV3nlrki0hGpkmJjr7b1bvBa8Wt42Tqb1pj7ZKCp+LmBaziCuvl3PxlXSFeQH29gfrWcla3bxr4X5mFF5RraYE6a5To36j7VhZoETQWiNCaBQGlOBv53pk/Slz+lBa+UeesXw5h5Tl7My1hyTbI9P8D6j7VvPA+asPxK0Hw5+NY8yy0C5bJB3B3G+o7V5cz+lPYXFOhJR2Q7EqxUkepG9B7SoUKImgJjXnnxU57fGXDYskDDW2idmvMDq8f4gjStg8R+Jmxw6+ymHZRbU/7rhC/eCa8wYlZaOgoIzmTTRWpHl+u0e9JA3oIzDWjtXmU6EiRBgxI6g9x6Usj9KTHSg7fKXM74LEC8olT8NxP8l9OxHSvQfBOK2sTZW9abMjfQgjcEdCO1eXysVYOSOarmAvZl+K05AuWjrmGwYdmFB6LVZ9BUa6+SXOwgxvPpFRcHxe3cClW016Rr2I6EUvF3VI3B2Mj06UFN4vg7mLu58SH8oGbVgMVAWfncjcnoOlLPFsPgBp5VmQCFCzcPfTc128Sl7EErYjNuSx+BJ6mNfWKf5e5JtYc+Zcy4jEk5jeddF/2op2Ufeg4WE4ZjuIDO5OEsNJDvH9RcUn+y3snuavPL3LWFwdv8FAXPzXX+O65O5LmuRzhiMQltvJbMxBMNttsCNRsK5nJfNi33tWC34pQm4nVGWMwNBXOdL9rCY1y9kZLyTKqNHHSNtdKtfhBw//AOG1+IOIvO3tbtwqffU1XvG/B/h27g0ykA+gMj/urtyljbdnAWEU6JaUR1mJM0COfeIWcPhLjXhIKMoXfMzCBp9a8y9Ku3ilzEcVicgb4LfT/dNUcmgKio6TQKo401FJpxBQIj1pVukvFLs0HtigaFA0GRePHF4/pMKhhmc3WP8AtHwj8zWPcUtILzquqzAPUEdx6kfnVt8W+Ki9xV9dLIW1PbK0k+81WOL4eLjsJIkQZGsrPTr7aUHOZP4dN/1pD6SOvSpOedYjURJ2Mb/9U3eEnTX1Og9aCI4/4ogtO5RG/Xb9/ek0DeWk2WysD2ZT9iDTrUzc2NBvHHYt4wrBUPZtXhH+TKAzD02kVDucWZHVLiNFwxbdRK3CdAumzH1q382cEa/g7N21Hn2rVtkkaOpQZ7ZPYjb1Arjcp41LqhD/AH6oD81u6nzIexBn7UHSxHEUwOGZm+aPMcTrIGo/aqpi/FO2z2haDZXuW89wqQFtk/Edeo/an+eeVcRdRovqxPQqVmDIB1isq4wuIw7ZL1tJjpsR9KD0fnS8kqQZGhBkfcVVeH8LtYXiH9Q4IdkNosNhmI+M+8Zaq/gjjGuPfQs4VURlTU29TBGuxOlabxnBhkMan+aUHH8SeG+dhrgOvwmPQ+lZrhuZWXAat8agr9vhq+8Q4qbflWLp0uNkVm+YNE5SO0DesW5ksNZvXrHRbhI9QxzCg5DNMk7nU0hhQJoqAoomFGDRE0ClmnBprRAUBt69/wDqgbCz0p63RIIpxY2oPaRNNYm8ERmOyqzT2gU5VX8TMe1nhuIddyoQf+7ZT+tB5r4ljjdutdbe47MfWWmNae4vdL5XjIHA0AgHLAPpvNQU+Yehj6HQaVIZiUjMfgcgegbWKCH5gMjaDNELmkdJ9ojr60hpVt531NBToetA6wAjcjv0PamYnp02pxNp6daUlufQfzSgjvt7RTbj9D9qdu24+sGmjQemeHc3Ya1w7BtiboV7mFtEIAXuN8IBIUdPWqLh+KW7uIu4vCBks271jzLbiGS45yi+FGytOU1xfDvi+AuhbGOGW4sJavsfw2QfLab/ABidDVstcFbBcXtuoy4a/b8l4AZWZpyFhsQWyigu3EMMSrAdZrLeZOULmJu5py6RtO1bAEP02+1N3Lca/agpHh7yicFnfPJcBWUgwQNQQPSrRxDGQhj6GpttI+361WeYsaEnMdANu9BmXiFxc3MWiqf9EBpH+e81R+JYxrt1rjmWYyTXSxF8M9663UmPUsdB9q4hNAdJoTRgUBUmKWKNAOtAoT0oCnIik5xQH/x+dEKRMmnaD2lWZeOmMy4O3aDBfMuSwnVggkR9YrTjWIePeKP9RYRR8lotPT43j6aCgyZwc3qdqVZnYnTqJgdetC8u0MT+sD196bT1Eg9PSgdxAJOUgdPpodKhZo7/AEqWziYPQRIO/r7xTFy11npQIV9donpT4uEg66DQDvUbP370EagNu0k/9Uhp6aUbGkufvQCxBMH2q58oc6XbDW8PfPm2POtkByc1g5hDq+8eh0qjmpNtswIbfv8AtQevLi76iDqPUHUa9d6YZZJHQVU/C7mH+q4eqsZvWPwrkmSRHwP9RH2q3W1gUDLrArIfETiZDqgOhzEnSdNhWr8SugK3sa89828SzYi442Vii9jA1oK7xG5oEGw1PqYqEtK31pFAdAUVACgUBToHXSkIJmlzpQKuMKjZqVcO/al2bJ+Y7frQHYQd9aU1BjH870ljQe1przl4wY43eI3lBBVVtpHbLv8Aqa9FivLXO98XcdfYdbjiTMGCftFBwWWNJ12GnT0o2tQPfYz2ogx/L61Oa2o6ySRoYkmO21Bzzb1nTaabLHsPr37+1TLtod4id4id9xUV1JPr32mP2oGLq7R6x7TTTb1JJnfT2imiPzoGZNEvtNGaIt9KBBpVptfeiajw4JYAbkgffSg1TwFxoXFX7RMG7ZUqO7WmkiO8GtwaI2ivKH9Q+Gvpcslke0wKtv8AENzp0Ooit24f4lYXyFbFMtm4VXNbU5zmZZ0H83oJ/MguOvlWgZIMkdNNKwXnNFt3/IU5ha0c7zdPza1auc/FK7fVrWFQ4e22huE/juvUdkB9KzYnX89aAiaTFLGtA0DdHSysUnWgWlFcbSkzTltZ1oCtW+pp245iOnbtRl8u1NPdnWgLPuPzpJ2FIJml5Zig9rO2h9jXk3il5GuXCOrMNTIY5iSfQ16c5t4kLGDxF0/2Wm09SIGv1rzJfEKVC6QD8URq0yPegjWVgwQNYiRAk6xPU0Uw0EE/Htpp6zS7dzRwR8UBQfSdMo6e9M37moGbNMzoZ+HTLQGpjQRBkwdYJ6fSm7l4kAHtpppHb96S0DX7+nYRTbPmOupkDX+4HpNA2AensZ+9F9fXSlsTrsIJ2mDRdNYHSO9BFcRQYTSyPbWkHSgJzSUeGnsaUe9IdaDq4u7KqV2I19SBUV952A6wJ1707w8KyMpkEEEHpB6fekBDseknfegjlf59aGXftvSwYkR/JpQAoEKKOO9LYd9BE0yST00oDQTTbJFOqIpRSaCPl1p8UgLFGB+lAG0+1M70/wCXSlAEGOv7UEdbetPqKAHYUZoPT3i1/wDzbixOZ0XrpDZp09qwLGzbTu0DUmYUtpH80rc/GLGeVg7ZG/nLAic0K2/pXnLGYgknuSxI6LOp3oHzegaSepnv6HtTdvEgRqJEwN9xt96gMT9/tRZfSg6QcEzIJ2iND7jrTbn06+vvp2qELR/79aUCw7/zSgllvsZ9/Smcx66mKaW8eoovP9KA96U2v3/amVanM87aa0DZGlBhSn32om2oF4S5B/I+oNS2I77AakQTFQLf7V2r5BCysBlmYmSNIoOYTroJ6/nNEZPSOk1LIXLIOvaIEUlEn060EZbffWg1PXjP6UkKTQNqv871JdYka+3ahbUDWdR/zpR3bhMmdSZNBEcSaC0tV1osSmxoHG2/m9IJ0/m9NKxFGb070CwsHffWaA3+lEW9o9KE6/Sg9A+OzfgYYdDceR7JXn9zP3/ahQoEqKkWLIJFChQSGQDKB1mfXUVHbePU/qaOhQM3LYmO1MXBQoUCGpdvf60KFAu7ufekPsKFCgSh1HvXWR5QA9BA9PioUKBvEf2+vTpvTYbWKOhQAUI0oUKA3XUeopt9qFCgVYWBIpGKX8qFCgjo1OOJoUKBlDT67/ShQoP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8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535" y="4753538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15" descr="https://encrypted-tbn0.gstatic.com/images?q=tbn:ANd9GcSfEa7jRgS9f3rEPvxZG4_VtasIELpavFjAHkUqOZs_NNktjdnnt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313" y="4705187"/>
            <a:ext cx="1041771" cy="58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51189" y="4812217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4605070" y="4812217"/>
            <a:ext cx="1054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10 points</a:t>
            </a:r>
            <a:endParaRPr lang="he-IL" dirty="0"/>
          </a:p>
        </p:txBody>
      </p:sp>
      <p:sp>
        <p:nvSpPr>
          <p:cNvPr id="61" name="TextBox 60"/>
          <p:cNvSpPr txBox="1"/>
          <p:nvPr/>
        </p:nvSpPr>
        <p:spPr>
          <a:xfrm>
            <a:off x="1690416" y="4285785"/>
            <a:ext cx="34034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3                 2   </a:t>
            </a:r>
            <a:r>
              <a:rPr lang="pl-PL" b="1" dirty="0"/>
              <a:t>    </a:t>
            </a:r>
            <a:r>
              <a:rPr lang="en-US" b="1" dirty="0"/>
              <a:t>            1                0</a:t>
            </a:r>
            <a:endParaRPr lang="he-IL" b="1" dirty="0"/>
          </a:p>
        </p:txBody>
      </p:sp>
      <p:grpSp>
        <p:nvGrpSpPr>
          <p:cNvPr id="63" name="Group 62"/>
          <p:cNvGrpSpPr/>
          <p:nvPr/>
        </p:nvGrpSpPr>
        <p:grpSpPr>
          <a:xfrm>
            <a:off x="487028" y="1207860"/>
            <a:ext cx="4874863" cy="3363979"/>
            <a:chOff x="399561" y="3229952"/>
            <a:chExt cx="4874863" cy="3363979"/>
          </a:xfrm>
        </p:grpSpPr>
        <p:cxnSp>
          <p:nvCxnSpPr>
            <p:cNvPr id="65" name="Łącznik prostoliniowy 16"/>
            <p:cNvCxnSpPr/>
            <p:nvPr/>
          </p:nvCxnSpPr>
          <p:spPr>
            <a:xfrm>
              <a:off x="1009515" y="3229952"/>
              <a:ext cx="0" cy="33639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Łącznik prostoliniowy 18"/>
            <p:cNvCxnSpPr/>
            <p:nvPr/>
          </p:nvCxnSpPr>
          <p:spPr>
            <a:xfrm>
              <a:off x="399915" y="3229952"/>
              <a:ext cx="4776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7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415" y="3372392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310" y="3402093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58" y="332237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640" y="329580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772" y="408084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4987" y="4138751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091" y="4212578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823" y="4154607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716" y="5015461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68" y="495332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555" y="5086985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4963106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911" y="5710429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6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711" y="5724128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6400" y="564978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567499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9" name="Rectangle 128"/>
            <p:cNvSpPr/>
            <p:nvPr/>
          </p:nvSpPr>
          <p:spPr>
            <a:xfrm>
              <a:off x="1980000" y="50184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30612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43291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98000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3253715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437893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1980000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3244641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4187672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1980000" y="340594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3218158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4144937" y="575722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1" name="pole tekstowe 8"/>
            <p:cNvSpPr txBox="1"/>
            <p:nvPr/>
          </p:nvSpPr>
          <p:spPr>
            <a:xfrm>
              <a:off x="457200" y="3341192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1</a:t>
              </a:r>
              <a:r>
                <a:rPr lang="pl-PL" sz="2800" dirty="0"/>
                <a:t>:</a:t>
              </a:r>
            </a:p>
          </p:txBody>
        </p:sp>
        <p:sp>
          <p:nvSpPr>
            <p:cNvPr id="142" name="pole tekstowe 8"/>
            <p:cNvSpPr txBox="1"/>
            <p:nvPr/>
          </p:nvSpPr>
          <p:spPr>
            <a:xfrm>
              <a:off x="399561" y="4094998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2</a:t>
              </a:r>
              <a:r>
                <a:rPr lang="pl-PL" sz="2800" dirty="0"/>
                <a:t>:</a:t>
              </a:r>
            </a:p>
          </p:txBody>
        </p:sp>
        <p:sp>
          <p:nvSpPr>
            <p:cNvPr id="143" name="pole tekstowe 8"/>
            <p:cNvSpPr txBox="1"/>
            <p:nvPr/>
          </p:nvSpPr>
          <p:spPr>
            <a:xfrm>
              <a:off x="399561" y="4956437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3</a:t>
              </a:r>
              <a:r>
                <a:rPr lang="pl-PL" sz="2800" dirty="0"/>
                <a:t>:</a:t>
              </a:r>
            </a:p>
          </p:txBody>
        </p:sp>
        <p:sp>
          <p:nvSpPr>
            <p:cNvPr id="144" name="pole tekstowe 8"/>
            <p:cNvSpPr txBox="1"/>
            <p:nvPr/>
          </p:nvSpPr>
          <p:spPr>
            <a:xfrm>
              <a:off x="411217" y="5649787"/>
              <a:ext cx="606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4</a:t>
              </a:r>
              <a:r>
                <a:rPr lang="pl-PL" sz="2800" dirty="0"/>
                <a:t>:</a:t>
              </a:r>
            </a:p>
          </p:txBody>
        </p:sp>
      </p:grpSp>
      <p:sp>
        <p:nvSpPr>
          <p:cNvPr id="146" name="Freeform: Shape 145"/>
          <p:cNvSpPr/>
          <p:nvPr/>
        </p:nvSpPr>
        <p:spPr>
          <a:xfrm>
            <a:off x="1138695" y="1252986"/>
            <a:ext cx="2412215" cy="3222233"/>
          </a:xfrm>
          <a:custGeom>
            <a:avLst/>
            <a:gdLst>
              <a:gd name="connsiteX0" fmla="*/ 197736 w 2412215"/>
              <a:gd name="connsiteY0" fmla="*/ 55309 h 3222233"/>
              <a:gd name="connsiteX1" fmla="*/ 57059 w 2412215"/>
              <a:gd name="connsiteY1" fmla="*/ 210054 h 3222233"/>
              <a:gd name="connsiteX2" fmla="*/ 85194 w 2412215"/>
              <a:gd name="connsiteY2" fmla="*/ 603949 h 3222233"/>
              <a:gd name="connsiteX3" fmla="*/ 1027730 w 2412215"/>
              <a:gd name="connsiteY3" fmla="*/ 772762 h 3222233"/>
              <a:gd name="connsiteX4" fmla="*/ 1224677 w 2412215"/>
              <a:gd name="connsiteY4" fmla="*/ 1405808 h 3222233"/>
              <a:gd name="connsiteX5" fmla="*/ 183668 w 2412215"/>
              <a:gd name="connsiteY5" fmla="*/ 1743432 h 3222233"/>
              <a:gd name="connsiteX6" fmla="*/ 71127 w 2412215"/>
              <a:gd name="connsiteY6" fmla="*/ 2151396 h 3222233"/>
              <a:gd name="connsiteX7" fmla="*/ 830782 w 2412215"/>
              <a:gd name="connsiteY7" fmla="*/ 2376479 h 3222233"/>
              <a:gd name="connsiteX8" fmla="*/ 1393490 w 2412215"/>
              <a:gd name="connsiteY8" fmla="*/ 3093931 h 3222233"/>
              <a:gd name="connsiteX9" fmla="*/ 2125010 w 2412215"/>
              <a:gd name="connsiteY9" fmla="*/ 3150202 h 3222233"/>
              <a:gd name="connsiteX10" fmla="*/ 2293822 w 2412215"/>
              <a:gd name="connsiteY10" fmla="*/ 2334276 h 3222233"/>
              <a:gd name="connsiteX11" fmla="*/ 1252813 w 2412215"/>
              <a:gd name="connsiteY11" fmla="*/ 2278005 h 3222233"/>
              <a:gd name="connsiteX12" fmla="*/ 1140271 w 2412215"/>
              <a:gd name="connsiteY12" fmla="*/ 1743432 h 3222233"/>
              <a:gd name="connsiteX13" fmla="*/ 2307890 w 2412215"/>
              <a:gd name="connsiteY13" fmla="*/ 1462079 h 3222233"/>
              <a:gd name="connsiteX14" fmla="*/ 2223483 w 2412215"/>
              <a:gd name="connsiteY14" fmla="*/ 730559 h 3222233"/>
              <a:gd name="connsiteX15" fmla="*/ 1140271 w 2412215"/>
              <a:gd name="connsiteY15" fmla="*/ 575814 h 3222233"/>
              <a:gd name="connsiteX16" fmla="*/ 1013662 w 2412215"/>
              <a:gd name="connsiteY16" fmla="*/ 41242 h 3222233"/>
              <a:gd name="connsiteX17" fmla="*/ 197736 w 2412215"/>
              <a:gd name="connsiteY17" fmla="*/ 55309 h 3222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12215" h="3222233">
                <a:moveTo>
                  <a:pt x="197736" y="55309"/>
                </a:moveTo>
                <a:cubicBezTo>
                  <a:pt x="38302" y="83444"/>
                  <a:pt x="75816" y="118614"/>
                  <a:pt x="57059" y="210054"/>
                </a:cubicBezTo>
                <a:cubicBezTo>
                  <a:pt x="38302" y="301494"/>
                  <a:pt x="-76585" y="510164"/>
                  <a:pt x="85194" y="603949"/>
                </a:cubicBezTo>
                <a:cubicBezTo>
                  <a:pt x="246973" y="697734"/>
                  <a:pt x="837816" y="639119"/>
                  <a:pt x="1027730" y="772762"/>
                </a:cubicBezTo>
                <a:cubicBezTo>
                  <a:pt x="1217644" y="906405"/>
                  <a:pt x="1365354" y="1244030"/>
                  <a:pt x="1224677" y="1405808"/>
                </a:cubicBezTo>
                <a:cubicBezTo>
                  <a:pt x="1084000" y="1567586"/>
                  <a:pt x="375926" y="1619167"/>
                  <a:pt x="183668" y="1743432"/>
                </a:cubicBezTo>
                <a:cubicBezTo>
                  <a:pt x="-8590" y="1867697"/>
                  <a:pt x="-36725" y="2045888"/>
                  <a:pt x="71127" y="2151396"/>
                </a:cubicBezTo>
                <a:cubicBezTo>
                  <a:pt x="178979" y="2256904"/>
                  <a:pt x="610388" y="2219390"/>
                  <a:pt x="830782" y="2376479"/>
                </a:cubicBezTo>
                <a:cubicBezTo>
                  <a:pt x="1051176" y="2533568"/>
                  <a:pt x="1177785" y="2964977"/>
                  <a:pt x="1393490" y="3093931"/>
                </a:cubicBezTo>
                <a:cubicBezTo>
                  <a:pt x="1609195" y="3222885"/>
                  <a:pt x="1974955" y="3276811"/>
                  <a:pt x="2125010" y="3150202"/>
                </a:cubicBezTo>
                <a:cubicBezTo>
                  <a:pt x="2275065" y="3023593"/>
                  <a:pt x="2439188" y="2479642"/>
                  <a:pt x="2293822" y="2334276"/>
                </a:cubicBezTo>
                <a:cubicBezTo>
                  <a:pt x="2148456" y="2188910"/>
                  <a:pt x="1445072" y="2376479"/>
                  <a:pt x="1252813" y="2278005"/>
                </a:cubicBezTo>
                <a:cubicBezTo>
                  <a:pt x="1060555" y="2179531"/>
                  <a:pt x="964425" y="1879420"/>
                  <a:pt x="1140271" y="1743432"/>
                </a:cubicBezTo>
                <a:cubicBezTo>
                  <a:pt x="1316117" y="1607444"/>
                  <a:pt x="2127355" y="1630891"/>
                  <a:pt x="2307890" y="1462079"/>
                </a:cubicBezTo>
                <a:cubicBezTo>
                  <a:pt x="2488425" y="1293267"/>
                  <a:pt x="2418086" y="878270"/>
                  <a:pt x="2223483" y="730559"/>
                </a:cubicBezTo>
                <a:cubicBezTo>
                  <a:pt x="2028880" y="582848"/>
                  <a:pt x="1341908" y="690700"/>
                  <a:pt x="1140271" y="575814"/>
                </a:cubicBezTo>
                <a:cubicBezTo>
                  <a:pt x="938634" y="460928"/>
                  <a:pt x="1168407" y="127993"/>
                  <a:pt x="1013662" y="41242"/>
                </a:cubicBezTo>
                <a:cubicBezTo>
                  <a:pt x="858917" y="-45509"/>
                  <a:pt x="357170" y="27174"/>
                  <a:pt x="197736" y="55309"/>
                </a:cubicBezTo>
                <a:close/>
              </a:path>
            </a:pathLst>
          </a:custGeom>
          <a:solidFill>
            <a:srgbClr val="FF0000">
              <a:alpha val="12000"/>
            </a:srgbClr>
          </a:solidFill>
          <a:ln w="38100">
            <a:solidFill>
              <a:srgbClr val="FF0000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383" y="5350884"/>
            <a:ext cx="118814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r>
              <a:rPr lang="el-GR" sz="3600" dirty="0"/>
              <a:t>β</a:t>
            </a:r>
            <a:r>
              <a:rPr lang="pl-PL" sz="3600" dirty="0" smtClean="0"/>
              <a:t>-</a:t>
            </a:r>
            <a:r>
              <a:rPr lang="en-US" sz="3600" dirty="0" smtClean="0"/>
              <a:t>CC: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112240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46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Which</a:t>
            </a:r>
            <a:r>
              <a:rPr lang="pl-PL" dirty="0"/>
              <a:t> </a:t>
            </a:r>
            <a:r>
              <a:rPr lang="pl-PL" dirty="0" err="1"/>
              <a:t>movies</a:t>
            </a:r>
            <a:r>
              <a:rPr lang="pl-PL" dirty="0"/>
              <a:t> to </a:t>
            </a:r>
            <a:r>
              <a:rPr lang="pl-PL" dirty="0" err="1"/>
              <a:t>put</a:t>
            </a:r>
            <a:r>
              <a:rPr lang="pl-PL" dirty="0"/>
              <a:t> on a </a:t>
            </a:r>
            <a:r>
              <a:rPr lang="pl-PL" dirty="0" err="1"/>
              <a:t>plane</a:t>
            </a:r>
            <a:r>
              <a:rPr lang="pl-PL" dirty="0"/>
              <a:t>?</a:t>
            </a:r>
          </a:p>
        </p:txBody>
      </p:sp>
      <p:sp>
        <p:nvSpPr>
          <p:cNvPr id="11" name="AutoShape 4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AutoShape 6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AutoShape 8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AutoShape 11" descr="data:image/jpeg;base64,/9j/4AAQSkZJRgABAQAAAQABAAD/2wCEAAkGBxQTEhUUExQWFBUXFRQVGBUYFRQUFBQUFBQXFxcVHBQYHCggGBolHRgUITEhJSkrLi4uFx80ODMsNygtLisBCgoKBQUFDgUFDisZExkrKysrKysrKysrKysrKysrKysrKysrKysrKysrKysrKysrKysrKysrKysrKysrKysrK//AABEIAPQAzgMBIgACEQEDEQH/xAAcAAAABwEBAAAAAAAAAAAAAAAAAQIDBAYHBQj/xAA6EAACAQIEBAQEBQMEAgMBAAABAhEAAwQSITEFBkFRBxNhcSIygZEjobHB8BRCUjNi0eFTgiRDcjX/xAAUAQEAAAAAAAAAAAAAAAAAAAAA/8QAFBEBAAAAAAAAAAAAAAAAAAAAAP/aAAwDAQACEQMRAD8A3GhQoUAoUKFAKFCiJoDpJNN3roAk+9cHjHNWGw6571xVTY6yQTtK+tB3XvAd/tRW7ysJBB6aH+RWccV8TsOB+AfN6rrl0P8AkaoSeJF9bty67Lm0hVMIYPVV/Wg9C5hQLViDeNhUj8BX/wAoJXT0Jrt4PxswZy+ZbvJI+IRmCn0I3oNTzUFfWqbY8S+GuJTEDbZgVI9wa51/xLV3NvB2GxLj+4Mtu2P/AGag0UGlTVMwnEOIsfjw9tPTOGI6966djjTqD51sqo3ZdYHcpvHqKCwA0M1No4IBBBBEgjUEHse1KBoFg0dNg0ugOioUKAiaE0VCgOaBo6SxoHaFCioDoUnNQzUAJqNiMYikBmAJ6EgUnieKFtCxOX19fbqaxHxH5jAzWrQMupzuTB+kag+lBfucec8Nh1I85GaDEEn4ukRufyrDuO8bF5s8TOssusjtFccBACW+M9J2X1qNcYtuZgaRQId/hJEQTBjT6RUc3aVctgbn7U0FoFF6PPTYrqcK4Nev620LAEAnsaDn+4p2ziGXRWZR6Myz9q0rAcroLYUoEfSWYTDd/SaicX5HtiShKHsYgnrB7UHA4NzbjbbLkvu8bK5zA+gkzP1rQsB4mOIzqjMg1DKcwPUBhsI0g1kWJwbWnKGQR9JHcGutw/jYRWV7asSIDwSQPUf3CddINB6E5J5rs4kMgHlEGUttEZCoMKeomdN6txrz9yRxJGYKrKlzU5QNLjKPnE6qYFa3y1xdmWLhzENE6ZgI0kdR7UFoU0qm1Mil0CqImhNJNAZohSaOgcmkE0maJqCTQpM0c0BNSGeB7UomudxXHrZRrjmFQSfXt70FN8SOalw9sQJbp0hydvcVgXEcU1x2uNEkxG8fU710ea+NXMReZmb4c7FUIggz++lcW4enXc+9Ag6iSdOxqIbmtTXUFTqxP5CobWj1igJrlJpS2/v+n/FWvlDkbEY1pC5LQMF2UgH0Heg4nAuDPiHyINJEt0Wa9Bcm8mJhrCEiXjXsfWujy3ydYwlsKqrHViNWPerI1wxIEAD5joIGm1BxsTghr+GNj2+9U/idgEZYB1IMkNvOunWrVxXGJ8pumdsttczEdtNq4b2d4s3QCQQXKqY9jQZ3zHwnzLQttGZPluQJ+LZSN46VRLy5SUcHMNOtavzUgyfL8RIG4GhMHUVnPNGHK3Nd9jBBBIG80HNtXmRgR0MjUjb1H61tXhxzImLcgkJfRFlOly3OrDuVMH6Vhwuben2NT+D8WfDXrd+0xVkYMII1B0ZT/tI0j1oPW2GfQAkSdjsDFSBWecseJWDxbraM4e60MoeMheJYB9hOtX9HkA0Ds0qmiaVNAKKaBagDQBaD0A1ExoJE0Jo6KgS9ZX4m8aGUhj+GkqFG1y6dwe4ArTMfcIttl+aIHuev03rDPEa1nEJJS2So667tc9p60GYXHJbMTrM/8ULdgtJ6DUmivIZBJ66RVx5f5bzLmuj4Sexn/ug4vDuHteIW2ogwTM6DbUjuauPCfDfzCQ7sZ0OURA7TVk5V4BqQAAPhU+ijsevStCwFlVWflUaD9zQVfgvh1hLUTbzRqJEz6k1d7dkIoAAQDbQCPYVGS67fIMidXbQ+4HWgFtzPxOe5kie8bUDj3Z+QZz3PyD1NRr9kHRwbzkSLcxbHuO3vUtidtvTpHWomLbyrVwj5yrGfYaCg5+NcWUJuXbWHUA/Kq6T3MCq1xHi+EjKt4XH3klSSOvtVF4lwnFcQdnu3nFvOQqsdAi/3abg1Ks+FVlhJxRtiJJMACNySdqCZzIyPY8xMroDqQZgTqNNqo3H8IFXKBoCGGpJgbj13p3mLh2Cw5NrCYy/irh0KogNontm/u+gpPDMVexbjD3L1nCoqEvdujLCpE+pbX5fSgqrLSZqVi8IylmEvbzsi3cpVXjYgHuKjJaoLByvZs3HyXiysY8tgDGZZIBI2969PcNxha2haDKIQw2MrrXke3beC6g5Vyyw/sJ+X2961/wAP+bMWqJg7uF8y4RFh3YW1+ISMzakrtqAd6DaQ1HXF5ZwmLRbjYy5bZ3YFbdoHy7KgaqHIlpOutdmgOhQmhQCktRmkXTp0360E0GgRRxSWoOLzNiSlhiujEQvuTH71g/OXERbV7QJL6522BjcR9fsK3nmIDyvr9m3H5ivM/GEMgEz5pZzJ10YhhPuaDkNY/EVe7KO3zEf81u/DeHTbSPlCHKTqZETWKcUcC/PYID6fCPzrb+VcaHs28rZgOp6yv5HSg7XCbIA0M6D9da69s6ft0FchdNu23TXWpoxSqpcjQCTQTrxETcIjffT6gVRuLeJqDE/0+FTzgn+o4+UdCR7VTOb+bMVj8ScFhR5aTDtO4G7EjZasPJ/L+GwEzNy40ZnJER2A6Cg0rh+LFxA8Rp+tJx7hlIB6VxsDzPh8xtZguh0JGka9KqPOviTZw2a3Yy37vyzJFtQQdTGpNBC5p5hWyy2kKgjVgNTBOgCjVmJ/tqvrwe/xIu7t5Fi0fxDcf4U0k5o0JiPhG3U1VuEl8TiWKLmu3CGUT7ZgD37Vot3ki/etNhWJRQly7Mwr4po8tCeqgEgz1jtQVy9xfCYWEwuLuFgIzJZti367iSJjqarGKRsTnuD4mjM2munUdqs1rkjENiA+MFqwiqoYW8skIuUQqyJO5Pek8ucMRca3lC55MFBMHNpqSetBExii5wqxA1X9VYg/UyKprN9KsmHZhgNNlxDgeoIXb86rt5ddO9A/gsTkLyCQy5SAehPUbEVseF4czcN4fcBBKnDOhWc6urE3CWPTKAI/21knB7am/Zz2muqXUG0pym4ZjJPqSK9HctcDuratJeARbctkUyJds3lgncLos9h60FtVpAJ3Kgn3I1oUC1CaA6FFRigBNMYhvrTxqLjTQdSgRQFHQc7i1nMkbRr9v5P0rzzz7wZrOJyxADlgNj5d74tPXMH/ACr0jeWazDnvhy3sahKgkWbw03JAhB98xoMFxTHOxOskH9v0ArQvDjjItubRPzQyHv0is/x1wFpHXfTZhoQPSjw+OZCrKfiQ5gY67j6UHpxFBgzPw/eqP4i8Xv21XC2CFe7cEP8A4iP1mi4Bz9ZvWraKHuYqI8lEYknrB0k6A7x61yrfD8TxLH3reIAtDDoudEuKXYOfhHmLoBqJjtQFw9reGX+nwKHF4x5Nxwudgw3lvlRQe5rhYjgga8y47iS+bEm3ZJuwSdVLKMsjsJq7cY4Zc0wWHy4W0yMHcDJmC/6dnN0zNJJ61UOA8n41MXZa+gw6YbKGuQgzqpLZVj/Wcz9j6UELFclq1u5dwOIN42kZ7gzLmyAfFBXXbpV28HuScFewi4u8gv3Gd1COB5dvI0aL1OxmrfyzgbUNktLbW67kgKASrHWffXSofhbYFvAvbXa3jMUn0W5AoK34k8vHCYq3xLB2wvllfNsqMqsq7uI2kSD9DVu4LxyzjcOLlhjcU/MkgXLTf4ss/Y9RXY5gwwuWTP8Aidd6yHFcuL5puYa82EvjUshKqx6So2oLdxDhgaQTcg/Dl0Ej36iuJiMXZs5rVn475BFuzb1CsRlD3H2RAO+tR14FxW+IxT3MRbBMKt9LKNpucozGpWG5YxNu2ypat2E3hPiLe7UFZ4zhEw+HTDKc5RSS22Z2JLNBqiYq3B9Kv3E+BshLM+YsfbQ71W+L8OGXMNtdukdKCw+CvCRiOIKzglcOhu+nmfKk/c/avQoOutYH4Pc3YPh64j+pZ1e6bYUqjP8AAoO8basa2XhfM2CxJ/AxVm4dDlzhW17qdZoOxnoB52pcEUWWgINSw1FQoCZ6hYxtRU81BxvSg7VClUlhQRsZdCqSZ9hvNZHz/wAXezbFxB/8i+7WrSAklLeXICI+YyWPvWt462SjBdCRv6+vpVUPKiYi6XxKEZRltAMZtmD+JmH907dpoMD4zytfwZQ37S5SqtBaQASB8RGxOtc7jt5S5NtfLRlAKg5gY9e3vWpeMPDcRbtLmPm2QY8wfOI1AYdAOsaVkBBgnWOuh/kUFg5DtWr2NtpiLlxAqFUNphactO2cayQTV+wvCxwPiCYkM9zAXx5N1m1NlnMrnPWCJB03NZi3DbmEuW3uQGhbqBWBkd5G3Stx5d4ja4hgpdA6ODbuods2xM9+oPpQWriOCVtRqCAQ4MzIGo9K5r8NG7sSJmP29K4HCbuO4aps+U/EcGP9N7bAYmwvRCjfOAIipjczvcWbPD8Ux738uGtKfViSxH/5FB0lxq2kfE3PgS0jGJAUADTXaSdAPWuV4UOw4d5twR5+Iv3gDvDtofbc1yMRwvEY9lt4i4hQMGNiyCmFQD/Jj8V1999PSr3cRFVLSABVUKoGwCCBp9KDrKgZI7is6545fm4lxCbZRgSV0zDqKvFjGhNCRt6afY1S/ELjwSw5B2G89T0HrQJ4ZxTybi2w2cP8qz8U9QfWrVeufCd9q83cKxt+5ibeVjm8xXG5jKfy0rfcPxM5Bm+bYwJmgzjnR712/aw+HUtcun4QNNRP2H/FVzjXmWbf9PeXLcU6wcwMdc30rQeKYlLOMw2L+XyrhV5P/wBdwEMw9pFS/Ebk5cWpu29LmUspGzEjNBHYjrQYNcIB0703P8Gh+9dK9whxh2xDFUAu+VkJOcuPmgelcugtPL/P+Pwh/CxLMv8A47pN1Psx0+hrUOV/GmzchMdbNlv/ACpLW2O0lYlfzrBqUpoPY/D8bav2xcs3Fu2zs6kEfl19KkRXkbgHMWJwb58Nea0Z1WSbb+jKdDWzcneMti6Bbxy+Q5/+1RNlvfqh+4oNTNc7iQ0FdFHVlDKQykSGBkEHaIrncU2H870HcmiNChQCKbK9KcNReIY1LNt7t1gqIpZmPQD9/SgrfiDwK5jMJctW8mb4XUsxQZkMkE7ZSJBrDeceb7l3LYFizYW02WLbC4HyjLBaBKTP3ro+IfiPdxxNqyXs4bbLOV7gj5nI1g/4z71nLmguy4RcfglNkZb2GJDWpJHlMSZDHXKDFdDw840cLds2nlA7NbuIdPiZh5bmapPL/G7uEvLdtRPysp+W4hiUb0MVbOZ7dnG2zxDC5pWBibRP4thssJcWPmSY1oNsuWiD7ab1zsXgmdtWOXbc7VC8POZP63BgsfxrcW7m2rAaPHYirG49PrQM4SwLSwon9TRXkLhpMSCB0iQaDuSf+6bulugoMzbkzErduXBiGUszMMrPA10kMSPyqv8AF+X+I3X8u45uKIhiwC6nQwBvWy4y8lu3muGF/M9etU/G+IYDhLOGF19YVPjdY2aBoKCHy7ygmEOa4wzx8TNtB9KlcU52wlkhVuG4QQsWxJnX/quZf4Bj8QDdx142EeXFtdbjL0UsNF9qhC/g8EAoQeYdQoXPd1G7bmg7DYlsVbINi7aGhPmKBIO9WPw74mbtl7DZmbDPkznZrTj4AT3AkVnV3nlrki0hGpkmJjr7b1bvBa8Wt42Tqb1pj7ZKCp+LmBaziCuvl3PxlXSFeQH29gfrWcla3bxr4X5mFF5RraYE6a5To36j7VhZoETQWiNCaBQGlOBv53pk/Slz+lBa+UeesXw5h5Tl7My1hyTbI9P8D6j7VvPA+asPxK0Hw5+NY8yy0C5bJB3B3G+o7V5cz+lPYXFOhJR2Q7EqxUkepG9B7SoUKImgJjXnnxU57fGXDYskDDW2idmvMDq8f4gjStg8R+Jmxw6+ymHZRbU/7rhC/eCa8wYlZaOgoIzmTTRWpHl+u0e9JA3oIzDWjtXmU6EiRBgxI6g9x6Usj9KTHSg7fKXM74LEC8olT8NxP8l9OxHSvQfBOK2sTZW9abMjfQgjcEdCO1eXysVYOSOarmAvZl+K05AuWjrmGwYdmFB6LVZ9BUa6+SXOwgxvPpFRcHxe3cClW016Rr2I6EUvF3VI3B2Mj06UFN4vg7mLu58SH8oGbVgMVAWfncjcnoOlLPFsPgBp5VmQCFCzcPfTc128Sl7EErYjNuSx+BJ6mNfWKf5e5JtYc+Zcy4jEk5jeddF/2op2Ufeg4WE4ZjuIDO5OEsNJDvH9RcUn+y3snuavPL3LWFwdv8FAXPzXX+O65O5LmuRzhiMQltvJbMxBMNttsCNRsK5nJfNi33tWC34pQm4nVGWMwNBXOdL9rCY1y9kZLyTKqNHHSNtdKtfhBw//AOG1+IOIvO3tbtwqffU1XvG/B/h27g0ykA+gMj/urtyljbdnAWEU6JaUR1mJM0COfeIWcPhLjXhIKMoXfMzCBp9a8y9Ku3ilzEcVicgb4LfT/dNUcmgKio6TQKo401FJpxBQIj1pVukvFLs0HtigaFA0GRePHF4/pMKhhmc3WP8AtHwj8zWPcUtILzquqzAPUEdx6kfnVt8W+Ki9xV9dLIW1PbK0k+81WOL4eLjsJIkQZGsrPTr7aUHOZP4dN/1pD6SOvSpOedYjURJ2Mb/9U3eEnTX1Og9aCI4/4ogtO5RG/Xb9/ek0DeWk2WysD2ZT9iDTrUzc2NBvHHYt4wrBUPZtXhH+TKAzD02kVDucWZHVLiNFwxbdRK3CdAumzH1q382cEa/g7N21Hn2rVtkkaOpQZ7ZPYjb1Arjcp41LqhD/AH6oD81u6nzIexBn7UHSxHEUwOGZm+aPMcTrIGo/aqpi/FO2z2haDZXuW89wqQFtk/Edeo/an+eeVcRdRovqxPQqVmDIB1isq4wuIw7ZL1tJjpsR9KD0fnS8kqQZGhBkfcVVeH8LtYXiH9Q4IdkNosNhmI+M+8Zaq/gjjGuPfQs4VURlTU29TBGuxOlabxnBhkMan+aUHH8SeG+dhrgOvwmPQ+lZrhuZWXAat8agr9vhq+8Q4qbflWLp0uNkVm+YNE5SO0DesW5ksNZvXrHRbhI9QxzCg5DNMk7nU0hhQJoqAoomFGDRE0ClmnBprRAUBt69/wDqgbCz0p63RIIpxY2oPaRNNYm8ERmOyqzT2gU5VX8TMe1nhuIddyoQf+7ZT+tB5r4ljjdutdbe47MfWWmNae4vdL5XjIHA0AgHLAPpvNQU+Yehj6HQaVIZiUjMfgcgegbWKCH5gMjaDNELmkdJ9ojr60hpVt531NBToetA6wAjcjv0PamYnp02pxNp6daUlufQfzSgjvt7RTbj9D9qdu24+sGmjQemeHc3Ya1w7BtiboV7mFtEIAXuN8IBIUdPWqLh+KW7uIu4vCBks271jzLbiGS45yi+FGytOU1xfDvi+AuhbGOGW4sJavsfw2QfLab/ABidDVstcFbBcXtuoy4a/b8l4AZWZpyFhsQWyigu3EMMSrAdZrLeZOULmJu5py6RtO1bAEP02+1N3Lca/agpHh7yicFnfPJcBWUgwQNQQPSrRxDGQhj6GpttI+361WeYsaEnMdANu9BmXiFxc3MWiqf9EBpH+e81R+JYxrt1rjmWYyTXSxF8M9663UmPUsdB9q4hNAdJoTRgUBUmKWKNAOtAoT0oCnIik5xQH/x+dEKRMmnaD2lWZeOmMy4O3aDBfMuSwnVggkR9YrTjWIePeKP9RYRR8lotPT43j6aCgyZwc3qdqVZnYnTqJgdetC8u0MT+sD196bT1Eg9PSgdxAJOUgdPpodKhZo7/AEqWziYPQRIO/r7xTFy11npQIV9donpT4uEg66DQDvUbP370EagNu0k/9Uhp6aUbGkufvQCxBMH2q58oc6XbDW8PfPm2POtkByc1g5hDq+8eh0qjmpNtswIbfv8AtQevLi76iDqPUHUa9d6YZZJHQVU/C7mH+q4eqsZvWPwrkmSRHwP9RH2q3W1gUDLrArIfETiZDqgOhzEnSdNhWr8SugK3sa89828SzYi442Vii9jA1oK7xG5oEGw1PqYqEtK31pFAdAUVACgUBToHXSkIJmlzpQKuMKjZqVcO/al2bJ+Y7frQHYQd9aU1BjH870ljQe1przl4wY43eI3lBBVVtpHbLv8Aqa9FivLXO98XcdfYdbjiTMGCftFBwWWNJ12GnT0o2tQPfYz2ogx/L61Oa2o6ySRoYkmO21Bzzb1nTaabLHsPr37+1TLtod4id4id9xUV1JPr32mP2oGLq7R6x7TTTb1JJnfT2imiPzoGZNEvtNGaIt9KBBpVptfeiajw4JYAbkgffSg1TwFxoXFX7RMG7ZUqO7WmkiO8GtwaI2ivKH9Q+Gvpcslke0wKtv8AENzp0Ooit24f4lYXyFbFMtm4VXNbU5zmZZ0H83oJ/MguOvlWgZIMkdNNKwXnNFt3/IU5ha0c7zdPza1auc/FK7fVrWFQ4e22huE/juvUdkB9KzYnX89aAiaTFLGtA0DdHSysUnWgWlFcbSkzTltZ1oCtW+pp245iOnbtRl8u1NPdnWgLPuPzpJ2FIJml5Zig9rO2h9jXk3il5GuXCOrMNTIY5iSfQ16c5t4kLGDxF0/2Wm09SIGv1rzJfEKVC6QD8URq0yPegjWVgwQNYiRAk6xPU0Uw0EE/Htpp6zS7dzRwR8UBQfSdMo6e9M37moGbNMzoZ+HTLQGpjQRBkwdYJ6fSm7l4kAHtpppHb96S0DX7+nYRTbPmOupkDX+4HpNA2AensZ+9F9fXSlsTrsIJ2mDRdNYHSO9BFcRQYTSyPbWkHSgJzSUeGnsaUe9IdaDq4u7KqV2I19SBUV952A6wJ1707w8KyMpkEEEHpB6fekBDseknfegjlf59aGXftvSwYkR/JpQAoEKKOO9LYd9BE0yST00oDQTTbJFOqIpRSaCPl1p8UgLFGB+lAG0+1M70/wCXSlAEGOv7UEdbetPqKAHYUZoPT3i1/wDzbixOZ0XrpDZp09qwLGzbTu0DUmYUtpH80rc/GLGeVg7ZG/nLAic0K2/pXnLGYgknuSxI6LOp3oHzegaSepnv6HtTdvEgRqJEwN9xt96gMT9/tRZfSg6QcEzIJ2iND7jrTbn06+vvp2qELR/79aUCw7/zSgllvsZ9/Smcx66mKaW8eoovP9KA96U2v3/amVanM87aa0DZGlBhSn32om2oF4S5B/I+oNS2I77AakQTFQLf7V2r5BCysBlmYmSNIoOYTroJ6/nNEZPSOk1LIXLIOvaIEUlEn060EZbffWg1PXjP6UkKTQNqv871JdYka+3ahbUDWdR/zpR3bhMmdSZNBEcSaC0tV1osSmxoHG2/m9IJ0/m9NKxFGb070CwsHffWaA3+lEW9o9KE6/Sg9A+OzfgYYdDceR7JXn9zP3/ahQoEqKkWLIJFChQSGQDKB1mfXUVHbePU/qaOhQM3LYmO1MXBQoUCGpdvf60KFAu7ufekPsKFCgSh1HvXWR5QA9BA9PioUKBvEf2+vTpvTYbWKOhQAUI0oUKA3XUeopt9qFCgVYWBIpGKX8qFCgjo1OOJoUKBlDT67/ShQoP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8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535" y="4753538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15" descr="https://encrypted-tbn0.gstatic.com/images?q=tbn:ANd9GcSfEa7jRgS9f3rEPvxZG4_VtasIELpavFjAHkUqOZs_NNktjdnnt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313" y="4705187"/>
            <a:ext cx="1041771" cy="58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51189" y="4812217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4605070" y="4812217"/>
            <a:ext cx="1054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10 points</a:t>
            </a:r>
            <a:endParaRPr lang="he-IL" dirty="0"/>
          </a:p>
        </p:txBody>
      </p:sp>
      <p:pic>
        <p:nvPicPr>
          <p:cNvPr id="117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678" y="5461737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941" y="5439407"/>
            <a:ext cx="700841" cy="532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TextBox 119"/>
          <p:cNvSpPr txBox="1"/>
          <p:nvPr/>
        </p:nvSpPr>
        <p:spPr>
          <a:xfrm>
            <a:off x="3251189" y="5527208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21" name="TextBox 120"/>
          <p:cNvSpPr txBox="1"/>
          <p:nvPr/>
        </p:nvSpPr>
        <p:spPr>
          <a:xfrm>
            <a:off x="4605070" y="5527208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8 points</a:t>
            </a:r>
            <a:endParaRPr lang="he-IL" dirty="0"/>
          </a:p>
        </p:txBody>
      </p:sp>
      <p:sp>
        <p:nvSpPr>
          <p:cNvPr id="61" name="TextBox 60"/>
          <p:cNvSpPr txBox="1"/>
          <p:nvPr/>
        </p:nvSpPr>
        <p:spPr>
          <a:xfrm>
            <a:off x="1690416" y="4285785"/>
            <a:ext cx="34034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3                 2   </a:t>
            </a:r>
            <a:r>
              <a:rPr lang="pl-PL" b="1" dirty="0"/>
              <a:t>    </a:t>
            </a:r>
            <a:r>
              <a:rPr lang="en-US" b="1" dirty="0"/>
              <a:t>            1                0</a:t>
            </a:r>
            <a:endParaRPr lang="he-IL" b="1" dirty="0"/>
          </a:p>
        </p:txBody>
      </p:sp>
      <p:grpSp>
        <p:nvGrpSpPr>
          <p:cNvPr id="63" name="Group 62"/>
          <p:cNvGrpSpPr/>
          <p:nvPr/>
        </p:nvGrpSpPr>
        <p:grpSpPr>
          <a:xfrm>
            <a:off x="487028" y="1207860"/>
            <a:ext cx="4874863" cy="3363979"/>
            <a:chOff x="399561" y="3229952"/>
            <a:chExt cx="4874863" cy="3363979"/>
          </a:xfrm>
        </p:grpSpPr>
        <p:cxnSp>
          <p:nvCxnSpPr>
            <p:cNvPr id="65" name="Łącznik prostoliniowy 16"/>
            <p:cNvCxnSpPr/>
            <p:nvPr/>
          </p:nvCxnSpPr>
          <p:spPr>
            <a:xfrm>
              <a:off x="1009515" y="3229952"/>
              <a:ext cx="0" cy="33639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Łącznik prostoliniowy 18"/>
            <p:cNvCxnSpPr/>
            <p:nvPr/>
          </p:nvCxnSpPr>
          <p:spPr>
            <a:xfrm>
              <a:off x="399915" y="3229952"/>
              <a:ext cx="4776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7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415" y="3372392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310" y="3402093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58" y="332237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640" y="329580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772" y="408084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4987" y="4138751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091" y="4212578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823" y="4154607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716" y="5015461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68" y="495332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555" y="5086985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4963106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911" y="5710429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6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711" y="5724128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6400" y="564978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567499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9" name="Rectangle 128"/>
            <p:cNvSpPr/>
            <p:nvPr/>
          </p:nvSpPr>
          <p:spPr>
            <a:xfrm>
              <a:off x="1980000" y="50184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30612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43291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98000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3253715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437893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1980000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3244641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4187672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1980000" y="340594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3218158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4144937" y="575722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1" name="pole tekstowe 8"/>
            <p:cNvSpPr txBox="1"/>
            <p:nvPr/>
          </p:nvSpPr>
          <p:spPr>
            <a:xfrm>
              <a:off x="457200" y="3341192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1</a:t>
              </a:r>
              <a:r>
                <a:rPr lang="pl-PL" sz="2800" dirty="0"/>
                <a:t>:</a:t>
              </a:r>
            </a:p>
          </p:txBody>
        </p:sp>
        <p:sp>
          <p:nvSpPr>
            <p:cNvPr id="142" name="pole tekstowe 8"/>
            <p:cNvSpPr txBox="1"/>
            <p:nvPr/>
          </p:nvSpPr>
          <p:spPr>
            <a:xfrm>
              <a:off x="399561" y="4094998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2</a:t>
              </a:r>
              <a:r>
                <a:rPr lang="pl-PL" sz="2800" dirty="0"/>
                <a:t>:</a:t>
              </a:r>
            </a:p>
          </p:txBody>
        </p:sp>
        <p:sp>
          <p:nvSpPr>
            <p:cNvPr id="143" name="pole tekstowe 8"/>
            <p:cNvSpPr txBox="1"/>
            <p:nvPr/>
          </p:nvSpPr>
          <p:spPr>
            <a:xfrm>
              <a:off x="399561" y="4956437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3</a:t>
              </a:r>
              <a:r>
                <a:rPr lang="pl-PL" sz="2800" dirty="0"/>
                <a:t>:</a:t>
              </a:r>
            </a:p>
          </p:txBody>
        </p:sp>
        <p:sp>
          <p:nvSpPr>
            <p:cNvPr id="144" name="pole tekstowe 8"/>
            <p:cNvSpPr txBox="1"/>
            <p:nvPr/>
          </p:nvSpPr>
          <p:spPr>
            <a:xfrm>
              <a:off x="411217" y="5649787"/>
              <a:ext cx="606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4</a:t>
              </a:r>
              <a:r>
                <a:rPr lang="pl-PL" sz="2800" dirty="0"/>
                <a:t>:</a:t>
              </a:r>
            </a:p>
          </p:txBody>
        </p:sp>
      </p:grpSp>
      <p:sp>
        <p:nvSpPr>
          <p:cNvPr id="146" name="Freeform: Shape 145"/>
          <p:cNvSpPr/>
          <p:nvPr/>
        </p:nvSpPr>
        <p:spPr>
          <a:xfrm>
            <a:off x="1076884" y="1252985"/>
            <a:ext cx="3650215" cy="3105079"/>
          </a:xfrm>
          <a:custGeom>
            <a:avLst/>
            <a:gdLst>
              <a:gd name="connsiteX0" fmla="*/ 197736 w 2412215"/>
              <a:gd name="connsiteY0" fmla="*/ 55309 h 3222233"/>
              <a:gd name="connsiteX1" fmla="*/ 57059 w 2412215"/>
              <a:gd name="connsiteY1" fmla="*/ 210054 h 3222233"/>
              <a:gd name="connsiteX2" fmla="*/ 85194 w 2412215"/>
              <a:gd name="connsiteY2" fmla="*/ 603949 h 3222233"/>
              <a:gd name="connsiteX3" fmla="*/ 1027730 w 2412215"/>
              <a:gd name="connsiteY3" fmla="*/ 772762 h 3222233"/>
              <a:gd name="connsiteX4" fmla="*/ 1224677 w 2412215"/>
              <a:gd name="connsiteY4" fmla="*/ 1405808 h 3222233"/>
              <a:gd name="connsiteX5" fmla="*/ 183668 w 2412215"/>
              <a:gd name="connsiteY5" fmla="*/ 1743432 h 3222233"/>
              <a:gd name="connsiteX6" fmla="*/ 71127 w 2412215"/>
              <a:gd name="connsiteY6" fmla="*/ 2151396 h 3222233"/>
              <a:gd name="connsiteX7" fmla="*/ 830782 w 2412215"/>
              <a:gd name="connsiteY7" fmla="*/ 2376479 h 3222233"/>
              <a:gd name="connsiteX8" fmla="*/ 1393490 w 2412215"/>
              <a:gd name="connsiteY8" fmla="*/ 3093931 h 3222233"/>
              <a:gd name="connsiteX9" fmla="*/ 2125010 w 2412215"/>
              <a:gd name="connsiteY9" fmla="*/ 3150202 h 3222233"/>
              <a:gd name="connsiteX10" fmla="*/ 2293822 w 2412215"/>
              <a:gd name="connsiteY10" fmla="*/ 2334276 h 3222233"/>
              <a:gd name="connsiteX11" fmla="*/ 1252813 w 2412215"/>
              <a:gd name="connsiteY11" fmla="*/ 2278005 h 3222233"/>
              <a:gd name="connsiteX12" fmla="*/ 1140271 w 2412215"/>
              <a:gd name="connsiteY12" fmla="*/ 1743432 h 3222233"/>
              <a:gd name="connsiteX13" fmla="*/ 2307890 w 2412215"/>
              <a:gd name="connsiteY13" fmla="*/ 1462079 h 3222233"/>
              <a:gd name="connsiteX14" fmla="*/ 2223483 w 2412215"/>
              <a:gd name="connsiteY14" fmla="*/ 730559 h 3222233"/>
              <a:gd name="connsiteX15" fmla="*/ 1140271 w 2412215"/>
              <a:gd name="connsiteY15" fmla="*/ 575814 h 3222233"/>
              <a:gd name="connsiteX16" fmla="*/ 1013662 w 2412215"/>
              <a:gd name="connsiteY16" fmla="*/ 41242 h 3222233"/>
              <a:gd name="connsiteX17" fmla="*/ 197736 w 2412215"/>
              <a:gd name="connsiteY17" fmla="*/ 55309 h 3222233"/>
              <a:gd name="connsiteX0" fmla="*/ 197736 w 3440896"/>
              <a:gd name="connsiteY0" fmla="*/ 55309 h 3222233"/>
              <a:gd name="connsiteX1" fmla="*/ 57059 w 3440896"/>
              <a:gd name="connsiteY1" fmla="*/ 210054 h 3222233"/>
              <a:gd name="connsiteX2" fmla="*/ 85194 w 3440896"/>
              <a:gd name="connsiteY2" fmla="*/ 603949 h 3222233"/>
              <a:gd name="connsiteX3" fmla="*/ 1027730 w 3440896"/>
              <a:gd name="connsiteY3" fmla="*/ 772762 h 3222233"/>
              <a:gd name="connsiteX4" fmla="*/ 1224677 w 3440896"/>
              <a:gd name="connsiteY4" fmla="*/ 1405808 h 3222233"/>
              <a:gd name="connsiteX5" fmla="*/ 183668 w 3440896"/>
              <a:gd name="connsiteY5" fmla="*/ 1743432 h 3222233"/>
              <a:gd name="connsiteX6" fmla="*/ 71127 w 3440896"/>
              <a:gd name="connsiteY6" fmla="*/ 2151396 h 3222233"/>
              <a:gd name="connsiteX7" fmla="*/ 830782 w 3440896"/>
              <a:gd name="connsiteY7" fmla="*/ 2376479 h 3222233"/>
              <a:gd name="connsiteX8" fmla="*/ 1393490 w 3440896"/>
              <a:gd name="connsiteY8" fmla="*/ 3093931 h 3222233"/>
              <a:gd name="connsiteX9" fmla="*/ 2125010 w 3440896"/>
              <a:gd name="connsiteY9" fmla="*/ 3150202 h 3222233"/>
              <a:gd name="connsiteX10" fmla="*/ 2293822 w 3440896"/>
              <a:gd name="connsiteY10" fmla="*/ 2334276 h 3222233"/>
              <a:gd name="connsiteX11" fmla="*/ 1252813 w 3440896"/>
              <a:gd name="connsiteY11" fmla="*/ 2278005 h 3222233"/>
              <a:gd name="connsiteX12" fmla="*/ 1140271 w 3440896"/>
              <a:gd name="connsiteY12" fmla="*/ 1743432 h 3222233"/>
              <a:gd name="connsiteX13" fmla="*/ 3419238 w 3440896"/>
              <a:gd name="connsiteY13" fmla="*/ 1405809 h 3222233"/>
              <a:gd name="connsiteX14" fmla="*/ 2223483 w 3440896"/>
              <a:gd name="connsiteY14" fmla="*/ 730559 h 3222233"/>
              <a:gd name="connsiteX15" fmla="*/ 1140271 w 3440896"/>
              <a:gd name="connsiteY15" fmla="*/ 575814 h 3222233"/>
              <a:gd name="connsiteX16" fmla="*/ 1013662 w 3440896"/>
              <a:gd name="connsiteY16" fmla="*/ 41242 h 3222233"/>
              <a:gd name="connsiteX17" fmla="*/ 197736 w 3440896"/>
              <a:gd name="connsiteY17" fmla="*/ 55309 h 3222233"/>
              <a:gd name="connsiteX0" fmla="*/ 197736 w 3588403"/>
              <a:gd name="connsiteY0" fmla="*/ 55309 h 3222233"/>
              <a:gd name="connsiteX1" fmla="*/ 57059 w 3588403"/>
              <a:gd name="connsiteY1" fmla="*/ 210054 h 3222233"/>
              <a:gd name="connsiteX2" fmla="*/ 85194 w 3588403"/>
              <a:gd name="connsiteY2" fmla="*/ 603949 h 3222233"/>
              <a:gd name="connsiteX3" fmla="*/ 1027730 w 3588403"/>
              <a:gd name="connsiteY3" fmla="*/ 772762 h 3222233"/>
              <a:gd name="connsiteX4" fmla="*/ 1224677 w 3588403"/>
              <a:gd name="connsiteY4" fmla="*/ 1405808 h 3222233"/>
              <a:gd name="connsiteX5" fmla="*/ 183668 w 3588403"/>
              <a:gd name="connsiteY5" fmla="*/ 1743432 h 3222233"/>
              <a:gd name="connsiteX6" fmla="*/ 71127 w 3588403"/>
              <a:gd name="connsiteY6" fmla="*/ 2151396 h 3222233"/>
              <a:gd name="connsiteX7" fmla="*/ 830782 w 3588403"/>
              <a:gd name="connsiteY7" fmla="*/ 2376479 h 3222233"/>
              <a:gd name="connsiteX8" fmla="*/ 1393490 w 3588403"/>
              <a:gd name="connsiteY8" fmla="*/ 3093931 h 3222233"/>
              <a:gd name="connsiteX9" fmla="*/ 2125010 w 3588403"/>
              <a:gd name="connsiteY9" fmla="*/ 3150202 h 3222233"/>
              <a:gd name="connsiteX10" fmla="*/ 2293822 w 3588403"/>
              <a:gd name="connsiteY10" fmla="*/ 2334276 h 3222233"/>
              <a:gd name="connsiteX11" fmla="*/ 1252813 w 3588403"/>
              <a:gd name="connsiteY11" fmla="*/ 2278005 h 3222233"/>
              <a:gd name="connsiteX12" fmla="*/ 1140271 w 3588403"/>
              <a:gd name="connsiteY12" fmla="*/ 1743432 h 3222233"/>
              <a:gd name="connsiteX13" fmla="*/ 3419238 w 3588403"/>
              <a:gd name="connsiteY13" fmla="*/ 1405809 h 3222233"/>
              <a:gd name="connsiteX14" fmla="*/ 3166018 w 3588403"/>
              <a:gd name="connsiteY14" fmla="*/ 744627 h 3222233"/>
              <a:gd name="connsiteX15" fmla="*/ 1140271 w 3588403"/>
              <a:gd name="connsiteY15" fmla="*/ 575814 h 3222233"/>
              <a:gd name="connsiteX16" fmla="*/ 1013662 w 3588403"/>
              <a:gd name="connsiteY16" fmla="*/ 41242 h 3222233"/>
              <a:gd name="connsiteX17" fmla="*/ 197736 w 3588403"/>
              <a:gd name="connsiteY17" fmla="*/ 55309 h 3222233"/>
              <a:gd name="connsiteX0" fmla="*/ 300809 w 3691476"/>
              <a:gd name="connsiteY0" fmla="*/ 55309 h 3222233"/>
              <a:gd name="connsiteX1" fmla="*/ 160132 w 3691476"/>
              <a:gd name="connsiteY1" fmla="*/ 210054 h 3222233"/>
              <a:gd name="connsiteX2" fmla="*/ 188267 w 3691476"/>
              <a:gd name="connsiteY2" fmla="*/ 603949 h 3222233"/>
              <a:gd name="connsiteX3" fmla="*/ 2537572 w 3691476"/>
              <a:gd name="connsiteY3" fmla="*/ 899372 h 3222233"/>
              <a:gd name="connsiteX4" fmla="*/ 1327750 w 3691476"/>
              <a:gd name="connsiteY4" fmla="*/ 1405808 h 3222233"/>
              <a:gd name="connsiteX5" fmla="*/ 286741 w 3691476"/>
              <a:gd name="connsiteY5" fmla="*/ 1743432 h 3222233"/>
              <a:gd name="connsiteX6" fmla="*/ 174200 w 3691476"/>
              <a:gd name="connsiteY6" fmla="*/ 2151396 h 3222233"/>
              <a:gd name="connsiteX7" fmla="*/ 933855 w 3691476"/>
              <a:gd name="connsiteY7" fmla="*/ 2376479 h 3222233"/>
              <a:gd name="connsiteX8" fmla="*/ 1496563 w 3691476"/>
              <a:gd name="connsiteY8" fmla="*/ 3093931 h 3222233"/>
              <a:gd name="connsiteX9" fmla="*/ 2228083 w 3691476"/>
              <a:gd name="connsiteY9" fmla="*/ 3150202 h 3222233"/>
              <a:gd name="connsiteX10" fmla="*/ 2396895 w 3691476"/>
              <a:gd name="connsiteY10" fmla="*/ 2334276 h 3222233"/>
              <a:gd name="connsiteX11" fmla="*/ 1355886 w 3691476"/>
              <a:gd name="connsiteY11" fmla="*/ 2278005 h 3222233"/>
              <a:gd name="connsiteX12" fmla="*/ 1243344 w 3691476"/>
              <a:gd name="connsiteY12" fmla="*/ 1743432 h 3222233"/>
              <a:gd name="connsiteX13" fmla="*/ 3522311 w 3691476"/>
              <a:gd name="connsiteY13" fmla="*/ 1405809 h 3222233"/>
              <a:gd name="connsiteX14" fmla="*/ 3269091 w 3691476"/>
              <a:gd name="connsiteY14" fmla="*/ 744627 h 3222233"/>
              <a:gd name="connsiteX15" fmla="*/ 1243344 w 3691476"/>
              <a:gd name="connsiteY15" fmla="*/ 575814 h 3222233"/>
              <a:gd name="connsiteX16" fmla="*/ 1116735 w 3691476"/>
              <a:gd name="connsiteY16" fmla="*/ 41242 h 3222233"/>
              <a:gd name="connsiteX17" fmla="*/ 300809 w 3691476"/>
              <a:gd name="connsiteY17" fmla="*/ 55309 h 3222233"/>
              <a:gd name="connsiteX0" fmla="*/ 300809 w 3691476"/>
              <a:gd name="connsiteY0" fmla="*/ 55309 h 3222233"/>
              <a:gd name="connsiteX1" fmla="*/ 160132 w 3691476"/>
              <a:gd name="connsiteY1" fmla="*/ 210054 h 3222233"/>
              <a:gd name="connsiteX2" fmla="*/ 188267 w 3691476"/>
              <a:gd name="connsiteY2" fmla="*/ 603949 h 3222233"/>
              <a:gd name="connsiteX3" fmla="*/ 2537572 w 3691476"/>
              <a:gd name="connsiteY3" fmla="*/ 899372 h 3222233"/>
              <a:gd name="connsiteX4" fmla="*/ 2439098 w 3691476"/>
              <a:gd name="connsiteY4" fmla="*/ 1433944 h 3222233"/>
              <a:gd name="connsiteX5" fmla="*/ 286741 w 3691476"/>
              <a:gd name="connsiteY5" fmla="*/ 1743432 h 3222233"/>
              <a:gd name="connsiteX6" fmla="*/ 174200 w 3691476"/>
              <a:gd name="connsiteY6" fmla="*/ 2151396 h 3222233"/>
              <a:gd name="connsiteX7" fmla="*/ 933855 w 3691476"/>
              <a:gd name="connsiteY7" fmla="*/ 2376479 h 3222233"/>
              <a:gd name="connsiteX8" fmla="*/ 1496563 w 3691476"/>
              <a:gd name="connsiteY8" fmla="*/ 3093931 h 3222233"/>
              <a:gd name="connsiteX9" fmla="*/ 2228083 w 3691476"/>
              <a:gd name="connsiteY9" fmla="*/ 3150202 h 3222233"/>
              <a:gd name="connsiteX10" fmla="*/ 2396895 w 3691476"/>
              <a:gd name="connsiteY10" fmla="*/ 2334276 h 3222233"/>
              <a:gd name="connsiteX11" fmla="*/ 1355886 w 3691476"/>
              <a:gd name="connsiteY11" fmla="*/ 2278005 h 3222233"/>
              <a:gd name="connsiteX12" fmla="*/ 1243344 w 3691476"/>
              <a:gd name="connsiteY12" fmla="*/ 1743432 h 3222233"/>
              <a:gd name="connsiteX13" fmla="*/ 3522311 w 3691476"/>
              <a:gd name="connsiteY13" fmla="*/ 1405809 h 3222233"/>
              <a:gd name="connsiteX14" fmla="*/ 3269091 w 3691476"/>
              <a:gd name="connsiteY14" fmla="*/ 744627 h 3222233"/>
              <a:gd name="connsiteX15" fmla="*/ 1243344 w 3691476"/>
              <a:gd name="connsiteY15" fmla="*/ 575814 h 3222233"/>
              <a:gd name="connsiteX16" fmla="*/ 1116735 w 3691476"/>
              <a:gd name="connsiteY16" fmla="*/ 41242 h 3222233"/>
              <a:gd name="connsiteX17" fmla="*/ 300809 w 3691476"/>
              <a:gd name="connsiteY17" fmla="*/ 55309 h 3222233"/>
              <a:gd name="connsiteX0" fmla="*/ 300809 w 3691476"/>
              <a:gd name="connsiteY0" fmla="*/ 55309 h 3222233"/>
              <a:gd name="connsiteX1" fmla="*/ 160132 w 3691476"/>
              <a:gd name="connsiteY1" fmla="*/ 210054 h 3222233"/>
              <a:gd name="connsiteX2" fmla="*/ 188267 w 3691476"/>
              <a:gd name="connsiteY2" fmla="*/ 603949 h 3222233"/>
              <a:gd name="connsiteX3" fmla="*/ 2537572 w 3691476"/>
              <a:gd name="connsiteY3" fmla="*/ 899372 h 3222233"/>
              <a:gd name="connsiteX4" fmla="*/ 2270286 w 3691476"/>
              <a:gd name="connsiteY4" fmla="*/ 1448011 h 3222233"/>
              <a:gd name="connsiteX5" fmla="*/ 286741 w 3691476"/>
              <a:gd name="connsiteY5" fmla="*/ 1743432 h 3222233"/>
              <a:gd name="connsiteX6" fmla="*/ 174200 w 3691476"/>
              <a:gd name="connsiteY6" fmla="*/ 2151396 h 3222233"/>
              <a:gd name="connsiteX7" fmla="*/ 933855 w 3691476"/>
              <a:gd name="connsiteY7" fmla="*/ 2376479 h 3222233"/>
              <a:gd name="connsiteX8" fmla="*/ 1496563 w 3691476"/>
              <a:gd name="connsiteY8" fmla="*/ 3093931 h 3222233"/>
              <a:gd name="connsiteX9" fmla="*/ 2228083 w 3691476"/>
              <a:gd name="connsiteY9" fmla="*/ 3150202 h 3222233"/>
              <a:gd name="connsiteX10" fmla="*/ 2396895 w 3691476"/>
              <a:gd name="connsiteY10" fmla="*/ 2334276 h 3222233"/>
              <a:gd name="connsiteX11" fmla="*/ 1355886 w 3691476"/>
              <a:gd name="connsiteY11" fmla="*/ 2278005 h 3222233"/>
              <a:gd name="connsiteX12" fmla="*/ 1243344 w 3691476"/>
              <a:gd name="connsiteY12" fmla="*/ 1743432 h 3222233"/>
              <a:gd name="connsiteX13" fmla="*/ 3522311 w 3691476"/>
              <a:gd name="connsiteY13" fmla="*/ 1405809 h 3222233"/>
              <a:gd name="connsiteX14" fmla="*/ 3269091 w 3691476"/>
              <a:gd name="connsiteY14" fmla="*/ 744627 h 3222233"/>
              <a:gd name="connsiteX15" fmla="*/ 1243344 w 3691476"/>
              <a:gd name="connsiteY15" fmla="*/ 575814 h 3222233"/>
              <a:gd name="connsiteX16" fmla="*/ 1116735 w 3691476"/>
              <a:gd name="connsiteY16" fmla="*/ 41242 h 3222233"/>
              <a:gd name="connsiteX17" fmla="*/ 300809 w 3691476"/>
              <a:gd name="connsiteY17" fmla="*/ 55309 h 3222233"/>
              <a:gd name="connsiteX0" fmla="*/ 286287 w 3676954"/>
              <a:gd name="connsiteY0" fmla="*/ 55309 h 3222233"/>
              <a:gd name="connsiteX1" fmla="*/ 145610 w 3676954"/>
              <a:gd name="connsiteY1" fmla="*/ 210054 h 3222233"/>
              <a:gd name="connsiteX2" fmla="*/ 173745 w 3676954"/>
              <a:gd name="connsiteY2" fmla="*/ 603949 h 3222233"/>
              <a:gd name="connsiteX3" fmla="*/ 2326103 w 3676954"/>
              <a:gd name="connsiteY3" fmla="*/ 941575 h 3222233"/>
              <a:gd name="connsiteX4" fmla="*/ 2255764 w 3676954"/>
              <a:gd name="connsiteY4" fmla="*/ 1448011 h 3222233"/>
              <a:gd name="connsiteX5" fmla="*/ 272219 w 3676954"/>
              <a:gd name="connsiteY5" fmla="*/ 1743432 h 3222233"/>
              <a:gd name="connsiteX6" fmla="*/ 159678 w 3676954"/>
              <a:gd name="connsiteY6" fmla="*/ 2151396 h 3222233"/>
              <a:gd name="connsiteX7" fmla="*/ 919333 w 3676954"/>
              <a:gd name="connsiteY7" fmla="*/ 2376479 h 3222233"/>
              <a:gd name="connsiteX8" fmla="*/ 1482041 w 3676954"/>
              <a:gd name="connsiteY8" fmla="*/ 3093931 h 3222233"/>
              <a:gd name="connsiteX9" fmla="*/ 2213561 w 3676954"/>
              <a:gd name="connsiteY9" fmla="*/ 3150202 h 3222233"/>
              <a:gd name="connsiteX10" fmla="*/ 2382373 w 3676954"/>
              <a:gd name="connsiteY10" fmla="*/ 2334276 h 3222233"/>
              <a:gd name="connsiteX11" fmla="*/ 1341364 w 3676954"/>
              <a:gd name="connsiteY11" fmla="*/ 2278005 h 3222233"/>
              <a:gd name="connsiteX12" fmla="*/ 1228822 w 3676954"/>
              <a:gd name="connsiteY12" fmla="*/ 1743432 h 3222233"/>
              <a:gd name="connsiteX13" fmla="*/ 3507789 w 3676954"/>
              <a:gd name="connsiteY13" fmla="*/ 1405809 h 3222233"/>
              <a:gd name="connsiteX14" fmla="*/ 3254569 w 3676954"/>
              <a:gd name="connsiteY14" fmla="*/ 744627 h 3222233"/>
              <a:gd name="connsiteX15" fmla="*/ 1228822 w 3676954"/>
              <a:gd name="connsiteY15" fmla="*/ 575814 h 3222233"/>
              <a:gd name="connsiteX16" fmla="*/ 1102213 w 3676954"/>
              <a:gd name="connsiteY16" fmla="*/ 41242 h 3222233"/>
              <a:gd name="connsiteX17" fmla="*/ 286287 w 3676954"/>
              <a:gd name="connsiteY17" fmla="*/ 55309 h 3222233"/>
              <a:gd name="connsiteX0" fmla="*/ 286287 w 3676954"/>
              <a:gd name="connsiteY0" fmla="*/ 55309 h 3218177"/>
              <a:gd name="connsiteX1" fmla="*/ 145610 w 3676954"/>
              <a:gd name="connsiteY1" fmla="*/ 210054 h 3218177"/>
              <a:gd name="connsiteX2" fmla="*/ 173745 w 3676954"/>
              <a:gd name="connsiteY2" fmla="*/ 603949 h 3218177"/>
              <a:gd name="connsiteX3" fmla="*/ 2326103 w 3676954"/>
              <a:gd name="connsiteY3" fmla="*/ 941575 h 3218177"/>
              <a:gd name="connsiteX4" fmla="*/ 2255764 w 3676954"/>
              <a:gd name="connsiteY4" fmla="*/ 1448011 h 3218177"/>
              <a:gd name="connsiteX5" fmla="*/ 272219 w 3676954"/>
              <a:gd name="connsiteY5" fmla="*/ 1743432 h 3218177"/>
              <a:gd name="connsiteX6" fmla="*/ 159678 w 3676954"/>
              <a:gd name="connsiteY6" fmla="*/ 2151396 h 3218177"/>
              <a:gd name="connsiteX7" fmla="*/ 919333 w 3676954"/>
              <a:gd name="connsiteY7" fmla="*/ 2376479 h 3218177"/>
              <a:gd name="connsiteX8" fmla="*/ 1482041 w 3676954"/>
              <a:gd name="connsiteY8" fmla="*/ 3093931 h 3218177"/>
              <a:gd name="connsiteX9" fmla="*/ 2213561 w 3676954"/>
              <a:gd name="connsiteY9" fmla="*/ 3150202 h 3218177"/>
              <a:gd name="connsiteX10" fmla="*/ 3324909 w 3676954"/>
              <a:gd name="connsiteY10" fmla="*/ 2390546 h 3218177"/>
              <a:gd name="connsiteX11" fmla="*/ 1341364 w 3676954"/>
              <a:gd name="connsiteY11" fmla="*/ 2278005 h 3218177"/>
              <a:gd name="connsiteX12" fmla="*/ 1228822 w 3676954"/>
              <a:gd name="connsiteY12" fmla="*/ 1743432 h 3218177"/>
              <a:gd name="connsiteX13" fmla="*/ 3507789 w 3676954"/>
              <a:gd name="connsiteY13" fmla="*/ 1405809 h 3218177"/>
              <a:gd name="connsiteX14" fmla="*/ 3254569 w 3676954"/>
              <a:gd name="connsiteY14" fmla="*/ 744627 h 3218177"/>
              <a:gd name="connsiteX15" fmla="*/ 1228822 w 3676954"/>
              <a:gd name="connsiteY15" fmla="*/ 575814 h 3218177"/>
              <a:gd name="connsiteX16" fmla="*/ 1102213 w 3676954"/>
              <a:gd name="connsiteY16" fmla="*/ 41242 h 3218177"/>
              <a:gd name="connsiteX17" fmla="*/ 286287 w 3676954"/>
              <a:gd name="connsiteY17" fmla="*/ 55309 h 3218177"/>
              <a:gd name="connsiteX0" fmla="*/ 286287 w 3676954"/>
              <a:gd name="connsiteY0" fmla="*/ 55309 h 3175136"/>
              <a:gd name="connsiteX1" fmla="*/ 145610 w 3676954"/>
              <a:gd name="connsiteY1" fmla="*/ 210054 h 3175136"/>
              <a:gd name="connsiteX2" fmla="*/ 173745 w 3676954"/>
              <a:gd name="connsiteY2" fmla="*/ 603949 h 3175136"/>
              <a:gd name="connsiteX3" fmla="*/ 2326103 w 3676954"/>
              <a:gd name="connsiteY3" fmla="*/ 941575 h 3175136"/>
              <a:gd name="connsiteX4" fmla="*/ 2255764 w 3676954"/>
              <a:gd name="connsiteY4" fmla="*/ 1448011 h 3175136"/>
              <a:gd name="connsiteX5" fmla="*/ 272219 w 3676954"/>
              <a:gd name="connsiteY5" fmla="*/ 1743432 h 3175136"/>
              <a:gd name="connsiteX6" fmla="*/ 159678 w 3676954"/>
              <a:gd name="connsiteY6" fmla="*/ 2151396 h 3175136"/>
              <a:gd name="connsiteX7" fmla="*/ 919333 w 3676954"/>
              <a:gd name="connsiteY7" fmla="*/ 2376479 h 3175136"/>
              <a:gd name="connsiteX8" fmla="*/ 1482041 w 3676954"/>
              <a:gd name="connsiteY8" fmla="*/ 3093931 h 3175136"/>
              <a:gd name="connsiteX9" fmla="*/ 3099826 w 3676954"/>
              <a:gd name="connsiteY9" fmla="*/ 3079863 h 3175136"/>
              <a:gd name="connsiteX10" fmla="*/ 3324909 w 3676954"/>
              <a:gd name="connsiteY10" fmla="*/ 2390546 h 3175136"/>
              <a:gd name="connsiteX11" fmla="*/ 1341364 w 3676954"/>
              <a:gd name="connsiteY11" fmla="*/ 2278005 h 3175136"/>
              <a:gd name="connsiteX12" fmla="*/ 1228822 w 3676954"/>
              <a:gd name="connsiteY12" fmla="*/ 1743432 h 3175136"/>
              <a:gd name="connsiteX13" fmla="*/ 3507789 w 3676954"/>
              <a:gd name="connsiteY13" fmla="*/ 1405809 h 3175136"/>
              <a:gd name="connsiteX14" fmla="*/ 3254569 w 3676954"/>
              <a:gd name="connsiteY14" fmla="*/ 744627 h 3175136"/>
              <a:gd name="connsiteX15" fmla="*/ 1228822 w 3676954"/>
              <a:gd name="connsiteY15" fmla="*/ 575814 h 3175136"/>
              <a:gd name="connsiteX16" fmla="*/ 1102213 w 3676954"/>
              <a:gd name="connsiteY16" fmla="*/ 41242 h 3175136"/>
              <a:gd name="connsiteX17" fmla="*/ 286287 w 3676954"/>
              <a:gd name="connsiteY17" fmla="*/ 55309 h 3175136"/>
              <a:gd name="connsiteX0" fmla="*/ 286287 w 3676954"/>
              <a:gd name="connsiteY0" fmla="*/ 55309 h 3112949"/>
              <a:gd name="connsiteX1" fmla="*/ 145610 w 3676954"/>
              <a:gd name="connsiteY1" fmla="*/ 210054 h 3112949"/>
              <a:gd name="connsiteX2" fmla="*/ 173745 w 3676954"/>
              <a:gd name="connsiteY2" fmla="*/ 603949 h 3112949"/>
              <a:gd name="connsiteX3" fmla="*/ 2326103 w 3676954"/>
              <a:gd name="connsiteY3" fmla="*/ 941575 h 3112949"/>
              <a:gd name="connsiteX4" fmla="*/ 2255764 w 3676954"/>
              <a:gd name="connsiteY4" fmla="*/ 1448011 h 3112949"/>
              <a:gd name="connsiteX5" fmla="*/ 272219 w 3676954"/>
              <a:gd name="connsiteY5" fmla="*/ 1743432 h 3112949"/>
              <a:gd name="connsiteX6" fmla="*/ 159678 w 3676954"/>
              <a:gd name="connsiteY6" fmla="*/ 2151396 h 3112949"/>
              <a:gd name="connsiteX7" fmla="*/ 919333 w 3676954"/>
              <a:gd name="connsiteY7" fmla="*/ 2376479 h 3112949"/>
              <a:gd name="connsiteX8" fmla="*/ 2438644 w 3676954"/>
              <a:gd name="connsiteY8" fmla="*/ 2939187 h 3112949"/>
              <a:gd name="connsiteX9" fmla="*/ 3099826 w 3676954"/>
              <a:gd name="connsiteY9" fmla="*/ 3079863 h 3112949"/>
              <a:gd name="connsiteX10" fmla="*/ 3324909 w 3676954"/>
              <a:gd name="connsiteY10" fmla="*/ 2390546 h 3112949"/>
              <a:gd name="connsiteX11" fmla="*/ 1341364 w 3676954"/>
              <a:gd name="connsiteY11" fmla="*/ 2278005 h 3112949"/>
              <a:gd name="connsiteX12" fmla="*/ 1228822 w 3676954"/>
              <a:gd name="connsiteY12" fmla="*/ 1743432 h 3112949"/>
              <a:gd name="connsiteX13" fmla="*/ 3507789 w 3676954"/>
              <a:gd name="connsiteY13" fmla="*/ 1405809 h 3112949"/>
              <a:gd name="connsiteX14" fmla="*/ 3254569 w 3676954"/>
              <a:gd name="connsiteY14" fmla="*/ 744627 h 3112949"/>
              <a:gd name="connsiteX15" fmla="*/ 1228822 w 3676954"/>
              <a:gd name="connsiteY15" fmla="*/ 575814 h 3112949"/>
              <a:gd name="connsiteX16" fmla="*/ 1102213 w 3676954"/>
              <a:gd name="connsiteY16" fmla="*/ 41242 h 3112949"/>
              <a:gd name="connsiteX17" fmla="*/ 286287 w 3676954"/>
              <a:gd name="connsiteY17" fmla="*/ 55309 h 3112949"/>
              <a:gd name="connsiteX0" fmla="*/ 286287 w 3676954"/>
              <a:gd name="connsiteY0" fmla="*/ 55309 h 3111019"/>
              <a:gd name="connsiteX1" fmla="*/ 145610 w 3676954"/>
              <a:gd name="connsiteY1" fmla="*/ 210054 h 3111019"/>
              <a:gd name="connsiteX2" fmla="*/ 173745 w 3676954"/>
              <a:gd name="connsiteY2" fmla="*/ 603949 h 3111019"/>
              <a:gd name="connsiteX3" fmla="*/ 2326103 w 3676954"/>
              <a:gd name="connsiteY3" fmla="*/ 941575 h 3111019"/>
              <a:gd name="connsiteX4" fmla="*/ 2255764 w 3676954"/>
              <a:gd name="connsiteY4" fmla="*/ 1448011 h 3111019"/>
              <a:gd name="connsiteX5" fmla="*/ 272219 w 3676954"/>
              <a:gd name="connsiteY5" fmla="*/ 1743432 h 3111019"/>
              <a:gd name="connsiteX6" fmla="*/ 159678 w 3676954"/>
              <a:gd name="connsiteY6" fmla="*/ 2151396 h 3111019"/>
              <a:gd name="connsiteX7" fmla="*/ 1256958 w 3676954"/>
              <a:gd name="connsiteY7" fmla="*/ 2460885 h 3111019"/>
              <a:gd name="connsiteX8" fmla="*/ 2438644 w 3676954"/>
              <a:gd name="connsiteY8" fmla="*/ 2939187 h 3111019"/>
              <a:gd name="connsiteX9" fmla="*/ 3099826 w 3676954"/>
              <a:gd name="connsiteY9" fmla="*/ 3079863 h 3111019"/>
              <a:gd name="connsiteX10" fmla="*/ 3324909 w 3676954"/>
              <a:gd name="connsiteY10" fmla="*/ 2390546 h 3111019"/>
              <a:gd name="connsiteX11" fmla="*/ 1341364 w 3676954"/>
              <a:gd name="connsiteY11" fmla="*/ 2278005 h 3111019"/>
              <a:gd name="connsiteX12" fmla="*/ 1228822 w 3676954"/>
              <a:gd name="connsiteY12" fmla="*/ 1743432 h 3111019"/>
              <a:gd name="connsiteX13" fmla="*/ 3507789 w 3676954"/>
              <a:gd name="connsiteY13" fmla="*/ 1405809 h 3111019"/>
              <a:gd name="connsiteX14" fmla="*/ 3254569 w 3676954"/>
              <a:gd name="connsiteY14" fmla="*/ 744627 h 3111019"/>
              <a:gd name="connsiteX15" fmla="*/ 1228822 w 3676954"/>
              <a:gd name="connsiteY15" fmla="*/ 575814 h 3111019"/>
              <a:gd name="connsiteX16" fmla="*/ 1102213 w 3676954"/>
              <a:gd name="connsiteY16" fmla="*/ 41242 h 3111019"/>
              <a:gd name="connsiteX17" fmla="*/ 286287 w 3676954"/>
              <a:gd name="connsiteY17" fmla="*/ 55309 h 3111019"/>
              <a:gd name="connsiteX0" fmla="*/ 286287 w 3676954"/>
              <a:gd name="connsiteY0" fmla="*/ 55309 h 3105551"/>
              <a:gd name="connsiteX1" fmla="*/ 145610 w 3676954"/>
              <a:gd name="connsiteY1" fmla="*/ 210054 h 3105551"/>
              <a:gd name="connsiteX2" fmla="*/ 173745 w 3676954"/>
              <a:gd name="connsiteY2" fmla="*/ 603949 h 3105551"/>
              <a:gd name="connsiteX3" fmla="*/ 2326103 w 3676954"/>
              <a:gd name="connsiteY3" fmla="*/ 941575 h 3105551"/>
              <a:gd name="connsiteX4" fmla="*/ 2255764 w 3676954"/>
              <a:gd name="connsiteY4" fmla="*/ 1448011 h 3105551"/>
              <a:gd name="connsiteX5" fmla="*/ 272219 w 3676954"/>
              <a:gd name="connsiteY5" fmla="*/ 1743432 h 3105551"/>
              <a:gd name="connsiteX6" fmla="*/ 159678 w 3676954"/>
              <a:gd name="connsiteY6" fmla="*/ 2151396 h 3105551"/>
              <a:gd name="connsiteX7" fmla="*/ 1256958 w 3676954"/>
              <a:gd name="connsiteY7" fmla="*/ 2460885 h 3105551"/>
              <a:gd name="connsiteX8" fmla="*/ 2424576 w 3676954"/>
              <a:gd name="connsiteY8" fmla="*/ 2911052 h 3105551"/>
              <a:gd name="connsiteX9" fmla="*/ 3099826 w 3676954"/>
              <a:gd name="connsiteY9" fmla="*/ 3079863 h 3105551"/>
              <a:gd name="connsiteX10" fmla="*/ 3324909 w 3676954"/>
              <a:gd name="connsiteY10" fmla="*/ 2390546 h 3105551"/>
              <a:gd name="connsiteX11" fmla="*/ 1341364 w 3676954"/>
              <a:gd name="connsiteY11" fmla="*/ 2278005 h 3105551"/>
              <a:gd name="connsiteX12" fmla="*/ 1228822 w 3676954"/>
              <a:gd name="connsiteY12" fmla="*/ 1743432 h 3105551"/>
              <a:gd name="connsiteX13" fmla="*/ 3507789 w 3676954"/>
              <a:gd name="connsiteY13" fmla="*/ 1405809 h 3105551"/>
              <a:gd name="connsiteX14" fmla="*/ 3254569 w 3676954"/>
              <a:gd name="connsiteY14" fmla="*/ 744627 h 3105551"/>
              <a:gd name="connsiteX15" fmla="*/ 1228822 w 3676954"/>
              <a:gd name="connsiteY15" fmla="*/ 575814 h 3105551"/>
              <a:gd name="connsiteX16" fmla="*/ 1102213 w 3676954"/>
              <a:gd name="connsiteY16" fmla="*/ 41242 h 3105551"/>
              <a:gd name="connsiteX17" fmla="*/ 286287 w 3676954"/>
              <a:gd name="connsiteY17" fmla="*/ 55309 h 3105551"/>
              <a:gd name="connsiteX0" fmla="*/ 286287 w 3676954"/>
              <a:gd name="connsiteY0" fmla="*/ 55309 h 3105079"/>
              <a:gd name="connsiteX1" fmla="*/ 145610 w 3676954"/>
              <a:gd name="connsiteY1" fmla="*/ 210054 h 3105079"/>
              <a:gd name="connsiteX2" fmla="*/ 173745 w 3676954"/>
              <a:gd name="connsiteY2" fmla="*/ 603949 h 3105079"/>
              <a:gd name="connsiteX3" fmla="*/ 2326103 w 3676954"/>
              <a:gd name="connsiteY3" fmla="*/ 941575 h 3105079"/>
              <a:gd name="connsiteX4" fmla="*/ 2255764 w 3676954"/>
              <a:gd name="connsiteY4" fmla="*/ 1448011 h 3105079"/>
              <a:gd name="connsiteX5" fmla="*/ 272219 w 3676954"/>
              <a:gd name="connsiteY5" fmla="*/ 1743432 h 3105079"/>
              <a:gd name="connsiteX6" fmla="*/ 159678 w 3676954"/>
              <a:gd name="connsiteY6" fmla="*/ 2151396 h 3105079"/>
              <a:gd name="connsiteX7" fmla="*/ 1256958 w 3676954"/>
              <a:gd name="connsiteY7" fmla="*/ 2460885 h 3105079"/>
              <a:gd name="connsiteX8" fmla="*/ 2438643 w 3676954"/>
              <a:gd name="connsiteY8" fmla="*/ 2489021 h 3105079"/>
              <a:gd name="connsiteX9" fmla="*/ 2424576 w 3676954"/>
              <a:gd name="connsiteY9" fmla="*/ 2911052 h 3105079"/>
              <a:gd name="connsiteX10" fmla="*/ 3099826 w 3676954"/>
              <a:gd name="connsiteY10" fmla="*/ 3079863 h 3105079"/>
              <a:gd name="connsiteX11" fmla="*/ 3324909 w 3676954"/>
              <a:gd name="connsiteY11" fmla="*/ 2390546 h 3105079"/>
              <a:gd name="connsiteX12" fmla="*/ 1341364 w 3676954"/>
              <a:gd name="connsiteY12" fmla="*/ 2278005 h 3105079"/>
              <a:gd name="connsiteX13" fmla="*/ 1228822 w 3676954"/>
              <a:gd name="connsiteY13" fmla="*/ 1743432 h 3105079"/>
              <a:gd name="connsiteX14" fmla="*/ 3507789 w 3676954"/>
              <a:gd name="connsiteY14" fmla="*/ 1405809 h 3105079"/>
              <a:gd name="connsiteX15" fmla="*/ 3254569 w 3676954"/>
              <a:gd name="connsiteY15" fmla="*/ 744627 h 3105079"/>
              <a:gd name="connsiteX16" fmla="*/ 1228822 w 3676954"/>
              <a:gd name="connsiteY16" fmla="*/ 575814 h 3105079"/>
              <a:gd name="connsiteX17" fmla="*/ 1102213 w 3676954"/>
              <a:gd name="connsiteY17" fmla="*/ 41242 h 3105079"/>
              <a:gd name="connsiteX18" fmla="*/ 286287 w 3676954"/>
              <a:gd name="connsiteY18" fmla="*/ 55309 h 3105079"/>
              <a:gd name="connsiteX0" fmla="*/ 286287 w 3676954"/>
              <a:gd name="connsiteY0" fmla="*/ 55309 h 3105079"/>
              <a:gd name="connsiteX1" fmla="*/ 145610 w 3676954"/>
              <a:gd name="connsiteY1" fmla="*/ 210054 h 3105079"/>
              <a:gd name="connsiteX2" fmla="*/ 173745 w 3676954"/>
              <a:gd name="connsiteY2" fmla="*/ 603949 h 3105079"/>
              <a:gd name="connsiteX3" fmla="*/ 2326103 w 3676954"/>
              <a:gd name="connsiteY3" fmla="*/ 941575 h 3105079"/>
              <a:gd name="connsiteX4" fmla="*/ 2255764 w 3676954"/>
              <a:gd name="connsiteY4" fmla="*/ 1448011 h 3105079"/>
              <a:gd name="connsiteX5" fmla="*/ 272219 w 3676954"/>
              <a:gd name="connsiteY5" fmla="*/ 1743432 h 3105079"/>
              <a:gd name="connsiteX6" fmla="*/ 159678 w 3676954"/>
              <a:gd name="connsiteY6" fmla="*/ 2151396 h 3105079"/>
              <a:gd name="connsiteX7" fmla="*/ 1200687 w 3676954"/>
              <a:gd name="connsiteY7" fmla="*/ 2404615 h 3105079"/>
              <a:gd name="connsiteX8" fmla="*/ 2438643 w 3676954"/>
              <a:gd name="connsiteY8" fmla="*/ 2489021 h 3105079"/>
              <a:gd name="connsiteX9" fmla="*/ 2424576 w 3676954"/>
              <a:gd name="connsiteY9" fmla="*/ 2911052 h 3105079"/>
              <a:gd name="connsiteX10" fmla="*/ 3099826 w 3676954"/>
              <a:gd name="connsiteY10" fmla="*/ 3079863 h 3105079"/>
              <a:gd name="connsiteX11" fmla="*/ 3324909 w 3676954"/>
              <a:gd name="connsiteY11" fmla="*/ 2390546 h 3105079"/>
              <a:gd name="connsiteX12" fmla="*/ 1341364 w 3676954"/>
              <a:gd name="connsiteY12" fmla="*/ 2278005 h 3105079"/>
              <a:gd name="connsiteX13" fmla="*/ 1228822 w 3676954"/>
              <a:gd name="connsiteY13" fmla="*/ 1743432 h 3105079"/>
              <a:gd name="connsiteX14" fmla="*/ 3507789 w 3676954"/>
              <a:gd name="connsiteY14" fmla="*/ 1405809 h 3105079"/>
              <a:gd name="connsiteX15" fmla="*/ 3254569 w 3676954"/>
              <a:gd name="connsiteY15" fmla="*/ 744627 h 3105079"/>
              <a:gd name="connsiteX16" fmla="*/ 1228822 w 3676954"/>
              <a:gd name="connsiteY16" fmla="*/ 575814 h 3105079"/>
              <a:gd name="connsiteX17" fmla="*/ 1102213 w 3676954"/>
              <a:gd name="connsiteY17" fmla="*/ 41242 h 3105079"/>
              <a:gd name="connsiteX18" fmla="*/ 286287 w 3676954"/>
              <a:gd name="connsiteY18" fmla="*/ 55309 h 3105079"/>
              <a:gd name="connsiteX0" fmla="*/ 259548 w 3650215"/>
              <a:gd name="connsiteY0" fmla="*/ 55309 h 3105079"/>
              <a:gd name="connsiteX1" fmla="*/ 118871 w 3650215"/>
              <a:gd name="connsiteY1" fmla="*/ 210054 h 3105079"/>
              <a:gd name="connsiteX2" fmla="*/ 456495 w 3650215"/>
              <a:gd name="connsiteY2" fmla="*/ 688355 h 3105079"/>
              <a:gd name="connsiteX3" fmla="*/ 2299364 w 3650215"/>
              <a:gd name="connsiteY3" fmla="*/ 941575 h 3105079"/>
              <a:gd name="connsiteX4" fmla="*/ 2229025 w 3650215"/>
              <a:gd name="connsiteY4" fmla="*/ 1448011 h 3105079"/>
              <a:gd name="connsiteX5" fmla="*/ 245480 w 3650215"/>
              <a:gd name="connsiteY5" fmla="*/ 1743432 h 3105079"/>
              <a:gd name="connsiteX6" fmla="*/ 132939 w 3650215"/>
              <a:gd name="connsiteY6" fmla="*/ 2151396 h 3105079"/>
              <a:gd name="connsiteX7" fmla="*/ 1173948 w 3650215"/>
              <a:gd name="connsiteY7" fmla="*/ 2404615 h 3105079"/>
              <a:gd name="connsiteX8" fmla="*/ 2411904 w 3650215"/>
              <a:gd name="connsiteY8" fmla="*/ 2489021 h 3105079"/>
              <a:gd name="connsiteX9" fmla="*/ 2397837 w 3650215"/>
              <a:gd name="connsiteY9" fmla="*/ 2911052 h 3105079"/>
              <a:gd name="connsiteX10" fmla="*/ 3073087 w 3650215"/>
              <a:gd name="connsiteY10" fmla="*/ 3079863 h 3105079"/>
              <a:gd name="connsiteX11" fmla="*/ 3298170 w 3650215"/>
              <a:gd name="connsiteY11" fmla="*/ 2390546 h 3105079"/>
              <a:gd name="connsiteX12" fmla="*/ 1314625 w 3650215"/>
              <a:gd name="connsiteY12" fmla="*/ 2278005 h 3105079"/>
              <a:gd name="connsiteX13" fmla="*/ 1202083 w 3650215"/>
              <a:gd name="connsiteY13" fmla="*/ 1743432 h 3105079"/>
              <a:gd name="connsiteX14" fmla="*/ 3481050 w 3650215"/>
              <a:gd name="connsiteY14" fmla="*/ 1405809 h 3105079"/>
              <a:gd name="connsiteX15" fmla="*/ 3227830 w 3650215"/>
              <a:gd name="connsiteY15" fmla="*/ 744627 h 3105079"/>
              <a:gd name="connsiteX16" fmla="*/ 1202083 w 3650215"/>
              <a:gd name="connsiteY16" fmla="*/ 575814 h 3105079"/>
              <a:gd name="connsiteX17" fmla="*/ 1075474 w 3650215"/>
              <a:gd name="connsiteY17" fmla="*/ 41242 h 3105079"/>
              <a:gd name="connsiteX18" fmla="*/ 259548 w 3650215"/>
              <a:gd name="connsiteY18" fmla="*/ 55309 h 3105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50215" h="3105079">
                <a:moveTo>
                  <a:pt x="259548" y="55309"/>
                </a:moveTo>
                <a:cubicBezTo>
                  <a:pt x="100114" y="83444"/>
                  <a:pt x="86047" y="104546"/>
                  <a:pt x="118871" y="210054"/>
                </a:cubicBezTo>
                <a:cubicBezTo>
                  <a:pt x="151696" y="315562"/>
                  <a:pt x="93080" y="566435"/>
                  <a:pt x="456495" y="688355"/>
                </a:cubicBezTo>
                <a:cubicBezTo>
                  <a:pt x="819910" y="810275"/>
                  <a:pt x="2003942" y="814966"/>
                  <a:pt x="2299364" y="941575"/>
                </a:cubicBezTo>
                <a:cubicBezTo>
                  <a:pt x="2594786" y="1068184"/>
                  <a:pt x="2571339" y="1314368"/>
                  <a:pt x="2229025" y="1448011"/>
                </a:cubicBezTo>
                <a:cubicBezTo>
                  <a:pt x="1886711" y="1581654"/>
                  <a:pt x="594828" y="1626201"/>
                  <a:pt x="245480" y="1743432"/>
                </a:cubicBezTo>
                <a:cubicBezTo>
                  <a:pt x="-103868" y="1860663"/>
                  <a:pt x="-21806" y="2041199"/>
                  <a:pt x="132939" y="2151396"/>
                </a:cubicBezTo>
                <a:cubicBezTo>
                  <a:pt x="287684" y="2261593"/>
                  <a:pt x="794121" y="2348344"/>
                  <a:pt x="1173948" y="2404615"/>
                </a:cubicBezTo>
                <a:cubicBezTo>
                  <a:pt x="1553776" y="2460886"/>
                  <a:pt x="2217301" y="2413993"/>
                  <a:pt x="2411904" y="2489021"/>
                </a:cubicBezTo>
                <a:cubicBezTo>
                  <a:pt x="2606507" y="2564049"/>
                  <a:pt x="2287640" y="2812578"/>
                  <a:pt x="2397837" y="2911052"/>
                </a:cubicBezTo>
                <a:cubicBezTo>
                  <a:pt x="2508034" y="3009526"/>
                  <a:pt x="2923032" y="3166614"/>
                  <a:pt x="3073087" y="3079863"/>
                </a:cubicBezTo>
                <a:cubicBezTo>
                  <a:pt x="3223142" y="2993112"/>
                  <a:pt x="3591247" y="2524189"/>
                  <a:pt x="3298170" y="2390546"/>
                </a:cubicBezTo>
                <a:cubicBezTo>
                  <a:pt x="3005093" y="2256903"/>
                  <a:pt x="1663973" y="2385857"/>
                  <a:pt x="1314625" y="2278005"/>
                </a:cubicBezTo>
                <a:cubicBezTo>
                  <a:pt x="965277" y="2170153"/>
                  <a:pt x="841012" y="1888798"/>
                  <a:pt x="1202083" y="1743432"/>
                </a:cubicBezTo>
                <a:cubicBezTo>
                  <a:pt x="1563154" y="1598066"/>
                  <a:pt x="3143426" y="1572276"/>
                  <a:pt x="3481050" y="1405809"/>
                </a:cubicBezTo>
                <a:cubicBezTo>
                  <a:pt x="3818674" y="1239342"/>
                  <a:pt x="3607658" y="882959"/>
                  <a:pt x="3227830" y="744627"/>
                </a:cubicBezTo>
                <a:cubicBezTo>
                  <a:pt x="2848002" y="606295"/>
                  <a:pt x="1403720" y="690700"/>
                  <a:pt x="1202083" y="575814"/>
                </a:cubicBezTo>
                <a:cubicBezTo>
                  <a:pt x="1000446" y="460928"/>
                  <a:pt x="1230219" y="127993"/>
                  <a:pt x="1075474" y="41242"/>
                </a:cubicBezTo>
                <a:cubicBezTo>
                  <a:pt x="920729" y="-45509"/>
                  <a:pt x="418982" y="27174"/>
                  <a:pt x="259548" y="55309"/>
                </a:cubicBezTo>
                <a:close/>
              </a:path>
            </a:pathLst>
          </a:custGeom>
          <a:solidFill>
            <a:srgbClr val="FF0000">
              <a:alpha val="12000"/>
            </a:srgbClr>
          </a:solidFill>
          <a:ln w="38100">
            <a:solidFill>
              <a:srgbClr val="FF0000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97383" y="5350884"/>
            <a:ext cx="118814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r>
              <a:rPr lang="el-GR" sz="3600" dirty="0"/>
              <a:t>β</a:t>
            </a:r>
            <a:r>
              <a:rPr lang="pl-PL" sz="3600" dirty="0" smtClean="0"/>
              <a:t>-</a:t>
            </a:r>
            <a:r>
              <a:rPr lang="en-US" sz="3600" dirty="0" smtClean="0"/>
              <a:t>CC: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127105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Which</a:t>
            </a:r>
            <a:r>
              <a:rPr lang="pl-PL" dirty="0"/>
              <a:t> </a:t>
            </a:r>
            <a:r>
              <a:rPr lang="pl-PL" dirty="0" err="1"/>
              <a:t>movies</a:t>
            </a:r>
            <a:r>
              <a:rPr lang="pl-PL" dirty="0"/>
              <a:t> to </a:t>
            </a:r>
            <a:r>
              <a:rPr lang="pl-PL" dirty="0" err="1"/>
              <a:t>put</a:t>
            </a:r>
            <a:r>
              <a:rPr lang="pl-PL" dirty="0"/>
              <a:t> on a </a:t>
            </a:r>
            <a:r>
              <a:rPr lang="pl-PL" dirty="0" err="1"/>
              <a:t>plane</a:t>
            </a:r>
            <a:r>
              <a:rPr lang="pl-PL" dirty="0"/>
              <a:t>?</a:t>
            </a:r>
          </a:p>
        </p:txBody>
      </p:sp>
      <p:sp>
        <p:nvSpPr>
          <p:cNvPr id="11" name="AutoShape 4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AutoShape 6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AutoShape 8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AutoShape 11" descr="data:image/jpeg;base64,/9j/4AAQSkZJRgABAQAAAQABAAD/2wCEAAkGBxQTEhUUExQWFBUXFRQVGBUYFRQUFBQUFBQXFxcVHBQYHCggGBolHRgUITEhJSkrLi4uFx80ODMsNygtLisBCgoKBQUFDgUFDisZExkrKysrKysrKysrKysrKysrKysrKysrKysrKysrKysrKysrKysrKysrKysrKysrKysrK//AABEIAPQAzgMBIgACEQEDEQH/xAAcAAAABwEBAAAAAAAAAAAAAAAAAQIDBAYHBQj/xAA6EAACAQIEBAQEBQMEAgMBAAABAhEAAwQSITEFBkFRBxNhcSIygZEjobHB8BRCUjNi0eFTgiRDcjX/xAAUAQEAAAAAAAAAAAAAAAAAAAAA/8QAFBEBAAAAAAAAAAAAAAAAAAAAAP/aAAwDAQACEQMRAD8A3GhQoUAoUKFAKFCiJoDpJNN3roAk+9cHjHNWGw6571xVTY6yQTtK+tB3XvAd/tRW7ysJBB6aH+RWccV8TsOB+AfN6rrl0P8AkaoSeJF9bty67Lm0hVMIYPVV/Wg9C5hQLViDeNhUj8BX/wAoJXT0Jrt4PxswZy+ZbvJI+IRmCn0I3oNTzUFfWqbY8S+GuJTEDbZgVI9wa51/xLV3NvB2GxLj+4Mtu2P/AGag0UGlTVMwnEOIsfjw9tPTOGI6966djjTqD51sqo3ZdYHcpvHqKCwA0M1No4IBBBBEgjUEHse1KBoFg0dNg0ugOioUKAiaE0VCgOaBo6SxoHaFCioDoUnNQzUAJqNiMYikBmAJ6EgUnieKFtCxOX19fbqaxHxH5jAzWrQMupzuTB+kag+lBfucec8Nh1I85GaDEEn4ukRufyrDuO8bF5s8TOssusjtFccBACW+M9J2X1qNcYtuZgaRQId/hJEQTBjT6RUc3aVctgbn7U0FoFF6PPTYrqcK4Nev620LAEAnsaDn+4p2ziGXRWZR6Myz9q0rAcroLYUoEfSWYTDd/SaicX5HtiShKHsYgnrB7UHA4NzbjbbLkvu8bK5zA+gkzP1rQsB4mOIzqjMg1DKcwPUBhsI0g1kWJwbWnKGQR9JHcGutw/jYRWV7asSIDwSQPUf3CddINB6E5J5rs4kMgHlEGUttEZCoMKeomdN6txrz9yRxJGYKrKlzU5QNLjKPnE6qYFa3y1xdmWLhzENE6ZgI0kdR7UFoU0qm1Mil0CqImhNJNAZohSaOgcmkE0maJqCTQpM0c0BNSGeB7UomudxXHrZRrjmFQSfXt70FN8SOalw9sQJbp0hydvcVgXEcU1x2uNEkxG8fU710ea+NXMReZmb4c7FUIggz++lcW4enXc+9Ag6iSdOxqIbmtTXUFTqxP5CobWj1igJrlJpS2/v+n/FWvlDkbEY1pC5LQMF2UgH0Heg4nAuDPiHyINJEt0Wa9Bcm8mJhrCEiXjXsfWujy3ydYwlsKqrHViNWPerI1wxIEAD5joIGm1BxsTghr+GNj2+9U/idgEZYB1IMkNvOunWrVxXGJ8pumdsttczEdtNq4b2d4s3QCQQXKqY9jQZ3zHwnzLQttGZPluQJ+LZSN46VRLy5SUcHMNOtavzUgyfL8RIG4GhMHUVnPNGHK3Nd9jBBBIG80HNtXmRgR0MjUjb1H61tXhxzImLcgkJfRFlOly3OrDuVMH6Vhwuben2NT+D8WfDXrd+0xVkYMII1B0ZT/tI0j1oPW2GfQAkSdjsDFSBWecseJWDxbraM4e60MoeMheJYB9hOtX9HkA0Ds0qmiaVNAKKaBagDQBaD0A1ExoJE0Jo6KgS9ZX4m8aGUhj+GkqFG1y6dwe4ArTMfcIttl+aIHuev03rDPEa1nEJJS2So667tc9p60GYXHJbMTrM/8ULdgtJ6DUmivIZBJ66RVx5f5bzLmuj4Sexn/ug4vDuHteIW2ogwTM6DbUjuauPCfDfzCQ7sZ0OURA7TVk5V4BqQAAPhU+ijsevStCwFlVWflUaD9zQVfgvh1hLUTbzRqJEz6k1d7dkIoAAQDbQCPYVGS67fIMidXbQ+4HWgFtzPxOe5kie8bUDj3Z+QZz3PyD1NRr9kHRwbzkSLcxbHuO3vUtidtvTpHWomLbyrVwj5yrGfYaCg5+NcWUJuXbWHUA/Kq6T3MCq1xHi+EjKt4XH3klSSOvtVF4lwnFcQdnu3nFvOQqsdAi/3abg1Ks+FVlhJxRtiJJMACNySdqCZzIyPY8xMroDqQZgTqNNqo3H8IFXKBoCGGpJgbj13p3mLh2Cw5NrCYy/irh0KogNontm/u+gpPDMVexbjD3L1nCoqEvdujLCpE+pbX5fSgqrLSZqVi8IylmEvbzsi3cpVXjYgHuKjJaoLByvZs3HyXiysY8tgDGZZIBI2969PcNxha2haDKIQw2MrrXke3beC6g5Vyyw/sJ+X2961/wAP+bMWqJg7uF8y4RFh3YW1+ISMzakrtqAd6DaQ1HXF5ZwmLRbjYy5bZ3YFbdoHy7KgaqHIlpOutdmgOhQmhQCktRmkXTp0360E0GgRRxSWoOLzNiSlhiujEQvuTH71g/OXERbV7QJL6522BjcR9fsK3nmIDyvr9m3H5ivM/GEMgEz5pZzJ10YhhPuaDkNY/EVe7KO3zEf81u/DeHTbSPlCHKTqZETWKcUcC/PYID6fCPzrb+VcaHs28rZgOp6yv5HSg7XCbIA0M6D9da69s6ft0FchdNu23TXWpoxSqpcjQCTQTrxETcIjffT6gVRuLeJqDE/0+FTzgn+o4+UdCR7VTOb+bMVj8ScFhR5aTDtO4G7EjZasPJ/L+GwEzNy40ZnJER2A6Cg0rh+LFxA8Rp+tJx7hlIB6VxsDzPh8xtZguh0JGka9KqPOviTZw2a3Yy37vyzJFtQQdTGpNBC5p5hWyy2kKgjVgNTBOgCjVmJ/tqvrwe/xIu7t5Fi0fxDcf4U0k5o0JiPhG3U1VuEl8TiWKLmu3CGUT7ZgD37Vot3ki/etNhWJRQly7Mwr4po8tCeqgEgz1jtQVy9xfCYWEwuLuFgIzJZti367iSJjqarGKRsTnuD4mjM2munUdqs1rkjENiA+MFqwiqoYW8skIuUQqyJO5Pek8ucMRca3lC55MFBMHNpqSetBExii5wqxA1X9VYg/UyKprN9KsmHZhgNNlxDgeoIXb86rt5ddO9A/gsTkLyCQy5SAehPUbEVseF4czcN4fcBBKnDOhWc6urE3CWPTKAI/21knB7am/Zz2muqXUG0pym4ZjJPqSK9HctcDuratJeARbctkUyJds3lgncLos9h60FtVpAJ3Kgn3I1oUC1CaA6FFRigBNMYhvrTxqLjTQdSgRQFHQc7i1nMkbRr9v5P0rzzz7wZrOJyxADlgNj5d74tPXMH/ACr0jeWazDnvhy3sahKgkWbw03JAhB98xoMFxTHOxOskH9v0ArQvDjjItubRPzQyHv0is/x1wFpHXfTZhoQPSjw+OZCrKfiQ5gY67j6UHpxFBgzPw/eqP4i8Xv21XC2CFe7cEP8A4iP1mi4Bz9ZvWraKHuYqI8lEYknrB0k6A7x61yrfD8TxLH3reIAtDDoudEuKXYOfhHmLoBqJjtQFw9reGX+nwKHF4x5Nxwudgw3lvlRQe5rhYjgga8y47iS+bEm3ZJuwSdVLKMsjsJq7cY4Zc0wWHy4W0yMHcDJmC/6dnN0zNJJ61UOA8n41MXZa+gw6YbKGuQgzqpLZVj/Wcz9j6UELFclq1u5dwOIN42kZ7gzLmyAfFBXXbpV28HuScFewi4u8gv3Gd1COB5dvI0aL1OxmrfyzgbUNktLbW67kgKASrHWffXSofhbYFvAvbXa3jMUn0W5AoK34k8vHCYq3xLB2wvllfNsqMqsq7uI2kSD9DVu4LxyzjcOLlhjcU/MkgXLTf4ss/Y9RXY5gwwuWTP8Aidd6yHFcuL5puYa82EvjUshKqx6So2oLdxDhgaQTcg/Dl0Ej36iuJiMXZs5rVn475BFuzb1CsRlD3H2RAO+tR14FxW+IxT3MRbBMKt9LKNpucozGpWG5YxNu2ypat2E3hPiLe7UFZ4zhEw+HTDKc5RSS22Z2JLNBqiYq3B9Kv3E+BshLM+YsfbQ71W+L8OGXMNtdukdKCw+CvCRiOIKzglcOhu+nmfKk/c/avQoOutYH4Pc3YPh64j+pZ1e6bYUqjP8AAoO8basa2XhfM2CxJ/AxVm4dDlzhW17qdZoOxnoB52pcEUWWgINSw1FQoCZ6hYxtRU81BxvSg7VClUlhQRsZdCqSZ9hvNZHz/wAXezbFxB/8i+7WrSAklLeXICI+YyWPvWt462SjBdCRv6+vpVUPKiYi6XxKEZRltAMZtmD+JmH907dpoMD4zytfwZQ37S5SqtBaQASB8RGxOtc7jt5S5NtfLRlAKg5gY9e3vWpeMPDcRbtLmPm2QY8wfOI1AYdAOsaVkBBgnWOuh/kUFg5DtWr2NtpiLlxAqFUNphactO2cayQTV+wvCxwPiCYkM9zAXx5N1m1NlnMrnPWCJB03NZi3DbmEuW3uQGhbqBWBkd5G3Stx5d4ja4hgpdA6ODbuods2xM9+oPpQWriOCVtRqCAQ4MzIGo9K5r8NG7sSJmP29K4HCbuO4aps+U/EcGP9N7bAYmwvRCjfOAIipjczvcWbPD8Ux738uGtKfViSxH/5FB0lxq2kfE3PgS0jGJAUADTXaSdAPWuV4UOw4d5twR5+Iv3gDvDtofbc1yMRwvEY9lt4i4hQMGNiyCmFQD/Jj8V1999PSr3cRFVLSABVUKoGwCCBp9KDrKgZI7is6545fm4lxCbZRgSV0zDqKvFjGhNCRt6afY1S/ELjwSw5B2G89T0HrQJ4ZxTybi2w2cP8qz8U9QfWrVeufCd9q83cKxt+5ibeVjm8xXG5jKfy0rfcPxM5Bm+bYwJmgzjnR712/aw+HUtcun4QNNRP2H/FVzjXmWbf9PeXLcU6wcwMdc30rQeKYlLOMw2L+XyrhV5P/wBdwEMw9pFS/Ebk5cWpu29LmUspGzEjNBHYjrQYNcIB0703P8Gh+9dK9whxh2xDFUAu+VkJOcuPmgelcugtPL/P+Pwh/CxLMv8A47pN1Psx0+hrUOV/GmzchMdbNlv/ACpLW2O0lYlfzrBqUpoPY/D8bav2xcs3Fu2zs6kEfl19KkRXkbgHMWJwb58Nea0Z1WSbb+jKdDWzcneMti6Bbxy+Q5/+1RNlvfqh+4oNTNc7iQ0FdFHVlDKQykSGBkEHaIrncU2H870HcmiNChQCKbK9KcNReIY1LNt7t1gqIpZmPQD9/SgrfiDwK5jMJctW8mb4XUsxQZkMkE7ZSJBrDeceb7l3LYFizYW02WLbC4HyjLBaBKTP3ro+IfiPdxxNqyXs4bbLOV7gj5nI1g/4z71nLmguy4RcfglNkZb2GJDWpJHlMSZDHXKDFdDw840cLds2nlA7NbuIdPiZh5bmapPL/G7uEvLdtRPysp+W4hiUb0MVbOZ7dnG2zxDC5pWBibRP4thssJcWPmSY1oNsuWiD7ab1zsXgmdtWOXbc7VC8POZP63BgsfxrcW7m2rAaPHYirG49PrQM4SwLSwon9TRXkLhpMSCB0iQaDuSf+6bulugoMzbkzErduXBiGUszMMrPA10kMSPyqv8AF+X+I3X8u45uKIhiwC6nQwBvWy4y8lu3muGF/M9etU/G+IYDhLOGF19YVPjdY2aBoKCHy7ygmEOa4wzx8TNtB9KlcU52wlkhVuG4QQsWxJnX/quZf4Bj8QDdx142EeXFtdbjL0UsNF9qhC/g8EAoQeYdQoXPd1G7bmg7DYlsVbINi7aGhPmKBIO9WPw74mbtl7DZmbDPkznZrTj4AT3AkVnV3nlrki0hGpkmJjr7b1bvBa8Wt42Tqb1pj7ZKCp+LmBaziCuvl3PxlXSFeQH29gfrWcla3bxr4X5mFF5RraYE6a5To36j7VhZoETQWiNCaBQGlOBv53pk/Slz+lBa+UeesXw5h5Tl7My1hyTbI9P8D6j7VvPA+asPxK0Hw5+NY8yy0C5bJB3B3G+o7V5cz+lPYXFOhJR2Q7EqxUkepG9B7SoUKImgJjXnnxU57fGXDYskDDW2idmvMDq8f4gjStg8R+Jmxw6+ymHZRbU/7rhC/eCa8wYlZaOgoIzmTTRWpHl+u0e9JA3oIzDWjtXmU6EiRBgxI6g9x6Usj9KTHSg7fKXM74LEC8olT8NxP8l9OxHSvQfBOK2sTZW9abMjfQgjcEdCO1eXysVYOSOarmAvZl+K05AuWjrmGwYdmFB6LVZ9BUa6+SXOwgxvPpFRcHxe3cClW016Rr2I6EUvF3VI3B2Mj06UFN4vg7mLu58SH8oGbVgMVAWfncjcnoOlLPFsPgBp5VmQCFCzcPfTc128Sl7EErYjNuSx+BJ6mNfWKf5e5JtYc+Zcy4jEk5jeddF/2op2Ufeg4WE4ZjuIDO5OEsNJDvH9RcUn+y3snuavPL3LWFwdv8FAXPzXX+O65O5LmuRzhiMQltvJbMxBMNttsCNRsK5nJfNi33tWC34pQm4nVGWMwNBXOdL9rCY1y9kZLyTKqNHHSNtdKtfhBw//AOG1+IOIvO3tbtwqffU1XvG/B/h27g0ykA+gMj/urtyljbdnAWEU6JaUR1mJM0COfeIWcPhLjXhIKMoXfMzCBp9a8y9Ku3ilzEcVicgb4LfT/dNUcmgKio6TQKo401FJpxBQIj1pVukvFLs0HtigaFA0GRePHF4/pMKhhmc3WP8AtHwj8zWPcUtILzquqzAPUEdx6kfnVt8W+Ki9xV9dLIW1PbK0k+81WOL4eLjsJIkQZGsrPTr7aUHOZP4dN/1pD6SOvSpOedYjURJ2Mb/9U3eEnTX1Og9aCI4/4ogtO5RG/Xb9/ek0DeWk2WysD2ZT9iDTrUzc2NBvHHYt4wrBUPZtXhH+TKAzD02kVDucWZHVLiNFwxbdRK3CdAumzH1q382cEa/g7N21Hn2rVtkkaOpQZ7ZPYjb1Arjcp41LqhD/AH6oD81u6nzIexBn7UHSxHEUwOGZm+aPMcTrIGo/aqpi/FO2z2haDZXuW89wqQFtk/Edeo/an+eeVcRdRovqxPQqVmDIB1isq4wuIw7ZL1tJjpsR9KD0fnS8kqQZGhBkfcVVeH8LtYXiH9Q4IdkNosNhmI+M+8Zaq/gjjGuPfQs4VURlTU29TBGuxOlabxnBhkMan+aUHH8SeG+dhrgOvwmPQ+lZrhuZWXAat8agr9vhq+8Q4qbflWLp0uNkVm+YNE5SO0DesW5ksNZvXrHRbhI9QxzCg5DNMk7nU0hhQJoqAoomFGDRE0ClmnBprRAUBt69/wDqgbCz0p63RIIpxY2oPaRNNYm8ERmOyqzT2gU5VX8TMe1nhuIddyoQf+7ZT+tB5r4ljjdutdbe47MfWWmNae4vdL5XjIHA0AgHLAPpvNQU+Yehj6HQaVIZiUjMfgcgegbWKCH5gMjaDNELmkdJ9ojr60hpVt531NBToetA6wAjcjv0PamYnp02pxNp6daUlufQfzSgjvt7RTbj9D9qdu24+sGmjQemeHc3Ya1w7BtiboV7mFtEIAXuN8IBIUdPWqLh+KW7uIu4vCBks271jzLbiGS45yi+FGytOU1xfDvi+AuhbGOGW4sJavsfw2QfLab/ABidDVstcFbBcXtuoy4a/b8l4AZWZpyFhsQWyigu3EMMSrAdZrLeZOULmJu5py6RtO1bAEP02+1N3Lca/agpHh7yicFnfPJcBWUgwQNQQPSrRxDGQhj6GpttI+361WeYsaEnMdANu9BmXiFxc3MWiqf9EBpH+e81R+JYxrt1rjmWYyTXSxF8M9663UmPUsdB9q4hNAdJoTRgUBUmKWKNAOtAoT0oCnIik5xQH/x+dEKRMmnaD2lWZeOmMy4O3aDBfMuSwnVggkR9YrTjWIePeKP9RYRR8lotPT43j6aCgyZwc3qdqVZnYnTqJgdetC8u0MT+sD196bT1Eg9PSgdxAJOUgdPpodKhZo7/AEqWziYPQRIO/r7xTFy11npQIV9donpT4uEg66DQDvUbP370EagNu0k/9Uhp6aUbGkufvQCxBMH2q58oc6XbDW8PfPm2POtkByc1g5hDq+8eh0qjmpNtswIbfv8AtQevLi76iDqPUHUa9d6YZZJHQVU/C7mH+q4eqsZvWPwrkmSRHwP9RH2q3W1gUDLrArIfETiZDqgOhzEnSdNhWr8SugK3sa89828SzYi442Vii9jA1oK7xG5oEGw1PqYqEtK31pFAdAUVACgUBToHXSkIJmlzpQKuMKjZqVcO/al2bJ+Y7frQHYQd9aU1BjH870ljQe1przl4wY43eI3lBBVVtpHbLv8Aqa9FivLXO98XcdfYdbjiTMGCftFBwWWNJ12GnT0o2tQPfYz2ogx/L61Oa2o6ySRoYkmO21Bzzb1nTaabLHsPr37+1TLtod4id4id9xUV1JPr32mP2oGLq7R6x7TTTb1JJnfT2imiPzoGZNEvtNGaIt9KBBpVptfeiajw4JYAbkgffSg1TwFxoXFX7RMG7ZUqO7WmkiO8GtwaI2ivKH9Q+Gvpcslke0wKtv8AENzp0Ooit24f4lYXyFbFMtm4VXNbU5zmZZ0H83oJ/MguOvlWgZIMkdNNKwXnNFt3/IU5ha0c7zdPza1auc/FK7fVrWFQ4e22huE/juvUdkB9KzYnX89aAiaTFLGtA0DdHSysUnWgWlFcbSkzTltZ1oCtW+pp245iOnbtRl8u1NPdnWgLPuPzpJ2FIJml5Zig9rO2h9jXk3il5GuXCOrMNTIY5iSfQ16c5t4kLGDxF0/2Wm09SIGv1rzJfEKVC6QD8URq0yPegjWVgwQNYiRAk6xPU0Uw0EE/Htpp6zS7dzRwR8UBQfSdMo6e9M37moGbNMzoZ+HTLQGpjQRBkwdYJ6fSm7l4kAHtpppHb96S0DX7+nYRTbPmOupkDX+4HpNA2AensZ+9F9fXSlsTrsIJ2mDRdNYHSO9BFcRQYTSyPbWkHSgJzSUeGnsaUe9IdaDq4u7KqV2I19SBUV952A6wJ1707w8KyMpkEEEHpB6fekBDseknfegjlf59aGXftvSwYkR/JpQAoEKKOO9LYd9BE0yST00oDQTTbJFOqIpRSaCPl1p8UgLFGB+lAG0+1M70/wCXSlAEGOv7UEdbetPqKAHYUZoPT3i1/wDzbixOZ0XrpDZp09qwLGzbTu0DUmYUtpH80rc/GLGeVg7ZG/nLAic0K2/pXnLGYgknuSxI6LOp3oHzegaSepnv6HtTdvEgRqJEwN9xt96gMT9/tRZfSg6QcEzIJ2iND7jrTbn06+vvp2qELR/79aUCw7/zSgllvsZ9/Smcx66mKaW8eoovP9KA96U2v3/amVanM87aa0DZGlBhSn32om2oF4S5B/I+oNS2I77AakQTFQLf7V2r5BCysBlmYmSNIoOYTroJ6/nNEZPSOk1LIXLIOvaIEUlEn060EZbffWg1PXjP6UkKTQNqv871JdYka+3ahbUDWdR/zpR3bhMmdSZNBEcSaC0tV1osSmxoHG2/m9IJ0/m9NKxFGb070CwsHffWaA3+lEW9o9KE6/Sg9A+OzfgYYdDceR7JXn9zP3/ahQoEqKkWLIJFChQSGQDKB1mfXUVHbePU/qaOhQM3LYmO1MXBQoUCGpdvf60KFAu7ufekPsKFCgSh1HvXWR5QA9BA9PioUKBvEf2+vTpvTYbWKOhQAUI0oUKA3XUeopt9qFCgVYWBIpGKX8qFCgjo1OOJoUKBlDT67/ShQoP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5642995" y="1611372"/>
            <a:ext cx="439057" cy="867514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 flipV="1">
            <a:off x="5617594" y="2997961"/>
            <a:ext cx="495427" cy="939804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211191" y="2423248"/>
            <a:ext cx="2184188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The total satisfaction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is maximized</a:t>
            </a:r>
            <a:endParaRPr lang="he-IL" b="1" dirty="0">
              <a:solidFill>
                <a:srgbClr val="0070C0"/>
              </a:solidFill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 flipV="1">
            <a:off x="5571088" y="2858364"/>
            <a:ext cx="541933" cy="403213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5627453" y="2345484"/>
            <a:ext cx="454599" cy="327940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535" y="4753538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15" descr="https://encrypted-tbn0.gstatic.com/images?q=tbn:ANd9GcSfEa7jRgS9f3rEPvxZG4_VtasIELpavFjAHkUqOZs_NNktjdnnt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313" y="4705187"/>
            <a:ext cx="1041771" cy="58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51189" y="4812217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4605070" y="4812217"/>
            <a:ext cx="1054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10 points</a:t>
            </a:r>
            <a:endParaRPr lang="he-IL" dirty="0"/>
          </a:p>
        </p:txBody>
      </p:sp>
      <p:pic>
        <p:nvPicPr>
          <p:cNvPr id="117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678" y="5461737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941" y="5439407"/>
            <a:ext cx="700841" cy="532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TextBox 119"/>
          <p:cNvSpPr txBox="1"/>
          <p:nvPr/>
        </p:nvSpPr>
        <p:spPr>
          <a:xfrm>
            <a:off x="3251189" y="5527208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21" name="TextBox 120"/>
          <p:cNvSpPr txBox="1"/>
          <p:nvPr/>
        </p:nvSpPr>
        <p:spPr>
          <a:xfrm>
            <a:off x="4605070" y="5527208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8 points</a:t>
            </a:r>
            <a:endParaRPr lang="he-IL" dirty="0"/>
          </a:p>
        </p:txBody>
      </p:sp>
      <p:pic>
        <p:nvPicPr>
          <p:cNvPr id="122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677" y="6170217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033" y="6003530"/>
            <a:ext cx="627797" cy="64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4" name="TextBox 123"/>
          <p:cNvSpPr txBox="1"/>
          <p:nvPr/>
        </p:nvSpPr>
        <p:spPr>
          <a:xfrm>
            <a:off x="3292190" y="6185345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25" name="TextBox 124"/>
          <p:cNvSpPr txBox="1"/>
          <p:nvPr/>
        </p:nvSpPr>
        <p:spPr>
          <a:xfrm>
            <a:off x="4572295" y="6170217"/>
            <a:ext cx="1054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12 points</a:t>
            </a:r>
            <a:endParaRPr lang="he-IL" dirty="0"/>
          </a:p>
        </p:txBody>
      </p:sp>
      <p:sp>
        <p:nvSpPr>
          <p:cNvPr id="18" name="Oval 17"/>
          <p:cNvSpPr/>
          <p:nvPr/>
        </p:nvSpPr>
        <p:spPr>
          <a:xfrm>
            <a:off x="1769535" y="5954973"/>
            <a:ext cx="4033330" cy="8389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e-IL"/>
          </a:p>
        </p:txBody>
      </p:sp>
      <p:sp>
        <p:nvSpPr>
          <p:cNvPr id="61" name="TextBox 60"/>
          <p:cNvSpPr txBox="1"/>
          <p:nvPr/>
        </p:nvSpPr>
        <p:spPr>
          <a:xfrm>
            <a:off x="1690416" y="4285785"/>
            <a:ext cx="34034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3                 2   </a:t>
            </a:r>
            <a:r>
              <a:rPr lang="pl-PL" b="1" dirty="0"/>
              <a:t>    </a:t>
            </a:r>
            <a:r>
              <a:rPr lang="en-US" b="1" dirty="0"/>
              <a:t>            1                0</a:t>
            </a:r>
            <a:endParaRPr lang="he-IL" b="1" dirty="0"/>
          </a:p>
        </p:txBody>
      </p:sp>
      <p:grpSp>
        <p:nvGrpSpPr>
          <p:cNvPr id="63" name="Group 62"/>
          <p:cNvGrpSpPr/>
          <p:nvPr/>
        </p:nvGrpSpPr>
        <p:grpSpPr>
          <a:xfrm>
            <a:off x="487028" y="1207860"/>
            <a:ext cx="4874863" cy="3363979"/>
            <a:chOff x="399561" y="3229952"/>
            <a:chExt cx="4874863" cy="3363979"/>
          </a:xfrm>
        </p:grpSpPr>
        <p:cxnSp>
          <p:nvCxnSpPr>
            <p:cNvPr id="65" name="Łącznik prostoliniowy 16"/>
            <p:cNvCxnSpPr/>
            <p:nvPr/>
          </p:nvCxnSpPr>
          <p:spPr>
            <a:xfrm>
              <a:off x="1009515" y="3229952"/>
              <a:ext cx="0" cy="33639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Łącznik prostoliniowy 18"/>
            <p:cNvCxnSpPr/>
            <p:nvPr/>
          </p:nvCxnSpPr>
          <p:spPr>
            <a:xfrm>
              <a:off x="399915" y="3229952"/>
              <a:ext cx="4776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7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415" y="3372392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310" y="3402093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58" y="332237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640" y="329580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772" y="408084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4987" y="4138751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091" y="4212578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823" y="4154607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716" y="5015461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68" y="495332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555" y="5086985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4963106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911" y="5710429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6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711" y="5724128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6400" y="564978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567499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9" name="Rectangle 128"/>
            <p:cNvSpPr/>
            <p:nvPr/>
          </p:nvSpPr>
          <p:spPr>
            <a:xfrm>
              <a:off x="1980000" y="50184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30612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43291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98000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3253715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437893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1980000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3244641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4187672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1980000" y="340594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3218158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4144937" y="575722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1" name="pole tekstowe 8"/>
            <p:cNvSpPr txBox="1"/>
            <p:nvPr/>
          </p:nvSpPr>
          <p:spPr>
            <a:xfrm>
              <a:off x="457200" y="3341192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1</a:t>
              </a:r>
              <a:r>
                <a:rPr lang="pl-PL" sz="2800" dirty="0"/>
                <a:t>:</a:t>
              </a:r>
            </a:p>
          </p:txBody>
        </p:sp>
        <p:sp>
          <p:nvSpPr>
            <p:cNvPr id="142" name="pole tekstowe 8"/>
            <p:cNvSpPr txBox="1"/>
            <p:nvPr/>
          </p:nvSpPr>
          <p:spPr>
            <a:xfrm>
              <a:off x="399561" y="4094998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2</a:t>
              </a:r>
              <a:r>
                <a:rPr lang="pl-PL" sz="2800" dirty="0"/>
                <a:t>:</a:t>
              </a:r>
            </a:p>
          </p:txBody>
        </p:sp>
        <p:sp>
          <p:nvSpPr>
            <p:cNvPr id="143" name="pole tekstowe 8"/>
            <p:cNvSpPr txBox="1"/>
            <p:nvPr/>
          </p:nvSpPr>
          <p:spPr>
            <a:xfrm>
              <a:off x="399561" y="4956437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3</a:t>
              </a:r>
              <a:r>
                <a:rPr lang="pl-PL" sz="2800" dirty="0"/>
                <a:t>:</a:t>
              </a:r>
            </a:p>
          </p:txBody>
        </p:sp>
        <p:sp>
          <p:nvSpPr>
            <p:cNvPr id="144" name="pole tekstowe 8"/>
            <p:cNvSpPr txBox="1"/>
            <p:nvPr/>
          </p:nvSpPr>
          <p:spPr>
            <a:xfrm>
              <a:off x="411217" y="5649787"/>
              <a:ext cx="606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4</a:t>
              </a:r>
              <a:r>
                <a:rPr lang="pl-PL" sz="2800" dirty="0"/>
                <a:t>:</a:t>
              </a:r>
            </a:p>
          </p:txBody>
        </p:sp>
      </p:grpSp>
      <p:sp>
        <p:nvSpPr>
          <p:cNvPr id="69" name="Freeform: Shape 68"/>
          <p:cNvSpPr/>
          <p:nvPr/>
        </p:nvSpPr>
        <p:spPr>
          <a:xfrm>
            <a:off x="1150706" y="1251939"/>
            <a:ext cx="1132422" cy="3254419"/>
          </a:xfrm>
          <a:custGeom>
            <a:avLst/>
            <a:gdLst>
              <a:gd name="connsiteX0" fmla="*/ 197736 w 2412215"/>
              <a:gd name="connsiteY0" fmla="*/ 55309 h 3222233"/>
              <a:gd name="connsiteX1" fmla="*/ 57059 w 2412215"/>
              <a:gd name="connsiteY1" fmla="*/ 210054 h 3222233"/>
              <a:gd name="connsiteX2" fmla="*/ 85194 w 2412215"/>
              <a:gd name="connsiteY2" fmla="*/ 603949 h 3222233"/>
              <a:gd name="connsiteX3" fmla="*/ 1027730 w 2412215"/>
              <a:gd name="connsiteY3" fmla="*/ 772762 h 3222233"/>
              <a:gd name="connsiteX4" fmla="*/ 1224677 w 2412215"/>
              <a:gd name="connsiteY4" fmla="*/ 1405808 h 3222233"/>
              <a:gd name="connsiteX5" fmla="*/ 183668 w 2412215"/>
              <a:gd name="connsiteY5" fmla="*/ 1743432 h 3222233"/>
              <a:gd name="connsiteX6" fmla="*/ 71127 w 2412215"/>
              <a:gd name="connsiteY6" fmla="*/ 2151396 h 3222233"/>
              <a:gd name="connsiteX7" fmla="*/ 830782 w 2412215"/>
              <a:gd name="connsiteY7" fmla="*/ 2376479 h 3222233"/>
              <a:gd name="connsiteX8" fmla="*/ 1393490 w 2412215"/>
              <a:gd name="connsiteY8" fmla="*/ 3093931 h 3222233"/>
              <a:gd name="connsiteX9" fmla="*/ 2125010 w 2412215"/>
              <a:gd name="connsiteY9" fmla="*/ 3150202 h 3222233"/>
              <a:gd name="connsiteX10" fmla="*/ 2293822 w 2412215"/>
              <a:gd name="connsiteY10" fmla="*/ 2334276 h 3222233"/>
              <a:gd name="connsiteX11" fmla="*/ 1252813 w 2412215"/>
              <a:gd name="connsiteY11" fmla="*/ 2278005 h 3222233"/>
              <a:gd name="connsiteX12" fmla="*/ 1140271 w 2412215"/>
              <a:gd name="connsiteY12" fmla="*/ 1743432 h 3222233"/>
              <a:gd name="connsiteX13" fmla="*/ 2307890 w 2412215"/>
              <a:gd name="connsiteY13" fmla="*/ 1462079 h 3222233"/>
              <a:gd name="connsiteX14" fmla="*/ 2223483 w 2412215"/>
              <a:gd name="connsiteY14" fmla="*/ 730559 h 3222233"/>
              <a:gd name="connsiteX15" fmla="*/ 1140271 w 2412215"/>
              <a:gd name="connsiteY15" fmla="*/ 575814 h 3222233"/>
              <a:gd name="connsiteX16" fmla="*/ 1013662 w 2412215"/>
              <a:gd name="connsiteY16" fmla="*/ 41242 h 3222233"/>
              <a:gd name="connsiteX17" fmla="*/ 197736 w 2412215"/>
              <a:gd name="connsiteY17" fmla="*/ 55309 h 3222233"/>
              <a:gd name="connsiteX0" fmla="*/ 211987 w 2426466"/>
              <a:gd name="connsiteY0" fmla="*/ 55309 h 3222233"/>
              <a:gd name="connsiteX1" fmla="*/ 71310 w 2426466"/>
              <a:gd name="connsiteY1" fmla="*/ 210054 h 3222233"/>
              <a:gd name="connsiteX2" fmla="*/ 99445 w 2426466"/>
              <a:gd name="connsiteY2" fmla="*/ 603949 h 3222233"/>
              <a:gd name="connsiteX3" fmla="*/ 1238928 w 2426466"/>
              <a:gd name="connsiteY3" fmla="*/ 1405808 h 3222233"/>
              <a:gd name="connsiteX4" fmla="*/ 197919 w 2426466"/>
              <a:gd name="connsiteY4" fmla="*/ 1743432 h 3222233"/>
              <a:gd name="connsiteX5" fmla="*/ 85378 w 2426466"/>
              <a:gd name="connsiteY5" fmla="*/ 2151396 h 3222233"/>
              <a:gd name="connsiteX6" fmla="*/ 845033 w 2426466"/>
              <a:gd name="connsiteY6" fmla="*/ 2376479 h 3222233"/>
              <a:gd name="connsiteX7" fmla="*/ 1407741 w 2426466"/>
              <a:gd name="connsiteY7" fmla="*/ 3093931 h 3222233"/>
              <a:gd name="connsiteX8" fmla="*/ 2139261 w 2426466"/>
              <a:gd name="connsiteY8" fmla="*/ 3150202 h 3222233"/>
              <a:gd name="connsiteX9" fmla="*/ 2308073 w 2426466"/>
              <a:gd name="connsiteY9" fmla="*/ 2334276 h 3222233"/>
              <a:gd name="connsiteX10" fmla="*/ 1267064 w 2426466"/>
              <a:gd name="connsiteY10" fmla="*/ 2278005 h 3222233"/>
              <a:gd name="connsiteX11" fmla="*/ 1154522 w 2426466"/>
              <a:gd name="connsiteY11" fmla="*/ 1743432 h 3222233"/>
              <a:gd name="connsiteX12" fmla="*/ 2322141 w 2426466"/>
              <a:gd name="connsiteY12" fmla="*/ 1462079 h 3222233"/>
              <a:gd name="connsiteX13" fmla="*/ 2237734 w 2426466"/>
              <a:gd name="connsiteY13" fmla="*/ 730559 h 3222233"/>
              <a:gd name="connsiteX14" fmla="*/ 1154522 w 2426466"/>
              <a:gd name="connsiteY14" fmla="*/ 575814 h 3222233"/>
              <a:gd name="connsiteX15" fmla="*/ 1027913 w 2426466"/>
              <a:gd name="connsiteY15" fmla="*/ 41242 h 3222233"/>
              <a:gd name="connsiteX16" fmla="*/ 211987 w 2426466"/>
              <a:gd name="connsiteY16" fmla="*/ 55309 h 3222233"/>
              <a:gd name="connsiteX0" fmla="*/ 156548 w 2371027"/>
              <a:gd name="connsiteY0" fmla="*/ 55309 h 3222233"/>
              <a:gd name="connsiteX1" fmla="*/ 15871 w 2371027"/>
              <a:gd name="connsiteY1" fmla="*/ 210054 h 3222233"/>
              <a:gd name="connsiteX2" fmla="*/ 44006 w 2371027"/>
              <a:gd name="connsiteY2" fmla="*/ 603949 h 3222233"/>
              <a:gd name="connsiteX3" fmla="*/ 142480 w 2371027"/>
              <a:gd name="connsiteY3" fmla="*/ 1743432 h 3222233"/>
              <a:gd name="connsiteX4" fmla="*/ 29939 w 2371027"/>
              <a:gd name="connsiteY4" fmla="*/ 2151396 h 3222233"/>
              <a:gd name="connsiteX5" fmla="*/ 789594 w 2371027"/>
              <a:gd name="connsiteY5" fmla="*/ 2376479 h 3222233"/>
              <a:gd name="connsiteX6" fmla="*/ 1352302 w 2371027"/>
              <a:gd name="connsiteY6" fmla="*/ 3093931 h 3222233"/>
              <a:gd name="connsiteX7" fmla="*/ 2083822 w 2371027"/>
              <a:gd name="connsiteY7" fmla="*/ 3150202 h 3222233"/>
              <a:gd name="connsiteX8" fmla="*/ 2252634 w 2371027"/>
              <a:gd name="connsiteY8" fmla="*/ 2334276 h 3222233"/>
              <a:gd name="connsiteX9" fmla="*/ 1211625 w 2371027"/>
              <a:gd name="connsiteY9" fmla="*/ 2278005 h 3222233"/>
              <a:gd name="connsiteX10" fmla="*/ 1099083 w 2371027"/>
              <a:gd name="connsiteY10" fmla="*/ 1743432 h 3222233"/>
              <a:gd name="connsiteX11" fmla="*/ 2266702 w 2371027"/>
              <a:gd name="connsiteY11" fmla="*/ 1462079 h 3222233"/>
              <a:gd name="connsiteX12" fmla="*/ 2182295 w 2371027"/>
              <a:gd name="connsiteY12" fmla="*/ 730559 h 3222233"/>
              <a:gd name="connsiteX13" fmla="*/ 1099083 w 2371027"/>
              <a:gd name="connsiteY13" fmla="*/ 575814 h 3222233"/>
              <a:gd name="connsiteX14" fmla="*/ 972474 w 2371027"/>
              <a:gd name="connsiteY14" fmla="*/ 41242 h 3222233"/>
              <a:gd name="connsiteX15" fmla="*/ 156548 w 2371027"/>
              <a:gd name="connsiteY15" fmla="*/ 55309 h 3222233"/>
              <a:gd name="connsiteX0" fmla="*/ 177949 w 2392428"/>
              <a:gd name="connsiteY0" fmla="*/ 55309 h 3222233"/>
              <a:gd name="connsiteX1" fmla="*/ 37272 w 2392428"/>
              <a:gd name="connsiteY1" fmla="*/ 210054 h 3222233"/>
              <a:gd name="connsiteX2" fmla="*/ 65407 w 2392428"/>
              <a:gd name="connsiteY2" fmla="*/ 603949 h 3222233"/>
              <a:gd name="connsiteX3" fmla="*/ 51340 w 2392428"/>
              <a:gd name="connsiteY3" fmla="*/ 2151396 h 3222233"/>
              <a:gd name="connsiteX4" fmla="*/ 810995 w 2392428"/>
              <a:gd name="connsiteY4" fmla="*/ 2376479 h 3222233"/>
              <a:gd name="connsiteX5" fmla="*/ 1373703 w 2392428"/>
              <a:gd name="connsiteY5" fmla="*/ 3093931 h 3222233"/>
              <a:gd name="connsiteX6" fmla="*/ 2105223 w 2392428"/>
              <a:gd name="connsiteY6" fmla="*/ 3150202 h 3222233"/>
              <a:gd name="connsiteX7" fmla="*/ 2274035 w 2392428"/>
              <a:gd name="connsiteY7" fmla="*/ 2334276 h 3222233"/>
              <a:gd name="connsiteX8" fmla="*/ 1233026 w 2392428"/>
              <a:gd name="connsiteY8" fmla="*/ 2278005 h 3222233"/>
              <a:gd name="connsiteX9" fmla="*/ 1120484 w 2392428"/>
              <a:gd name="connsiteY9" fmla="*/ 1743432 h 3222233"/>
              <a:gd name="connsiteX10" fmla="*/ 2288103 w 2392428"/>
              <a:gd name="connsiteY10" fmla="*/ 1462079 h 3222233"/>
              <a:gd name="connsiteX11" fmla="*/ 2203696 w 2392428"/>
              <a:gd name="connsiteY11" fmla="*/ 730559 h 3222233"/>
              <a:gd name="connsiteX12" fmla="*/ 1120484 w 2392428"/>
              <a:gd name="connsiteY12" fmla="*/ 575814 h 3222233"/>
              <a:gd name="connsiteX13" fmla="*/ 993875 w 2392428"/>
              <a:gd name="connsiteY13" fmla="*/ 41242 h 3222233"/>
              <a:gd name="connsiteX14" fmla="*/ 177949 w 2392428"/>
              <a:gd name="connsiteY14" fmla="*/ 55309 h 3222233"/>
              <a:gd name="connsiteX0" fmla="*/ 177949 w 2330476"/>
              <a:gd name="connsiteY0" fmla="*/ 55309 h 3222233"/>
              <a:gd name="connsiteX1" fmla="*/ 37272 w 2330476"/>
              <a:gd name="connsiteY1" fmla="*/ 210054 h 3222233"/>
              <a:gd name="connsiteX2" fmla="*/ 65407 w 2330476"/>
              <a:gd name="connsiteY2" fmla="*/ 603949 h 3222233"/>
              <a:gd name="connsiteX3" fmla="*/ 51340 w 2330476"/>
              <a:gd name="connsiteY3" fmla="*/ 2151396 h 3222233"/>
              <a:gd name="connsiteX4" fmla="*/ 810995 w 2330476"/>
              <a:gd name="connsiteY4" fmla="*/ 2376479 h 3222233"/>
              <a:gd name="connsiteX5" fmla="*/ 1373703 w 2330476"/>
              <a:gd name="connsiteY5" fmla="*/ 3093931 h 3222233"/>
              <a:gd name="connsiteX6" fmla="*/ 2105223 w 2330476"/>
              <a:gd name="connsiteY6" fmla="*/ 3150202 h 3222233"/>
              <a:gd name="connsiteX7" fmla="*/ 2274035 w 2330476"/>
              <a:gd name="connsiteY7" fmla="*/ 2334276 h 3222233"/>
              <a:gd name="connsiteX8" fmla="*/ 1233026 w 2330476"/>
              <a:gd name="connsiteY8" fmla="*/ 2278005 h 3222233"/>
              <a:gd name="connsiteX9" fmla="*/ 1120484 w 2330476"/>
              <a:gd name="connsiteY9" fmla="*/ 1743432 h 3222233"/>
              <a:gd name="connsiteX10" fmla="*/ 2288103 w 2330476"/>
              <a:gd name="connsiteY10" fmla="*/ 1462079 h 3222233"/>
              <a:gd name="connsiteX11" fmla="*/ 1120484 w 2330476"/>
              <a:gd name="connsiteY11" fmla="*/ 575814 h 3222233"/>
              <a:gd name="connsiteX12" fmla="*/ 993875 w 2330476"/>
              <a:gd name="connsiteY12" fmla="*/ 41242 h 3222233"/>
              <a:gd name="connsiteX13" fmla="*/ 177949 w 2330476"/>
              <a:gd name="connsiteY13" fmla="*/ 55309 h 3222233"/>
              <a:gd name="connsiteX0" fmla="*/ 177949 w 2330476"/>
              <a:gd name="connsiteY0" fmla="*/ 55309 h 3222233"/>
              <a:gd name="connsiteX1" fmla="*/ 37272 w 2330476"/>
              <a:gd name="connsiteY1" fmla="*/ 210054 h 3222233"/>
              <a:gd name="connsiteX2" fmla="*/ 65407 w 2330476"/>
              <a:gd name="connsiteY2" fmla="*/ 603949 h 3222233"/>
              <a:gd name="connsiteX3" fmla="*/ 51340 w 2330476"/>
              <a:gd name="connsiteY3" fmla="*/ 2151396 h 3222233"/>
              <a:gd name="connsiteX4" fmla="*/ 810995 w 2330476"/>
              <a:gd name="connsiteY4" fmla="*/ 2376479 h 3222233"/>
              <a:gd name="connsiteX5" fmla="*/ 1373703 w 2330476"/>
              <a:gd name="connsiteY5" fmla="*/ 3093931 h 3222233"/>
              <a:gd name="connsiteX6" fmla="*/ 2105223 w 2330476"/>
              <a:gd name="connsiteY6" fmla="*/ 3150202 h 3222233"/>
              <a:gd name="connsiteX7" fmla="*/ 2274035 w 2330476"/>
              <a:gd name="connsiteY7" fmla="*/ 2334276 h 3222233"/>
              <a:gd name="connsiteX8" fmla="*/ 1233026 w 2330476"/>
              <a:gd name="connsiteY8" fmla="*/ 2278005 h 3222233"/>
              <a:gd name="connsiteX9" fmla="*/ 1120484 w 2330476"/>
              <a:gd name="connsiteY9" fmla="*/ 1743432 h 3222233"/>
              <a:gd name="connsiteX10" fmla="*/ 1120484 w 2330476"/>
              <a:gd name="connsiteY10" fmla="*/ 575814 h 3222233"/>
              <a:gd name="connsiteX11" fmla="*/ 993875 w 2330476"/>
              <a:gd name="connsiteY11" fmla="*/ 41242 h 3222233"/>
              <a:gd name="connsiteX12" fmla="*/ 177949 w 2330476"/>
              <a:gd name="connsiteY12" fmla="*/ 55309 h 3222233"/>
              <a:gd name="connsiteX0" fmla="*/ 145275 w 2297802"/>
              <a:gd name="connsiteY0" fmla="*/ 55309 h 3196069"/>
              <a:gd name="connsiteX1" fmla="*/ 4598 w 2297802"/>
              <a:gd name="connsiteY1" fmla="*/ 210054 h 3196069"/>
              <a:gd name="connsiteX2" fmla="*/ 32733 w 2297802"/>
              <a:gd name="connsiteY2" fmla="*/ 603949 h 3196069"/>
              <a:gd name="connsiteX3" fmla="*/ 18666 w 2297802"/>
              <a:gd name="connsiteY3" fmla="*/ 2151396 h 3196069"/>
              <a:gd name="connsiteX4" fmla="*/ 215614 w 2297802"/>
              <a:gd name="connsiteY4" fmla="*/ 3136134 h 3196069"/>
              <a:gd name="connsiteX5" fmla="*/ 1341029 w 2297802"/>
              <a:gd name="connsiteY5" fmla="*/ 3093931 h 3196069"/>
              <a:gd name="connsiteX6" fmla="*/ 2072549 w 2297802"/>
              <a:gd name="connsiteY6" fmla="*/ 3150202 h 3196069"/>
              <a:gd name="connsiteX7" fmla="*/ 2241361 w 2297802"/>
              <a:gd name="connsiteY7" fmla="*/ 2334276 h 3196069"/>
              <a:gd name="connsiteX8" fmla="*/ 1200352 w 2297802"/>
              <a:gd name="connsiteY8" fmla="*/ 2278005 h 3196069"/>
              <a:gd name="connsiteX9" fmla="*/ 1087810 w 2297802"/>
              <a:gd name="connsiteY9" fmla="*/ 1743432 h 3196069"/>
              <a:gd name="connsiteX10" fmla="*/ 1087810 w 2297802"/>
              <a:gd name="connsiteY10" fmla="*/ 575814 h 3196069"/>
              <a:gd name="connsiteX11" fmla="*/ 961201 w 2297802"/>
              <a:gd name="connsiteY11" fmla="*/ 41242 h 3196069"/>
              <a:gd name="connsiteX12" fmla="*/ 145275 w 2297802"/>
              <a:gd name="connsiteY12" fmla="*/ 55309 h 3196069"/>
              <a:gd name="connsiteX0" fmla="*/ 145275 w 2242043"/>
              <a:gd name="connsiteY0" fmla="*/ 55309 h 3227692"/>
              <a:gd name="connsiteX1" fmla="*/ 4598 w 2242043"/>
              <a:gd name="connsiteY1" fmla="*/ 210054 h 3227692"/>
              <a:gd name="connsiteX2" fmla="*/ 32733 w 2242043"/>
              <a:gd name="connsiteY2" fmla="*/ 603949 h 3227692"/>
              <a:gd name="connsiteX3" fmla="*/ 18666 w 2242043"/>
              <a:gd name="connsiteY3" fmla="*/ 2151396 h 3227692"/>
              <a:gd name="connsiteX4" fmla="*/ 215614 w 2242043"/>
              <a:gd name="connsiteY4" fmla="*/ 3136134 h 3227692"/>
              <a:gd name="connsiteX5" fmla="*/ 1341029 w 2242043"/>
              <a:gd name="connsiteY5" fmla="*/ 3093931 h 3227692"/>
              <a:gd name="connsiteX6" fmla="*/ 2241361 w 2242043"/>
              <a:gd name="connsiteY6" fmla="*/ 2334276 h 3227692"/>
              <a:gd name="connsiteX7" fmla="*/ 1200352 w 2242043"/>
              <a:gd name="connsiteY7" fmla="*/ 2278005 h 3227692"/>
              <a:gd name="connsiteX8" fmla="*/ 1087810 w 2242043"/>
              <a:gd name="connsiteY8" fmla="*/ 1743432 h 3227692"/>
              <a:gd name="connsiteX9" fmla="*/ 1087810 w 2242043"/>
              <a:gd name="connsiteY9" fmla="*/ 575814 h 3227692"/>
              <a:gd name="connsiteX10" fmla="*/ 961201 w 2242043"/>
              <a:gd name="connsiteY10" fmla="*/ 41242 h 3227692"/>
              <a:gd name="connsiteX11" fmla="*/ 145275 w 2242043"/>
              <a:gd name="connsiteY11" fmla="*/ 55309 h 3227692"/>
              <a:gd name="connsiteX0" fmla="*/ 145275 w 1394438"/>
              <a:gd name="connsiteY0" fmla="*/ 55309 h 3230536"/>
              <a:gd name="connsiteX1" fmla="*/ 4598 w 1394438"/>
              <a:gd name="connsiteY1" fmla="*/ 210054 h 3230536"/>
              <a:gd name="connsiteX2" fmla="*/ 32733 w 1394438"/>
              <a:gd name="connsiteY2" fmla="*/ 603949 h 3230536"/>
              <a:gd name="connsiteX3" fmla="*/ 18666 w 1394438"/>
              <a:gd name="connsiteY3" fmla="*/ 2151396 h 3230536"/>
              <a:gd name="connsiteX4" fmla="*/ 215614 w 1394438"/>
              <a:gd name="connsiteY4" fmla="*/ 3136134 h 3230536"/>
              <a:gd name="connsiteX5" fmla="*/ 1341029 w 1394438"/>
              <a:gd name="connsiteY5" fmla="*/ 3093931 h 3230536"/>
              <a:gd name="connsiteX6" fmla="*/ 1200352 w 1394438"/>
              <a:gd name="connsiteY6" fmla="*/ 2278005 h 3230536"/>
              <a:gd name="connsiteX7" fmla="*/ 1087810 w 1394438"/>
              <a:gd name="connsiteY7" fmla="*/ 1743432 h 3230536"/>
              <a:gd name="connsiteX8" fmla="*/ 1087810 w 1394438"/>
              <a:gd name="connsiteY8" fmla="*/ 575814 h 3230536"/>
              <a:gd name="connsiteX9" fmla="*/ 961201 w 1394438"/>
              <a:gd name="connsiteY9" fmla="*/ 41242 h 3230536"/>
              <a:gd name="connsiteX10" fmla="*/ 145275 w 1394438"/>
              <a:gd name="connsiteY10" fmla="*/ 55309 h 3230536"/>
              <a:gd name="connsiteX0" fmla="*/ 145275 w 1375678"/>
              <a:gd name="connsiteY0" fmla="*/ 55309 h 3261005"/>
              <a:gd name="connsiteX1" fmla="*/ 4598 w 1375678"/>
              <a:gd name="connsiteY1" fmla="*/ 210054 h 3261005"/>
              <a:gd name="connsiteX2" fmla="*/ 32733 w 1375678"/>
              <a:gd name="connsiteY2" fmla="*/ 603949 h 3261005"/>
              <a:gd name="connsiteX3" fmla="*/ 18666 w 1375678"/>
              <a:gd name="connsiteY3" fmla="*/ 2151396 h 3261005"/>
              <a:gd name="connsiteX4" fmla="*/ 215614 w 1375678"/>
              <a:gd name="connsiteY4" fmla="*/ 3136134 h 3261005"/>
              <a:gd name="connsiteX5" fmla="*/ 1341029 w 1375678"/>
              <a:gd name="connsiteY5" fmla="*/ 3093931 h 3261005"/>
              <a:gd name="connsiteX6" fmla="*/ 1087810 w 1375678"/>
              <a:gd name="connsiteY6" fmla="*/ 1743432 h 3261005"/>
              <a:gd name="connsiteX7" fmla="*/ 1087810 w 1375678"/>
              <a:gd name="connsiteY7" fmla="*/ 575814 h 3261005"/>
              <a:gd name="connsiteX8" fmla="*/ 961201 w 1375678"/>
              <a:gd name="connsiteY8" fmla="*/ 41242 h 3261005"/>
              <a:gd name="connsiteX9" fmla="*/ 145275 w 1375678"/>
              <a:gd name="connsiteY9" fmla="*/ 55309 h 3261005"/>
              <a:gd name="connsiteX0" fmla="*/ 145275 w 1101931"/>
              <a:gd name="connsiteY0" fmla="*/ 55309 h 3253372"/>
              <a:gd name="connsiteX1" fmla="*/ 4598 w 1101931"/>
              <a:gd name="connsiteY1" fmla="*/ 210054 h 3253372"/>
              <a:gd name="connsiteX2" fmla="*/ 32733 w 1101931"/>
              <a:gd name="connsiteY2" fmla="*/ 603949 h 3253372"/>
              <a:gd name="connsiteX3" fmla="*/ 18666 w 1101931"/>
              <a:gd name="connsiteY3" fmla="*/ 2151396 h 3253372"/>
              <a:gd name="connsiteX4" fmla="*/ 215614 w 1101931"/>
              <a:gd name="connsiteY4" fmla="*/ 3136134 h 3253372"/>
              <a:gd name="connsiteX5" fmla="*/ 989337 w 1101931"/>
              <a:gd name="connsiteY5" fmla="*/ 3079863 h 3253372"/>
              <a:gd name="connsiteX6" fmla="*/ 1087810 w 1101931"/>
              <a:gd name="connsiteY6" fmla="*/ 1743432 h 3253372"/>
              <a:gd name="connsiteX7" fmla="*/ 1087810 w 1101931"/>
              <a:gd name="connsiteY7" fmla="*/ 575814 h 3253372"/>
              <a:gd name="connsiteX8" fmla="*/ 961201 w 1101931"/>
              <a:gd name="connsiteY8" fmla="*/ 41242 h 3253372"/>
              <a:gd name="connsiteX9" fmla="*/ 145275 w 1101931"/>
              <a:gd name="connsiteY9" fmla="*/ 55309 h 3253372"/>
              <a:gd name="connsiteX0" fmla="*/ 141212 w 1097868"/>
              <a:gd name="connsiteY0" fmla="*/ 55309 h 3253372"/>
              <a:gd name="connsiteX1" fmla="*/ 28670 w 1097868"/>
              <a:gd name="connsiteY1" fmla="*/ 603949 h 3253372"/>
              <a:gd name="connsiteX2" fmla="*/ 14603 w 1097868"/>
              <a:gd name="connsiteY2" fmla="*/ 2151396 h 3253372"/>
              <a:gd name="connsiteX3" fmla="*/ 211551 w 1097868"/>
              <a:gd name="connsiteY3" fmla="*/ 3136134 h 3253372"/>
              <a:gd name="connsiteX4" fmla="*/ 985274 w 1097868"/>
              <a:gd name="connsiteY4" fmla="*/ 3079863 h 3253372"/>
              <a:gd name="connsiteX5" fmla="*/ 1083747 w 1097868"/>
              <a:gd name="connsiteY5" fmla="*/ 1743432 h 3253372"/>
              <a:gd name="connsiteX6" fmla="*/ 1083747 w 1097868"/>
              <a:gd name="connsiteY6" fmla="*/ 575814 h 3253372"/>
              <a:gd name="connsiteX7" fmla="*/ 957138 w 1097868"/>
              <a:gd name="connsiteY7" fmla="*/ 41242 h 3253372"/>
              <a:gd name="connsiteX8" fmla="*/ 141212 w 1097868"/>
              <a:gd name="connsiteY8" fmla="*/ 55309 h 3253372"/>
              <a:gd name="connsiteX0" fmla="*/ 141212 w 1097868"/>
              <a:gd name="connsiteY0" fmla="*/ 67 h 3198130"/>
              <a:gd name="connsiteX1" fmla="*/ 28670 w 1097868"/>
              <a:gd name="connsiteY1" fmla="*/ 548707 h 3198130"/>
              <a:gd name="connsiteX2" fmla="*/ 14603 w 1097868"/>
              <a:gd name="connsiteY2" fmla="*/ 2096154 h 3198130"/>
              <a:gd name="connsiteX3" fmla="*/ 211551 w 1097868"/>
              <a:gd name="connsiteY3" fmla="*/ 3080892 h 3198130"/>
              <a:gd name="connsiteX4" fmla="*/ 985274 w 1097868"/>
              <a:gd name="connsiteY4" fmla="*/ 3024621 h 3198130"/>
              <a:gd name="connsiteX5" fmla="*/ 1083747 w 1097868"/>
              <a:gd name="connsiteY5" fmla="*/ 1688190 h 3198130"/>
              <a:gd name="connsiteX6" fmla="*/ 1083747 w 1097868"/>
              <a:gd name="connsiteY6" fmla="*/ 520572 h 3198130"/>
              <a:gd name="connsiteX7" fmla="*/ 141212 w 1097868"/>
              <a:gd name="connsiteY7" fmla="*/ 67 h 3198130"/>
              <a:gd name="connsiteX0" fmla="*/ 588113 w 1122738"/>
              <a:gd name="connsiteY0" fmla="*/ 54 h 3254387"/>
              <a:gd name="connsiteX1" fmla="*/ 53540 w 1122738"/>
              <a:gd name="connsiteY1" fmla="*/ 604964 h 3254387"/>
              <a:gd name="connsiteX2" fmla="*/ 39473 w 1122738"/>
              <a:gd name="connsiteY2" fmla="*/ 2152411 h 3254387"/>
              <a:gd name="connsiteX3" fmla="*/ 236421 w 1122738"/>
              <a:gd name="connsiteY3" fmla="*/ 3137149 h 3254387"/>
              <a:gd name="connsiteX4" fmla="*/ 1010144 w 1122738"/>
              <a:gd name="connsiteY4" fmla="*/ 3080878 h 3254387"/>
              <a:gd name="connsiteX5" fmla="*/ 1108617 w 1122738"/>
              <a:gd name="connsiteY5" fmla="*/ 1744447 h 3254387"/>
              <a:gd name="connsiteX6" fmla="*/ 1108617 w 1122738"/>
              <a:gd name="connsiteY6" fmla="*/ 576829 h 3254387"/>
              <a:gd name="connsiteX7" fmla="*/ 588113 w 1122738"/>
              <a:gd name="connsiteY7" fmla="*/ 54 h 3254387"/>
              <a:gd name="connsiteX0" fmla="*/ 607754 w 1142379"/>
              <a:gd name="connsiteY0" fmla="*/ 14801 h 3269134"/>
              <a:gd name="connsiteX1" fmla="*/ 45046 w 1142379"/>
              <a:gd name="connsiteY1" fmla="*/ 352425 h 3269134"/>
              <a:gd name="connsiteX2" fmla="*/ 59114 w 1142379"/>
              <a:gd name="connsiteY2" fmla="*/ 2167158 h 3269134"/>
              <a:gd name="connsiteX3" fmla="*/ 256062 w 1142379"/>
              <a:gd name="connsiteY3" fmla="*/ 3151896 h 3269134"/>
              <a:gd name="connsiteX4" fmla="*/ 1029785 w 1142379"/>
              <a:gd name="connsiteY4" fmla="*/ 3095625 h 3269134"/>
              <a:gd name="connsiteX5" fmla="*/ 1128258 w 1142379"/>
              <a:gd name="connsiteY5" fmla="*/ 1759194 h 3269134"/>
              <a:gd name="connsiteX6" fmla="*/ 1128258 w 1142379"/>
              <a:gd name="connsiteY6" fmla="*/ 591576 h 3269134"/>
              <a:gd name="connsiteX7" fmla="*/ 607754 w 1142379"/>
              <a:gd name="connsiteY7" fmla="*/ 14801 h 3269134"/>
              <a:gd name="connsiteX0" fmla="*/ 607754 w 1132422"/>
              <a:gd name="connsiteY0" fmla="*/ 86 h 3254419"/>
              <a:gd name="connsiteX1" fmla="*/ 45046 w 1132422"/>
              <a:gd name="connsiteY1" fmla="*/ 337710 h 3254419"/>
              <a:gd name="connsiteX2" fmla="*/ 59114 w 1132422"/>
              <a:gd name="connsiteY2" fmla="*/ 2152443 h 3254419"/>
              <a:gd name="connsiteX3" fmla="*/ 256062 w 1132422"/>
              <a:gd name="connsiteY3" fmla="*/ 3137181 h 3254419"/>
              <a:gd name="connsiteX4" fmla="*/ 1029785 w 1132422"/>
              <a:gd name="connsiteY4" fmla="*/ 3080910 h 3254419"/>
              <a:gd name="connsiteX5" fmla="*/ 1128258 w 1132422"/>
              <a:gd name="connsiteY5" fmla="*/ 1744479 h 3254419"/>
              <a:gd name="connsiteX6" fmla="*/ 1071987 w 1132422"/>
              <a:gd name="connsiteY6" fmla="*/ 323642 h 3254419"/>
              <a:gd name="connsiteX7" fmla="*/ 607754 w 1132422"/>
              <a:gd name="connsiteY7" fmla="*/ 86 h 325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2422" h="3254419">
                <a:moveTo>
                  <a:pt x="607754" y="86"/>
                </a:moveTo>
                <a:cubicBezTo>
                  <a:pt x="436597" y="2431"/>
                  <a:pt x="136486" y="-21016"/>
                  <a:pt x="45046" y="337710"/>
                </a:cubicBezTo>
                <a:cubicBezTo>
                  <a:pt x="-46394" y="696436"/>
                  <a:pt x="23945" y="1685865"/>
                  <a:pt x="59114" y="2152443"/>
                </a:cubicBezTo>
                <a:cubicBezTo>
                  <a:pt x="94283" y="2619022"/>
                  <a:pt x="94284" y="2982437"/>
                  <a:pt x="256062" y="3137181"/>
                </a:cubicBezTo>
                <a:cubicBezTo>
                  <a:pt x="417840" y="3291925"/>
                  <a:pt x="884419" y="3313027"/>
                  <a:pt x="1029785" y="3080910"/>
                </a:cubicBezTo>
                <a:cubicBezTo>
                  <a:pt x="1175151" y="2848793"/>
                  <a:pt x="1121224" y="2204024"/>
                  <a:pt x="1128258" y="1744479"/>
                </a:cubicBezTo>
                <a:cubicBezTo>
                  <a:pt x="1135292" y="1284934"/>
                  <a:pt x="1093088" y="607340"/>
                  <a:pt x="1071987" y="323642"/>
                </a:cubicBezTo>
                <a:cubicBezTo>
                  <a:pt x="914898" y="42288"/>
                  <a:pt x="778911" y="-2259"/>
                  <a:pt x="607754" y="86"/>
                </a:cubicBezTo>
                <a:close/>
              </a:path>
            </a:pathLst>
          </a:custGeom>
          <a:solidFill>
            <a:srgbClr val="FF0000">
              <a:alpha val="12000"/>
            </a:srgbClr>
          </a:solidFill>
          <a:ln w="38100">
            <a:solidFill>
              <a:srgbClr val="FF0000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97383" y="5350884"/>
            <a:ext cx="118814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r>
              <a:rPr lang="el-GR" sz="3600" dirty="0"/>
              <a:t>β</a:t>
            </a:r>
            <a:r>
              <a:rPr lang="pl-PL" sz="3600" dirty="0" smtClean="0"/>
              <a:t>-</a:t>
            </a:r>
            <a:r>
              <a:rPr lang="en-US" sz="3600" dirty="0" smtClean="0"/>
              <a:t>CC: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3794641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890952" y="1777211"/>
            <a:ext cx="2241319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200" dirty="0"/>
              <a:t>Approval-CC</a:t>
            </a:r>
            <a:endParaRPr lang="he-IL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3375682" y="1804510"/>
            <a:ext cx="5374080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 as possible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609" y="5659766"/>
            <a:ext cx="8890781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  <a:p>
            <a:r>
              <a:rPr lang="pl-PL" sz="1600" dirty="0"/>
              <a:t>[PRZ08] A. Procaccia, J. Rosenschein, A. Zohar, On the Complexity of Achieving Proportional Representation, Social Choice and Welfare 2008</a:t>
            </a:r>
            <a:endParaRPr lang="en-US" sz="1600" dirty="0"/>
          </a:p>
        </p:txBody>
      </p:sp>
      <p:sp>
        <p:nvSpPr>
          <p:cNvPr id="23" name="Rectangle 22"/>
          <p:cNvSpPr/>
          <p:nvPr/>
        </p:nvSpPr>
        <p:spPr>
          <a:xfrm>
            <a:off x="7854308" y="4139631"/>
            <a:ext cx="589314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50" name="Group 49"/>
          <p:cNvGrpSpPr/>
          <p:nvPr/>
        </p:nvGrpSpPr>
        <p:grpSpPr>
          <a:xfrm>
            <a:off x="1017993" y="2551584"/>
            <a:ext cx="1896368" cy="2781809"/>
            <a:chOff x="4035908" y="2390818"/>
            <a:chExt cx="1896368" cy="2781809"/>
          </a:xfrm>
        </p:grpSpPr>
        <p:sp>
          <p:nvSpPr>
            <p:cNvPr id="8" name="pole tekstowe 8"/>
            <p:cNvSpPr txBox="1"/>
            <p:nvPr/>
          </p:nvSpPr>
          <p:spPr>
            <a:xfrm>
              <a:off x="4035908" y="2455210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10" name="pole tekstowe 9"/>
            <p:cNvSpPr txBox="1"/>
            <p:nvPr/>
          </p:nvSpPr>
          <p:spPr>
            <a:xfrm>
              <a:off x="4036097" y="4771319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5</a:t>
              </a:r>
              <a:r>
                <a:rPr lang="pl-PL" dirty="0"/>
                <a:t>:</a:t>
              </a:r>
            </a:p>
          </p:txBody>
        </p:sp>
        <p:sp>
          <p:nvSpPr>
            <p:cNvPr id="11" name="pole tekstowe 10"/>
            <p:cNvSpPr txBox="1"/>
            <p:nvPr/>
          </p:nvSpPr>
          <p:spPr>
            <a:xfrm>
              <a:off x="4035908" y="3032706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2" name="pole tekstowe 11"/>
            <p:cNvSpPr txBox="1"/>
            <p:nvPr/>
          </p:nvSpPr>
          <p:spPr>
            <a:xfrm>
              <a:off x="4035908" y="364882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3"/>
            <p:cNvSpPr txBox="1"/>
            <p:nvPr/>
          </p:nvSpPr>
          <p:spPr>
            <a:xfrm>
              <a:off x="4036097" y="4150247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4" name="Rectangle 3"/>
            <p:cNvSpPr/>
            <p:nvPr/>
          </p:nvSpPr>
          <p:spPr>
            <a:xfrm>
              <a:off x="4522164" y="2477140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4941702" y="3601068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512134" y="3049232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493084" y="3632757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471364" y="4147766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478485" y="4737474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365" y="2428768"/>
              <a:ext cx="251876" cy="50375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7870" y="3025381"/>
              <a:ext cx="251876" cy="50375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2498" y="2410464"/>
              <a:ext cx="306973" cy="488008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988" y="4134467"/>
              <a:ext cx="306973" cy="488008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197" y="4664941"/>
              <a:ext cx="306973" cy="48800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606" y="2390818"/>
              <a:ext cx="338458" cy="52736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736" y="4100768"/>
              <a:ext cx="338458" cy="52736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1539" y="4645263"/>
              <a:ext cx="338458" cy="52736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6812" y="3579846"/>
              <a:ext cx="322715" cy="519493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3953" y="4101739"/>
              <a:ext cx="322715" cy="51949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1413" y="3009639"/>
              <a:ext cx="291231" cy="519493"/>
            </a:xfrm>
            <a:prstGeom prst="rect">
              <a:avLst/>
            </a:prstGeom>
          </p:spPr>
        </p:pic>
        <p:sp>
          <p:nvSpPr>
            <p:cNvPr id="45" name="Rectangle 44"/>
            <p:cNvSpPr/>
            <p:nvPr/>
          </p:nvSpPr>
          <p:spPr>
            <a:xfrm>
              <a:off x="5402644" y="3042437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667460" y="2490270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94016" y="4126551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242019" y="4719224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698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 animBg="1"/>
      <p:bldP spid="9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364" y="3300730"/>
            <a:ext cx="306973" cy="48800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4410232"/>
            <a:ext cx="306973" cy="48800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3266298"/>
            <a:ext cx="338458" cy="52736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057" y="3865460"/>
            <a:ext cx="251876" cy="50375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340" y="4376239"/>
            <a:ext cx="251876" cy="50375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568" y="3842200"/>
            <a:ext cx="291231" cy="5194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890952" y="1777211"/>
            <a:ext cx="2241319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200" dirty="0"/>
              <a:t>Approval-CC</a:t>
            </a:r>
            <a:endParaRPr lang="he-IL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3375682" y="1804510"/>
            <a:ext cx="5374080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 as possible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609" y="5659766"/>
            <a:ext cx="8890781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  <a:p>
            <a:r>
              <a:rPr lang="pl-PL" sz="1600" dirty="0"/>
              <a:t>[PRZ08] A. Procaccia, J. Rosenschein, A. Zohar, On the Complexity of Achieving Proportional Representation, Social Choice and Welfare 2008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3326592" y="3177091"/>
            <a:ext cx="2742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3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2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4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854308" y="4139631"/>
            <a:ext cx="589314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50" name="Group 49"/>
          <p:cNvGrpSpPr/>
          <p:nvPr/>
        </p:nvGrpSpPr>
        <p:grpSpPr>
          <a:xfrm>
            <a:off x="1017993" y="2551584"/>
            <a:ext cx="1896368" cy="2781809"/>
            <a:chOff x="4035908" y="2390818"/>
            <a:chExt cx="1896368" cy="2781809"/>
          </a:xfrm>
        </p:grpSpPr>
        <p:sp>
          <p:nvSpPr>
            <p:cNvPr id="8" name="pole tekstowe 8"/>
            <p:cNvSpPr txBox="1"/>
            <p:nvPr/>
          </p:nvSpPr>
          <p:spPr>
            <a:xfrm>
              <a:off x="4035908" y="2455210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10" name="pole tekstowe 9"/>
            <p:cNvSpPr txBox="1"/>
            <p:nvPr/>
          </p:nvSpPr>
          <p:spPr>
            <a:xfrm>
              <a:off x="4036097" y="4771319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5</a:t>
              </a:r>
              <a:r>
                <a:rPr lang="pl-PL" dirty="0"/>
                <a:t>:</a:t>
              </a:r>
            </a:p>
          </p:txBody>
        </p:sp>
        <p:sp>
          <p:nvSpPr>
            <p:cNvPr id="11" name="pole tekstowe 10"/>
            <p:cNvSpPr txBox="1"/>
            <p:nvPr/>
          </p:nvSpPr>
          <p:spPr>
            <a:xfrm>
              <a:off x="4035908" y="3032706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2" name="pole tekstowe 11"/>
            <p:cNvSpPr txBox="1"/>
            <p:nvPr/>
          </p:nvSpPr>
          <p:spPr>
            <a:xfrm>
              <a:off x="4035908" y="364882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3"/>
            <p:cNvSpPr txBox="1"/>
            <p:nvPr/>
          </p:nvSpPr>
          <p:spPr>
            <a:xfrm>
              <a:off x="4036097" y="4150247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4" name="Rectangle 3"/>
            <p:cNvSpPr/>
            <p:nvPr/>
          </p:nvSpPr>
          <p:spPr>
            <a:xfrm>
              <a:off x="4522164" y="2477140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4941702" y="3601068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512134" y="3049232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493084" y="3632757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471364" y="4147766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478485" y="4737474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365" y="2428768"/>
              <a:ext cx="251876" cy="50375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7870" y="3025381"/>
              <a:ext cx="251876" cy="50375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2498" y="2410464"/>
              <a:ext cx="306973" cy="488008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988" y="4134467"/>
              <a:ext cx="306973" cy="488008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197" y="4664941"/>
              <a:ext cx="306973" cy="48800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606" y="2390818"/>
              <a:ext cx="338458" cy="52736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736" y="4100768"/>
              <a:ext cx="338458" cy="52736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1539" y="4645263"/>
              <a:ext cx="338458" cy="52736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6812" y="3579846"/>
              <a:ext cx="322715" cy="519493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3953" y="4101739"/>
              <a:ext cx="322715" cy="51949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1413" y="3009639"/>
              <a:ext cx="291231" cy="519493"/>
            </a:xfrm>
            <a:prstGeom prst="rect">
              <a:avLst/>
            </a:prstGeom>
          </p:spPr>
        </p:pic>
        <p:sp>
          <p:nvSpPr>
            <p:cNvPr id="45" name="Rectangle 44"/>
            <p:cNvSpPr/>
            <p:nvPr/>
          </p:nvSpPr>
          <p:spPr>
            <a:xfrm>
              <a:off x="5402644" y="3042437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667460" y="2490270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94016" y="4126551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242019" y="4719224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3375682" y="3808570"/>
            <a:ext cx="2693446" cy="112284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88914" y="2532112"/>
            <a:ext cx="1925448" cy="579436"/>
          </a:xfrm>
          <a:prstGeom prst="rect">
            <a:avLst/>
          </a:prstGeom>
          <a:gradFill>
            <a:gsLst>
              <a:gs pos="0">
                <a:srgbClr val="FF0000">
                  <a:alpha val="28000"/>
                </a:srgbClr>
              </a:gs>
              <a:gs pos="100000">
                <a:srgbClr val="F68426">
                  <a:alpha val="28000"/>
                </a:srgbClr>
              </a:gs>
            </a:gsLst>
            <a:path path="circle">
              <a:fillToRect l="100000" t="100000"/>
            </a:path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012225" y="4268153"/>
            <a:ext cx="1925448" cy="1078300"/>
          </a:xfrm>
          <a:prstGeom prst="rect">
            <a:avLst/>
          </a:prstGeom>
          <a:gradFill>
            <a:gsLst>
              <a:gs pos="0">
                <a:srgbClr val="FF0000">
                  <a:alpha val="28000"/>
                </a:srgbClr>
              </a:gs>
              <a:gs pos="100000">
                <a:srgbClr val="F68426">
                  <a:alpha val="28000"/>
                </a:srgbClr>
              </a:gs>
            </a:gsLst>
            <a:path path="circle">
              <a:fillToRect l="100000" t="100000"/>
            </a:path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12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364" y="3300730"/>
            <a:ext cx="306973" cy="48800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4410232"/>
            <a:ext cx="306973" cy="48800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3266298"/>
            <a:ext cx="338458" cy="52736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057" y="3865460"/>
            <a:ext cx="251876" cy="50375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340" y="4376239"/>
            <a:ext cx="251876" cy="50375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568" y="3842200"/>
            <a:ext cx="291231" cy="5194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890952" y="1777211"/>
            <a:ext cx="2241319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200" dirty="0"/>
              <a:t>Approval-CC</a:t>
            </a:r>
            <a:endParaRPr lang="he-IL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3375682" y="1804510"/>
            <a:ext cx="5374080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 as possible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609" y="5659766"/>
            <a:ext cx="8890781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  <a:p>
            <a:r>
              <a:rPr lang="pl-PL" sz="1600" dirty="0"/>
              <a:t>[PRZ08] A. Procaccia, J. Rosenschein, A. Zohar, On the Complexity of Achieving Proportional Representation, Social Choice and Welfare 2008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3326592" y="3177091"/>
            <a:ext cx="2742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3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2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4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854308" y="4139631"/>
            <a:ext cx="589314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50" name="Group 49"/>
          <p:cNvGrpSpPr/>
          <p:nvPr/>
        </p:nvGrpSpPr>
        <p:grpSpPr>
          <a:xfrm>
            <a:off x="1017993" y="2551584"/>
            <a:ext cx="1896368" cy="2781809"/>
            <a:chOff x="4035908" y="2390818"/>
            <a:chExt cx="1896368" cy="2781809"/>
          </a:xfrm>
        </p:grpSpPr>
        <p:sp>
          <p:nvSpPr>
            <p:cNvPr id="8" name="pole tekstowe 8"/>
            <p:cNvSpPr txBox="1"/>
            <p:nvPr/>
          </p:nvSpPr>
          <p:spPr>
            <a:xfrm>
              <a:off x="4035908" y="2455210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10" name="pole tekstowe 9"/>
            <p:cNvSpPr txBox="1"/>
            <p:nvPr/>
          </p:nvSpPr>
          <p:spPr>
            <a:xfrm>
              <a:off x="4036097" y="4771319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5</a:t>
              </a:r>
              <a:r>
                <a:rPr lang="pl-PL" dirty="0"/>
                <a:t>:</a:t>
              </a:r>
            </a:p>
          </p:txBody>
        </p:sp>
        <p:sp>
          <p:nvSpPr>
            <p:cNvPr id="11" name="pole tekstowe 10"/>
            <p:cNvSpPr txBox="1"/>
            <p:nvPr/>
          </p:nvSpPr>
          <p:spPr>
            <a:xfrm>
              <a:off x="4035908" y="3032706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2" name="pole tekstowe 11"/>
            <p:cNvSpPr txBox="1"/>
            <p:nvPr/>
          </p:nvSpPr>
          <p:spPr>
            <a:xfrm>
              <a:off x="4035908" y="364882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3"/>
            <p:cNvSpPr txBox="1"/>
            <p:nvPr/>
          </p:nvSpPr>
          <p:spPr>
            <a:xfrm>
              <a:off x="4036097" y="4150247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4" name="Rectangle 3"/>
            <p:cNvSpPr/>
            <p:nvPr/>
          </p:nvSpPr>
          <p:spPr>
            <a:xfrm>
              <a:off x="4522164" y="2477140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4941702" y="3601068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512134" y="3049232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493084" y="3632757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471364" y="4147766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478485" y="4737474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365" y="2428768"/>
              <a:ext cx="251876" cy="50375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7870" y="3025381"/>
              <a:ext cx="251876" cy="50375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2498" y="2410464"/>
              <a:ext cx="306973" cy="488008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988" y="4134467"/>
              <a:ext cx="306973" cy="488008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197" y="4664941"/>
              <a:ext cx="306973" cy="48800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606" y="2390818"/>
              <a:ext cx="338458" cy="52736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736" y="4100768"/>
              <a:ext cx="338458" cy="52736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1539" y="4645263"/>
              <a:ext cx="338458" cy="52736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6812" y="3579846"/>
              <a:ext cx="322715" cy="519493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3953" y="4101739"/>
              <a:ext cx="322715" cy="51949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1413" y="3009639"/>
              <a:ext cx="291231" cy="519493"/>
            </a:xfrm>
            <a:prstGeom prst="rect">
              <a:avLst/>
            </a:prstGeom>
          </p:spPr>
        </p:pic>
        <p:sp>
          <p:nvSpPr>
            <p:cNvPr id="45" name="Rectangle 44"/>
            <p:cNvSpPr/>
            <p:nvPr/>
          </p:nvSpPr>
          <p:spPr>
            <a:xfrm>
              <a:off x="5402644" y="3042437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667460" y="2490270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94016" y="4126551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242019" y="4719224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3375682" y="4410231"/>
            <a:ext cx="2693446" cy="521186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88914" y="2532112"/>
            <a:ext cx="1925448" cy="579436"/>
          </a:xfrm>
          <a:prstGeom prst="rect">
            <a:avLst/>
          </a:prstGeom>
          <a:solidFill>
            <a:srgbClr val="FF0000">
              <a:alpha val="28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988914" y="3110400"/>
            <a:ext cx="1925448" cy="575794"/>
          </a:xfrm>
          <a:prstGeom prst="rect">
            <a:avLst/>
          </a:prstGeom>
          <a:gradFill flip="none" rotWithShape="1">
            <a:gsLst>
              <a:gs pos="0">
                <a:srgbClr val="00B050">
                  <a:alpha val="30000"/>
                </a:srgbClr>
              </a:gs>
              <a:gs pos="100000">
                <a:srgbClr val="FF0000">
                  <a:alpha val="27000"/>
                </a:srgb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62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364" y="3300730"/>
            <a:ext cx="306973" cy="48800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4410232"/>
            <a:ext cx="306973" cy="48800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3266298"/>
            <a:ext cx="338458" cy="52736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057" y="3865460"/>
            <a:ext cx="251876" cy="50375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340" y="4376239"/>
            <a:ext cx="251876" cy="50375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568" y="3842200"/>
            <a:ext cx="291231" cy="5194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890952" y="1777211"/>
            <a:ext cx="2241319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200" dirty="0"/>
              <a:t>Approval-CC</a:t>
            </a:r>
            <a:endParaRPr lang="he-IL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3375682" y="1804510"/>
            <a:ext cx="5374080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 as possible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609" y="5659766"/>
            <a:ext cx="8890781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  <a:p>
            <a:r>
              <a:rPr lang="pl-PL" sz="1600" dirty="0"/>
              <a:t>[PRZ08] A. Procaccia, J. Rosenschein, A. Zohar, On the Complexity of Achieving Proportional Representation, Social Choice and Welfare 2008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3326592" y="3177091"/>
            <a:ext cx="2742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3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2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4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854308" y="4139631"/>
            <a:ext cx="589314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50" name="Group 49"/>
          <p:cNvGrpSpPr/>
          <p:nvPr/>
        </p:nvGrpSpPr>
        <p:grpSpPr>
          <a:xfrm>
            <a:off x="1017993" y="2551584"/>
            <a:ext cx="1896368" cy="2781809"/>
            <a:chOff x="4035908" y="2390818"/>
            <a:chExt cx="1896368" cy="2781809"/>
          </a:xfrm>
        </p:grpSpPr>
        <p:sp>
          <p:nvSpPr>
            <p:cNvPr id="8" name="pole tekstowe 8"/>
            <p:cNvSpPr txBox="1"/>
            <p:nvPr/>
          </p:nvSpPr>
          <p:spPr>
            <a:xfrm>
              <a:off x="4035908" y="2455210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10" name="pole tekstowe 9"/>
            <p:cNvSpPr txBox="1"/>
            <p:nvPr/>
          </p:nvSpPr>
          <p:spPr>
            <a:xfrm>
              <a:off x="4036097" y="4771319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5</a:t>
              </a:r>
              <a:r>
                <a:rPr lang="pl-PL" dirty="0"/>
                <a:t>:</a:t>
              </a:r>
            </a:p>
          </p:txBody>
        </p:sp>
        <p:sp>
          <p:nvSpPr>
            <p:cNvPr id="11" name="pole tekstowe 10"/>
            <p:cNvSpPr txBox="1"/>
            <p:nvPr/>
          </p:nvSpPr>
          <p:spPr>
            <a:xfrm>
              <a:off x="4035908" y="3032706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2" name="pole tekstowe 11"/>
            <p:cNvSpPr txBox="1"/>
            <p:nvPr/>
          </p:nvSpPr>
          <p:spPr>
            <a:xfrm>
              <a:off x="4035908" y="364882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3"/>
            <p:cNvSpPr txBox="1"/>
            <p:nvPr/>
          </p:nvSpPr>
          <p:spPr>
            <a:xfrm>
              <a:off x="4036097" y="4150247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4" name="Rectangle 3"/>
            <p:cNvSpPr/>
            <p:nvPr/>
          </p:nvSpPr>
          <p:spPr>
            <a:xfrm>
              <a:off x="4522164" y="2477140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4941702" y="3601068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512134" y="3049232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493084" y="3632757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471364" y="4147766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478485" y="4737474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365" y="2428768"/>
              <a:ext cx="251876" cy="50375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7870" y="3025381"/>
              <a:ext cx="251876" cy="50375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2498" y="2410464"/>
              <a:ext cx="306973" cy="488008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988" y="4134467"/>
              <a:ext cx="306973" cy="488008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197" y="4664941"/>
              <a:ext cx="306973" cy="48800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606" y="2390818"/>
              <a:ext cx="338458" cy="52736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736" y="4100768"/>
              <a:ext cx="338458" cy="52736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1539" y="4645263"/>
              <a:ext cx="338458" cy="52736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6812" y="3579846"/>
              <a:ext cx="322715" cy="519493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3953" y="4101739"/>
              <a:ext cx="322715" cy="51949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1413" y="3009639"/>
              <a:ext cx="291231" cy="519493"/>
            </a:xfrm>
            <a:prstGeom prst="rect">
              <a:avLst/>
            </a:prstGeom>
          </p:spPr>
        </p:pic>
        <p:sp>
          <p:nvSpPr>
            <p:cNvPr id="45" name="Rectangle 44"/>
            <p:cNvSpPr/>
            <p:nvPr/>
          </p:nvSpPr>
          <p:spPr>
            <a:xfrm>
              <a:off x="5402644" y="3042437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667460" y="2490270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94016" y="4126551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242019" y="4719224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</p:grpSp>
      <p:sp>
        <p:nvSpPr>
          <p:cNvPr id="6" name="Rectangle 5"/>
          <p:cNvSpPr/>
          <p:nvPr/>
        </p:nvSpPr>
        <p:spPr>
          <a:xfrm>
            <a:off x="988914" y="2532112"/>
            <a:ext cx="1925448" cy="1179490"/>
          </a:xfrm>
          <a:prstGeom prst="rect">
            <a:avLst/>
          </a:prstGeom>
          <a:solidFill>
            <a:srgbClr val="FF0000">
              <a:alpha val="28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000900" y="4260105"/>
            <a:ext cx="1925448" cy="1073288"/>
          </a:xfrm>
          <a:prstGeom prst="rect">
            <a:avLst/>
          </a:prstGeom>
          <a:solidFill>
            <a:schemeClr val="accent6">
              <a:lumMod val="75000"/>
              <a:alpha val="28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7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3962007" y="3462658"/>
            <a:ext cx="39510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({b, c}) = 16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e}) = 13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c}) = 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62007" y="1791283"/>
            <a:ext cx="3599590" cy="95410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</a:t>
            </a:r>
          </a:p>
          <a:p>
            <a:pPr algn="l" rtl="0"/>
            <a:r>
              <a:rPr lang="en-US" sz="2800" dirty="0"/>
              <a:t>as “high</a:t>
            </a:r>
            <a:r>
              <a:rPr lang="pl-PL" sz="2800" dirty="0"/>
              <a:t>ly</a:t>
            </a:r>
            <a:r>
              <a:rPr lang="en-US" sz="2800" dirty="0"/>
              <a:t>” as possible</a:t>
            </a:r>
          </a:p>
        </p:txBody>
      </p:sp>
      <p:sp>
        <p:nvSpPr>
          <p:cNvPr id="12" name="pole tekstowe 8"/>
          <p:cNvSpPr txBox="1"/>
          <p:nvPr/>
        </p:nvSpPr>
        <p:spPr>
          <a:xfrm>
            <a:off x="796726" y="26757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3" name="pole tekstowe 9"/>
          <p:cNvSpPr txBox="1"/>
          <p:nvPr/>
        </p:nvSpPr>
        <p:spPr>
          <a:xfrm>
            <a:off x="796915" y="49918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4" name="pole tekstowe 10"/>
          <p:cNvSpPr txBox="1"/>
          <p:nvPr/>
        </p:nvSpPr>
        <p:spPr>
          <a:xfrm>
            <a:off x="796726" y="32532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5" name="pole tekstowe 11"/>
          <p:cNvSpPr txBox="1"/>
          <p:nvPr/>
        </p:nvSpPr>
        <p:spPr>
          <a:xfrm>
            <a:off x="796726" y="38693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6" name="pole tekstowe 13"/>
          <p:cNvSpPr txBox="1"/>
          <p:nvPr/>
        </p:nvSpPr>
        <p:spPr>
          <a:xfrm>
            <a:off x="796915" y="43707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75" y="2692221"/>
            <a:ext cx="293207" cy="4661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331" y="3266992"/>
            <a:ext cx="293207" cy="4661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204" y="3846669"/>
            <a:ext cx="293207" cy="4661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74" y="4355741"/>
            <a:ext cx="293207" cy="46612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33" y="4968111"/>
            <a:ext cx="293207" cy="4661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008" y="2676282"/>
            <a:ext cx="240580" cy="48116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594" y="3268579"/>
            <a:ext cx="240580" cy="48116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847" y="3813420"/>
            <a:ext cx="240580" cy="48116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96" y="4347166"/>
            <a:ext cx="240580" cy="48116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733" y="4953075"/>
            <a:ext cx="240580" cy="48116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58" y="2624189"/>
            <a:ext cx="323279" cy="50371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493" y="3202272"/>
            <a:ext cx="323279" cy="50371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675" y="3820676"/>
            <a:ext cx="323279" cy="5037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93" y="4340366"/>
            <a:ext cx="323279" cy="50371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99" y="4945557"/>
            <a:ext cx="323279" cy="50371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585" y="2665937"/>
            <a:ext cx="308243" cy="4961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3238704"/>
            <a:ext cx="308243" cy="49619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777" y="3801676"/>
            <a:ext cx="308243" cy="4961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22" y="4362900"/>
            <a:ext cx="308243" cy="49619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51" y="4953075"/>
            <a:ext cx="308243" cy="49619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616" y="2675716"/>
            <a:ext cx="278171" cy="49619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280" y="3266263"/>
            <a:ext cx="278171" cy="49619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83" y="3805902"/>
            <a:ext cx="278171" cy="49619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4347514"/>
            <a:ext cx="278171" cy="49619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35" y="4965052"/>
            <a:ext cx="278171" cy="49619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86032" y="4803616"/>
            <a:ext cx="261615" cy="52323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92111" y="3580541"/>
            <a:ext cx="318844" cy="50687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38434" y="3589986"/>
            <a:ext cx="351546" cy="54775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2960" y="4190165"/>
            <a:ext cx="302493" cy="53958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4418" y="4814898"/>
            <a:ext cx="351546" cy="54775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0078" y="4240165"/>
            <a:ext cx="261615" cy="52323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890952" y="1777211"/>
            <a:ext cx="21630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l-GR" sz="3200" dirty="0"/>
              <a:t>β</a:t>
            </a:r>
            <a:r>
              <a:rPr lang="en-US" sz="3200" dirty="0"/>
              <a:t>-CC</a:t>
            </a:r>
            <a:endParaRPr lang="he-IL" sz="3200" dirty="0"/>
          </a:p>
        </p:txBody>
      </p:sp>
      <p:sp>
        <p:nvSpPr>
          <p:cNvPr id="74" name="TextBox 73"/>
          <p:cNvSpPr txBox="1"/>
          <p:nvPr/>
        </p:nvSpPr>
        <p:spPr>
          <a:xfrm>
            <a:off x="126000" y="6169357"/>
            <a:ext cx="8890781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1509472" y="2740395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508400" y="329939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508400" y="390882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508400" y="4399887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508400" y="5024820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9" name="Rectangle 78"/>
          <p:cNvSpPr/>
          <p:nvPr/>
        </p:nvSpPr>
        <p:spPr>
          <a:xfrm>
            <a:off x="3825845" y="4130981"/>
            <a:ext cx="3871913" cy="162542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57315" y="2312163"/>
            <a:ext cx="193354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pl-PL" b="1" dirty="0"/>
              <a:t>4       </a:t>
            </a:r>
            <a:r>
              <a:rPr lang="en-US" b="1" dirty="0"/>
              <a:t>3     </a:t>
            </a:r>
            <a:r>
              <a:rPr lang="pl-PL" b="1" dirty="0"/>
              <a:t>2  </a:t>
            </a:r>
            <a:r>
              <a:rPr lang="en-US" b="1" dirty="0"/>
              <a:t>   1    </a:t>
            </a:r>
            <a:r>
              <a:rPr lang="pl-PL" b="1" dirty="0"/>
              <a:t> </a:t>
            </a:r>
            <a:r>
              <a:rPr lang="en-US" b="1" dirty="0"/>
              <a:t>0</a:t>
            </a:r>
            <a:endParaRPr lang="he-IL" b="1" dirty="0"/>
          </a:p>
        </p:txBody>
      </p:sp>
      <p:sp>
        <p:nvSpPr>
          <p:cNvPr id="81" name="Rectangle 80"/>
          <p:cNvSpPr/>
          <p:nvPr/>
        </p:nvSpPr>
        <p:spPr>
          <a:xfrm>
            <a:off x="1252075" y="2612335"/>
            <a:ext cx="1897620" cy="555304"/>
          </a:xfrm>
          <a:prstGeom prst="rect">
            <a:avLst/>
          </a:prstGeom>
          <a:solidFill>
            <a:schemeClr val="accent6">
              <a:lumMod val="75000"/>
              <a:alpha val="2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292642" y="4320000"/>
            <a:ext cx="1855445" cy="1241174"/>
          </a:xfrm>
          <a:prstGeom prst="rect">
            <a:avLst/>
          </a:prstGeom>
          <a:solidFill>
            <a:srgbClr val="FF99FF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2100155" y="3168000"/>
            <a:ext cx="1046790" cy="1152000"/>
          </a:xfrm>
          <a:prstGeom prst="rect">
            <a:avLst/>
          </a:prstGeom>
          <a:solidFill>
            <a:schemeClr val="accent6">
              <a:lumMod val="75000"/>
              <a:alpha val="2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89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81" grpId="0" animBg="1"/>
      <p:bldP spid="82" grpId="0" animBg="1"/>
      <p:bldP spid="83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3962007" y="3462658"/>
            <a:ext cx="39510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({b, c}) = 16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e}) = 13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c}) = 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62007" y="1791283"/>
            <a:ext cx="3599590" cy="95410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</a:t>
            </a:r>
          </a:p>
          <a:p>
            <a:pPr algn="l" rtl="0"/>
            <a:r>
              <a:rPr lang="en-US" sz="2800" dirty="0"/>
              <a:t>as “high</a:t>
            </a:r>
            <a:r>
              <a:rPr lang="pl-PL" sz="2800" dirty="0"/>
              <a:t>ly</a:t>
            </a:r>
            <a:r>
              <a:rPr lang="en-US" sz="2800" dirty="0"/>
              <a:t>” as possible</a:t>
            </a:r>
          </a:p>
        </p:txBody>
      </p:sp>
      <p:sp>
        <p:nvSpPr>
          <p:cNvPr id="12" name="pole tekstowe 8"/>
          <p:cNvSpPr txBox="1"/>
          <p:nvPr/>
        </p:nvSpPr>
        <p:spPr>
          <a:xfrm>
            <a:off x="796726" y="26757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3" name="pole tekstowe 9"/>
          <p:cNvSpPr txBox="1"/>
          <p:nvPr/>
        </p:nvSpPr>
        <p:spPr>
          <a:xfrm>
            <a:off x="796915" y="49918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4" name="pole tekstowe 10"/>
          <p:cNvSpPr txBox="1"/>
          <p:nvPr/>
        </p:nvSpPr>
        <p:spPr>
          <a:xfrm>
            <a:off x="796726" y="32532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5" name="pole tekstowe 11"/>
          <p:cNvSpPr txBox="1"/>
          <p:nvPr/>
        </p:nvSpPr>
        <p:spPr>
          <a:xfrm>
            <a:off x="796726" y="38693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6" name="pole tekstowe 13"/>
          <p:cNvSpPr txBox="1"/>
          <p:nvPr/>
        </p:nvSpPr>
        <p:spPr>
          <a:xfrm>
            <a:off x="796915" y="43707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75" y="2692221"/>
            <a:ext cx="293207" cy="4661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331" y="3266992"/>
            <a:ext cx="293207" cy="4661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204" y="3846669"/>
            <a:ext cx="293207" cy="4661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74" y="4355741"/>
            <a:ext cx="293207" cy="46612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33" y="4968111"/>
            <a:ext cx="293207" cy="4661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008" y="2676282"/>
            <a:ext cx="240580" cy="48116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594" y="3268579"/>
            <a:ext cx="240580" cy="48116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847" y="3813420"/>
            <a:ext cx="240580" cy="48116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96" y="4347166"/>
            <a:ext cx="240580" cy="48116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733" y="4953075"/>
            <a:ext cx="240580" cy="48116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58" y="2624189"/>
            <a:ext cx="323279" cy="50371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493" y="3202272"/>
            <a:ext cx="323279" cy="50371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675" y="3820676"/>
            <a:ext cx="323279" cy="5037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93" y="4340366"/>
            <a:ext cx="323279" cy="50371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99" y="4945557"/>
            <a:ext cx="323279" cy="50371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585" y="2665937"/>
            <a:ext cx="308243" cy="4961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3238704"/>
            <a:ext cx="308243" cy="49619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777" y="3801676"/>
            <a:ext cx="308243" cy="4961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22" y="4362900"/>
            <a:ext cx="308243" cy="49619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51" y="4953075"/>
            <a:ext cx="308243" cy="49619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616" y="2675716"/>
            <a:ext cx="278171" cy="49619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280" y="3266263"/>
            <a:ext cx="278171" cy="49619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83" y="3805902"/>
            <a:ext cx="278171" cy="49619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4347514"/>
            <a:ext cx="278171" cy="49619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35" y="4965052"/>
            <a:ext cx="278171" cy="49619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86032" y="4803616"/>
            <a:ext cx="261615" cy="52323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92111" y="3580541"/>
            <a:ext cx="318844" cy="50687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38434" y="3589986"/>
            <a:ext cx="351546" cy="54775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2960" y="4190165"/>
            <a:ext cx="302493" cy="53958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4418" y="4814898"/>
            <a:ext cx="351546" cy="54775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0078" y="4240165"/>
            <a:ext cx="261615" cy="52323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890952" y="1777211"/>
            <a:ext cx="21630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l-GR" sz="3200" dirty="0"/>
              <a:t>β</a:t>
            </a:r>
            <a:r>
              <a:rPr lang="en-US" sz="3200" dirty="0"/>
              <a:t>-CC</a:t>
            </a:r>
            <a:endParaRPr lang="he-IL" sz="3200" dirty="0"/>
          </a:p>
        </p:txBody>
      </p:sp>
      <p:sp>
        <p:nvSpPr>
          <p:cNvPr id="74" name="TextBox 73"/>
          <p:cNvSpPr txBox="1"/>
          <p:nvPr/>
        </p:nvSpPr>
        <p:spPr>
          <a:xfrm>
            <a:off x="126000" y="6169357"/>
            <a:ext cx="8890781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1509472" y="2740395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508400" y="329939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508400" y="390882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508400" y="4399887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508400" y="5024820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9" name="Rectangle 78"/>
          <p:cNvSpPr/>
          <p:nvPr/>
        </p:nvSpPr>
        <p:spPr>
          <a:xfrm>
            <a:off x="3825845" y="4803616"/>
            <a:ext cx="3871913" cy="952786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57315" y="2312163"/>
            <a:ext cx="193354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pl-PL" b="1" dirty="0"/>
              <a:t>4       </a:t>
            </a:r>
            <a:r>
              <a:rPr lang="en-US" b="1" dirty="0"/>
              <a:t>3     </a:t>
            </a:r>
            <a:r>
              <a:rPr lang="pl-PL" b="1" dirty="0"/>
              <a:t>2  </a:t>
            </a:r>
            <a:r>
              <a:rPr lang="en-US" b="1" dirty="0"/>
              <a:t>   1    </a:t>
            </a:r>
            <a:r>
              <a:rPr lang="pl-PL" b="1" dirty="0"/>
              <a:t> </a:t>
            </a:r>
            <a:r>
              <a:rPr lang="en-US" b="1" dirty="0"/>
              <a:t>0</a:t>
            </a:r>
            <a:endParaRPr lang="he-IL" b="1" dirty="0"/>
          </a:p>
        </p:txBody>
      </p:sp>
      <p:sp>
        <p:nvSpPr>
          <p:cNvPr id="81" name="Rectangle 80"/>
          <p:cNvSpPr/>
          <p:nvPr/>
        </p:nvSpPr>
        <p:spPr>
          <a:xfrm>
            <a:off x="1714533" y="2612335"/>
            <a:ext cx="1435162" cy="590976"/>
          </a:xfrm>
          <a:prstGeom prst="rect">
            <a:avLst/>
          </a:prstGeom>
          <a:solidFill>
            <a:srgbClr val="FF000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2511205" y="4327200"/>
            <a:ext cx="638490" cy="542433"/>
          </a:xfrm>
          <a:prstGeom prst="rect">
            <a:avLst/>
          </a:prstGeom>
          <a:solidFill>
            <a:srgbClr val="00B05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252075" y="3204000"/>
            <a:ext cx="1897620" cy="565072"/>
          </a:xfrm>
          <a:prstGeom prst="rect">
            <a:avLst/>
          </a:prstGeom>
          <a:solidFill>
            <a:srgbClr val="00B05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1714533" y="3769200"/>
            <a:ext cx="1435162" cy="558000"/>
          </a:xfrm>
          <a:prstGeom prst="rect">
            <a:avLst/>
          </a:prstGeom>
          <a:solidFill>
            <a:srgbClr val="FF000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2134895" y="4867200"/>
            <a:ext cx="1019722" cy="652842"/>
          </a:xfrm>
          <a:prstGeom prst="rect">
            <a:avLst/>
          </a:prstGeom>
          <a:solidFill>
            <a:srgbClr val="00B05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13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3962007" y="3462658"/>
            <a:ext cx="39510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({b, c}) = 16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e}) = 13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c}) = 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62007" y="1791283"/>
            <a:ext cx="3599590" cy="95410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</a:t>
            </a:r>
          </a:p>
          <a:p>
            <a:pPr algn="l" rtl="0"/>
            <a:r>
              <a:rPr lang="en-US" sz="2800" dirty="0"/>
              <a:t>as “high</a:t>
            </a:r>
            <a:r>
              <a:rPr lang="pl-PL" sz="2800" dirty="0"/>
              <a:t>ly</a:t>
            </a:r>
            <a:r>
              <a:rPr lang="en-US" sz="2800" dirty="0"/>
              <a:t>” as possible</a:t>
            </a:r>
          </a:p>
        </p:txBody>
      </p:sp>
      <p:sp>
        <p:nvSpPr>
          <p:cNvPr id="12" name="pole tekstowe 8"/>
          <p:cNvSpPr txBox="1"/>
          <p:nvPr/>
        </p:nvSpPr>
        <p:spPr>
          <a:xfrm>
            <a:off x="796726" y="26757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3" name="pole tekstowe 9"/>
          <p:cNvSpPr txBox="1"/>
          <p:nvPr/>
        </p:nvSpPr>
        <p:spPr>
          <a:xfrm>
            <a:off x="796915" y="49918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4" name="pole tekstowe 10"/>
          <p:cNvSpPr txBox="1"/>
          <p:nvPr/>
        </p:nvSpPr>
        <p:spPr>
          <a:xfrm>
            <a:off x="796726" y="32532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5" name="pole tekstowe 11"/>
          <p:cNvSpPr txBox="1"/>
          <p:nvPr/>
        </p:nvSpPr>
        <p:spPr>
          <a:xfrm>
            <a:off x="796726" y="38693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6" name="pole tekstowe 13"/>
          <p:cNvSpPr txBox="1"/>
          <p:nvPr/>
        </p:nvSpPr>
        <p:spPr>
          <a:xfrm>
            <a:off x="796915" y="43707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75" y="2692221"/>
            <a:ext cx="293207" cy="4661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331" y="3266992"/>
            <a:ext cx="293207" cy="4661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204" y="3846669"/>
            <a:ext cx="293207" cy="4661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74" y="4355741"/>
            <a:ext cx="293207" cy="46612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33" y="4968111"/>
            <a:ext cx="293207" cy="4661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008" y="2676282"/>
            <a:ext cx="240580" cy="48116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594" y="3268579"/>
            <a:ext cx="240580" cy="48116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847" y="3813420"/>
            <a:ext cx="240580" cy="48116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96" y="4347166"/>
            <a:ext cx="240580" cy="48116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733" y="4953075"/>
            <a:ext cx="240580" cy="48116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58" y="2624189"/>
            <a:ext cx="323279" cy="50371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493" y="3202272"/>
            <a:ext cx="323279" cy="50371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675" y="3820676"/>
            <a:ext cx="323279" cy="5037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93" y="4340366"/>
            <a:ext cx="323279" cy="50371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99" y="4945557"/>
            <a:ext cx="323279" cy="50371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585" y="2665937"/>
            <a:ext cx="308243" cy="4961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3238704"/>
            <a:ext cx="308243" cy="49619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777" y="3801676"/>
            <a:ext cx="308243" cy="4961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22" y="4362900"/>
            <a:ext cx="308243" cy="49619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51" y="4953075"/>
            <a:ext cx="308243" cy="49619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616" y="2675716"/>
            <a:ext cx="278171" cy="49619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280" y="3266263"/>
            <a:ext cx="278171" cy="49619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83" y="3805902"/>
            <a:ext cx="278171" cy="49619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4347514"/>
            <a:ext cx="278171" cy="49619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35" y="4965052"/>
            <a:ext cx="278171" cy="49619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86032" y="4803616"/>
            <a:ext cx="261615" cy="52323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92111" y="3580541"/>
            <a:ext cx="318844" cy="50687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38434" y="3589986"/>
            <a:ext cx="351546" cy="54775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2960" y="4190165"/>
            <a:ext cx="302493" cy="53958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4418" y="4814898"/>
            <a:ext cx="351546" cy="54775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0078" y="4240165"/>
            <a:ext cx="261615" cy="52323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890952" y="1777211"/>
            <a:ext cx="21630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l-GR" sz="3200" dirty="0"/>
              <a:t>β</a:t>
            </a:r>
            <a:r>
              <a:rPr lang="en-US" sz="3200" dirty="0"/>
              <a:t>-CC</a:t>
            </a:r>
            <a:endParaRPr lang="he-IL" sz="3200" dirty="0"/>
          </a:p>
        </p:txBody>
      </p:sp>
      <p:sp>
        <p:nvSpPr>
          <p:cNvPr id="74" name="TextBox 73"/>
          <p:cNvSpPr txBox="1"/>
          <p:nvPr/>
        </p:nvSpPr>
        <p:spPr>
          <a:xfrm>
            <a:off x="126000" y="6169357"/>
            <a:ext cx="8890781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1509472" y="2740395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508400" y="329939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508400" y="390882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508400" y="4399887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508400" y="5024820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1257315" y="2312163"/>
            <a:ext cx="193354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pl-PL" b="1" dirty="0"/>
              <a:t>4       </a:t>
            </a:r>
            <a:r>
              <a:rPr lang="en-US" b="1" dirty="0"/>
              <a:t>3     </a:t>
            </a:r>
            <a:r>
              <a:rPr lang="pl-PL" b="1" dirty="0"/>
              <a:t>2  </a:t>
            </a:r>
            <a:r>
              <a:rPr lang="en-US" b="1" dirty="0"/>
              <a:t>   1    </a:t>
            </a:r>
            <a:r>
              <a:rPr lang="pl-PL" b="1" dirty="0"/>
              <a:t> </a:t>
            </a:r>
            <a:r>
              <a:rPr lang="en-US" b="1" dirty="0"/>
              <a:t>0</a:t>
            </a:r>
            <a:endParaRPr lang="he-IL" b="1" dirty="0"/>
          </a:p>
        </p:txBody>
      </p:sp>
      <p:sp>
        <p:nvSpPr>
          <p:cNvPr id="81" name="Rectangle 80"/>
          <p:cNvSpPr/>
          <p:nvPr/>
        </p:nvSpPr>
        <p:spPr>
          <a:xfrm>
            <a:off x="1714533" y="2612334"/>
            <a:ext cx="1435162" cy="1710483"/>
          </a:xfrm>
          <a:prstGeom prst="rect">
            <a:avLst/>
          </a:prstGeom>
          <a:solidFill>
            <a:srgbClr val="FF000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1292642" y="4324390"/>
            <a:ext cx="1855445" cy="1236784"/>
          </a:xfrm>
          <a:prstGeom prst="rect">
            <a:avLst/>
          </a:prstGeom>
          <a:solidFill>
            <a:srgbClr val="FF99FF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38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438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Diversity (Intuition)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84" y="823434"/>
            <a:ext cx="5016381" cy="53194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US" dirty="0"/>
              <a:t>Excellency </a:t>
            </a:r>
            <a:r>
              <a:rPr lang="pl-PL" dirty="0" smtClean="0">
                <a:sym typeface="Wingdings" panose="05000000000000000000" pitchFamily="2" charset="2"/>
              </a:rPr>
              <a:t></a:t>
            </a:r>
            <a:r>
              <a:rPr lang="en-US" dirty="0" smtClean="0"/>
              <a:t> </a:t>
            </a:r>
            <a:r>
              <a:rPr lang="en-US" dirty="0"/>
              <a:t>“best” </a:t>
            </a:r>
            <a:r>
              <a:rPr lang="en-US" dirty="0" smtClean="0"/>
              <a:t>candidates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478518" y="1772743"/>
            <a:ext cx="5235520" cy="5232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en-US" sz="2800" b="1" dirty="0"/>
              <a:t>Diversity can be seen as Coverage</a:t>
            </a:r>
            <a:endParaRPr lang="he-IL" sz="28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66186" y="1716160"/>
            <a:ext cx="3200775" cy="12705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1800" dirty="0"/>
              <a:t>Candidates are in </a:t>
            </a:r>
            <a:r>
              <a:rPr lang="en-US" sz="1800" dirty="0">
                <a:solidFill>
                  <a:schemeClr val="bg1">
                    <a:lumMod val="65000"/>
                  </a:schemeClr>
                </a:solidFill>
              </a:rPr>
              <a:t>light gray</a:t>
            </a:r>
          </a:p>
          <a:p>
            <a:pPr marL="0" indent="0">
              <a:buFont typeface="Arial" pitchFamily="34" charset="0"/>
              <a:buNone/>
            </a:pPr>
            <a:r>
              <a:rPr lang="en-US" sz="1800" dirty="0"/>
              <a:t>Voters are in 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dark gray</a:t>
            </a:r>
          </a:p>
          <a:p>
            <a:pPr marL="0" indent="0">
              <a:buFont typeface="Arial" pitchFamily="34" charset="0"/>
              <a:buNone/>
            </a:pPr>
            <a:r>
              <a:rPr lang="en-US" sz="1800" dirty="0"/>
              <a:t>Committee members are in </a:t>
            </a:r>
            <a:r>
              <a:rPr lang="en-US" sz="1800" dirty="0">
                <a:solidFill>
                  <a:srgbClr val="FF0000"/>
                </a:solidFill>
              </a:rPr>
              <a:t>red</a:t>
            </a:r>
          </a:p>
          <a:p>
            <a:pPr marL="0" indent="0">
              <a:buFont typeface="Arial" pitchFamily="34" charset="0"/>
              <a:buNone/>
            </a:pPr>
            <a:endParaRPr lang="en-US" sz="1800" dirty="0"/>
          </a:p>
          <a:p>
            <a:pPr marL="0" indent="0">
              <a:buFont typeface="Arial" pitchFamily="34" charset="0"/>
              <a:buNone/>
            </a:pPr>
            <a:endParaRPr lang="en-US" sz="18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885676" y="3040677"/>
            <a:ext cx="7427124" cy="3357681"/>
            <a:chOff x="560820" y="2858562"/>
            <a:chExt cx="7427124" cy="335768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820" y="2858562"/>
              <a:ext cx="2978100" cy="297810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9844" y="2858562"/>
              <a:ext cx="2978100" cy="297810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1592020" y="5846911"/>
              <a:ext cx="915700" cy="369332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dirty="0"/>
                <a:t>k-</a:t>
              </a:r>
              <a:r>
                <a:rPr lang="en-US" dirty="0" err="1"/>
                <a:t>Borda</a:t>
              </a:r>
              <a:endParaRPr lang="he-IL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041044" y="5836662"/>
              <a:ext cx="1058367" cy="369332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dirty="0" err="1"/>
                <a:t>Borda</a:t>
              </a:r>
              <a:r>
                <a:rPr lang="en-US" dirty="0"/>
                <a:t>-CC</a:t>
              </a:r>
              <a:endParaRPr lang="he-IL" dirty="0"/>
            </a:p>
          </p:txBody>
        </p:sp>
      </p:grpSp>
      <p:sp>
        <p:nvSpPr>
          <p:cNvPr id="12" name="Content Placeholder 2"/>
          <p:cNvSpPr txBox="1">
            <a:spLocks/>
          </p:cNvSpPr>
          <p:nvPr/>
        </p:nvSpPr>
        <p:spPr>
          <a:xfrm>
            <a:off x="5084883" y="826896"/>
            <a:ext cx="3995616" cy="52847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dirty="0" smtClean="0"/>
              <a:t>CC </a:t>
            </a:r>
            <a:r>
              <a:rPr lang="pl-PL" dirty="0" smtClean="0">
                <a:sym typeface="Wingdings" panose="05000000000000000000" pitchFamily="2" charset="2"/>
              </a:rPr>
              <a:t></a:t>
            </a:r>
            <a:r>
              <a:rPr lang="en-US" dirty="0" smtClean="0"/>
              <a:t> </a:t>
            </a:r>
            <a:r>
              <a:rPr lang="pl-PL" dirty="0" smtClean="0"/>
              <a:t> </a:t>
            </a:r>
            <a:r>
              <a:rPr lang="en-US" dirty="0" smtClean="0"/>
              <a:t>diverse committees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379572" y="3887222"/>
            <a:ext cx="4325603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/>
              <a:t>Alone, each committee member possibly do</a:t>
            </a:r>
            <a:r>
              <a:rPr lang="pl-PL" sz="2400" dirty="0"/>
              <a:t>es</a:t>
            </a:r>
            <a:r>
              <a:rPr lang="en-US" sz="2400" dirty="0"/>
              <a:t> not shine;</a:t>
            </a:r>
            <a:r>
              <a:rPr lang="pl-PL" sz="2400" dirty="0"/>
              <a:t> t</a:t>
            </a:r>
            <a:r>
              <a:rPr lang="en-US" sz="2400" dirty="0" err="1"/>
              <a:t>aken</a:t>
            </a:r>
            <a:r>
              <a:rPr lang="en-US" sz="2400" dirty="0"/>
              <a:t> together, however, </a:t>
            </a:r>
            <a:r>
              <a:rPr lang="en-US" sz="2400" b="1" dirty="0"/>
              <a:t>(almost) all voters are (somewhat) satisfied</a:t>
            </a:r>
            <a:endParaRPr lang="he-IL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68108" y="5811094"/>
            <a:ext cx="3413236" cy="5232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en-US" sz="2800" b="1" dirty="0" smtClean="0"/>
              <a:t>Recall facility location</a:t>
            </a:r>
            <a:endParaRPr lang="he-IL" sz="2800" b="1" dirty="0"/>
          </a:p>
        </p:txBody>
      </p:sp>
    </p:spTree>
    <p:extLst>
      <p:ext uri="{BB962C8B-B14F-4D97-AF65-F5344CB8AC3E}">
        <p14:creationId xmlns:p14="http://schemas.microsoft.com/office/powerpoint/2010/main" val="251145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13" grpId="0" animBg="1"/>
      <p:bldP spid="14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2D Histograms (Uniform Disc)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6383" y="4861002"/>
            <a:ext cx="724794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Results are aggregated to form histograms (averaging over 10000 elections)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734" y="1932982"/>
            <a:ext cx="2430000" cy="243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00" y="1932982"/>
            <a:ext cx="2430000" cy="243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67" y="1932982"/>
            <a:ext cx="2430000" cy="243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01931" y="4433788"/>
            <a:ext cx="1017907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Distribution</a:t>
            </a:r>
            <a:endParaRPr lang="he-IL" sz="1350" dirty="0"/>
          </a:p>
        </p:txBody>
      </p:sp>
      <p:sp>
        <p:nvSpPr>
          <p:cNvPr id="15" name="TextBox 14"/>
          <p:cNvSpPr txBox="1"/>
          <p:nvPr/>
        </p:nvSpPr>
        <p:spPr>
          <a:xfrm>
            <a:off x="7143263" y="4433788"/>
            <a:ext cx="842731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 err="1"/>
              <a:t>Borda</a:t>
            </a:r>
            <a:r>
              <a:rPr lang="en-US" sz="1350" dirty="0"/>
              <a:t>-CC</a:t>
            </a:r>
            <a:endParaRPr lang="he-IL" sz="1350" dirty="0"/>
          </a:p>
        </p:txBody>
      </p:sp>
      <p:sp>
        <p:nvSpPr>
          <p:cNvPr id="16" name="TextBox 15"/>
          <p:cNvSpPr txBox="1"/>
          <p:nvPr/>
        </p:nvSpPr>
        <p:spPr>
          <a:xfrm>
            <a:off x="4323738" y="4433788"/>
            <a:ext cx="735330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k-</a:t>
            </a:r>
            <a:r>
              <a:rPr lang="en-US" sz="1350" dirty="0" err="1"/>
              <a:t>Borda</a:t>
            </a:r>
            <a:endParaRPr lang="he-IL" sz="1350" dirty="0"/>
          </a:p>
        </p:txBody>
      </p:sp>
      <p:sp>
        <p:nvSpPr>
          <p:cNvPr id="13" name="TextBox 12"/>
          <p:cNvSpPr txBox="1"/>
          <p:nvPr/>
        </p:nvSpPr>
        <p:spPr>
          <a:xfrm>
            <a:off x="858041" y="6033323"/>
            <a:ext cx="7487574" cy="73866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[EFL+17] </a:t>
            </a:r>
            <a:r>
              <a:rPr lang="en-US" sz="1400" dirty="0"/>
              <a:t>E. </a:t>
            </a:r>
            <a:r>
              <a:rPr lang="en-US" sz="1400" dirty="0" err="1"/>
              <a:t>Elkind</a:t>
            </a:r>
            <a:r>
              <a:rPr lang="en-US" sz="1400" dirty="0"/>
              <a:t>, P. </a:t>
            </a:r>
            <a:r>
              <a:rPr lang="en-US" sz="1400" dirty="0" err="1"/>
              <a:t>Faliszewski</a:t>
            </a:r>
            <a:r>
              <a:rPr lang="en-US" sz="1400" dirty="0"/>
              <a:t>, JR. </a:t>
            </a:r>
            <a:r>
              <a:rPr lang="en-US" sz="1400" dirty="0" err="1"/>
              <a:t>Laslier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, and N. </a:t>
            </a:r>
            <a:r>
              <a:rPr lang="en-US" sz="1400" dirty="0" err="1"/>
              <a:t>Talmon</a:t>
            </a:r>
            <a:r>
              <a:rPr lang="en-US" sz="1400" dirty="0"/>
              <a:t>: What Do </a:t>
            </a:r>
            <a:r>
              <a:rPr lang="en-US" sz="1400" dirty="0" err="1"/>
              <a:t>Multiwinner</a:t>
            </a:r>
            <a:r>
              <a:rPr lang="en-US" sz="1400" dirty="0"/>
              <a:t> Voting Rules Do? An Experiment Over the Two-Dimensional Euclidean Domain</a:t>
            </a:r>
            <a:r>
              <a:rPr lang="en-US" sz="1400" i="1" dirty="0"/>
              <a:t>, </a:t>
            </a:r>
            <a:r>
              <a:rPr lang="en-US" sz="1400" dirty="0"/>
              <a:t>AAAI 2017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116380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Histograms (One Gaussian)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6383" y="4861002"/>
            <a:ext cx="724794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Results are aggregated to form histograms (averaging over 10000 elections)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734" y="1932982"/>
            <a:ext cx="2430000" cy="243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00" y="1932982"/>
            <a:ext cx="2430000" cy="2430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67" y="1932982"/>
            <a:ext cx="2430000" cy="243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01931" y="4433788"/>
            <a:ext cx="1017907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Distribution</a:t>
            </a:r>
            <a:endParaRPr lang="he-IL" sz="1350" dirty="0"/>
          </a:p>
        </p:txBody>
      </p:sp>
      <p:sp>
        <p:nvSpPr>
          <p:cNvPr id="16" name="TextBox 15"/>
          <p:cNvSpPr txBox="1"/>
          <p:nvPr/>
        </p:nvSpPr>
        <p:spPr>
          <a:xfrm>
            <a:off x="7143263" y="4433788"/>
            <a:ext cx="842731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 err="1"/>
              <a:t>Borda</a:t>
            </a:r>
            <a:r>
              <a:rPr lang="en-US" sz="1350" dirty="0"/>
              <a:t>-CC</a:t>
            </a:r>
            <a:endParaRPr lang="he-IL" sz="1350" dirty="0"/>
          </a:p>
        </p:txBody>
      </p:sp>
      <p:sp>
        <p:nvSpPr>
          <p:cNvPr id="17" name="TextBox 16"/>
          <p:cNvSpPr txBox="1"/>
          <p:nvPr/>
        </p:nvSpPr>
        <p:spPr>
          <a:xfrm>
            <a:off x="4323738" y="4433788"/>
            <a:ext cx="735330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k-</a:t>
            </a:r>
            <a:r>
              <a:rPr lang="en-US" sz="1350" dirty="0" err="1"/>
              <a:t>Borda</a:t>
            </a:r>
            <a:endParaRPr lang="he-IL" sz="1350" dirty="0"/>
          </a:p>
        </p:txBody>
      </p:sp>
      <p:sp>
        <p:nvSpPr>
          <p:cNvPr id="14" name="TextBox 13"/>
          <p:cNvSpPr txBox="1"/>
          <p:nvPr/>
        </p:nvSpPr>
        <p:spPr>
          <a:xfrm>
            <a:off x="858041" y="6033323"/>
            <a:ext cx="7487574" cy="73866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[EFL+17] </a:t>
            </a:r>
            <a:r>
              <a:rPr lang="en-US" sz="1400" dirty="0"/>
              <a:t>E. </a:t>
            </a:r>
            <a:r>
              <a:rPr lang="en-US" sz="1400" dirty="0" err="1"/>
              <a:t>Elkind</a:t>
            </a:r>
            <a:r>
              <a:rPr lang="en-US" sz="1400" dirty="0"/>
              <a:t>, P. </a:t>
            </a:r>
            <a:r>
              <a:rPr lang="en-US" sz="1400" dirty="0" err="1"/>
              <a:t>Faliszewski</a:t>
            </a:r>
            <a:r>
              <a:rPr lang="en-US" sz="1400" dirty="0"/>
              <a:t>, JR. </a:t>
            </a:r>
            <a:r>
              <a:rPr lang="en-US" sz="1400" dirty="0" err="1"/>
              <a:t>Laslier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, and N. </a:t>
            </a:r>
            <a:r>
              <a:rPr lang="en-US" sz="1400" dirty="0" err="1"/>
              <a:t>Talmon</a:t>
            </a:r>
            <a:r>
              <a:rPr lang="en-US" sz="1400" dirty="0"/>
              <a:t>: What Do </a:t>
            </a:r>
            <a:r>
              <a:rPr lang="en-US" sz="1400" dirty="0" err="1"/>
              <a:t>Multiwinner</a:t>
            </a:r>
            <a:r>
              <a:rPr lang="en-US" sz="1400" dirty="0"/>
              <a:t> Voting Rules Do? An Experiment Over the Two-Dimensional Euclidean Domain</a:t>
            </a:r>
            <a:r>
              <a:rPr lang="en-US" sz="1400" i="1" dirty="0"/>
              <a:t>, </a:t>
            </a:r>
            <a:r>
              <a:rPr lang="en-US" sz="1400" dirty="0"/>
              <a:t>AAAI 2017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60252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Histograms (Four Gaussians)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6383" y="4861002"/>
            <a:ext cx="724794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Results are aggregated to form histograms (averaging over 10000 elections)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734" y="1932982"/>
            <a:ext cx="2430000" cy="2430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00" y="1932982"/>
            <a:ext cx="2430000" cy="2430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67" y="1932982"/>
            <a:ext cx="2430000" cy="243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01931" y="4433788"/>
            <a:ext cx="1017907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Distribution</a:t>
            </a:r>
            <a:endParaRPr lang="he-IL" sz="1350" dirty="0"/>
          </a:p>
        </p:txBody>
      </p:sp>
      <p:sp>
        <p:nvSpPr>
          <p:cNvPr id="10" name="TextBox 9"/>
          <p:cNvSpPr txBox="1"/>
          <p:nvPr/>
        </p:nvSpPr>
        <p:spPr>
          <a:xfrm>
            <a:off x="4323738" y="4433788"/>
            <a:ext cx="735330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k-</a:t>
            </a:r>
            <a:r>
              <a:rPr lang="en-US" sz="1350" dirty="0" err="1"/>
              <a:t>Borda</a:t>
            </a:r>
            <a:endParaRPr lang="he-IL" sz="1350" dirty="0"/>
          </a:p>
        </p:txBody>
      </p:sp>
      <p:sp>
        <p:nvSpPr>
          <p:cNvPr id="11" name="TextBox 10"/>
          <p:cNvSpPr txBox="1"/>
          <p:nvPr/>
        </p:nvSpPr>
        <p:spPr>
          <a:xfrm>
            <a:off x="7143263" y="4433788"/>
            <a:ext cx="842731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 err="1"/>
              <a:t>Borda</a:t>
            </a:r>
            <a:r>
              <a:rPr lang="en-US" sz="1350" dirty="0"/>
              <a:t>-CC</a:t>
            </a:r>
            <a:endParaRPr lang="he-IL" sz="1350" dirty="0"/>
          </a:p>
        </p:txBody>
      </p:sp>
      <p:sp>
        <p:nvSpPr>
          <p:cNvPr id="13" name="TextBox 12"/>
          <p:cNvSpPr txBox="1"/>
          <p:nvPr/>
        </p:nvSpPr>
        <p:spPr>
          <a:xfrm>
            <a:off x="858041" y="6033323"/>
            <a:ext cx="7487574" cy="73866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[EFL+17] </a:t>
            </a:r>
            <a:r>
              <a:rPr lang="en-US" sz="1400" dirty="0"/>
              <a:t>E. </a:t>
            </a:r>
            <a:r>
              <a:rPr lang="en-US" sz="1400" dirty="0" err="1"/>
              <a:t>Elkind</a:t>
            </a:r>
            <a:r>
              <a:rPr lang="en-US" sz="1400" dirty="0"/>
              <a:t>, P. </a:t>
            </a:r>
            <a:r>
              <a:rPr lang="en-US" sz="1400" dirty="0" err="1"/>
              <a:t>Faliszewski</a:t>
            </a:r>
            <a:r>
              <a:rPr lang="en-US" sz="1400" dirty="0"/>
              <a:t>, JR. </a:t>
            </a:r>
            <a:r>
              <a:rPr lang="en-US" sz="1400" dirty="0" err="1"/>
              <a:t>Laslier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, and N. </a:t>
            </a:r>
            <a:r>
              <a:rPr lang="en-US" sz="1400" dirty="0" err="1"/>
              <a:t>Talmon</a:t>
            </a:r>
            <a:r>
              <a:rPr lang="en-US" sz="1400" dirty="0"/>
              <a:t>: What Do </a:t>
            </a:r>
            <a:r>
              <a:rPr lang="en-US" sz="1400" dirty="0" err="1"/>
              <a:t>Multiwinner</a:t>
            </a:r>
            <a:r>
              <a:rPr lang="en-US" sz="1400" dirty="0"/>
              <a:t> Voting Rules Do? An Experiment Over the Two-Dimensional Euclidean Domain</a:t>
            </a:r>
            <a:r>
              <a:rPr lang="en-US" sz="1400" i="1" dirty="0"/>
              <a:t>, </a:t>
            </a:r>
            <a:r>
              <a:rPr lang="en-US" sz="1400" dirty="0"/>
              <a:t>AAAI 2017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257873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Applications </a:t>
            </a:r>
            <a:r>
              <a:rPr lang="pl-PL" dirty="0"/>
              <a:t>R</a:t>
            </a:r>
            <a:r>
              <a:rPr lang="en-US" dirty="0" err="1"/>
              <a:t>equiring</a:t>
            </a:r>
            <a:r>
              <a:rPr lang="en-US" dirty="0"/>
              <a:t> </a:t>
            </a:r>
            <a:r>
              <a:rPr lang="en-US" dirty="0" smtClean="0"/>
              <a:t>Diversity/Coverage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5" y="1294098"/>
            <a:ext cx="8629649" cy="115702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US" dirty="0"/>
              <a:t>Instead of finding the “best” candidates (recall Excellence)</a:t>
            </a:r>
          </a:p>
          <a:p>
            <a:pPr marL="0" indent="0">
              <a:buNone/>
            </a:pPr>
            <a:r>
              <a:rPr lang="en-US" dirty="0"/>
              <a:t>we aim at covering </a:t>
            </a:r>
            <a:r>
              <a:rPr lang="en-US" b="1" dirty="0" smtClean="0"/>
              <a:t>all</a:t>
            </a:r>
            <a:r>
              <a:rPr lang="en-US" dirty="0" smtClean="0"/>
              <a:t> </a:t>
            </a:r>
            <a:r>
              <a:rPr lang="en-US" dirty="0"/>
              <a:t>views of the electorate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371475" y="3024500"/>
            <a:ext cx="253883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 smtClean="0"/>
              <a:t>Some applications:</a:t>
            </a:r>
            <a:endParaRPr lang="he-IL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10" y="4012766"/>
            <a:ext cx="2381250" cy="20308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1344" y="6200880"/>
            <a:ext cx="254896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 smtClean="0"/>
              <a:t>Where to place facilities?</a:t>
            </a: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527" y="4230419"/>
            <a:ext cx="1600601" cy="15955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38050" y="6203755"/>
            <a:ext cx="285199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Which products to produce?</a:t>
            </a:r>
            <a:endParaRPr lang="he-IL" dirty="0"/>
          </a:p>
        </p:txBody>
      </p:sp>
      <p:sp>
        <p:nvSpPr>
          <p:cNvPr id="10" name="TextBox 9"/>
          <p:cNvSpPr txBox="1"/>
          <p:nvPr/>
        </p:nvSpPr>
        <p:spPr>
          <a:xfrm>
            <a:off x="5977860" y="6203755"/>
            <a:ext cx="30232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Which products to advertise?</a:t>
            </a:r>
            <a:endParaRPr lang="he-IL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995" y="3805236"/>
            <a:ext cx="2238375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18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845" y="2995302"/>
            <a:ext cx="8229600" cy="720080"/>
          </a:xfrm>
        </p:spPr>
        <p:txBody>
          <a:bodyPr>
            <a:noAutofit/>
          </a:bodyPr>
          <a:lstStyle/>
          <a:p>
            <a:pPr algn="ctr" rtl="0"/>
            <a:r>
              <a:rPr lang="en-US" sz="7200" dirty="0"/>
              <a:t>Axioms for Diversity</a:t>
            </a:r>
            <a:endParaRPr lang="he-IL" sz="7200" dirty="0"/>
          </a:p>
        </p:txBody>
      </p:sp>
    </p:spTree>
    <p:extLst>
      <p:ext uri="{BB962C8B-B14F-4D97-AF65-F5344CB8AC3E}">
        <p14:creationId xmlns:p14="http://schemas.microsoft.com/office/powerpoint/2010/main" val="166536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Axioms for Diversity</a:t>
            </a:r>
            <a:r>
              <a:rPr lang="pl-PL" dirty="0"/>
              <a:t>: Narrow Top</a:t>
            </a:r>
            <a:endParaRPr lang="he-IL" dirty="0"/>
          </a:p>
        </p:txBody>
      </p:sp>
      <p:sp>
        <p:nvSpPr>
          <p:cNvPr id="11" name="TextBox 10"/>
          <p:cNvSpPr txBox="1"/>
          <p:nvPr/>
        </p:nvSpPr>
        <p:spPr>
          <a:xfrm>
            <a:off x="4865202" y="1615002"/>
            <a:ext cx="4002519" cy="95410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sz="2800" dirty="0"/>
              <a:t>β</a:t>
            </a:r>
            <a:r>
              <a:rPr lang="en-US" sz="2800" dirty="0"/>
              <a:t>-CC</a:t>
            </a:r>
            <a:r>
              <a:rPr lang="pl-PL" sz="2800" dirty="0"/>
              <a:t> </a:t>
            </a:r>
            <a:r>
              <a:rPr lang="en-US" sz="2800" dirty="0" err="1"/>
              <a:t>satis</a:t>
            </a:r>
            <a:r>
              <a:rPr lang="pl-PL" sz="2800" dirty="0"/>
              <a:t>fies</a:t>
            </a:r>
            <a:r>
              <a:rPr lang="en-US" sz="2800" dirty="0"/>
              <a:t> </a:t>
            </a:r>
            <a:r>
              <a:rPr lang="pl-PL" sz="2800" dirty="0"/>
              <a:t>narrow top</a:t>
            </a:r>
            <a:endParaRPr lang="en-US" sz="2800" dirty="0"/>
          </a:p>
          <a:p>
            <a:pPr algn="l" rtl="0"/>
            <a:r>
              <a:rPr lang="en-US" sz="2800" dirty="0"/>
              <a:t>k-</a:t>
            </a:r>
            <a:r>
              <a:rPr lang="en-US" sz="2800" dirty="0" err="1"/>
              <a:t>Borda</a:t>
            </a:r>
            <a:r>
              <a:rPr lang="en-US" sz="2800" dirty="0"/>
              <a:t> (e.g.,) does not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6437" y="6363825"/>
            <a:ext cx="8890781" cy="33855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E. Elkind, P. Faliszewski, P. Skowron, A. Slinko</a:t>
            </a:r>
            <a:r>
              <a:rPr lang="en-US" sz="1600" dirty="0"/>
              <a:t>: </a:t>
            </a:r>
            <a:r>
              <a:rPr lang="pl-PL" sz="1600" dirty="0"/>
              <a:t>Properties of Multiwinner Voting Rules, SC&amp;W, 2017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1781" y="4012521"/>
            <a:ext cx="361950" cy="65741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2758" y="4368256"/>
            <a:ext cx="447675" cy="58102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3096" y="4638989"/>
            <a:ext cx="361950" cy="65722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1710" y="3637616"/>
            <a:ext cx="371475" cy="647700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597511" y="3950920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699765" y="4302896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:8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587903" y="4609854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:10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648584" y="36277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:8</a:t>
            </a:r>
          </a:p>
        </p:txBody>
      </p:sp>
      <p:sp>
        <p:nvSpPr>
          <p:cNvPr id="55" name="Prostokąt zaokrąglony 12"/>
          <p:cNvSpPr/>
          <p:nvPr/>
        </p:nvSpPr>
        <p:spPr>
          <a:xfrm>
            <a:off x="267286" y="1087732"/>
            <a:ext cx="4385738" cy="1495795"/>
          </a:xfrm>
          <a:prstGeom prst="roundRect">
            <a:avLst>
              <a:gd name="adj" fmla="val 3190"/>
            </a:avLst>
          </a:prstGeom>
          <a:solidFill>
            <a:srgbClr val="FAF4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>
                <a:solidFill>
                  <a:schemeClr val="tx1"/>
                </a:solidFill>
              </a:rPr>
              <a:t>Narrow Top</a:t>
            </a:r>
          </a:p>
          <a:p>
            <a:r>
              <a:rPr lang="en-US" dirty="0">
                <a:solidFill>
                  <a:schemeClr val="tx1"/>
                </a:solidFill>
              </a:rPr>
              <a:t>A rule satisfies the </a:t>
            </a:r>
            <a:r>
              <a:rPr lang="pl-PL" b="1" dirty="0">
                <a:solidFill>
                  <a:schemeClr val="tx1"/>
                </a:solidFill>
              </a:rPr>
              <a:t>narrow top</a:t>
            </a:r>
            <a:r>
              <a:rPr lang="en-US" dirty="0">
                <a:solidFill>
                  <a:schemeClr val="tx1"/>
                </a:solidFill>
              </a:rPr>
              <a:t> criterion if whenever there is a set </a:t>
            </a:r>
            <a:r>
              <a:rPr lang="en-US" i="1" dirty="0">
                <a:solidFill>
                  <a:schemeClr val="tx1"/>
                </a:solidFill>
              </a:rPr>
              <a:t>W</a:t>
            </a:r>
            <a:r>
              <a:rPr lang="en-US" dirty="0">
                <a:solidFill>
                  <a:schemeClr val="tx1"/>
                </a:solidFill>
              </a:rPr>
              <a:t> of </a:t>
            </a:r>
            <a:r>
              <a:rPr lang="en-US" i="1" dirty="0">
                <a:solidFill>
                  <a:schemeClr val="tx1"/>
                </a:solidFill>
              </a:rPr>
              <a:t>k</a:t>
            </a:r>
            <a:r>
              <a:rPr lang="en-US" dirty="0">
                <a:solidFill>
                  <a:schemeClr val="tx1"/>
                </a:solidFill>
              </a:rPr>
              <a:t> candidates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such that each voter rank</a:t>
            </a:r>
            <a:r>
              <a:rPr lang="pl-PL" dirty="0">
                <a:solidFill>
                  <a:schemeClr val="tx1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first </a:t>
            </a:r>
            <a:r>
              <a:rPr lang="pl-PL" dirty="0">
                <a:solidFill>
                  <a:schemeClr val="tx1"/>
                </a:solidFill>
              </a:rPr>
              <a:t>a member of</a:t>
            </a:r>
            <a:r>
              <a:rPr lang="en-US" dirty="0">
                <a:solidFill>
                  <a:schemeClr val="tx1"/>
                </a:solidFill>
              </a:rPr>
              <a:t> W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 then W is a winning committee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267286" y="2955875"/>
            <a:ext cx="2432142" cy="2640093"/>
            <a:chOff x="6180352" y="1927512"/>
            <a:chExt cx="2432142" cy="2640093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59118" y="3938955"/>
              <a:ext cx="352425" cy="628650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8872" y="3377128"/>
              <a:ext cx="352425" cy="628650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4359" y="2798184"/>
              <a:ext cx="352425" cy="628650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4359" y="2251854"/>
              <a:ext cx="352425" cy="628650"/>
            </a:xfrm>
            <a:prstGeom prst="rect">
              <a:avLst/>
            </a:prstGeom>
          </p:spPr>
        </p:pic>
        <p:sp>
          <p:nvSpPr>
            <p:cNvPr id="8" name="pole tekstowe 8"/>
            <p:cNvSpPr txBox="1"/>
            <p:nvPr/>
          </p:nvSpPr>
          <p:spPr>
            <a:xfrm>
              <a:off x="6180352" y="229851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9" name="pole tekstowe 9"/>
            <p:cNvSpPr txBox="1"/>
            <p:nvPr/>
          </p:nvSpPr>
          <p:spPr>
            <a:xfrm>
              <a:off x="6180352" y="4056023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0"/>
            <p:cNvSpPr txBox="1"/>
            <p:nvPr/>
          </p:nvSpPr>
          <p:spPr>
            <a:xfrm>
              <a:off x="6180352" y="2876014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5" name="pole tekstowe 13"/>
            <p:cNvSpPr txBox="1"/>
            <p:nvPr/>
          </p:nvSpPr>
          <p:spPr>
            <a:xfrm>
              <a:off x="6180352" y="3434951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5701" y="2315023"/>
              <a:ext cx="293207" cy="46612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51502" y="2869750"/>
              <a:ext cx="293207" cy="4661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6634" y="2299084"/>
              <a:ext cx="240580" cy="481160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3502" y="2880502"/>
              <a:ext cx="240580" cy="48116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4084" y="2246991"/>
              <a:ext cx="323279" cy="50371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3335" y="2838439"/>
              <a:ext cx="323279" cy="50371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9550" y="2315023"/>
              <a:ext cx="308243" cy="49619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5092" y="2887790"/>
              <a:ext cx="308243" cy="49619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9036" y="3434951"/>
              <a:ext cx="308243" cy="49619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3746" y="3459748"/>
              <a:ext cx="323279" cy="50371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5244" y="3446300"/>
              <a:ext cx="240580" cy="481160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7533" y="3471644"/>
              <a:ext cx="293207" cy="46612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0693" y="3995957"/>
              <a:ext cx="308243" cy="496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5403" y="4020754"/>
              <a:ext cx="323279" cy="50371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46901" y="4007306"/>
              <a:ext cx="240580" cy="481160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9190" y="4032650"/>
              <a:ext cx="293207" cy="466124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6887952" y="2400624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887952" y="2954415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881941" y="3534745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881941" y="4032315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678951" y="1927512"/>
              <a:ext cx="1933543" cy="369332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l" rtl="0"/>
              <a:r>
                <a:rPr lang="pl-PL" b="1" dirty="0"/>
                <a:t>4      3     2</a:t>
              </a:r>
              <a:r>
                <a:rPr lang="en-US" b="1" dirty="0"/>
                <a:t> </a:t>
              </a:r>
              <a:r>
                <a:rPr lang="pl-PL" b="1" dirty="0"/>
                <a:t> </a:t>
              </a:r>
              <a:r>
                <a:rPr lang="en-US" b="1" dirty="0"/>
                <a:t>   1    </a:t>
              </a:r>
              <a:r>
                <a:rPr lang="pl-PL" b="1" dirty="0"/>
                <a:t> </a:t>
              </a:r>
              <a:r>
                <a:rPr lang="en-US" b="1" dirty="0"/>
                <a:t>0</a:t>
              </a:r>
              <a:endParaRPr lang="he-IL" b="1" dirty="0"/>
            </a:p>
          </p:txBody>
        </p:sp>
      </p:grpSp>
      <p:pic>
        <p:nvPicPr>
          <p:cNvPr id="61" name="Picture 6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3153" y="5009291"/>
            <a:ext cx="352425" cy="62865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6629365" y="5037306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76212" y="2890991"/>
            <a:ext cx="1324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/>
              <a:t>k-Borda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425422" y="3316362"/>
            <a:ext cx="8675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l-GR" sz="2800" dirty="0"/>
              <a:t>β</a:t>
            </a:r>
            <a:r>
              <a:rPr lang="en-US" sz="2800" dirty="0"/>
              <a:t>-CC</a:t>
            </a:r>
            <a:endParaRPr lang="he-IL" sz="2800" dirty="0"/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5686" y="4696322"/>
            <a:ext cx="447675" cy="581025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4638" y="3965682"/>
            <a:ext cx="371475" cy="6477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5130378" y="2819429"/>
            <a:ext cx="2230254" cy="2978906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H="1">
            <a:off x="5130378" y="2819429"/>
            <a:ext cx="2230254" cy="3142032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cxnSpLocks/>
          </p:cNvCxnSpPr>
          <p:nvPr/>
        </p:nvCxnSpPr>
        <p:spPr>
          <a:xfrm>
            <a:off x="2954580" y="2938577"/>
            <a:ext cx="20843" cy="280530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cxnSpLocks/>
          </p:cNvCxnSpPr>
          <p:nvPr/>
        </p:nvCxnSpPr>
        <p:spPr>
          <a:xfrm>
            <a:off x="4649398" y="2955875"/>
            <a:ext cx="20843" cy="280530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7794474" y="3164425"/>
            <a:ext cx="96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/>
              <a:t>SNTV</a:t>
            </a: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3429" y="5194834"/>
            <a:ext cx="270966" cy="49215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0441" y="4553770"/>
            <a:ext cx="447675" cy="581025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9271" y="5182006"/>
            <a:ext cx="270966" cy="49201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2325" y="3808566"/>
            <a:ext cx="371475" cy="647700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8117448" y="4488410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:2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8109199" y="379870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:2</a:t>
            </a: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3290" y="5203398"/>
            <a:ext cx="263835" cy="470625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8570708" y="5134451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>
                <a:solidFill>
                  <a:srgbClr val="0A9417"/>
                </a:solidFill>
              </a:rPr>
              <a:t>:0</a:t>
            </a:r>
          </a:p>
        </p:txBody>
      </p:sp>
      <p:cxnSp>
        <p:nvCxnSpPr>
          <p:cNvPr id="81" name="Straight Connector 80"/>
          <p:cNvCxnSpPr>
            <a:cxnSpLocks/>
          </p:cNvCxnSpPr>
          <p:nvPr/>
        </p:nvCxnSpPr>
        <p:spPr>
          <a:xfrm>
            <a:off x="7654962" y="2965605"/>
            <a:ext cx="20843" cy="280530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5705046" y="1267706"/>
            <a:ext cx="1395439" cy="5012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7203922" y="972670"/>
            <a:ext cx="1630982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 smtClean="0"/>
              <a:t>and SNTV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0167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56" grpId="0"/>
      <p:bldP spid="57" grpId="0"/>
      <p:bldP spid="58" grpId="0"/>
      <p:bldP spid="59" grpId="0"/>
      <p:bldP spid="62" grpId="0"/>
      <p:bldP spid="12" grpId="0"/>
      <p:bldP spid="18" grpId="0"/>
      <p:bldP spid="72" grpId="0"/>
      <p:bldP spid="77" grpId="0"/>
      <p:bldP spid="78" grpId="0"/>
      <p:bldP spid="80" grpId="0"/>
      <p:bldP spid="82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30" name="Prostokąt zaokrąglony 12"/>
          <p:cNvSpPr/>
          <p:nvPr/>
        </p:nvSpPr>
        <p:spPr>
          <a:xfrm>
            <a:off x="267286" y="1087732"/>
            <a:ext cx="4385738" cy="1495795"/>
          </a:xfrm>
          <a:prstGeom prst="roundRect">
            <a:avLst>
              <a:gd name="adj" fmla="val 3190"/>
            </a:avLst>
          </a:prstGeom>
          <a:solidFill>
            <a:srgbClr val="FAF4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>
                <a:solidFill>
                  <a:schemeClr val="tx1"/>
                </a:solidFill>
              </a:rPr>
              <a:t>Narrow Top</a:t>
            </a:r>
          </a:p>
          <a:p>
            <a:r>
              <a:rPr lang="en-US" dirty="0">
                <a:solidFill>
                  <a:schemeClr val="tx1"/>
                </a:solidFill>
              </a:rPr>
              <a:t>A rule satisfies the </a:t>
            </a:r>
            <a:r>
              <a:rPr lang="pl-PL" b="1" dirty="0">
                <a:solidFill>
                  <a:schemeClr val="tx1"/>
                </a:solidFill>
              </a:rPr>
              <a:t>narrow top</a:t>
            </a:r>
            <a:r>
              <a:rPr lang="en-US" dirty="0">
                <a:solidFill>
                  <a:schemeClr val="tx1"/>
                </a:solidFill>
              </a:rPr>
              <a:t> criterion if whenever there is a set </a:t>
            </a:r>
            <a:r>
              <a:rPr lang="en-US" i="1" dirty="0">
                <a:solidFill>
                  <a:schemeClr val="tx1"/>
                </a:solidFill>
              </a:rPr>
              <a:t>W</a:t>
            </a:r>
            <a:r>
              <a:rPr lang="en-US" dirty="0">
                <a:solidFill>
                  <a:schemeClr val="tx1"/>
                </a:solidFill>
              </a:rPr>
              <a:t> of </a:t>
            </a:r>
            <a:r>
              <a:rPr lang="en-US" i="1" dirty="0">
                <a:solidFill>
                  <a:schemeClr val="tx1"/>
                </a:solidFill>
              </a:rPr>
              <a:t>k</a:t>
            </a:r>
            <a:r>
              <a:rPr lang="en-US" dirty="0">
                <a:solidFill>
                  <a:schemeClr val="tx1"/>
                </a:solidFill>
              </a:rPr>
              <a:t> candidates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such that each voter rank</a:t>
            </a:r>
            <a:r>
              <a:rPr lang="pl-PL" dirty="0">
                <a:solidFill>
                  <a:schemeClr val="tx1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first </a:t>
            </a:r>
            <a:r>
              <a:rPr lang="pl-PL" dirty="0">
                <a:solidFill>
                  <a:schemeClr val="tx1"/>
                </a:solidFill>
              </a:rPr>
              <a:t>a member of</a:t>
            </a:r>
            <a:r>
              <a:rPr lang="en-US" dirty="0">
                <a:solidFill>
                  <a:schemeClr val="tx1"/>
                </a:solidFill>
              </a:rPr>
              <a:t> W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 then W is a winning committee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77601" y="2737563"/>
            <a:ext cx="4395654" cy="1062083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Theorem </a:t>
            </a:r>
            <a:r>
              <a:rPr lang="pl-PL" dirty="0">
                <a:solidFill>
                  <a:schemeClr val="tx1"/>
                </a:solidFill>
              </a:rPr>
              <a:t> If a committee scoring rule is </a:t>
            </a:r>
            <a:r>
              <a:rPr lang="pl-PL" dirty="0" smtClean="0">
                <a:solidFill>
                  <a:schemeClr val="tx1"/>
                </a:solidFill>
              </a:rPr>
              <a:t>repre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pl-PL" dirty="0" smtClean="0">
                <a:solidFill>
                  <a:schemeClr val="tx1"/>
                </a:solidFill>
              </a:rPr>
              <a:t>entation-focused </a:t>
            </a:r>
            <a:r>
              <a:rPr lang="pl-PL" dirty="0">
                <a:solidFill>
                  <a:schemeClr val="tx1"/>
                </a:solidFill>
              </a:rPr>
              <a:t>then it is narrow-top consistent.</a:t>
            </a:r>
          </a:p>
        </p:txBody>
      </p:sp>
      <p:sp>
        <p:nvSpPr>
          <p:cNvPr id="34" name="Prostokąt zaokrąglony 12"/>
          <p:cNvSpPr/>
          <p:nvPr/>
        </p:nvSpPr>
        <p:spPr>
          <a:xfrm>
            <a:off x="268082" y="4030899"/>
            <a:ext cx="4382706" cy="1758492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400" b="1" u="sng" dirty="0">
                <a:solidFill>
                  <a:schemeClr val="tx1"/>
                </a:solidFill>
              </a:rPr>
              <a:t>Representation-Focused Rules</a:t>
            </a:r>
            <a:endParaRPr lang="pl-PL" sz="1600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35" name="Rectangle: Rounded Corners 34"/>
          <p:cNvSpPr/>
          <p:nvPr/>
        </p:nvSpPr>
        <p:spPr>
          <a:xfrm>
            <a:off x="269875" y="5947392"/>
            <a:ext cx="4403380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37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 rtl="0"/>
            <a:r>
              <a:rPr lang="en-US" dirty="0"/>
              <a:t>Axioms for Diversity</a:t>
            </a:r>
            <a:r>
              <a:rPr lang="pl-PL" dirty="0"/>
              <a:t>: Narrow Top</a:t>
            </a:r>
            <a:endParaRPr lang="he-IL" dirty="0"/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6" name="Oval 35"/>
          <p:cNvSpPr/>
          <p:nvPr/>
        </p:nvSpPr>
        <p:spPr>
          <a:xfrm rot="5574115">
            <a:off x="4846403" y="2322656"/>
            <a:ext cx="4023096" cy="3615016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620269 w 2672353"/>
              <a:gd name="connsiteY0" fmla="*/ 1285599 h 3098187"/>
              <a:gd name="connsiteX1" fmla="*/ 1646311 w 2672353"/>
              <a:gd name="connsiteY1" fmla="*/ 0 h 3098187"/>
              <a:gd name="connsiteX2" fmla="*/ 2672353 w 2672353"/>
              <a:gd name="connsiteY2" fmla="*/ 1285599 h 3098187"/>
              <a:gd name="connsiteX3" fmla="*/ 1646311 w 2672353"/>
              <a:gd name="connsiteY3" fmla="*/ 2571198 h 3098187"/>
              <a:gd name="connsiteX4" fmla="*/ 35543 w 2672353"/>
              <a:gd name="connsiteY4" fmla="*/ 3036262 h 3098187"/>
              <a:gd name="connsiteX5" fmla="*/ 620269 w 2672353"/>
              <a:gd name="connsiteY5" fmla="*/ 1285599 h 3098187"/>
              <a:gd name="connsiteX0" fmla="*/ 620269 w 2736291"/>
              <a:gd name="connsiteY0" fmla="*/ 1298808 h 3111396"/>
              <a:gd name="connsiteX1" fmla="*/ 1646311 w 2736291"/>
              <a:gd name="connsiteY1" fmla="*/ 13209 h 3111396"/>
              <a:gd name="connsiteX2" fmla="*/ 2520777 w 2736291"/>
              <a:gd name="connsiteY2" fmla="*/ 669770 h 3111396"/>
              <a:gd name="connsiteX3" fmla="*/ 2672353 w 2736291"/>
              <a:gd name="connsiteY3" fmla="*/ 1298808 h 3111396"/>
              <a:gd name="connsiteX4" fmla="*/ 1646311 w 2736291"/>
              <a:gd name="connsiteY4" fmla="*/ 2584407 h 3111396"/>
              <a:gd name="connsiteX5" fmla="*/ 35543 w 2736291"/>
              <a:gd name="connsiteY5" fmla="*/ 3049471 h 3111396"/>
              <a:gd name="connsiteX6" fmla="*/ 620269 w 2736291"/>
              <a:gd name="connsiteY6" fmla="*/ 1298808 h 3111396"/>
              <a:gd name="connsiteX0" fmla="*/ 620269 w 4034923"/>
              <a:gd name="connsiteY0" fmla="*/ 1798693 h 3611281"/>
              <a:gd name="connsiteX1" fmla="*/ 1646311 w 4034923"/>
              <a:gd name="connsiteY1" fmla="*/ 513094 h 3611281"/>
              <a:gd name="connsiteX2" fmla="*/ 4026162 w 4034923"/>
              <a:gd name="connsiteY2" fmla="*/ 22829 h 3611281"/>
              <a:gd name="connsiteX3" fmla="*/ 2520777 w 4034923"/>
              <a:gd name="connsiteY3" fmla="*/ 1169655 h 3611281"/>
              <a:gd name="connsiteX4" fmla="*/ 2672353 w 4034923"/>
              <a:gd name="connsiteY4" fmla="*/ 1798693 h 3611281"/>
              <a:gd name="connsiteX5" fmla="*/ 1646311 w 4034923"/>
              <a:gd name="connsiteY5" fmla="*/ 3084292 h 3611281"/>
              <a:gd name="connsiteX6" fmla="*/ 35543 w 4034923"/>
              <a:gd name="connsiteY6" fmla="*/ 3549356 h 3611281"/>
              <a:gd name="connsiteX7" fmla="*/ 620269 w 4034923"/>
              <a:gd name="connsiteY7" fmla="*/ 1798693 h 3611281"/>
              <a:gd name="connsiteX0" fmla="*/ 620269 w 4034923"/>
              <a:gd name="connsiteY0" fmla="*/ 1798693 h 3611281"/>
              <a:gd name="connsiteX1" fmla="*/ 1646311 w 4034923"/>
              <a:gd name="connsiteY1" fmla="*/ 513094 h 3611281"/>
              <a:gd name="connsiteX2" fmla="*/ 4026162 w 4034923"/>
              <a:gd name="connsiteY2" fmla="*/ 22829 h 3611281"/>
              <a:gd name="connsiteX3" fmla="*/ 2520777 w 4034923"/>
              <a:gd name="connsiteY3" fmla="*/ 1169655 h 3611281"/>
              <a:gd name="connsiteX4" fmla="*/ 2672353 w 4034923"/>
              <a:gd name="connsiteY4" fmla="*/ 1798693 h 3611281"/>
              <a:gd name="connsiteX5" fmla="*/ 1646311 w 4034923"/>
              <a:gd name="connsiteY5" fmla="*/ 3084292 h 3611281"/>
              <a:gd name="connsiteX6" fmla="*/ 35543 w 4034923"/>
              <a:gd name="connsiteY6" fmla="*/ 3549356 h 3611281"/>
              <a:gd name="connsiteX7" fmla="*/ 620269 w 4034923"/>
              <a:gd name="connsiteY7" fmla="*/ 1798693 h 3611281"/>
              <a:gd name="connsiteX0" fmla="*/ 620269 w 4034923"/>
              <a:gd name="connsiteY0" fmla="*/ 1798693 h 3611281"/>
              <a:gd name="connsiteX1" fmla="*/ 1646311 w 4034923"/>
              <a:gd name="connsiteY1" fmla="*/ 513094 h 3611281"/>
              <a:gd name="connsiteX2" fmla="*/ 4026162 w 4034923"/>
              <a:gd name="connsiteY2" fmla="*/ 22829 h 3611281"/>
              <a:gd name="connsiteX3" fmla="*/ 2520777 w 4034923"/>
              <a:gd name="connsiteY3" fmla="*/ 1169655 h 3611281"/>
              <a:gd name="connsiteX4" fmla="*/ 2672353 w 4034923"/>
              <a:gd name="connsiteY4" fmla="*/ 1798693 h 3611281"/>
              <a:gd name="connsiteX5" fmla="*/ 1646311 w 4034923"/>
              <a:gd name="connsiteY5" fmla="*/ 3084292 h 3611281"/>
              <a:gd name="connsiteX6" fmla="*/ 35543 w 4034923"/>
              <a:gd name="connsiteY6" fmla="*/ 3549356 h 3611281"/>
              <a:gd name="connsiteX7" fmla="*/ 620269 w 4034923"/>
              <a:gd name="connsiteY7" fmla="*/ 1798693 h 3611281"/>
              <a:gd name="connsiteX0" fmla="*/ 620269 w 4035186"/>
              <a:gd name="connsiteY0" fmla="*/ 1798693 h 3611281"/>
              <a:gd name="connsiteX1" fmla="*/ 1646311 w 4035186"/>
              <a:gd name="connsiteY1" fmla="*/ 513094 h 3611281"/>
              <a:gd name="connsiteX2" fmla="*/ 4026162 w 4035186"/>
              <a:gd name="connsiteY2" fmla="*/ 22829 h 3611281"/>
              <a:gd name="connsiteX3" fmla="*/ 2573660 w 4035186"/>
              <a:gd name="connsiteY3" fmla="*/ 1183038 h 3611281"/>
              <a:gd name="connsiteX4" fmla="*/ 2672353 w 4035186"/>
              <a:gd name="connsiteY4" fmla="*/ 1798693 h 3611281"/>
              <a:gd name="connsiteX5" fmla="*/ 1646311 w 4035186"/>
              <a:gd name="connsiteY5" fmla="*/ 3084292 h 3611281"/>
              <a:gd name="connsiteX6" fmla="*/ 35543 w 4035186"/>
              <a:gd name="connsiteY6" fmla="*/ 3549356 h 3611281"/>
              <a:gd name="connsiteX7" fmla="*/ 620269 w 4035186"/>
              <a:gd name="connsiteY7" fmla="*/ 1798693 h 3611281"/>
              <a:gd name="connsiteX0" fmla="*/ 620269 w 4035186"/>
              <a:gd name="connsiteY0" fmla="*/ 1798693 h 3611281"/>
              <a:gd name="connsiteX1" fmla="*/ 1646311 w 4035186"/>
              <a:gd name="connsiteY1" fmla="*/ 513094 h 3611281"/>
              <a:gd name="connsiteX2" fmla="*/ 4026162 w 4035186"/>
              <a:gd name="connsiteY2" fmla="*/ 22829 h 3611281"/>
              <a:gd name="connsiteX3" fmla="*/ 2573660 w 4035186"/>
              <a:gd name="connsiteY3" fmla="*/ 1183038 h 3611281"/>
              <a:gd name="connsiteX4" fmla="*/ 2672353 w 4035186"/>
              <a:gd name="connsiteY4" fmla="*/ 1798693 h 3611281"/>
              <a:gd name="connsiteX5" fmla="*/ 1646311 w 4035186"/>
              <a:gd name="connsiteY5" fmla="*/ 3084292 h 3611281"/>
              <a:gd name="connsiteX6" fmla="*/ 35543 w 4035186"/>
              <a:gd name="connsiteY6" fmla="*/ 3549356 h 3611281"/>
              <a:gd name="connsiteX7" fmla="*/ 620269 w 4035186"/>
              <a:gd name="connsiteY7" fmla="*/ 1798693 h 3611281"/>
              <a:gd name="connsiteX0" fmla="*/ 620269 w 4037506"/>
              <a:gd name="connsiteY0" fmla="*/ 1798693 h 3611281"/>
              <a:gd name="connsiteX1" fmla="*/ 1646311 w 4037506"/>
              <a:gd name="connsiteY1" fmla="*/ 513094 h 3611281"/>
              <a:gd name="connsiteX2" fmla="*/ 4026162 w 4037506"/>
              <a:gd name="connsiteY2" fmla="*/ 22829 h 3611281"/>
              <a:gd name="connsiteX3" fmla="*/ 2573660 w 4037506"/>
              <a:gd name="connsiteY3" fmla="*/ 1183038 h 3611281"/>
              <a:gd name="connsiteX4" fmla="*/ 2672353 w 4037506"/>
              <a:gd name="connsiteY4" fmla="*/ 1798693 h 3611281"/>
              <a:gd name="connsiteX5" fmla="*/ 1646311 w 4037506"/>
              <a:gd name="connsiteY5" fmla="*/ 3084292 h 3611281"/>
              <a:gd name="connsiteX6" fmla="*/ 35543 w 4037506"/>
              <a:gd name="connsiteY6" fmla="*/ 3549356 h 3611281"/>
              <a:gd name="connsiteX7" fmla="*/ 620269 w 4037506"/>
              <a:gd name="connsiteY7" fmla="*/ 1798693 h 3611281"/>
              <a:gd name="connsiteX0" fmla="*/ 620269 w 4037506"/>
              <a:gd name="connsiteY0" fmla="*/ 1798693 h 3605082"/>
              <a:gd name="connsiteX1" fmla="*/ 1646311 w 4037506"/>
              <a:gd name="connsiteY1" fmla="*/ 513094 h 3605082"/>
              <a:gd name="connsiteX2" fmla="*/ 4026162 w 4037506"/>
              <a:gd name="connsiteY2" fmla="*/ 22829 h 3605082"/>
              <a:gd name="connsiteX3" fmla="*/ 2573660 w 4037506"/>
              <a:gd name="connsiteY3" fmla="*/ 1183038 h 3605082"/>
              <a:gd name="connsiteX4" fmla="*/ 2672353 w 4037506"/>
              <a:gd name="connsiteY4" fmla="*/ 1798693 h 3605082"/>
              <a:gd name="connsiteX5" fmla="*/ 1646311 w 4037506"/>
              <a:gd name="connsiteY5" fmla="*/ 3084292 h 3605082"/>
              <a:gd name="connsiteX6" fmla="*/ 35543 w 4037506"/>
              <a:gd name="connsiteY6" fmla="*/ 3549356 h 3605082"/>
              <a:gd name="connsiteX7" fmla="*/ 620269 w 4037506"/>
              <a:gd name="connsiteY7" fmla="*/ 1798693 h 3605082"/>
              <a:gd name="connsiteX0" fmla="*/ 620269 w 4037506"/>
              <a:gd name="connsiteY0" fmla="*/ 1798693 h 3605082"/>
              <a:gd name="connsiteX1" fmla="*/ 1646311 w 4037506"/>
              <a:gd name="connsiteY1" fmla="*/ 513094 h 3605082"/>
              <a:gd name="connsiteX2" fmla="*/ 4026162 w 4037506"/>
              <a:gd name="connsiteY2" fmla="*/ 22829 h 3605082"/>
              <a:gd name="connsiteX3" fmla="*/ 2573660 w 4037506"/>
              <a:gd name="connsiteY3" fmla="*/ 1183038 h 3605082"/>
              <a:gd name="connsiteX4" fmla="*/ 2672353 w 4037506"/>
              <a:gd name="connsiteY4" fmla="*/ 1798693 h 3605082"/>
              <a:gd name="connsiteX5" fmla="*/ 1646311 w 4037506"/>
              <a:gd name="connsiteY5" fmla="*/ 3084292 h 3605082"/>
              <a:gd name="connsiteX6" fmla="*/ 35543 w 4037506"/>
              <a:gd name="connsiteY6" fmla="*/ 3549356 h 3605082"/>
              <a:gd name="connsiteX7" fmla="*/ 620269 w 4037506"/>
              <a:gd name="connsiteY7" fmla="*/ 1798693 h 3605082"/>
              <a:gd name="connsiteX0" fmla="*/ 620269 w 4037506"/>
              <a:gd name="connsiteY0" fmla="*/ 1798693 h 3622767"/>
              <a:gd name="connsiteX1" fmla="*/ 1646311 w 4037506"/>
              <a:gd name="connsiteY1" fmla="*/ 513094 h 3622767"/>
              <a:gd name="connsiteX2" fmla="*/ 4026162 w 4037506"/>
              <a:gd name="connsiteY2" fmla="*/ 22829 h 3622767"/>
              <a:gd name="connsiteX3" fmla="*/ 2573660 w 4037506"/>
              <a:gd name="connsiteY3" fmla="*/ 1183038 h 3622767"/>
              <a:gd name="connsiteX4" fmla="*/ 1646311 w 4037506"/>
              <a:gd name="connsiteY4" fmla="*/ 3084292 h 3622767"/>
              <a:gd name="connsiteX5" fmla="*/ 35543 w 4037506"/>
              <a:gd name="connsiteY5" fmla="*/ 3549356 h 3622767"/>
              <a:gd name="connsiteX6" fmla="*/ 620269 w 4037506"/>
              <a:gd name="connsiteY6" fmla="*/ 1798693 h 3622767"/>
              <a:gd name="connsiteX0" fmla="*/ 620269 w 4037506"/>
              <a:gd name="connsiteY0" fmla="*/ 1798693 h 3646347"/>
              <a:gd name="connsiteX1" fmla="*/ 1646311 w 4037506"/>
              <a:gd name="connsiteY1" fmla="*/ 513094 h 3646347"/>
              <a:gd name="connsiteX2" fmla="*/ 4026162 w 4037506"/>
              <a:gd name="connsiteY2" fmla="*/ 22829 h 3646347"/>
              <a:gd name="connsiteX3" fmla="*/ 2573660 w 4037506"/>
              <a:gd name="connsiteY3" fmla="*/ 1183038 h 3646347"/>
              <a:gd name="connsiteX4" fmla="*/ 1646311 w 4037506"/>
              <a:gd name="connsiteY4" fmla="*/ 3084292 h 3646347"/>
              <a:gd name="connsiteX5" fmla="*/ 35543 w 4037506"/>
              <a:gd name="connsiteY5" fmla="*/ 3549356 h 3646347"/>
              <a:gd name="connsiteX6" fmla="*/ 620269 w 4037506"/>
              <a:gd name="connsiteY6" fmla="*/ 1798693 h 3646347"/>
              <a:gd name="connsiteX0" fmla="*/ 620269 w 4037506"/>
              <a:gd name="connsiteY0" fmla="*/ 1798693 h 3646347"/>
              <a:gd name="connsiteX1" fmla="*/ 1646311 w 4037506"/>
              <a:gd name="connsiteY1" fmla="*/ 513094 h 3646347"/>
              <a:gd name="connsiteX2" fmla="*/ 4026162 w 4037506"/>
              <a:gd name="connsiteY2" fmla="*/ 22829 h 3646347"/>
              <a:gd name="connsiteX3" fmla="*/ 2573660 w 4037506"/>
              <a:gd name="connsiteY3" fmla="*/ 1183038 h 3646347"/>
              <a:gd name="connsiteX4" fmla="*/ 1646311 w 4037506"/>
              <a:gd name="connsiteY4" fmla="*/ 3084292 h 3646347"/>
              <a:gd name="connsiteX5" fmla="*/ 35543 w 4037506"/>
              <a:gd name="connsiteY5" fmla="*/ 3549356 h 3646347"/>
              <a:gd name="connsiteX6" fmla="*/ 620269 w 4037506"/>
              <a:gd name="connsiteY6" fmla="*/ 1798693 h 3646347"/>
              <a:gd name="connsiteX0" fmla="*/ 620269 w 4037506"/>
              <a:gd name="connsiteY0" fmla="*/ 1798693 h 3641993"/>
              <a:gd name="connsiteX1" fmla="*/ 1646311 w 4037506"/>
              <a:gd name="connsiteY1" fmla="*/ 513094 h 3641993"/>
              <a:gd name="connsiteX2" fmla="*/ 4026162 w 4037506"/>
              <a:gd name="connsiteY2" fmla="*/ 22829 h 3641993"/>
              <a:gd name="connsiteX3" fmla="*/ 2573660 w 4037506"/>
              <a:gd name="connsiteY3" fmla="*/ 1183038 h 3641993"/>
              <a:gd name="connsiteX4" fmla="*/ 1646311 w 4037506"/>
              <a:gd name="connsiteY4" fmla="*/ 3084292 h 3641993"/>
              <a:gd name="connsiteX5" fmla="*/ 35543 w 4037506"/>
              <a:gd name="connsiteY5" fmla="*/ 3549356 h 3641993"/>
              <a:gd name="connsiteX6" fmla="*/ 620269 w 4037506"/>
              <a:gd name="connsiteY6" fmla="*/ 1798693 h 3641993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4209"/>
              <a:gd name="connsiteX1" fmla="*/ 1646311 w 4037742"/>
              <a:gd name="connsiteY1" fmla="*/ 513094 h 3594209"/>
              <a:gd name="connsiteX2" fmla="*/ 4026162 w 4037742"/>
              <a:gd name="connsiteY2" fmla="*/ 22829 h 3594209"/>
              <a:gd name="connsiteX3" fmla="*/ 2573660 w 4037742"/>
              <a:gd name="connsiteY3" fmla="*/ 1183038 h 3594209"/>
              <a:gd name="connsiteX4" fmla="*/ 2171838 w 4037742"/>
              <a:gd name="connsiteY4" fmla="*/ 2924464 h 3594209"/>
              <a:gd name="connsiteX5" fmla="*/ 1646311 w 4037742"/>
              <a:gd name="connsiteY5" fmla="*/ 3084292 h 3594209"/>
              <a:gd name="connsiteX6" fmla="*/ 35543 w 4037742"/>
              <a:gd name="connsiteY6" fmla="*/ 3549356 h 3594209"/>
              <a:gd name="connsiteX7" fmla="*/ 620269 w 4037742"/>
              <a:gd name="connsiteY7" fmla="*/ 1798693 h 3594209"/>
              <a:gd name="connsiteX0" fmla="*/ 620269 w 4037742"/>
              <a:gd name="connsiteY0" fmla="*/ 1798693 h 3594209"/>
              <a:gd name="connsiteX1" fmla="*/ 1646311 w 4037742"/>
              <a:gd name="connsiteY1" fmla="*/ 513094 h 3594209"/>
              <a:gd name="connsiteX2" fmla="*/ 4026162 w 4037742"/>
              <a:gd name="connsiteY2" fmla="*/ 22829 h 3594209"/>
              <a:gd name="connsiteX3" fmla="*/ 2573660 w 4037742"/>
              <a:gd name="connsiteY3" fmla="*/ 1183038 h 3594209"/>
              <a:gd name="connsiteX4" fmla="*/ 2171838 w 4037742"/>
              <a:gd name="connsiteY4" fmla="*/ 2924464 h 3594209"/>
              <a:gd name="connsiteX5" fmla="*/ 1646311 w 4037742"/>
              <a:gd name="connsiteY5" fmla="*/ 3084292 h 3594209"/>
              <a:gd name="connsiteX6" fmla="*/ 35543 w 4037742"/>
              <a:gd name="connsiteY6" fmla="*/ 3549356 h 3594209"/>
              <a:gd name="connsiteX7" fmla="*/ 620269 w 4037742"/>
              <a:gd name="connsiteY7" fmla="*/ 1798693 h 3594209"/>
              <a:gd name="connsiteX0" fmla="*/ 620269 w 4037742"/>
              <a:gd name="connsiteY0" fmla="*/ 1798693 h 3615016"/>
              <a:gd name="connsiteX1" fmla="*/ 1646311 w 4037742"/>
              <a:gd name="connsiteY1" fmla="*/ 513094 h 3615016"/>
              <a:gd name="connsiteX2" fmla="*/ 4026162 w 4037742"/>
              <a:gd name="connsiteY2" fmla="*/ 22829 h 3615016"/>
              <a:gd name="connsiteX3" fmla="*/ 2573660 w 4037742"/>
              <a:gd name="connsiteY3" fmla="*/ 1183038 h 3615016"/>
              <a:gd name="connsiteX4" fmla="*/ 2171838 w 4037742"/>
              <a:gd name="connsiteY4" fmla="*/ 2924464 h 3615016"/>
              <a:gd name="connsiteX5" fmla="*/ 1646311 w 4037742"/>
              <a:gd name="connsiteY5" fmla="*/ 3084292 h 3615016"/>
              <a:gd name="connsiteX6" fmla="*/ 35543 w 4037742"/>
              <a:gd name="connsiteY6" fmla="*/ 3549356 h 3615016"/>
              <a:gd name="connsiteX7" fmla="*/ 620269 w 4037742"/>
              <a:gd name="connsiteY7" fmla="*/ 1798693 h 3615016"/>
              <a:gd name="connsiteX0" fmla="*/ 620269 w 4037742"/>
              <a:gd name="connsiteY0" fmla="*/ 1798693 h 3615016"/>
              <a:gd name="connsiteX1" fmla="*/ 1646311 w 4037742"/>
              <a:gd name="connsiteY1" fmla="*/ 513094 h 3615016"/>
              <a:gd name="connsiteX2" fmla="*/ 4026162 w 4037742"/>
              <a:gd name="connsiteY2" fmla="*/ 22829 h 3615016"/>
              <a:gd name="connsiteX3" fmla="*/ 2573660 w 4037742"/>
              <a:gd name="connsiteY3" fmla="*/ 1183038 h 3615016"/>
              <a:gd name="connsiteX4" fmla="*/ 2171838 w 4037742"/>
              <a:gd name="connsiteY4" fmla="*/ 2924464 h 3615016"/>
              <a:gd name="connsiteX5" fmla="*/ 1646311 w 4037742"/>
              <a:gd name="connsiteY5" fmla="*/ 3084292 h 3615016"/>
              <a:gd name="connsiteX6" fmla="*/ 35543 w 4037742"/>
              <a:gd name="connsiteY6" fmla="*/ 3549356 h 3615016"/>
              <a:gd name="connsiteX7" fmla="*/ 620269 w 4037742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23096" h="3615016">
                <a:moveTo>
                  <a:pt x="605623" y="1798693"/>
                </a:moveTo>
                <a:cubicBezTo>
                  <a:pt x="757821" y="785419"/>
                  <a:pt x="1270807" y="521904"/>
                  <a:pt x="1631665" y="513094"/>
                </a:cubicBezTo>
                <a:cubicBezTo>
                  <a:pt x="2199314" y="217117"/>
                  <a:pt x="3865772" y="-86598"/>
                  <a:pt x="4011516" y="22829"/>
                </a:cubicBezTo>
                <a:cubicBezTo>
                  <a:pt x="4157260" y="132256"/>
                  <a:pt x="2885298" y="709267"/>
                  <a:pt x="2559014" y="1183038"/>
                </a:cubicBezTo>
                <a:cubicBezTo>
                  <a:pt x="2722900" y="1503460"/>
                  <a:pt x="2807347" y="2482074"/>
                  <a:pt x="2157192" y="2924464"/>
                </a:cubicBezTo>
                <a:cubicBezTo>
                  <a:pt x="1889966" y="3078393"/>
                  <a:pt x="1821316" y="3024718"/>
                  <a:pt x="1631665" y="3084292"/>
                </a:cubicBezTo>
                <a:cubicBezTo>
                  <a:pt x="1764844" y="3412614"/>
                  <a:pt x="191904" y="3763622"/>
                  <a:pt x="20897" y="3549356"/>
                </a:cubicBezTo>
                <a:cubicBezTo>
                  <a:pt x="-150110" y="3335090"/>
                  <a:pt x="790098" y="2407542"/>
                  <a:pt x="605623" y="1798693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TextBox 37"/>
          <p:cNvSpPr txBox="1"/>
          <p:nvPr/>
        </p:nvSpPr>
        <p:spPr>
          <a:xfrm>
            <a:off x="6055115" y="3439463"/>
            <a:ext cx="1748178" cy="830997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8178" h="801017">
                <a:moveTo>
                  <a:pt x="0" y="29980"/>
                </a:moveTo>
                <a:lnTo>
                  <a:pt x="1523325" y="0"/>
                </a:lnTo>
                <a:cubicBezTo>
                  <a:pt x="1668229" y="262009"/>
                  <a:pt x="1678224" y="524018"/>
                  <a:pt x="1748178" y="801017"/>
                </a:cubicBezTo>
                <a:lnTo>
                  <a:pt x="119922" y="756046"/>
                </a:lnTo>
                <a:lnTo>
                  <a:pt x="0" y="29980"/>
                </a:lnTo>
                <a:close/>
              </a:path>
            </a:pathLst>
          </a:cu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FF0000"/>
                </a:solidFill>
              </a:rPr>
              <a:t>narrow top consistent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1777525" y="3349951"/>
            <a:ext cx="786213" cy="8545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722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6" grpId="0" animBg="1"/>
      <p:bldP spid="38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11" y="4225972"/>
            <a:ext cx="402254" cy="82028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990754" y="433453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en-US" dirty="0" err="1"/>
              <a:t>Noncrossing</a:t>
            </a:r>
            <a:r>
              <a:rPr lang="en-US" dirty="0"/>
              <a:t> monotonicity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954870" y="276038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4870" y="349392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6679" y="2699730"/>
            <a:ext cx="402254" cy="820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5864" y="2750315"/>
            <a:ext cx="418029" cy="709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900" y="2685305"/>
            <a:ext cx="418029" cy="7966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0556" y="2716448"/>
            <a:ext cx="481127" cy="749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2685958"/>
            <a:ext cx="378592" cy="733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0812" y="3404966"/>
            <a:ext cx="402254" cy="8202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0737" y="3460176"/>
            <a:ext cx="418029" cy="7098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94181" y="3446345"/>
            <a:ext cx="418029" cy="7966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21772" y="3475953"/>
            <a:ext cx="481127" cy="74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3438669"/>
            <a:ext cx="378592" cy="73352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247" y="4308145"/>
            <a:ext cx="418029" cy="7098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599" y="4239847"/>
            <a:ext cx="418029" cy="7966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1907" y="4298855"/>
            <a:ext cx="481127" cy="7492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7358" y="4271712"/>
            <a:ext cx="378592" cy="733522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977368" y="5167636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7368" y="59011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05191" y="5136594"/>
            <a:ext cx="402254" cy="82028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90268" y="5066225"/>
            <a:ext cx="418029" cy="7098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08398" y="5092557"/>
            <a:ext cx="418029" cy="79662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54697" y="5129258"/>
            <a:ext cx="481127" cy="7492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9651" y="5098827"/>
            <a:ext cx="378592" cy="7335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34409" y="5832349"/>
            <a:ext cx="402254" cy="82028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3235" y="5867428"/>
            <a:ext cx="418029" cy="70986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68467" y="5858390"/>
            <a:ext cx="418029" cy="79662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090" y="5893003"/>
            <a:ext cx="481127" cy="7492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3899" y="5917688"/>
            <a:ext cx="378592" cy="7335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5864" y="2685305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47335" y="5887131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714109" y="1254060"/>
            <a:ext cx="4002519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fails noncrossing monotonicity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95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5" grpId="0"/>
      <p:bldP spid="6" grpId="0"/>
      <p:bldP spid="47" grpId="0"/>
      <p:bldP spid="48" grpId="0"/>
      <p:bldP spid="3" grpId="0" animBg="1"/>
      <p:bldP spid="59" grpId="0" animBg="1"/>
      <p:bldP spid="60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11" y="4225972"/>
            <a:ext cx="402254" cy="820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en-US" dirty="0" err="1"/>
              <a:t>Noncrossing</a:t>
            </a:r>
            <a:r>
              <a:rPr lang="en-US" dirty="0"/>
              <a:t> monotonicity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954870" y="276038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4870" y="349392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6679" y="2699730"/>
            <a:ext cx="402254" cy="820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5864" y="2750315"/>
            <a:ext cx="418029" cy="709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900" y="2685305"/>
            <a:ext cx="418029" cy="7966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0556" y="2716448"/>
            <a:ext cx="481127" cy="749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2685958"/>
            <a:ext cx="378592" cy="733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0812" y="3404966"/>
            <a:ext cx="402254" cy="8202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0737" y="3460176"/>
            <a:ext cx="418029" cy="7098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94181" y="3446345"/>
            <a:ext cx="418029" cy="7966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21772" y="3475953"/>
            <a:ext cx="481127" cy="74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3438669"/>
            <a:ext cx="378592" cy="73352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247" y="4308145"/>
            <a:ext cx="418029" cy="7098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599" y="4239847"/>
            <a:ext cx="418029" cy="7966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1907" y="4298855"/>
            <a:ext cx="481127" cy="7492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7358" y="4271712"/>
            <a:ext cx="378592" cy="733522"/>
          </a:xfrm>
          <a:prstGeom prst="rect">
            <a:avLst/>
          </a:prstGeom>
        </p:spPr>
      </p:pic>
      <p:sp>
        <p:nvSpPr>
          <p:cNvPr id="23" name="Elipsa 4"/>
          <p:cNvSpPr/>
          <p:nvPr/>
        </p:nvSpPr>
        <p:spPr>
          <a:xfrm>
            <a:off x="2728082" y="4240120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Elipsa 6"/>
          <p:cNvSpPr/>
          <p:nvPr/>
        </p:nvSpPr>
        <p:spPr>
          <a:xfrm>
            <a:off x="1235228" y="4169123"/>
            <a:ext cx="595292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7" name="TextBox 46"/>
          <p:cNvSpPr txBox="1"/>
          <p:nvPr/>
        </p:nvSpPr>
        <p:spPr>
          <a:xfrm>
            <a:off x="977368" y="5167636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7368" y="59011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05191" y="5136594"/>
            <a:ext cx="402254" cy="82028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90268" y="5066225"/>
            <a:ext cx="418029" cy="7098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08398" y="5092557"/>
            <a:ext cx="418029" cy="79662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54697" y="5129258"/>
            <a:ext cx="481127" cy="7492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9651" y="5098827"/>
            <a:ext cx="378592" cy="7335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34409" y="5832349"/>
            <a:ext cx="402254" cy="82028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3235" y="5867428"/>
            <a:ext cx="418029" cy="70986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68467" y="5858390"/>
            <a:ext cx="418029" cy="79662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090" y="5893003"/>
            <a:ext cx="481127" cy="7492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3899" y="5917688"/>
            <a:ext cx="378592" cy="7335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5864" y="2685305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47335" y="5887131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714109" y="1254060"/>
            <a:ext cx="4002519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fails noncrossing monotonicity</a:t>
            </a:r>
            <a:endParaRPr lang="en-US" dirty="0"/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904" y="2846601"/>
            <a:ext cx="418029" cy="709861"/>
          </a:xfrm>
          <a:prstGeom prst="rect">
            <a:avLst/>
          </a:prstGeom>
        </p:spPr>
      </p:pic>
      <p:sp>
        <p:nvSpPr>
          <p:cNvPr id="65" name="Elipsa 4"/>
          <p:cNvSpPr/>
          <p:nvPr/>
        </p:nvSpPr>
        <p:spPr>
          <a:xfrm>
            <a:off x="3461621" y="4143844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6" name="Elipsa 4"/>
          <p:cNvSpPr/>
          <p:nvPr/>
        </p:nvSpPr>
        <p:spPr>
          <a:xfrm>
            <a:off x="2658469" y="4129174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7339" y="3818713"/>
            <a:ext cx="418029" cy="70986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1369" y="3762413"/>
            <a:ext cx="378592" cy="733522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5161941" y="3876736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score(     ,    )  = X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161941" y="2909145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score(     ,    )  = X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0754" y="433453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8104" y="2803220"/>
            <a:ext cx="418029" cy="79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08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2" grpId="0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11" y="4225972"/>
            <a:ext cx="402254" cy="820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en-US" dirty="0" err="1"/>
              <a:t>Noncrossing</a:t>
            </a:r>
            <a:r>
              <a:rPr lang="en-US" dirty="0"/>
              <a:t> monotonicity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954870" y="276038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4870" y="349392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6679" y="2699730"/>
            <a:ext cx="402254" cy="820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5864" y="2750315"/>
            <a:ext cx="418029" cy="709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900" y="2685305"/>
            <a:ext cx="418029" cy="7966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0556" y="2716448"/>
            <a:ext cx="481127" cy="749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2685958"/>
            <a:ext cx="378592" cy="733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0812" y="3404966"/>
            <a:ext cx="402254" cy="8202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0737" y="3460176"/>
            <a:ext cx="418029" cy="7098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94181" y="3446345"/>
            <a:ext cx="418029" cy="7966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21772" y="3475953"/>
            <a:ext cx="481127" cy="74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3438669"/>
            <a:ext cx="378592" cy="73352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247" y="4308145"/>
            <a:ext cx="418029" cy="7098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599" y="4239847"/>
            <a:ext cx="418029" cy="7966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1907" y="4298855"/>
            <a:ext cx="481127" cy="7492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7358" y="4271712"/>
            <a:ext cx="378592" cy="733522"/>
          </a:xfrm>
          <a:prstGeom prst="rect">
            <a:avLst/>
          </a:prstGeom>
        </p:spPr>
      </p:pic>
      <p:sp>
        <p:nvSpPr>
          <p:cNvPr id="23" name="Elipsa 4"/>
          <p:cNvSpPr/>
          <p:nvPr/>
        </p:nvSpPr>
        <p:spPr>
          <a:xfrm>
            <a:off x="2728082" y="4240120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Elipsa 6"/>
          <p:cNvSpPr/>
          <p:nvPr/>
        </p:nvSpPr>
        <p:spPr>
          <a:xfrm>
            <a:off x="1235228" y="4169123"/>
            <a:ext cx="595292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7" name="TextBox 46"/>
          <p:cNvSpPr txBox="1"/>
          <p:nvPr/>
        </p:nvSpPr>
        <p:spPr>
          <a:xfrm>
            <a:off x="977368" y="5167636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7368" y="59011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05191" y="5136594"/>
            <a:ext cx="402254" cy="82028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90268" y="5066225"/>
            <a:ext cx="418029" cy="7098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08398" y="5092557"/>
            <a:ext cx="418029" cy="79662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54697" y="5129258"/>
            <a:ext cx="481127" cy="7492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9651" y="5098827"/>
            <a:ext cx="378592" cy="7335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34409" y="5832349"/>
            <a:ext cx="402254" cy="82028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3235" y="5867428"/>
            <a:ext cx="418029" cy="70986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68467" y="5858390"/>
            <a:ext cx="418029" cy="79662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090" y="5893003"/>
            <a:ext cx="481127" cy="7492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3899" y="5917688"/>
            <a:ext cx="378592" cy="7335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5864" y="2685305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47335" y="5887131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714109" y="1254060"/>
            <a:ext cx="4002519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fails noncrossing monotonicity</a:t>
            </a:r>
            <a:endParaRPr lang="en-US" dirty="0"/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904" y="2846601"/>
            <a:ext cx="418029" cy="709861"/>
          </a:xfrm>
          <a:prstGeom prst="rect">
            <a:avLst/>
          </a:prstGeom>
        </p:spPr>
      </p:pic>
      <p:sp>
        <p:nvSpPr>
          <p:cNvPr id="65" name="Elipsa 4"/>
          <p:cNvSpPr/>
          <p:nvPr/>
        </p:nvSpPr>
        <p:spPr>
          <a:xfrm>
            <a:off x="3461621" y="4143844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6" name="Elipsa 4"/>
          <p:cNvSpPr/>
          <p:nvPr/>
        </p:nvSpPr>
        <p:spPr>
          <a:xfrm>
            <a:off x="2658469" y="4129174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7339" y="3818713"/>
            <a:ext cx="418029" cy="70986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1369" y="3762413"/>
            <a:ext cx="378592" cy="733522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5161941" y="3876736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score(     ,    )  = X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161941" y="2909145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score(     ,    )  = X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002923" y="3876735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+1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0754" y="433453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4" name="TextBox 3"/>
          <p:cNvSpPr txBox="1"/>
          <p:nvPr/>
        </p:nvSpPr>
        <p:spPr>
          <a:xfrm>
            <a:off x="4886326" y="4872108"/>
            <a:ext cx="38303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/>
              <a:t>The </a:t>
            </a:r>
            <a:r>
              <a:rPr lang="pl-PL" sz="2400" b="1" dirty="0">
                <a:solidFill>
                  <a:srgbClr val="FF0000"/>
                </a:solidFill>
              </a:rPr>
              <a:t>red</a:t>
            </a:r>
            <a:r>
              <a:rPr lang="pl-PL" sz="2400" dirty="0"/>
              <a:t> committee should keep winning, but it does not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8104" y="2803220"/>
            <a:ext cx="418029" cy="79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00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0.02378 -0.07546 C -0.02865 -0.09236 -0.03611 -0.10139 -0.04375 -0.10139 C -0.0526 -0.10139 -0.05972 -0.09236 -0.06458 -0.07546 L -0.08819 -1.11111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-50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02379 -0.07547 C -0.02865 -0.09236 -0.03611 -0.10139 -0.04375 -0.10139 C -0.05261 -0.10139 -0.05973 -0.09236 -0.06459 -0.07547 L -0.0882 3.7037E-6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-506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22222E-6 L -0.02378 -0.07547 C -0.02864 -0.09236 -0.03611 -0.10139 -0.04375 -0.10139 C -0.0526 -0.10139 -0.05972 -0.09236 -0.06458 -0.07547 L -0.08819 2.22222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-50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-0.00162 L 0.01319 0.05949 C 0.0177 0.07315 0.0243 0.08079 0.03142 0.08079 C 0.03941 0.08079 0.04566 0.07315 0.05017 0.05949 L 0.0717 -0.00162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3" y="412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66" grpId="0" animBg="1"/>
      <p:bldP spid="69" grpId="0"/>
      <p:bldP spid="4" grpId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11" y="4225972"/>
            <a:ext cx="402254" cy="820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en-US" dirty="0" err="1"/>
              <a:t>Noncrossing</a:t>
            </a:r>
            <a:r>
              <a:rPr lang="en-US" dirty="0"/>
              <a:t> monotonicity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954870" y="276038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4870" y="349392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6679" y="2699730"/>
            <a:ext cx="402254" cy="820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5864" y="2750315"/>
            <a:ext cx="418029" cy="709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900" y="2685305"/>
            <a:ext cx="418029" cy="7966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0556" y="2716448"/>
            <a:ext cx="481127" cy="749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2685958"/>
            <a:ext cx="378592" cy="733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0812" y="3404966"/>
            <a:ext cx="402254" cy="8202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0737" y="3460176"/>
            <a:ext cx="418029" cy="7098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94181" y="3446345"/>
            <a:ext cx="418029" cy="7966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21772" y="3475953"/>
            <a:ext cx="481127" cy="74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3438669"/>
            <a:ext cx="378592" cy="73352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5697" y="4288478"/>
            <a:ext cx="418029" cy="7098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599" y="4239847"/>
            <a:ext cx="418029" cy="7966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8659" y="4300024"/>
            <a:ext cx="481127" cy="7492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7358" y="4271712"/>
            <a:ext cx="378592" cy="733522"/>
          </a:xfrm>
          <a:prstGeom prst="rect">
            <a:avLst/>
          </a:prstGeom>
        </p:spPr>
      </p:pic>
      <p:sp>
        <p:nvSpPr>
          <p:cNvPr id="23" name="Elipsa 4"/>
          <p:cNvSpPr/>
          <p:nvPr/>
        </p:nvSpPr>
        <p:spPr>
          <a:xfrm>
            <a:off x="1921559" y="4251042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Elipsa 6"/>
          <p:cNvSpPr/>
          <p:nvPr/>
        </p:nvSpPr>
        <p:spPr>
          <a:xfrm>
            <a:off x="1235228" y="4169123"/>
            <a:ext cx="595292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7" name="TextBox 46"/>
          <p:cNvSpPr txBox="1"/>
          <p:nvPr/>
        </p:nvSpPr>
        <p:spPr>
          <a:xfrm>
            <a:off x="977368" y="5167636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7368" y="59011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05191" y="5136594"/>
            <a:ext cx="402254" cy="82028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90268" y="5066225"/>
            <a:ext cx="418029" cy="7098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08398" y="5092557"/>
            <a:ext cx="418029" cy="79662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54697" y="5129258"/>
            <a:ext cx="481127" cy="7492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9651" y="5098827"/>
            <a:ext cx="378592" cy="7335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34409" y="5832349"/>
            <a:ext cx="402254" cy="82028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3235" y="5867428"/>
            <a:ext cx="418029" cy="70986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68467" y="5858390"/>
            <a:ext cx="418029" cy="79662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090" y="5893003"/>
            <a:ext cx="481127" cy="7492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3899" y="5917688"/>
            <a:ext cx="378592" cy="7335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5864" y="2685305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47335" y="5887131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714109" y="1254060"/>
            <a:ext cx="4002519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fails noncrossing monotonicity</a:t>
            </a:r>
            <a:endParaRPr lang="en-US" dirty="0"/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904" y="2846601"/>
            <a:ext cx="418029" cy="709861"/>
          </a:xfrm>
          <a:prstGeom prst="rect">
            <a:avLst/>
          </a:prstGeom>
        </p:spPr>
      </p:pic>
      <p:sp>
        <p:nvSpPr>
          <p:cNvPr id="65" name="Elipsa 4"/>
          <p:cNvSpPr/>
          <p:nvPr/>
        </p:nvSpPr>
        <p:spPr>
          <a:xfrm>
            <a:off x="3461621" y="4143844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6" name="Elipsa 4"/>
          <p:cNvSpPr/>
          <p:nvPr/>
        </p:nvSpPr>
        <p:spPr>
          <a:xfrm>
            <a:off x="1851946" y="4140096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7339" y="3818713"/>
            <a:ext cx="418029" cy="70986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1369" y="3762413"/>
            <a:ext cx="378592" cy="733522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5161941" y="3876736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score(     ,    )  = X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161941" y="2909145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score(     ,    )  = X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002923" y="3876735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+1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86326" y="4872108"/>
            <a:ext cx="38303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/>
              <a:t>The </a:t>
            </a:r>
            <a:r>
              <a:rPr lang="pl-PL" sz="2400" b="1" dirty="0">
                <a:solidFill>
                  <a:srgbClr val="FF0000"/>
                </a:solidFill>
              </a:rPr>
              <a:t>red</a:t>
            </a:r>
            <a:r>
              <a:rPr lang="pl-PL" sz="2400" dirty="0"/>
              <a:t> committee should keep winning, but it does not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0754" y="433453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8104" y="2803220"/>
            <a:ext cx="418029" cy="79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23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60" grpId="0" animBg="1"/>
      <p:bldP spid="65" grpId="0" animBg="1"/>
      <p:bldP spid="66" grpId="0" animBg="1"/>
      <p:bldP spid="62" grpId="0"/>
      <p:bldP spid="61" grpId="0"/>
      <p:bldP spid="69" grpId="0"/>
      <p:bldP spid="4" grpId="0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Picture 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8104" y="2803220"/>
            <a:ext cx="418029" cy="7966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511" y="4225972"/>
            <a:ext cx="402254" cy="820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pl-PL" dirty="0"/>
              <a:t>Top-member</a:t>
            </a:r>
            <a:r>
              <a:rPr lang="en-US" dirty="0"/>
              <a:t> monotonicity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954870" y="276038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4870" y="349392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6679" y="2699730"/>
            <a:ext cx="402254" cy="820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5864" y="2750315"/>
            <a:ext cx="418029" cy="709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900" y="2685305"/>
            <a:ext cx="418029" cy="7966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0556" y="2716448"/>
            <a:ext cx="481127" cy="749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2685958"/>
            <a:ext cx="378592" cy="733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0812" y="3404966"/>
            <a:ext cx="402254" cy="8202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0737" y="3460176"/>
            <a:ext cx="418029" cy="7098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94181" y="3446345"/>
            <a:ext cx="418029" cy="7966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21772" y="3475953"/>
            <a:ext cx="481127" cy="74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3438669"/>
            <a:ext cx="378592" cy="73352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21639" y="1254060"/>
            <a:ext cx="4357396" cy="977254"/>
          </a:xfrm>
          <a:prstGeom prst="rect">
            <a:avLst/>
          </a:prstGeom>
          <a:solidFill>
            <a:srgbClr val="FEE2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Top-Member Monotonicity: </a:t>
            </a:r>
            <a:r>
              <a:rPr lang="pl-PL" dirty="0">
                <a:solidFill>
                  <a:schemeClr val="tx1"/>
                </a:solidFill>
              </a:rPr>
              <a:t>If the highest ranked member of the winning committee is moved forward, the committee still wins.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5697" y="4288478"/>
            <a:ext cx="418029" cy="7098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8599" y="4239847"/>
            <a:ext cx="418029" cy="7966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8659" y="4300024"/>
            <a:ext cx="481127" cy="7492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7358" y="4271712"/>
            <a:ext cx="378592" cy="733522"/>
          </a:xfrm>
          <a:prstGeom prst="rect">
            <a:avLst/>
          </a:prstGeom>
        </p:spPr>
      </p:pic>
      <p:sp>
        <p:nvSpPr>
          <p:cNvPr id="23" name="Elipsa 4"/>
          <p:cNvSpPr/>
          <p:nvPr/>
        </p:nvSpPr>
        <p:spPr>
          <a:xfrm>
            <a:off x="1921559" y="4251042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Elipsa 6"/>
          <p:cNvSpPr/>
          <p:nvPr/>
        </p:nvSpPr>
        <p:spPr>
          <a:xfrm>
            <a:off x="1235228" y="4169123"/>
            <a:ext cx="595292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7" name="TextBox 46"/>
          <p:cNvSpPr txBox="1"/>
          <p:nvPr/>
        </p:nvSpPr>
        <p:spPr>
          <a:xfrm>
            <a:off x="977368" y="5167636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7368" y="59011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05191" y="5136594"/>
            <a:ext cx="402254" cy="82028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90268" y="5066225"/>
            <a:ext cx="418029" cy="7098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08398" y="5092557"/>
            <a:ext cx="418029" cy="79662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54697" y="5129258"/>
            <a:ext cx="481127" cy="7492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9651" y="5098827"/>
            <a:ext cx="378592" cy="7335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34409" y="5832349"/>
            <a:ext cx="402254" cy="82028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3235" y="5867428"/>
            <a:ext cx="418029" cy="70986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68467" y="5858390"/>
            <a:ext cx="418029" cy="79662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090" y="5893003"/>
            <a:ext cx="481127" cy="7492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3899" y="5917688"/>
            <a:ext cx="378592" cy="7335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5864" y="2685305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47335" y="5887131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3904" y="2846601"/>
            <a:ext cx="418029" cy="709861"/>
          </a:xfrm>
          <a:prstGeom prst="rect">
            <a:avLst/>
          </a:prstGeom>
        </p:spPr>
      </p:pic>
      <p:sp>
        <p:nvSpPr>
          <p:cNvPr id="65" name="Elipsa 4"/>
          <p:cNvSpPr/>
          <p:nvPr/>
        </p:nvSpPr>
        <p:spPr>
          <a:xfrm>
            <a:off x="3378507" y="4108120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6" name="Elipsa 4"/>
          <p:cNvSpPr/>
          <p:nvPr/>
        </p:nvSpPr>
        <p:spPr>
          <a:xfrm>
            <a:off x="1176330" y="4091136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1369" y="3762413"/>
            <a:ext cx="378592" cy="733522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5161941" y="3876736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score(     ,    )  = X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161941" y="2909145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score</a:t>
            </a:r>
            <a:r>
              <a:rPr lang="pl-PL" sz="3200" dirty="0">
                <a:solidFill>
                  <a:srgbClr val="FF0000"/>
                </a:solidFill>
              </a:rPr>
              <a:t>(     ,    </a:t>
            </a:r>
            <a:r>
              <a:rPr lang="pl-PL" sz="3200" b="1" dirty="0">
                <a:solidFill>
                  <a:srgbClr val="FF0000"/>
                </a:solidFill>
              </a:rPr>
              <a:t>)  = X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874" y="3839492"/>
            <a:ext cx="418029" cy="79662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990754" y="433453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820126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65" grpId="0" animBg="1"/>
      <p:bldP spid="66" grpId="0" animBg="1"/>
      <p:bldP spid="62" grpId="0"/>
      <p:bldP spid="61" grpId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54870" y="276038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4870" y="349392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6679" y="2699730"/>
            <a:ext cx="402254" cy="820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5864" y="2750315"/>
            <a:ext cx="418029" cy="709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900" y="2685305"/>
            <a:ext cx="418029" cy="7966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0556" y="2716448"/>
            <a:ext cx="481127" cy="749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2685958"/>
            <a:ext cx="378592" cy="733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0812" y="3404966"/>
            <a:ext cx="402254" cy="8202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0737" y="3460176"/>
            <a:ext cx="418029" cy="7098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94181" y="3446345"/>
            <a:ext cx="418029" cy="7966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21772" y="3475953"/>
            <a:ext cx="481127" cy="74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3438669"/>
            <a:ext cx="378592" cy="7335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5864" y="2685305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77368" y="5167636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05191" y="5136594"/>
            <a:ext cx="402254" cy="82028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90268" y="5066225"/>
            <a:ext cx="418029" cy="7098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08398" y="5092557"/>
            <a:ext cx="418029" cy="79662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54697" y="5129258"/>
            <a:ext cx="481127" cy="7492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9651" y="5098827"/>
            <a:ext cx="378592" cy="73352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8104" y="2803220"/>
            <a:ext cx="418029" cy="7966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11" y="4225972"/>
            <a:ext cx="402254" cy="820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pl-PL" dirty="0"/>
              <a:t>Top-member</a:t>
            </a:r>
            <a:r>
              <a:rPr lang="en-US" dirty="0"/>
              <a:t> monotonicity</a:t>
            </a:r>
            <a:endParaRPr lang="he-IL" dirty="0"/>
          </a:p>
        </p:txBody>
      </p:sp>
      <p:sp>
        <p:nvSpPr>
          <p:cNvPr id="17" name="Rectangle 16"/>
          <p:cNvSpPr/>
          <p:nvPr/>
        </p:nvSpPr>
        <p:spPr>
          <a:xfrm>
            <a:off x="121639" y="1254060"/>
            <a:ext cx="4357396" cy="977254"/>
          </a:xfrm>
          <a:prstGeom prst="rect">
            <a:avLst/>
          </a:prstGeom>
          <a:solidFill>
            <a:srgbClr val="FEE2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Top-Member Monotonicity: </a:t>
            </a:r>
            <a:r>
              <a:rPr lang="pl-PL" dirty="0">
                <a:solidFill>
                  <a:schemeClr val="tx1"/>
                </a:solidFill>
              </a:rPr>
              <a:t>If the highest ranked member of the winning committee is moved forward, the committee still wins.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5697" y="4288478"/>
            <a:ext cx="418029" cy="7098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599" y="4239847"/>
            <a:ext cx="418029" cy="7966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8659" y="4300024"/>
            <a:ext cx="481127" cy="7492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7358" y="4271712"/>
            <a:ext cx="378592" cy="733522"/>
          </a:xfrm>
          <a:prstGeom prst="rect">
            <a:avLst/>
          </a:prstGeom>
        </p:spPr>
      </p:pic>
      <p:sp>
        <p:nvSpPr>
          <p:cNvPr id="23" name="Elipsa 4"/>
          <p:cNvSpPr/>
          <p:nvPr/>
        </p:nvSpPr>
        <p:spPr>
          <a:xfrm>
            <a:off x="1921559" y="4251042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Elipsa 6"/>
          <p:cNvSpPr/>
          <p:nvPr/>
        </p:nvSpPr>
        <p:spPr>
          <a:xfrm>
            <a:off x="1235228" y="4169123"/>
            <a:ext cx="595292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8" name="TextBox 47"/>
          <p:cNvSpPr txBox="1"/>
          <p:nvPr/>
        </p:nvSpPr>
        <p:spPr>
          <a:xfrm>
            <a:off x="977368" y="59011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34409" y="5832349"/>
            <a:ext cx="402254" cy="82028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3235" y="5867428"/>
            <a:ext cx="418029" cy="70986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68467" y="5858390"/>
            <a:ext cx="418029" cy="79662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090" y="5893003"/>
            <a:ext cx="481127" cy="7492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3899" y="5917688"/>
            <a:ext cx="378592" cy="733522"/>
          </a:xfrm>
          <a:prstGeom prst="rect">
            <a:avLst/>
          </a:prstGeom>
        </p:spPr>
      </p:pic>
      <p:sp>
        <p:nvSpPr>
          <p:cNvPr id="59" name="Rectangle 58"/>
          <p:cNvSpPr/>
          <p:nvPr/>
        </p:nvSpPr>
        <p:spPr>
          <a:xfrm>
            <a:off x="547335" y="5887131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714109" y="1254060"/>
            <a:ext cx="4002519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satisfies top-member monotonicity</a:t>
            </a:r>
            <a:endParaRPr lang="en-US" dirty="0"/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904" y="2846601"/>
            <a:ext cx="418029" cy="709861"/>
          </a:xfrm>
          <a:prstGeom prst="rect">
            <a:avLst/>
          </a:prstGeom>
        </p:spPr>
      </p:pic>
      <p:sp>
        <p:nvSpPr>
          <p:cNvPr id="65" name="Elipsa 4"/>
          <p:cNvSpPr/>
          <p:nvPr/>
        </p:nvSpPr>
        <p:spPr>
          <a:xfrm>
            <a:off x="3378507" y="4108120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6" name="Elipsa 4"/>
          <p:cNvSpPr/>
          <p:nvPr/>
        </p:nvSpPr>
        <p:spPr>
          <a:xfrm>
            <a:off x="1176330" y="4091136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1369" y="3762413"/>
            <a:ext cx="378592" cy="733522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5161941" y="3876736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score(     ,    )  = X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161941" y="2909145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score</a:t>
            </a:r>
            <a:r>
              <a:rPr lang="pl-PL" sz="3200" dirty="0">
                <a:solidFill>
                  <a:srgbClr val="FF0000"/>
                </a:solidFill>
              </a:rPr>
              <a:t>(     ,    </a:t>
            </a:r>
            <a:r>
              <a:rPr lang="pl-PL" sz="3200" b="1" dirty="0">
                <a:solidFill>
                  <a:srgbClr val="FF0000"/>
                </a:solidFill>
              </a:rPr>
              <a:t>)  = X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002923" y="3876735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+1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86326" y="5251988"/>
            <a:ext cx="38303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/>
              <a:t>The shift gives the same number of points to every committee where the candidate is top member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874" y="3839492"/>
            <a:ext cx="418029" cy="796621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7976695" y="2875401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+1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0754" y="433453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219417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111E-6 L -0.02048 -0.06921 C -0.02482 -0.08472 -0.03125 -0.09306 -0.03802 -0.09306 C -0.04566 -0.09306 -0.05173 -0.08472 -0.05607 -0.06921 L -0.07638 1.11111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19" y="-465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-0.02048 -0.06921 C -0.02482 -0.08472 -0.03125 -0.09306 -0.03802 -0.09306 C -0.04565 -0.09306 -0.05173 -0.08472 -0.05607 -0.06921 L -0.07638 7.40741E-7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19" y="-465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2222E-6 L -0.02049 -0.06921 C -0.02483 -0.08472 -0.03125 -0.09305 -0.03802 -0.09305 C -0.04566 -0.09305 -0.05174 -0.08472 -0.05608 -0.06921 L -0.07639 -2.22222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19" y="-465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46 L 0.02031 0.06643 C 0.02465 0.08125 0.03125 0.08935 0.03819 0.08935 C 0.046 0.08935 0.05225 0.08125 0.05659 0.06643 L 0.0776 0.00046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444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0" grpId="0" animBg="1"/>
      <p:bldP spid="66" grpId="0" animBg="1"/>
      <p:bldP spid="69" grpId="0"/>
      <p:bldP spid="4" grpId="0"/>
      <p:bldP spid="72" grpId="0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Oval 4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5" name="Rectangle: Rounded Corners 34"/>
          <p:cNvSpPr/>
          <p:nvPr/>
        </p:nvSpPr>
        <p:spPr>
          <a:xfrm>
            <a:off x="269875" y="5947392"/>
            <a:ext cx="4403380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02423" y="1225795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552257" y="3955205"/>
            <a:ext cx="1589925" cy="844650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  <a:gd name="connsiteX0" fmla="*/ 3170 w 1628256"/>
              <a:gd name="connsiteY0" fmla="*/ 69776 h 801017"/>
              <a:gd name="connsiteX1" fmla="*/ 1403403 w 1628256"/>
              <a:gd name="connsiteY1" fmla="*/ 0 h 801017"/>
              <a:gd name="connsiteX2" fmla="*/ 1628256 w 1628256"/>
              <a:gd name="connsiteY2" fmla="*/ 801017 h 801017"/>
              <a:gd name="connsiteX3" fmla="*/ 0 w 1628256"/>
              <a:gd name="connsiteY3" fmla="*/ 756046 h 801017"/>
              <a:gd name="connsiteX4" fmla="*/ 3170 w 1628256"/>
              <a:gd name="connsiteY4" fmla="*/ 69776 h 801017"/>
              <a:gd name="connsiteX0" fmla="*/ 3170 w 1628256"/>
              <a:gd name="connsiteY0" fmla="*/ 2080 h 733321"/>
              <a:gd name="connsiteX1" fmla="*/ 1368234 w 1628256"/>
              <a:gd name="connsiteY1" fmla="*/ 11897 h 733321"/>
              <a:gd name="connsiteX2" fmla="*/ 1628256 w 1628256"/>
              <a:gd name="connsiteY2" fmla="*/ 733321 h 733321"/>
              <a:gd name="connsiteX3" fmla="*/ 0 w 1628256"/>
              <a:gd name="connsiteY3" fmla="*/ 688350 h 733321"/>
              <a:gd name="connsiteX4" fmla="*/ 3170 w 1628256"/>
              <a:gd name="connsiteY4" fmla="*/ 2080 h 733321"/>
              <a:gd name="connsiteX0" fmla="*/ 3170 w 1628256"/>
              <a:gd name="connsiteY0" fmla="*/ 216623 h 947864"/>
              <a:gd name="connsiteX1" fmla="*/ 533958 w 1628256"/>
              <a:gd name="connsiteY1" fmla="*/ 18 h 947864"/>
              <a:gd name="connsiteX2" fmla="*/ 1368234 w 1628256"/>
              <a:gd name="connsiteY2" fmla="*/ 226440 h 947864"/>
              <a:gd name="connsiteX3" fmla="*/ 1628256 w 1628256"/>
              <a:gd name="connsiteY3" fmla="*/ 947864 h 947864"/>
              <a:gd name="connsiteX4" fmla="*/ 0 w 1628256"/>
              <a:gd name="connsiteY4" fmla="*/ 902893 h 947864"/>
              <a:gd name="connsiteX5" fmla="*/ 3170 w 1628256"/>
              <a:gd name="connsiteY5" fmla="*/ 216623 h 947864"/>
              <a:gd name="connsiteX0" fmla="*/ 8 w 1625094"/>
              <a:gd name="connsiteY0" fmla="*/ 216623 h 947864"/>
              <a:gd name="connsiteX1" fmla="*/ 530796 w 1625094"/>
              <a:gd name="connsiteY1" fmla="*/ 18 h 947864"/>
              <a:gd name="connsiteX2" fmla="*/ 1365072 w 1625094"/>
              <a:gd name="connsiteY2" fmla="*/ 226440 h 947864"/>
              <a:gd name="connsiteX3" fmla="*/ 1625094 w 1625094"/>
              <a:gd name="connsiteY3" fmla="*/ 947864 h 947864"/>
              <a:gd name="connsiteX4" fmla="*/ 102346 w 1625094"/>
              <a:gd name="connsiteY4" fmla="*/ 793595 h 947864"/>
              <a:gd name="connsiteX5" fmla="*/ 8 w 1625094"/>
              <a:gd name="connsiteY5" fmla="*/ 216623 h 947864"/>
              <a:gd name="connsiteX0" fmla="*/ 8 w 1418972"/>
              <a:gd name="connsiteY0" fmla="*/ 216623 h 874999"/>
              <a:gd name="connsiteX1" fmla="*/ 530796 w 1418972"/>
              <a:gd name="connsiteY1" fmla="*/ 18 h 874999"/>
              <a:gd name="connsiteX2" fmla="*/ 1365072 w 1418972"/>
              <a:gd name="connsiteY2" fmla="*/ 226440 h 874999"/>
              <a:gd name="connsiteX3" fmla="*/ 1378909 w 1418972"/>
              <a:gd name="connsiteY3" fmla="*/ 874999 h 874999"/>
              <a:gd name="connsiteX4" fmla="*/ 102346 w 1418972"/>
              <a:gd name="connsiteY4" fmla="*/ 793595 h 874999"/>
              <a:gd name="connsiteX5" fmla="*/ 8 w 1418972"/>
              <a:gd name="connsiteY5" fmla="*/ 216623 h 874999"/>
              <a:gd name="connsiteX0" fmla="*/ 8 w 1589925"/>
              <a:gd name="connsiteY0" fmla="*/ 216623 h 874999"/>
              <a:gd name="connsiteX1" fmla="*/ 530796 w 1589925"/>
              <a:gd name="connsiteY1" fmla="*/ 18 h 874999"/>
              <a:gd name="connsiteX2" fmla="*/ 1365072 w 1589925"/>
              <a:gd name="connsiteY2" fmla="*/ 226440 h 874999"/>
              <a:gd name="connsiteX3" fmla="*/ 1589925 w 1589925"/>
              <a:gd name="connsiteY3" fmla="*/ 874999 h 874999"/>
              <a:gd name="connsiteX4" fmla="*/ 102346 w 1589925"/>
              <a:gd name="connsiteY4" fmla="*/ 793595 h 874999"/>
              <a:gd name="connsiteX5" fmla="*/ 8 w 1589925"/>
              <a:gd name="connsiteY5" fmla="*/ 216623 h 874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89925" h="874999">
                <a:moveTo>
                  <a:pt x="8" y="216623"/>
                </a:moveTo>
                <a:cubicBezTo>
                  <a:pt x="100724" y="105613"/>
                  <a:pt x="303285" y="-1618"/>
                  <a:pt x="530796" y="18"/>
                </a:cubicBezTo>
                <a:cubicBezTo>
                  <a:pt x="758307" y="1654"/>
                  <a:pt x="1194412" y="107935"/>
                  <a:pt x="1365072" y="226440"/>
                </a:cubicBezTo>
                <a:cubicBezTo>
                  <a:pt x="1509976" y="488449"/>
                  <a:pt x="1519971" y="598000"/>
                  <a:pt x="1589925" y="874999"/>
                </a:cubicBezTo>
                <a:lnTo>
                  <a:pt x="102346" y="793595"/>
                </a:lnTo>
                <a:cubicBezTo>
                  <a:pt x="103403" y="564838"/>
                  <a:pt x="-1049" y="445380"/>
                  <a:pt x="8" y="216623"/>
                </a:cubicBezTo>
                <a:close/>
              </a:path>
            </a:pathLst>
          </a:cu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0070C0"/>
                </a:solidFill>
              </a:rPr>
              <a:t>noncrossing monotone</a:t>
            </a:r>
          </a:p>
        </p:txBody>
      </p:sp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pl-PL" dirty="0"/>
              <a:t>Top-member</a:t>
            </a:r>
            <a:r>
              <a:rPr lang="en-US" dirty="0"/>
              <a:t> monotonicity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81046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0" grpId="0" animBg="1"/>
      <p:bldP spid="46" grpId="0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5" name="Rectangle: Rounded Corners 34"/>
          <p:cNvSpPr/>
          <p:nvPr/>
        </p:nvSpPr>
        <p:spPr>
          <a:xfrm>
            <a:off x="269875" y="5947392"/>
            <a:ext cx="4403380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02423" y="2595958"/>
            <a:ext cx="4357396" cy="977254"/>
          </a:xfrm>
          <a:prstGeom prst="rect">
            <a:avLst/>
          </a:prstGeom>
          <a:solidFill>
            <a:srgbClr val="FEE2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Top-Member Monotonicity: </a:t>
            </a:r>
            <a:r>
              <a:rPr lang="pl-PL" dirty="0">
                <a:solidFill>
                  <a:schemeClr val="tx1"/>
                </a:solidFill>
              </a:rPr>
              <a:t>If the highest ranked member of the winning committee is moved forward, the committee still wins.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02423" y="1225795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sp>
        <p:nvSpPr>
          <p:cNvPr id="41" name="Oval 40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TextBox 41"/>
          <p:cNvSpPr txBox="1"/>
          <p:nvPr/>
        </p:nvSpPr>
        <p:spPr>
          <a:xfrm>
            <a:off x="5552257" y="3955205"/>
            <a:ext cx="1589925" cy="844650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  <a:gd name="connsiteX0" fmla="*/ 3170 w 1628256"/>
              <a:gd name="connsiteY0" fmla="*/ 69776 h 801017"/>
              <a:gd name="connsiteX1" fmla="*/ 1403403 w 1628256"/>
              <a:gd name="connsiteY1" fmla="*/ 0 h 801017"/>
              <a:gd name="connsiteX2" fmla="*/ 1628256 w 1628256"/>
              <a:gd name="connsiteY2" fmla="*/ 801017 h 801017"/>
              <a:gd name="connsiteX3" fmla="*/ 0 w 1628256"/>
              <a:gd name="connsiteY3" fmla="*/ 756046 h 801017"/>
              <a:gd name="connsiteX4" fmla="*/ 3170 w 1628256"/>
              <a:gd name="connsiteY4" fmla="*/ 69776 h 801017"/>
              <a:gd name="connsiteX0" fmla="*/ 3170 w 1628256"/>
              <a:gd name="connsiteY0" fmla="*/ 2080 h 733321"/>
              <a:gd name="connsiteX1" fmla="*/ 1368234 w 1628256"/>
              <a:gd name="connsiteY1" fmla="*/ 11897 h 733321"/>
              <a:gd name="connsiteX2" fmla="*/ 1628256 w 1628256"/>
              <a:gd name="connsiteY2" fmla="*/ 733321 h 733321"/>
              <a:gd name="connsiteX3" fmla="*/ 0 w 1628256"/>
              <a:gd name="connsiteY3" fmla="*/ 688350 h 733321"/>
              <a:gd name="connsiteX4" fmla="*/ 3170 w 1628256"/>
              <a:gd name="connsiteY4" fmla="*/ 2080 h 733321"/>
              <a:gd name="connsiteX0" fmla="*/ 3170 w 1628256"/>
              <a:gd name="connsiteY0" fmla="*/ 216623 h 947864"/>
              <a:gd name="connsiteX1" fmla="*/ 533958 w 1628256"/>
              <a:gd name="connsiteY1" fmla="*/ 18 h 947864"/>
              <a:gd name="connsiteX2" fmla="*/ 1368234 w 1628256"/>
              <a:gd name="connsiteY2" fmla="*/ 226440 h 947864"/>
              <a:gd name="connsiteX3" fmla="*/ 1628256 w 1628256"/>
              <a:gd name="connsiteY3" fmla="*/ 947864 h 947864"/>
              <a:gd name="connsiteX4" fmla="*/ 0 w 1628256"/>
              <a:gd name="connsiteY4" fmla="*/ 902893 h 947864"/>
              <a:gd name="connsiteX5" fmla="*/ 3170 w 1628256"/>
              <a:gd name="connsiteY5" fmla="*/ 216623 h 947864"/>
              <a:gd name="connsiteX0" fmla="*/ 8 w 1625094"/>
              <a:gd name="connsiteY0" fmla="*/ 216623 h 947864"/>
              <a:gd name="connsiteX1" fmla="*/ 530796 w 1625094"/>
              <a:gd name="connsiteY1" fmla="*/ 18 h 947864"/>
              <a:gd name="connsiteX2" fmla="*/ 1365072 w 1625094"/>
              <a:gd name="connsiteY2" fmla="*/ 226440 h 947864"/>
              <a:gd name="connsiteX3" fmla="*/ 1625094 w 1625094"/>
              <a:gd name="connsiteY3" fmla="*/ 947864 h 947864"/>
              <a:gd name="connsiteX4" fmla="*/ 102346 w 1625094"/>
              <a:gd name="connsiteY4" fmla="*/ 793595 h 947864"/>
              <a:gd name="connsiteX5" fmla="*/ 8 w 1625094"/>
              <a:gd name="connsiteY5" fmla="*/ 216623 h 947864"/>
              <a:gd name="connsiteX0" fmla="*/ 8 w 1418972"/>
              <a:gd name="connsiteY0" fmla="*/ 216623 h 874999"/>
              <a:gd name="connsiteX1" fmla="*/ 530796 w 1418972"/>
              <a:gd name="connsiteY1" fmla="*/ 18 h 874999"/>
              <a:gd name="connsiteX2" fmla="*/ 1365072 w 1418972"/>
              <a:gd name="connsiteY2" fmla="*/ 226440 h 874999"/>
              <a:gd name="connsiteX3" fmla="*/ 1378909 w 1418972"/>
              <a:gd name="connsiteY3" fmla="*/ 874999 h 874999"/>
              <a:gd name="connsiteX4" fmla="*/ 102346 w 1418972"/>
              <a:gd name="connsiteY4" fmla="*/ 793595 h 874999"/>
              <a:gd name="connsiteX5" fmla="*/ 8 w 1418972"/>
              <a:gd name="connsiteY5" fmla="*/ 216623 h 874999"/>
              <a:gd name="connsiteX0" fmla="*/ 8 w 1589925"/>
              <a:gd name="connsiteY0" fmla="*/ 216623 h 874999"/>
              <a:gd name="connsiteX1" fmla="*/ 530796 w 1589925"/>
              <a:gd name="connsiteY1" fmla="*/ 18 h 874999"/>
              <a:gd name="connsiteX2" fmla="*/ 1365072 w 1589925"/>
              <a:gd name="connsiteY2" fmla="*/ 226440 h 874999"/>
              <a:gd name="connsiteX3" fmla="*/ 1589925 w 1589925"/>
              <a:gd name="connsiteY3" fmla="*/ 874999 h 874999"/>
              <a:gd name="connsiteX4" fmla="*/ 102346 w 1589925"/>
              <a:gd name="connsiteY4" fmla="*/ 793595 h 874999"/>
              <a:gd name="connsiteX5" fmla="*/ 8 w 1589925"/>
              <a:gd name="connsiteY5" fmla="*/ 216623 h 874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89925" h="874999">
                <a:moveTo>
                  <a:pt x="8" y="216623"/>
                </a:moveTo>
                <a:cubicBezTo>
                  <a:pt x="100724" y="105613"/>
                  <a:pt x="303285" y="-1618"/>
                  <a:pt x="530796" y="18"/>
                </a:cubicBezTo>
                <a:cubicBezTo>
                  <a:pt x="758307" y="1654"/>
                  <a:pt x="1194412" y="107935"/>
                  <a:pt x="1365072" y="226440"/>
                </a:cubicBezTo>
                <a:cubicBezTo>
                  <a:pt x="1509976" y="488449"/>
                  <a:pt x="1519971" y="598000"/>
                  <a:pt x="1589925" y="874999"/>
                </a:cubicBezTo>
                <a:lnTo>
                  <a:pt x="102346" y="793595"/>
                </a:lnTo>
                <a:cubicBezTo>
                  <a:pt x="103403" y="564838"/>
                  <a:pt x="-1049" y="445380"/>
                  <a:pt x="8" y="216623"/>
                </a:cubicBezTo>
                <a:close/>
              </a:path>
            </a:pathLst>
          </a:cu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0070C0"/>
                </a:solidFill>
              </a:rPr>
              <a:t>noncrossing monotone</a:t>
            </a:r>
          </a:p>
        </p:txBody>
      </p:sp>
      <p:sp>
        <p:nvSpPr>
          <p:cNvPr id="43" name="Oval 42"/>
          <p:cNvSpPr/>
          <p:nvPr/>
        </p:nvSpPr>
        <p:spPr>
          <a:xfrm rot="5574115">
            <a:off x="4525659" y="2583464"/>
            <a:ext cx="4526373" cy="3160263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1945418"/>
              <a:gd name="connsiteY0" fmla="*/ 1318432 h 2613478"/>
              <a:gd name="connsiteX1" fmla="*/ 1026042 w 1945418"/>
              <a:gd name="connsiteY1" fmla="*/ 32833 h 2613478"/>
              <a:gd name="connsiteX2" fmla="*/ 1945418 w 1945418"/>
              <a:gd name="connsiteY2" fmla="*/ 733422 h 2613478"/>
              <a:gd name="connsiteX3" fmla="*/ 1026042 w 1945418"/>
              <a:gd name="connsiteY3" fmla="*/ 2604031 h 2613478"/>
              <a:gd name="connsiteX4" fmla="*/ 0 w 1945418"/>
              <a:gd name="connsiteY4" fmla="*/ 1318432 h 2613478"/>
              <a:gd name="connsiteX0" fmla="*/ 0 w 1945418"/>
              <a:gd name="connsiteY0" fmla="*/ 1318432 h 2613478"/>
              <a:gd name="connsiteX1" fmla="*/ 1026042 w 1945418"/>
              <a:gd name="connsiteY1" fmla="*/ 32833 h 2613478"/>
              <a:gd name="connsiteX2" fmla="*/ 1945418 w 1945418"/>
              <a:gd name="connsiteY2" fmla="*/ 733422 h 2613478"/>
              <a:gd name="connsiteX3" fmla="*/ 1026042 w 1945418"/>
              <a:gd name="connsiteY3" fmla="*/ 2604031 h 2613478"/>
              <a:gd name="connsiteX4" fmla="*/ 0 w 1945418"/>
              <a:gd name="connsiteY4" fmla="*/ 1318432 h 2613478"/>
              <a:gd name="connsiteX0" fmla="*/ 0 w 1945418"/>
              <a:gd name="connsiteY0" fmla="*/ 1299256 h 2594302"/>
              <a:gd name="connsiteX1" fmla="*/ 1026042 w 1945418"/>
              <a:gd name="connsiteY1" fmla="*/ 13657 h 2594302"/>
              <a:gd name="connsiteX2" fmla="*/ 1945418 w 1945418"/>
              <a:gd name="connsiteY2" fmla="*/ 714246 h 2594302"/>
              <a:gd name="connsiteX3" fmla="*/ 1026042 w 1945418"/>
              <a:gd name="connsiteY3" fmla="*/ 2584855 h 2594302"/>
              <a:gd name="connsiteX4" fmla="*/ 0 w 1945418"/>
              <a:gd name="connsiteY4" fmla="*/ 1299256 h 2594302"/>
              <a:gd name="connsiteX0" fmla="*/ 0 w 1945418"/>
              <a:gd name="connsiteY0" fmla="*/ 1285635 h 2580681"/>
              <a:gd name="connsiteX1" fmla="*/ 1026042 w 1945418"/>
              <a:gd name="connsiteY1" fmla="*/ 36 h 2580681"/>
              <a:gd name="connsiteX2" fmla="*/ 1945418 w 1945418"/>
              <a:gd name="connsiteY2" fmla="*/ 700625 h 2580681"/>
              <a:gd name="connsiteX3" fmla="*/ 1026042 w 1945418"/>
              <a:gd name="connsiteY3" fmla="*/ 2571234 h 2580681"/>
              <a:gd name="connsiteX4" fmla="*/ 0 w 1945418"/>
              <a:gd name="connsiteY4" fmla="*/ 1285635 h 2580681"/>
              <a:gd name="connsiteX0" fmla="*/ 0 w 3677072"/>
              <a:gd name="connsiteY0" fmla="*/ 1285635 h 2583845"/>
              <a:gd name="connsiteX1" fmla="*/ 1026042 w 3677072"/>
              <a:gd name="connsiteY1" fmla="*/ 36 h 2583845"/>
              <a:gd name="connsiteX2" fmla="*/ 1945418 w 3677072"/>
              <a:gd name="connsiteY2" fmla="*/ 700625 h 2583845"/>
              <a:gd name="connsiteX3" fmla="*/ 3667680 w 3677072"/>
              <a:gd name="connsiteY3" fmla="*/ 595711 h 2583845"/>
              <a:gd name="connsiteX4" fmla="*/ 1026042 w 3677072"/>
              <a:gd name="connsiteY4" fmla="*/ 2571234 h 2583845"/>
              <a:gd name="connsiteX5" fmla="*/ 0 w 3677072"/>
              <a:gd name="connsiteY5" fmla="*/ 1285635 h 2583845"/>
              <a:gd name="connsiteX0" fmla="*/ 0 w 3678506"/>
              <a:gd name="connsiteY0" fmla="*/ 1285635 h 2583845"/>
              <a:gd name="connsiteX1" fmla="*/ 1026042 w 3678506"/>
              <a:gd name="connsiteY1" fmla="*/ 36 h 2583845"/>
              <a:gd name="connsiteX2" fmla="*/ 1945418 w 3678506"/>
              <a:gd name="connsiteY2" fmla="*/ 700625 h 2583845"/>
              <a:gd name="connsiteX3" fmla="*/ 3667680 w 3678506"/>
              <a:gd name="connsiteY3" fmla="*/ 595711 h 2583845"/>
              <a:gd name="connsiteX4" fmla="*/ 1026042 w 3678506"/>
              <a:gd name="connsiteY4" fmla="*/ 2571234 h 2583845"/>
              <a:gd name="connsiteX5" fmla="*/ 0 w 3678506"/>
              <a:gd name="connsiteY5" fmla="*/ 1285635 h 2583845"/>
              <a:gd name="connsiteX0" fmla="*/ 0 w 3818961"/>
              <a:gd name="connsiteY0" fmla="*/ 1285635 h 2581198"/>
              <a:gd name="connsiteX1" fmla="*/ 1026042 w 3818961"/>
              <a:gd name="connsiteY1" fmla="*/ 36 h 2581198"/>
              <a:gd name="connsiteX2" fmla="*/ 1945418 w 3818961"/>
              <a:gd name="connsiteY2" fmla="*/ 700625 h 2581198"/>
              <a:gd name="connsiteX3" fmla="*/ 3808997 w 3818961"/>
              <a:gd name="connsiteY3" fmla="*/ 682671 h 2581198"/>
              <a:gd name="connsiteX4" fmla="*/ 1026042 w 3818961"/>
              <a:gd name="connsiteY4" fmla="*/ 2571234 h 2581198"/>
              <a:gd name="connsiteX5" fmla="*/ 0 w 3818961"/>
              <a:gd name="connsiteY5" fmla="*/ 1285635 h 2581198"/>
              <a:gd name="connsiteX0" fmla="*/ 0 w 3848213"/>
              <a:gd name="connsiteY0" fmla="*/ 1285635 h 2841723"/>
              <a:gd name="connsiteX1" fmla="*/ 1026042 w 3848213"/>
              <a:gd name="connsiteY1" fmla="*/ 36 h 2841723"/>
              <a:gd name="connsiteX2" fmla="*/ 1945418 w 3848213"/>
              <a:gd name="connsiteY2" fmla="*/ 700625 h 2841723"/>
              <a:gd name="connsiteX3" fmla="*/ 3808997 w 3848213"/>
              <a:gd name="connsiteY3" fmla="*/ 682671 h 2841723"/>
              <a:gd name="connsiteX4" fmla="*/ 3157006 w 3848213"/>
              <a:gd name="connsiteY4" fmla="*/ 2675221 h 2841723"/>
              <a:gd name="connsiteX5" fmla="*/ 1026042 w 3848213"/>
              <a:gd name="connsiteY5" fmla="*/ 2571234 h 2841723"/>
              <a:gd name="connsiteX6" fmla="*/ 0 w 3848213"/>
              <a:gd name="connsiteY6" fmla="*/ 1285635 h 2841723"/>
              <a:gd name="connsiteX0" fmla="*/ 0 w 3704753"/>
              <a:gd name="connsiteY0" fmla="*/ 1285635 h 2841723"/>
              <a:gd name="connsiteX1" fmla="*/ 1026042 w 3704753"/>
              <a:gd name="connsiteY1" fmla="*/ 36 h 2841723"/>
              <a:gd name="connsiteX2" fmla="*/ 1945418 w 3704753"/>
              <a:gd name="connsiteY2" fmla="*/ 700625 h 2841723"/>
              <a:gd name="connsiteX3" fmla="*/ 3648998 w 3704753"/>
              <a:gd name="connsiteY3" fmla="*/ 733565 h 2841723"/>
              <a:gd name="connsiteX4" fmla="*/ 3157006 w 3704753"/>
              <a:gd name="connsiteY4" fmla="*/ 2675221 h 2841723"/>
              <a:gd name="connsiteX5" fmla="*/ 1026042 w 3704753"/>
              <a:gd name="connsiteY5" fmla="*/ 2571234 h 2841723"/>
              <a:gd name="connsiteX6" fmla="*/ 0 w 3704753"/>
              <a:gd name="connsiteY6" fmla="*/ 1285635 h 2841723"/>
              <a:gd name="connsiteX0" fmla="*/ 0 w 3704753"/>
              <a:gd name="connsiteY0" fmla="*/ 1285635 h 2841723"/>
              <a:gd name="connsiteX1" fmla="*/ 1026042 w 3704753"/>
              <a:gd name="connsiteY1" fmla="*/ 36 h 2841723"/>
              <a:gd name="connsiteX2" fmla="*/ 1945418 w 3704753"/>
              <a:gd name="connsiteY2" fmla="*/ 700625 h 2841723"/>
              <a:gd name="connsiteX3" fmla="*/ 3648998 w 3704753"/>
              <a:gd name="connsiteY3" fmla="*/ 733565 h 2841723"/>
              <a:gd name="connsiteX4" fmla="*/ 3157006 w 3704753"/>
              <a:gd name="connsiteY4" fmla="*/ 2675221 h 2841723"/>
              <a:gd name="connsiteX5" fmla="*/ 1026042 w 3704753"/>
              <a:gd name="connsiteY5" fmla="*/ 2571234 h 2841723"/>
              <a:gd name="connsiteX6" fmla="*/ 0 w 3704753"/>
              <a:gd name="connsiteY6" fmla="*/ 1285635 h 2841723"/>
              <a:gd name="connsiteX0" fmla="*/ 0 w 3687426"/>
              <a:gd name="connsiteY0" fmla="*/ 1285635 h 2953503"/>
              <a:gd name="connsiteX1" fmla="*/ 1026042 w 3687426"/>
              <a:gd name="connsiteY1" fmla="*/ 36 h 2953503"/>
              <a:gd name="connsiteX2" fmla="*/ 1945418 w 3687426"/>
              <a:gd name="connsiteY2" fmla="*/ 700625 h 2953503"/>
              <a:gd name="connsiteX3" fmla="*/ 3648998 w 3687426"/>
              <a:gd name="connsiteY3" fmla="*/ 733565 h 2953503"/>
              <a:gd name="connsiteX4" fmla="*/ 3157006 w 3687426"/>
              <a:gd name="connsiteY4" fmla="*/ 2675221 h 2953503"/>
              <a:gd name="connsiteX5" fmla="*/ 1724137 w 3687426"/>
              <a:gd name="connsiteY5" fmla="*/ 2936103 h 2953503"/>
              <a:gd name="connsiteX6" fmla="*/ 1026042 w 3687426"/>
              <a:gd name="connsiteY6" fmla="*/ 2571234 h 2953503"/>
              <a:gd name="connsiteX7" fmla="*/ 0 w 3687426"/>
              <a:gd name="connsiteY7" fmla="*/ 1285635 h 2953503"/>
              <a:gd name="connsiteX0" fmla="*/ 0 w 3687426"/>
              <a:gd name="connsiteY0" fmla="*/ 1285635 h 2953503"/>
              <a:gd name="connsiteX1" fmla="*/ 1026042 w 3687426"/>
              <a:gd name="connsiteY1" fmla="*/ 36 h 2953503"/>
              <a:gd name="connsiteX2" fmla="*/ 1945418 w 3687426"/>
              <a:gd name="connsiteY2" fmla="*/ 700625 h 2953503"/>
              <a:gd name="connsiteX3" fmla="*/ 3648998 w 3687426"/>
              <a:gd name="connsiteY3" fmla="*/ 733565 h 2953503"/>
              <a:gd name="connsiteX4" fmla="*/ 3157006 w 3687426"/>
              <a:gd name="connsiteY4" fmla="*/ 2675221 h 2953503"/>
              <a:gd name="connsiteX5" fmla="*/ 1724137 w 3687426"/>
              <a:gd name="connsiteY5" fmla="*/ 2936103 h 2953503"/>
              <a:gd name="connsiteX6" fmla="*/ 1026042 w 3687426"/>
              <a:gd name="connsiteY6" fmla="*/ 2571234 h 2953503"/>
              <a:gd name="connsiteX7" fmla="*/ 0 w 3687426"/>
              <a:gd name="connsiteY7" fmla="*/ 1285635 h 2953503"/>
              <a:gd name="connsiteX0" fmla="*/ 0 w 3687426"/>
              <a:gd name="connsiteY0" fmla="*/ 1285635 h 2953503"/>
              <a:gd name="connsiteX1" fmla="*/ 1026042 w 3687426"/>
              <a:gd name="connsiteY1" fmla="*/ 36 h 2953503"/>
              <a:gd name="connsiteX2" fmla="*/ 1945418 w 3687426"/>
              <a:gd name="connsiteY2" fmla="*/ 700625 h 2953503"/>
              <a:gd name="connsiteX3" fmla="*/ 3648998 w 3687426"/>
              <a:gd name="connsiteY3" fmla="*/ 733565 h 2953503"/>
              <a:gd name="connsiteX4" fmla="*/ 3157006 w 3687426"/>
              <a:gd name="connsiteY4" fmla="*/ 2675221 h 2953503"/>
              <a:gd name="connsiteX5" fmla="*/ 1724137 w 3687426"/>
              <a:gd name="connsiteY5" fmla="*/ 2936103 h 2953503"/>
              <a:gd name="connsiteX6" fmla="*/ 1026042 w 3687426"/>
              <a:gd name="connsiteY6" fmla="*/ 2571234 h 2953503"/>
              <a:gd name="connsiteX7" fmla="*/ 0 w 3687426"/>
              <a:gd name="connsiteY7" fmla="*/ 1285635 h 2953503"/>
              <a:gd name="connsiteX0" fmla="*/ 0 w 3687426"/>
              <a:gd name="connsiteY0" fmla="*/ 1285635 h 2953503"/>
              <a:gd name="connsiteX1" fmla="*/ 1026042 w 3687426"/>
              <a:gd name="connsiteY1" fmla="*/ 36 h 2953503"/>
              <a:gd name="connsiteX2" fmla="*/ 1945418 w 3687426"/>
              <a:gd name="connsiteY2" fmla="*/ 700625 h 2953503"/>
              <a:gd name="connsiteX3" fmla="*/ 3648998 w 3687426"/>
              <a:gd name="connsiteY3" fmla="*/ 733565 h 2953503"/>
              <a:gd name="connsiteX4" fmla="*/ 3157006 w 3687426"/>
              <a:gd name="connsiteY4" fmla="*/ 2675221 h 2953503"/>
              <a:gd name="connsiteX5" fmla="*/ 1724137 w 3687426"/>
              <a:gd name="connsiteY5" fmla="*/ 2936103 h 2953503"/>
              <a:gd name="connsiteX6" fmla="*/ 1026042 w 3687426"/>
              <a:gd name="connsiteY6" fmla="*/ 2571234 h 2953503"/>
              <a:gd name="connsiteX7" fmla="*/ 0 w 3687426"/>
              <a:gd name="connsiteY7" fmla="*/ 1285635 h 2953503"/>
              <a:gd name="connsiteX0" fmla="*/ 838947 w 4526373"/>
              <a:gd name="connsiteY0" fmla="*/ 1533765 h 3201633"/>
              <a:gd name="connsiteX1" fmla="*/ 27293 w 4526373"/>
              <a:gd name="connsiteY1" fmla="*/ 86876 h 3201633"/>
              <a:gd name="connsiteX2" fmla="*/ 1864989 w 4526373"/>
              <a:gd name="connsiteY2" fmla="*/ 248166 h 3201633"/>
              <a:gd name="connsiteX3" fmla="*/ 2784365 w 4526373"/>
              <a:gd name="connsiteY3" fmla="*/ 948755 h 3201633"/>
              <a:gd name="connsiteX4" fmla="*/ 4487945 w 4526373"/>
              <a:gd name="connsiteY4" fmla="*/ 981695 h 3201633"/>
              <a:gd name="connsiteX5" fmla="*/ 3995953 w 4526373"/>
              <a:gd name="connsiteY5" fmla="*/ 2923351 h 3201633"/>
              <a:gd name="connsiteX6" fmla="*/ 2563084 w 4526373"/>
              <a:gd name="connsiteY6" fmla="*/ 3184233 h 3201633"/>
              <a:gd name="connsiteX7" fmla="*/ 1864989 w 4526373"/>
              <a:gd name="connsiteY7" fmla="*/ 2819364 h 3201633"/>
              <a:gd name="connsiteX8" fmla="*/ 838947 w 4526373"/>
              <a:gd name="connsiteY8" fmla="*/ 1533765 h 3201633"/>
              <a:gd name="connsiteX0" fmla="*/ 838947 w 4526373"/>
              <a:gd name="connsiteY0" fmla="*/ 1533765 h 3201633"/>
              <a:gd name="connsiteX1" fmla="*/ 27293 w 4526373"/>
              <a:gd name="connsiteY1" fmla="*/ 86876 h 3201633"/>
              <a:gd name="connsiteX2" fmla="*/ 1864989 w 4526373"/>
              <a:gd name="connsiteY2" fmla="*/ 248166 h 3201633"/>
              <a:gd name="connsiteX3" fmla="*/ 2784365 w 4526373"/>
              <a:gd name="connsiteY3" fmla="*/ 948755 h 3201633"/>
              <a:gd name="connsiteX4" fmla="*/ 4487945 w 4526373"/>
              <a:gd name="connsiteY4" fmla="*/ 981695 h 3201633"/>
              <a:gd name="connsiteX5" fmla="*/ 3995953 w 4526373"/>
              <a:gd name="connsiteY5" fmla="*/ 2923351 h 3201633"/>
              <a:gd name="connsiteX6" fmla="*/ 2563084 w 4526373"/>
              <a:gd name="connsiteY6" fmla="*/ 3184233 h 3201633"/>
              <a:gd name="connsiteX7" fmla="*/ 1864989 w 4526373"/>
              <a:gd name="connsiteY7" fmla="*/ 2819364 h 3201633"/>
              <a:gd name="connsiteX8" fmla="*/ 838947 w 4526373"/>
              <a:gd name="connsiteY8" fmla="*/ 1533765 h 3201633"/>
              <a:gd name="connsiteX0" fmla="*/ 838947 w 4526373"/>
              <a:gd name="connsiteY0" fmla="*/ 1533765 h 3201633"/>
              <a:gd name="connsiteX1" fmla="*/ 27293 w 4526373"/>
              <a:gd name="connsiteY1" fmla="*/ 86876 h 3201633"/>
              <a:gd name="connsiteX2" fmla="*/ 1864989 w 4526373"/>
              <a:gd name="connsiteY2" fmla="*/ 248166 h 3201633"/>
              <a:gd name="connsiteX3" fmla="*/ 2784365 w 4526373"/>
              <a:gd name="connsiteY3" fmla="*/ 948755 h 3201633"/>
              <a:gd name="connsiteX4" fmla="*/ 4487945 w 4526373"/>
              <a:gd name="connsiteY4" fmla="*/ 981695 h 3201633"/>
              <a:gd name="connsiteX5" fmla="*/ 3995953 w 4526373"/>
              <a:gd name="connsiteY5" fmla="*/ 2923351 h 3201633"/>
              <a:gd name="connsiteX6" fmla="*/ 2563084 w 4526373"/>
              <a:gd name="connsiteY6" fmla="*/ 3184233 h 3201633"/>
              <a:gd name="connsiteX7" fmla="*/ 1864989 w 4526373"/>
              <a:gd name="connsiteY7" fmla="*/ 2819364 h 3201633"/>
              <a:gd name="connsiteX8" fmla="*/ 838947 w 4526373"/>
              <a:gd name="connsiteY8" fmla="*/ 1533765 h 3201633"/>
              <a:gd name="connsiteX0" fmla="*/ 838947 w 4526373"/>
              <a:gd name="connsiteY0" fmla="*/ 1533765 h 3201633"/>
              <a:gd name="connsiteX1" fmla="*/ 27293 w 4526373"/>
              <a:gd name="connsiteY1" fmla="*/ 86876 h 3201633"/>
              <a:gd name="connsiteX2" fmla="*/ 1864989 w 4526373"/>
              <a:gd name="connsiteY2" fmla="*/ 248166 h 3201633"/>
              <a:gd name="connsiteX3" fmla="*/ 2784365 w 4526373"/>
              <a:gd name="connsiteY3" fmla="*/ 948755 h 3201633"/>
              <a:gd name="connsiteX4" fmla="*/ 4487945 w 4526373"/>
              <a:gd name="connsiteY4" fmla="*/ 981695 h 3201633"/>
              <a:gd name="connsiteX5" fmla="*/ 3995953 w 4526373"/>
              <a:gd name="connsiteY5" fmla="*/ 2923351 h 3201633"/>
              <a:gd name="connsiteX6" fmla="*/ 2563084 w 4526373"/>
              <a:gd name="connsiteY6" fmla="*/ 3184233 h 3201633"/>
              <a:gd name="connsiteX7" fmla="*/ 1864989 w 4526373"/>
              <a:gd name="connsiteY7" fmla="*/ 2819364 h 3201633"/>
              <a:gd name="connsiteX8" fmla="*/ 838947 w 4526373"/>
              <a:gd name="connsiteY8" fmla="*/ 1533765 h 3201633"/>
              <a:gd name="connsiteX0" fmla="*/ 838947 w 4526373"/>
              <a:gd name="connsiteY0" fmla="*/ 1533765 h 3201633"/>
              <a:gd name="connsiteX1" fmla="*/ 27293 w 4526373"/>
              <a:gd name="connsiteY1" fmla="*/ 86876 h 3201633"/>
              <a:gd name="connsiteX2" fmla="*/ 1864989 w 4526373"/>
              <a:gd name="connsiteY2" fmla="*/ 248166 h 3201633"/>
              <a:gd name="connsiteX3" fmla="*/ 2784365 w 4526373"/>
              <a:gd name="connsiteY3" fmla="*/ 948755 h 3201633"/>
              <a:gd name="connsiteX4" fmla="*/ 4487945 w 4526373"/>
              <a:gd name="connsiteY4" fmla="*/ 981695 h 3201633"/>
              <a:gd name="connsiteX5" fmla="*/ 3995953 w 4526373"/>
              <a:gd name="connsiteY5" fmla="*/ 2923351 h 3201633"/>
              <a:gd name="connsiteX6" fmla="*/ 2563084 w 4526373"/>
              <a:gd name="connsiteY6" fmla="*/ 3184233 h 3201633"/>
              <a:gd name="connsiteX7" fmla="*/ 1864989 w 4526373"/>
              <a:gd name="connsiteY7" fmla="*/ 2819364 h 3201633"/>
              <a:gd name="connsiteX8" fmla="*/ 838947 w 4526373"/>
              <a:gd name="connsiteY8" fmla="*/ 1533765 h 3201633"/>
              <a:gd name="connsiteX0" fmla="*/ 838947 w 4526373"/>
              <a:gd name="connsiteY0" fmla="*/ 1492395 h 3160263"/>
              <a:gd name="connsiteX1" fmla="*/ 27293 w 4526373"/>
              <a:gd name="connsiteY1" fmla="*/ 45506 h 3160263"/>
              <a:gd name="connsiteX2" fmla="*/ 1864989 w 4526373"/>
              <a:gd name="connsiteY2" fmla="*/ 206796 h 3160263"/>
              <a:gd name="connsiteX3" fmla="*/ 2784365 w 4526373"/>
              <a:gd name="connsiteY3" fmla="*/ 907385 h 3160263"/>
              <a:gd name="connsiteX4" fmla="*/ 4487945 w 4526373"/>
              <a:gd name="connsiteY4" fmla="*/ 940325 h 3160263"/>
              <a:gd name="connsiteX5" fmla="*/ 3995953 w 4526373"/>
              <a:gd name="connsiteY5" fmla="*/ 2881981 h 3160263"/>
              <a:gd name="connsiteX6" fmla="*/ 2563084 w 4526373"/>
              <a:gd name="connsiteY6" fmla="*/ 3142863 h 3160263"/>
              <a:gd name="connsiteX7" fmla="*/ 1864989 w 4526373"/>
              <a:gd name="connsiteY7" fmla="*/ 2777994 h 3160263"/>
              <a:gd name="connsiteX8" fmla="*/ 838947 w 4526373"/>
              <a:gd name="connsiteY8" fmla="*/ 1492395 h 3160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26373" h="3160263">
                <a:moveTo>
                  <a:pt x="838947" y="1492395"/>
                </a:moveTo>
                <a:cubicBezTo>
                  <a:pt x="532664" y="1036980"/>
                  <a:pt x="-143714" y="259772"/>
                  <a:pt x="27293" y="45506"/>
                </a:cubicBezTo>
                <a:cubicBezTo>
                  <a:pt x="198300" y="-168760"/>
                  <a:pt x="723790" y="457088"/>
                  <a:pt x="1864989" y="206796"/>
                </a:cubicBezTo>
                <a:cubicBezTo>
                  <a:pt x="2376889" y="202322"/>
                  <a:pt x="2679678" y="619959"/>
                  <a:pt x="2784365" y="907385"/>
                </a:cubicBezTo>
                <a:cubicBezTo>
                  <a:pt x="3141832" y="779830"/>
                  <a:pt x="4328681" y="805868"/>
                  <a:pt x="4487945" y="940325"/>
                </a:cubicBezTo>
                <a:cubicBezTo>
                  <a:pt x="4647209" y="1074782"/>
                  <a:pt x="4277799" y="2533980"/>
                  <a:pt x="3995953" y="2881981"/>
                </a:cubicBezTo>
                <a:cubicBezTo>
                  <a:pt x="3714107" y="3229982"/>
                  <a:pt x="2918245" y="3160194"/>
                  <a:pt x="2563084" y="3142863"/>
                </a:cubicBezTo>
                <a:cubicBezTo>
                  <a:pt x="2207923" y="3125532"/>
                  <a:pt x="2152345" y="3053072"/>
                  <a:pt x="1864989" y="2777994"/>
                </a:cubicBezTo>
                <a:cubicBezTo>
                  <a:pt x="1344400" y="2797112"/>
                  <a:pt x="881319" y="2312015"/>
                  <a:pt x="838947" y="1492395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TextBox 43"/>
          <p:cNvSpPr txBox="1"/>
          <p:nvPr/>
        </p:nvSpPr>
        <p:spPr>
          <a:xfrm>
            <a:off x="6282022" y="2836379"/>
            <a:ext cx="1825217" cy="784947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  <a:gd name="connsiteX0" fmla="*/ 3170 w 1628256"/>
              <a:gd name="connsiteY0" fmla="*/ 69776 h 801017"/>
              <a:gd name="connsiteX1" fmla="*/ 1403403 w 1628256"/>
              <a:gd name="connsiteY1" fmla="*/ 0 h 801017"/>
              <a:gd name="connsiteX2" fmla="*/ 1628256 w 1628256"/>
              <a:gd name="connsiteY2" fmla="*/ 801017 h 801017"/>
              <a:gd name="connsiteX3" fmla="*/ 0 w 1628256"/>
              <a:gd name="connsiteY3" fmla="*/ 756046 h 801017"/>
              <a:gd name="connsiteX4" fmla="*/ 3170 w 1628256"/>
              <a:gd name="connsiteY4" fmla="*/ 69776 h 801017"/>
              <a:gd name="connsiteX0" fmla="*/ 3170 w 1628256"/>
              <a:gd name="connsiteY0" fmla="*/ 2080 h 733321"/>
              <a:gd name="connsiteX1" fmla="*/ 1368234 w 1628256"/>
              <a:gd name="connsiteY1" fmla="*/ 11897 h 733321"/>
              <a:gd name="connsiteX2" fmla="*/ 1628256 w 1628256"/>
              <a:gd name="connsiteY2" fmla="*/ 733321 h 733321"/>
              <a:gd name="connsiteX3" fmla="*/ 0 w 1628256"/>
              <a:gd name="connsiteY3" fmla="*/ 688350 h 733321"/>
              <a:gd name="connsiteX4" fmla="*/ 3170 w 1628256"/>
              <a:gd name="connsiteY4" fmla="*/ 2080 h 733321"/>
              <a:gd name="connsiteX0" fmla="*/ 3170 w 1628256"/>
              <a:gd name="connsiteY0" fmla="*/ 216623 h 947864"/>
              <a:gd name="connsiteX1" fmla="*/ 533958 w 1628256"/>
              <a:gd name="connsiteY1" fmla="*/ 18 h 947864"/>
              <a:gd name="connsiteX2" fmla="*/ 1368234 w 1628256"/>
              <a:gd name="connsiteY2" fmla="*/ 226440 h 947864"/>
              <a:gd name="connsiteX3" fmla="*/ 1628256 w 1628256"/>
              <a:gd name="connsiteY3" fmla="*/ 947864 h 947864"/>
              <a:gd name="connsiteX4" fmla="*/ 0 w 1628256"/>
              <a:gd name="connsiteY4" fmla="*/ 902893 h 947864"/>
              <a:gd name="connsiteX5" fmla="*/ 3170 w 1628256"/>
              <a:gd name="connsiteY5" fmla="*/ 216623 h 947864"/>
              <a:gd name="connsiteX0" fmla="*/ 8 w 1625094"/>
              <a:gd name="connsiteY0" fmla="*/ 216623 h 947864"/>
              <a:gd name="connsiteX1" fmla="*/ 530796 w 1625094"/>
              <a:gd name="connsiteY1" fmla="*/ 18 h 947864"/>
              <a:gd name="connsiteX2" fmla="*/ 1365072 w 1625094"/>
              <a:gd name="connsiteY2" fmla="*/ 226440 h 947864"/>
              <a:gd name="connsiteX3" fmla="*/ 1625094 w 1625094"/>
              <a:gd name="connsiteY3" fmla="*/ 947864 h 947864"/>
              <a:gd name="connsiteX4" fmla="*/ 102346 w 1625094"/>
              <a:gd name="connsiteY4" fmla="*/ 793595 h 947864"/>
              <a:gd name="connsiteX5" fmla="*/ 8 w 1625094"/>
              <a:gd name="connsiteY5" fmla="*/ 216623 h 947864"/>
              <a:gd name="connsiteX0" fmla="*/ 8 w 1418972"/>
              <a:gd name="connsiteY0" fmla="*/ 216623 h 874999"/>
              <a:gd name="connsiteX1" fmla="*/ 530796 w 1418972"/>
              <a:gd name="connsiteY1" fmla="*/ 18 h 874999"/>
              <a:gd name="connsiteX2" fmla="*/ 1365072 w 1418972"/>
              <a:gd name="connsiteY2" fmla="*/ 226440 h 874999"/>
              <a:gd name="connsiteX3" fmla="*/ 1378909 w 1418972"/>
              <a:gd name="connsiteY3" fmla="*/ 874999 h 874999"/>
              <a:gd name="connsiteX4" fmla="*/ 102346 w 1418972"/>
              <a:gd name="connsiteY4" fmla="*/ 793595 h 874999"/>
              <a:gd name="connsiteX5" fmla="*/ 8 w 1418972"/>
              <a:gd name="connsiteY5" fmla="*/ 216623 h 874999"/>
              <a:gd name="connsiteX0" fmla="*/ 8 w 1589925"/>
              <a:gd name="connsiteY0" fmla="*/ 216623 h 874999"/>
              <a:gd name="connsiteX1" fmla="*/ 530796 w 1589925"/>
              <a:gd name="connsiteY1" fmla="*/ 18 h 874999"/>
              <a:gd name="connsiteX2" fmla="*/ 1365072 w 1589925"/>
              <a:gd name="connsiteY2" fmla="*/ 226440 h 874999"/>
              <a:gd name="connsiteX3" fmla="*/ 1589925 w 1589925"/>
              <a:gd name="connsiteY3" fmla="*/ 874999 h 874999"/>
              <a:gd name="connsiteX4" fmla="*/ 102346 w 1589925"/>
              <a:gd name="connsiteY4" fmla="*/ 793595 h 874999"/>
              <a:gd name="connsiteX5" fmla="*/ 8 w 1589925"/>
              <a:gd name="connsiteY5" fmla="*/ 216623 h 874999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35983 w 1760836"/>
              <a:gd name="connsiteY2" fmla="*/ 226709 h 875268"/>
              <a:gd name="connsiteX3" fmla="*/ 1760836 w 1760836"/>
              <a:gd name="connsiteY3" fmla="*/ 875268 h 875268"/>
              <a:gd name="connsiteX4" fmla="*/ 273257 w 1760836"/>
              <a:gd name="connsiteY4" fmla="*/ 793864 h 875268"/>
              <a:gd name="connsiteX5" fmla="*/ 3 w 1760836"/>
              <a:gd name="connsiteY5" fmla="*/ 111260 h 875268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35983 w 1760836"/>
              <a:gd name="connsiteY2" fmla="*/ 226709 h 875268"/>
              <a:gd name="connsiteX3" fmla="*/ 1760836 w 1760836"/>
              <a:gd name="connsiteY3" fmla="*/ 875268 h 875268"/>
              <a:gd name="connsiteX4" fmla="*/ 247619 w 1760836"/>
              <a:gd name="connsiteY4" fmla="*/ 476967 h 875268"/>
              <a:gd name="connsiteX5" fmla="*/ 3 w 1760836"/>
              <a:gd name="connsiteY5" fmla="*/ 111260 h 875268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35983 w 1760836"/>
              <a:gd name="connsiteY2" fmla="*/ 226709 h 875268"/>
              <a:gd name="connsiteX3" fmla="*/ 1760836 w 1760836"/>
              <a:gd name="connsiteY3" fmla="*/ 875268 h 875268"/>
              <a:gd name="connsiteX4" fmla="*/ 381982 w 1760836"/>
              <a:gd name="connsiteY4" fmla="*/ 823666 h 875268"/>
              <a:gd name="connsiteX5" fmla="*/ 247619 w 1760836"/>
              <a:gd name="connsiteY5" fmla="*/ 476967 h 875268"/>
              <a:gd name="connsiteX6" fmla="*/ 3 w 1760836"/>
              <a:gd name="connsiteY6" fmla="*/ 111260 h 875268"/>
              <a:gd name="connsiteX0" fmla="*/ 3 w 1760836"/>
              <a:gd name="connsiteY0" fmla="*/ 159890 h 923898"/>
              <a:gd name="connsiteX1" fmla="*/ 701707 w 1760836"/>
              <a:gd name="connsiteY1" fmla="*/ 48917 h 923898"/>
              <a:gd name="connsiteX2" fmla="*/ 1595803 w 1760836"/>
              <a:gd name="connsiteY2" fmla="*/ 53512 h 923898"/>
              <a:gd name="connsiteX3" fmla="*/ 1760836 w 1760836"/>
              <a:gd name="connsiteY3" fmla="*/ 923898 h 923898"/>
              <a:gd name="connsiteX4" fmla="*/ 381982 w 1760836"/>
              <a:gd name="connsiteY4" fmla="*/ 872296 h 923898"/>
              <a:gd name="connsiteX5" fmla="*/ 247619 w 1760836"/>
              <a:gd name="connsiteY5" fmla="*/ 525597 h 923898"/>
              <a:gd name="connsiteX6" fmla="*/ 3 w 1760836"/>
              <a:gd name="connsiteY6" fmla="*/ 159890 h 923898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87258 w 1760836"/>
              <a:gd name="connsiteY2" fmla="*/ 195020 h 875268"/>
              <a:gd name="connsiteX3" fmla="*/ 1760836 w 1760836"/>
              <a:gd name="connsiteY3" fmla="*/ 875268 h 875268"/>
              <a:gd name="connsiteX4" fmla="*/ 381982 w 1760836"/>
              <a:gd name="connsiteY4" fmla="*/ 823666 h 875268"/>
              <a:gd name="connsiteX5" fmla="*/ 247619 w 1760836"/>
              <a:gd name="connsiteY5" fmla="*/ 476967 h 875268"/>
              <a:gd name="connsiteX6" fmla="*/ 3 w 1760836"/>
              <a:gd name="connsiteY6" fmla="*/ 111260 h 875268"/>
              <a:gd name="connsiteX0" fmla="*/ 3 w 1625892"/>
              <a:gd name="connsiteY0" fmla="*/ 111260 h 851009"/>
              <a:gd name="connsiteX1" fmla="*/ 701707 w 1625892"/>
              <a:gd name="connsiteY1" fmla="*/ 287 h 851009"/>
              <a:gd name="connsiteX2" fmla="*/ 1587258 w 1625892"/>
              <a:gd name="connsiteY2" fmla="*/ 195020 h 851009"/>
              <a:gd name="connsiteX3" fmla="*/ 1487649 w 1625892"/>
              <a:gd name="connsiteY3" fmla="*/ 794259 h 851009"/>
              <a:gd name="connsiteX4" fmla="*/ 381982 w 1625892"/>
              <a:gd name="connsiteY4" fmla="*/ 823666 h 851009"/>
              <a:gd name="connsiteX5" fmla="*/ 247619 w 1625892"/>
              <a:gd name="connsiteY5" fmla="*/ 476967 h 851009"/>
              <a:gd name="connsiteX6" fmla="*/ 3 w 1625892"/>
              <a:gd name="connsiteY6" fmla="*/ 111260 h 851009"/>
              <a:gd name="connsiteX0" fmla="*/ 3 w 1625892"/>
              <a:gd name="connsiteY0" fmla="*/ 111260 h 960322"/>
              <a:gd name="connsiteX1" fmla="*/ 701707 w 1625892"/>
              <a:gd name="connsiteY1" fmla="*/ 287 h 960322"/>
              <a:gd name="connsiteX2" fmla="*/ 1587258 w 1625892"/>
              <a:gd name="connsiteY2" fmla="*/ 195020 h 960322"/>
              <a:gd name="connsiteX3" fmla="*/ 1487649 w 1625892"/>
              <a:gd name="connsiteY3" fmla="*/ 794259 h 960322"/>
              <a:gd name="connsiteX4" fmla="*/ 319539 w 1625892"/>
              <a:gd name="connsiteY4" fmla="*/ 940681 h 960322"/>
              <a:gd name="connsiteX5" fmla="*/ 247619 w 1625892"/>
              <a:gd name="connsiteY5" fmla="*/ 476967 h 960322"/>
              <a:gd name="connsiteX6" fmla="*/ 3 w 1625892"/>
              <a:gd name="connsiteY6" fmla="*/ 111260 h 960322"/>
              <a:gd name="connsiteX0" fmla="*/ 5 w 1625894"/>
              <a:gd name="connsiteY0" fmla="*/ 111260 h 960322"/>
              <a:gd name="connsiteX1" fmla="*/ 701709 w 1625894"/>
              <a:gd name="connsiteY1" fmla="*/ 287 h 960322"/>
              <a:gd name="connsiteX2" fmla="*/ 1587260 w 1625894"/>
              <a:gd name="connsiteY2" fmla="*/ 195020 h 960322"/>
              <a:gd name="connsiteX3" fmla="*/ 1487651 w 1625894"/>
              <a:gd name="connsiteY3" fmla="*/ 794259 h 960322"/>
              <a:gd name="connsiteX4" fmla="*/ 319541 w 1625894"/>
              <a:gd name="connsiteY4" fmla="*/ 940681 h 960322"/>
              <a:gd name="connsiteX5" fmla="*/ 138347 w 1625894"/>
              <a:gd name="connsiteY5" fmla="*/ 476967 h 960322"/>
              <a:gd name="connsiteX6" fmla="*/ 5 w 1625894"/>
              <a:gd name="connsiteY6" fmla="*/ 111260 h 960322"/>
              <a:gd name="connsiteX0" fmla="*/ 5 w 1625894"/>
              <a:gd name="connsiteY0" fmla="*/ 111260 h 826765"/>
              <a:gd name="connsiteX1" fmla="*/ 701709 w 1625894"/>
              <a:gd name="connsiteY1" fmla="*/ 287 h 826765"/>
              <a:gd name="connsiteX2" fmla="*/ 1587260 w 1625894"/>
              <a:gd name="connsiteY2" fmla="*/ 195020 h 826765"/>
              <a:gd name="connsiteX3" fmla="*/ 1487651 w 1625894"/>
              <a:gd name="connsiteY3" fmla="*/ 794259 h 826765"/>
              <a:gd name="connsiteX4" fmla="*/ 140018 w 1625894"/>
              <a:gd name="connsiteY4" fmla="*/ 796663 h 826765"/>
              <a:gd name="connsiteX5" fmla="*/ 138347 w 1625894"/>
              <a:gd name="connsiteY5" fmla="*/ 476967 h 826765"/>
              <a:gd name="connsiteX6" fmla="*/ 5 w 1625894"/>
              <a:gd name="connsiteY6" fmla="*/ 111260 h 826765"/>
              <a:gd name="connsiteX0" fmla="*/ 41181 w 1667070"/>
              <a:gd name="connsiteY0" fmla="*/ 111260 h 826765"/>
              <a:gd name="connsiteX1" fmla="*/ 742885 w 1667070"/>
              <a:gd name="connsiteY1" fmla="*/ 287 h 826765"/>
              <a:gd name="connsiteX2" fmla="*/ 1628436 w 1667070"/>
              <a:gd name="connsiteY2" fmla="*/ 195020 h 826765"/>
              <a:gd name="connsiteX3" fmla="*/ 1528827 w 1667070"/>
              <a:gd name="connsiteY3" fmla="*/ 794259 h 826765"/>
              <a:gd name="connsiteX4" fmla="*/ 181194 w 1667070"/>
              <a:gd name="connsiteY4" fmla="*/ 796663 h 826765"/>
              <a:gd name="connsiteX5" fmla="*/ 0 w 1667070"/>
              <a:gd name="connsiteY5" fmla="*/ 368955 h 826765"/>
              <a:gd name="connsiteX6" fmla="*/ 41181 w 1667070"/>
              <a:gd name="connsiteY6" fmla="*/ 111260 h 826765"/>
              <a:gd name="connsiteX0" fmla="*/ 41181 w 1667070"/>
              <a:gd name="connsiteY0" fmla="*/ 111260 h 826765"/>
              <a:gd name="connsiteX1" fmla="*/ 742885 w 1667070"/>
              <a:gd name="connsiteY1" fmla="*/ 287 h 826765"/>
              <a:gd name="connsiteX2" fmla="*/ 1628436 w 1667070"/>
              <a:gd name="connsiteY2" fmla="*/ 195020 h 826765"/>
              <a:gd name="connsiteX3" fmla="*/ 1528827 w 1667070"/>
              <a:gd name="connsiteY3" fmla="*/ 794259 h 826765"/>
              <a:gd name="connsiteX4" fmla="*/ 181194 w 1667070"/>
              <a:gd name="connsiteY4" fmla="*/ 796663 h 826765"/>
              <a:gd name="connsiteX5" fmla="*/ 0 w 1667070"/>
              <a:gd name="connsiteY5" fmla="*/ 368955 h 826765"/>
              <a:gd name="connsiteX6" fmla="*/ 41181 w 1667070"/>
              <a:gd name="connsiteY6" fmla="*/ 111260 h 826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67070" h="826765">
                <a:moveTo>
                  <a:pt x="41181" y="111260"/>
                </a:moveTo>
                <a:cubicBezTo>
                  <a:pt x="141897" y="250"/>
                  <a:pt x="515374" y="-1349"/>
                  <a:pt x="742885" y="287"/>
                </a:cubicBezTo>
                <a:cubicBezTo>
                  <a:pt x="970396" y="1923"/>
                  <a:pt x="1457776" y="76515"/>
                  <a:pt x="1628436" y="195020"/>
                </a:cubicBezTo>
                <a:cubicBezTo>
                  <a:pt x="1773340" y="457029"/>
                  <a:pt x="1458873" y="517260"/>
                  <a:pt x="1528827" y="794259"/>
                </a:cubicBezTo>
                <a:cubicBezTo>
                  <a:pt x="1146121" y="689031"/>
                  <a:pt x="563900" y="901891"/>
                  <a:pt x="181194" y="796663"/>
                </a:cubicBezTo>
                <a:cubicBezTo>
                  <a:pt x="120796" y="654094"/>
                  <a:pt x="177478" y="520525"/>
                  <a:pt x="0" y="368955"/>
                </a:cubicBezTo>
                <a:cubicBezTo>
                  <a:pt x="1057" y="140198"/>
                  <a:pt x="40124" y="340017"/>
                  <a:pt x="41181" y="111260"/>
                </a:cubicBezTo>
                <a:close/>
              </a:path>
            </a:pathLst>
          </a:custGeom>
          <a:solidFill>
            <a:schemeClr val="bg1">
              <a:alpha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FF0000"/>
                </a:solidFill>
              </a:rPr>
              <a:t>top-member monotone</a:t>
            </a:r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pl-PL" dirty="0"/>
              <a:t>Top-member</a:t>
            </a:r>
            <a:r>
              <a:rPr lang="en-US" dirty="0"/>
              <a:t> monotonicity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6632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5" name="Rectangle: Rounded Corners 34"/>
          <p:cNvSpPr/>
          <p:nvPr/>
        </p:nvSpPr>
        <p:spPr>
          <a:xfrm>
            <a:off x="269875" y="5947392"/>
            <a:ext cx="4403380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37" name="Title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720080"/>
          </a:xfrm>
        </p:spPr>
        <p:txBody>
          <a:bodyPr>
            <a:normAutofit fontScale="90000"/>
          </a:bodyPr>
          <a:lstStyle/>
          <a:p>
            <a:pPr algn="ctr" rtl="0"/>
            <a:r>
              <a:rPr lang="en-US" dirty="0"/>
              <a:t>Axioms</a:t>
            </a:r>
            <a:r>
              <a:rPr lang="pl-PL" dirty="0"/>
              <a:t>: Narrow Top + Top Member Monotonicity</a:t>
            </a:r>
            <a:endParaRPr lang="he-IL" dirty="0"/>
          </a:p>
        </p:txBody>
      </p:sp>
      <p:sp>
        <p:nvSpPr>
          <p:cNvPr id="39" name="Rectangle 38"/>
          <p:cNvSpPr/>
          <p:nvPr/>
        </p:nvSpPr>
        <p:spPr>
          <a:xfrm>
            <a:off x="202423" y="2595958"/>
            <a:ext cx="4357396" cy="977254"/>
          </a:xfrm>
          <a:prstGeom prst="rect">
            <a:avLst/>
          </a:prstGeom>
          <a:solidFill>
            <a:srgbClr val="FEE2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Top-Member Monotonicity: </a:t>
            </a:r>
            <a:r>
              <a:rPr lang="pl-PL" dirty="0">
                <a:solidFill>
                  <a:schemeClr val="tx1"/>
                </a:solidFill>
              </a:rPr>
              <a:t>If the highest ranked member of the winning committee is moved forward, the committee still wins.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02423" y="1225795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sp>
        <p:nvSpPr>
          <p:cNvPr id="41" name="Oval 40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TextBox 41"/>
          <p:cNvSpPr txBox="1"/>
          <p:nvPr/>
        </p:nvSpPr>
        <p:spPr>
          <a:xfrm>
            <a:off x="5633035" y="4789111"/>
            <a:ext cx="1589925" cy="844650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  <a:gd name="connsiteX0" fmla="*/ 3170 w 1628256"/>
              <a:gd name="connsiteY0" fmla="*/ 69776 h 801017"/>
              <a:gd name="connsiteX1" fmla="*/ 1403403 w 1628256"/>
              <a:gd name="connsiteY1" fmla="*/ 0 h 801017"/>
              <a:gd name="connsiteX2" fmla="*/ 1628256 w 1628256"/>
              <a:gd name="connsiteY2" fmla="*/ 801017 h 801017"/>
              <a:gd name="connsiteX3" fmla="*/ 0 w 1628256"/>
              <a:gd name="connsiteY3" fmla="*/ 756046 h 801017"/>
              <a:gd name="connsiteX4" fmla="*/ 3170 w 1628256"/>
              <a:gd name="connsiteY4" fmla="*/ 69776 h 801017"/>
              <a:gd name="connsiteX0" fmla="*/ 3170 w 1628256"/>
              <a:gd name="connsiteY0" fmla="*/ 2080 h 733321"/>
              <a:gd name="connsiteX1" fmla="*/ 1368234 w 1628256"/>
              <a:gd name="connsiteY1" fmla="*/ 11897 h 733321"/>
              <a:gd name="connsiteX2" fmla="*/ 1628256 w 1628256"/>
              <a:gd name="connsiteY2" fmla="*/ 733321 h 733321"/>
              <a:gd name="connsiteX3" fmla="*/ 0 w 1628256"/>
              <a:gd name="connsiteY3" fmla="*/ 688350 h 733321"/>
              <a:gd name="connsiteX4" fmla="*/ 3170 w 1628256"/>
              <a:gd name="connsiteY4" fmla="*/ 2080 h 733321"/>
              <a:gd name="connsiteX0" fmla="*/ 3170 w 1628256"/>
              <a:gd name="connsiteY0" fmla="*/ 216623 h 947864"/>
              <a:gd name="connsiteX1" fmla="*/ 533958 w 1628256"/>
              <a:gd name="connsiteY1" fmla="*/ 18 h 947864"/>
              <a:gd name="connsiteX2" fmla="*/ 1368234 w 1628256"/>
              <a:gd name="connsiteY2" fmla="*/ 226440 h 947864"/>
              <a:gd name="connsiteX3" fmla="*/ 1628256 w 1628256"/>
              <a:gd name="connsiteY3" fmla="*/ 947864 h 947864"/>
              <a:gd name="connsiteX4" fmla="*/ 0 w 1628256"/>
              <a:gd name="connsiteY4" fmla="*/ 902893 h 947864"/>
              <a:gd name="connsiteX5" fmla="*/ 3170 w 1628256"/>
              <a:gd name="connsiteY5" fmla="*/ 216623 h 947864"/>
              <a:gd name="connsiteX0" fmla="*/ 8 w 1625094"/>
              <a:gd name="connsiteY0" fmla="*/ 216623 h 947864"/>
              <a:gd name="connsiteX1" fmla="*/ 530796 w 1625094"/>
              <a:gd name="connsiteY1" fmla="*/ 18 h 947864"/>
              <a:gd name="connsiteX2" fmla="*/ 1365072 w 1625094"/>
              <a:gd name="connsiteY2" fmla="*/ 226440 h 947864"/>
              <a:gd name="connsiteX3" fmla="*/ 1625094 w 1625094"/>
              <a:gd name="connsiteY3" fmla="*/ 947864 h 947864"/>
              <a:gd name="connsiteX4" fmla="*/ 102346 w 1625094"/>
              <a:gd name="connsiteY4" fmla="*/ 793595 h 947864"/>
              <a:gd name="connsiteX5" fmla="*/ 8 w 1625094"/>
              <a:gd name="connsiteY5" fmla="*/ 216623 h 947864"/>
              <a:gd name="connsiteX0" fmla="*/ 8 w 1418972"/>
              <a:gd name="connsiteY0" fmla="*/ 216623 h 874999"/>
              <a:gd name="connsiteX1" fmla="*/ 530796 w 1418972"/>
              <a:gd name="connsiteY1" fmla="*/ 18 h 874999"/>
              <a:gd name="connsiteX2" fmla="*/ 1365072 w 1418972"/>
              <a:gd name="connsiteY2" fmla="*/ 226440 h 874999"/>
              <a:gd name="connsiteX3" fmla="*/ 1378909 w 1418972"/>
              <a:gd name="connsiteY3" fmla="*/ 874999 h 874999"/>
              <a:gd name="connsiteX4" fmla="*/ 102346 w 1418972"/>
              <a:gd name="connsiteY4" fmla="*/ 793595 h 874999"/>
              <a:gd name="connsiteX5" fmla="*/ 8 w 1418972"/>
              <a:gd name="connsiteY5" fmla="*/ 216623 h 874999"/>
              <a:gd name="connsiteX0" fmla="*/ 8 w 1589925"/>
              <a:gd name="connsiteY0" fmla="*/ 216623 h 874999"/>
              <a:gd name="connsiteX1" fmla="*/ 530796 w 1589925"/>
              <a:gd name="connsiteY1" fmla="*/ 18 h 874999"/>
              <a:gd name="connsiteX2" fmla="*/ 1365072 w 1589925"/>
              <a:gd name="connsiteY2" fmla="*/ 226440 h 874999"/>
              <a:gd name="connsiteX3" fmla="*/ 1589925 w 1589925"/>
              <a:gd name="connsiteY3" fmla="*/ 874999 h 874999"/>
              <a:gd name="connsiteX4" fmla="*/ 102346 w 1589925"/>
              <a:gd name="connsiteY4" fmla="*/ 793595 h 874999"/>
              <a:gd name="connsiteX5" fmla="*/ 8 w 1589925"/>
              <a:gd name="connsiteY5" fmla="*/ 216623 h 874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89925" h="874999">
                <a:moveTo>
                  <a:pt x="8" y="216623"/>
                </a:moveTo>
                <a:cubicBezTo>
                  <a:pt x="100724" y="105613"/>
                  <a:pt x="303285" y="-1618"/>
                  <a:pt x="530796" y="18"/>
                </a:cubicBezTo>
                <a:cubicBezTo>
                  <a:pt x="758307" y="1654"/>
                  <a:pt x="1194412" y="107935"/>
                  <a:pt x="1365072" y="226440"/>
                </a:cubicBezTo>
                <a:cubicBezTo>
                  <a:pt x="1509976" y="488449"/>
                  <a:pt x="1519971" y="598000"/>
                  <a:pt x="1589925" y="874999"/>
                </a:cubicBezTo>
                <a:lnTo>
                  <a:pt x="102346" y="793595"/>
                </a:lnTo>
                <a:cubicBezTo>
                  <a:pt x="103403" y="564838"/>
                  <a:pt x="-1049" y="445380"/>
                  <a:pt x="8" y="216623"/>
                </a:cubicBezTo>
                <a:close/>
              </a:path>
            </a:pathLst>
          </a:cu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0070C0"/>
                </a:solidFill>
              </a:rPr>
              <a:t>noncrossing monotone</a:t>
            </a:r>
          </a:p>
        </p:txBody>
      </p:sp>
      <p:sp>
        <p:nvSpPr>
          <p:cNvPr id="43" name="Oval 42"/>
          <p:cNvSpPr/>
          <p:nvPr/>
        </p:nvSpPr>
        <p:spPr>
          <a:xfrm rot="5574115">
            <a:off x="4525659" y="2583464"/>
            <a:ext cx="4526373" cy="3160263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1945418"/>
              <a:gd name="connsiteY0" fmla="*/ 1318432 h 2613478"/>
              <a:gd name="connsiteX1" fmla="*/ 1026042 w 1945418"/>
              <a:gd name="connsiteY1" fmla="*/ 32833 h 2613478"/>
              <a:gd name="connsiteX2" fmla="*/ 1945418 w 1945418"/>
              <a:gd name="connsiteY2" fmla="*/ 733422 h 2613478"/>
              <a:gd name="connsiteX3" fmla="*/ 1026042 w 1945418"/>
              <a:gd name="connsiteY3" fmla="*/ 2604031 h 2613478"/>
              <a:gd name="connsiteX4" fmla="*/ 0 w 1945418"/>
              <a:gd name="connsiteY4" fmla="*/ 1318432 h 2613478"/>
              <a:gd name="connsiteX0" fmla="*/ 0 w 1945418"/>
              <a:gd name="connsiteY0" fmla="*/ 1318432 h 2613478"/>
              <a:gd name="connsiteX1" fmla="*/ 1026042 w 1945418"/>
              <a:gd name="connsiteY1" fmla="*/ 32833 h 2613478"/>
              <a:gd name="connsiteX2" fmla="*/ 1945418 w 1945418"/>
              <a:gd name="connsiteY2" fmla="*/ 733422 h 2613478"/>
              <a:gd name="connsiteX3" fmla="*/ 1026042 w 1945418"/>
              <a:gd name="connsiteY3" fmla="*/ 2604031 h 2613478"/>
              <a:gd name="connsiteX4" fmla="*/ 0 w 1945418"/>
              <a:gd name="connsiteY4" fmla="*/ 1318432 h 2613478"/>
              <a:gd name="connsiteX0" fmla="*/ 0 w 1945418"/>
              <a:gd name="connsiteY0" fmla="*/ 1299256 h 2594302"/>
              <a:gd name="connsiteX1" fmla="*/ 1026042 w 1945418"/>
              <a:gd name="connsiteY1" fmla="*/ 13657 h 2594302"/>
              <a:gd name="connsiteX2" fmla="*/ 1945418 w 1945418"/>
              <a:gd name="connsiteY2" fmla="*/ 714246 h 2594302"/>
              <a:gd name="connsiteX3" fmla="*/ 1026042 w 1945418"/>
              <a:gd name="connsiteY3" fmla="*/ 2584855 h 2594302"/>
              <a:gd name="connsiteX4" fmla="*/ 0 w 1945418"/>
              <a:gd name="connsiteY4" fmla="*/ 1299256 h 2594302"/>
              <a:gd name="connsiteX0" fmla="*/ 0 w 1945418"/>
              <a:gd name="connsiteY0" fmla="*/ 1285635 h 2580681"/>
              <a:gd name="connsiteX1" fmla="*/ 1026042 w 1945418"/>
              <a:gd name="connsiteY1" fmla="*/ 36 h 2580681"/>
              <a:gd name="connsiteX2" fmla="*/ 1945418 w 1945418"/>
              <a:gd name="connsiteY2" fmla="*/ 700625 h 2580681"/>
              <a:gd name="connsiteX3" fmla="*/ 1026042 w 1945418"/>
              <a:gd name="connsiteY3" fmla="*/ 2571234 h 2580681"/>
              <a:gd name="connsiteX4" fmla="*/ 0 w 1945418"/>
              <a:gd name="connsiteY4" fmla="*/ 1285635 h 2580681"/>
              <a:gd name="connsiteX0" fmla="*/ 0 w 3677072"/>
              <a:gd name="connsiteY0" fmla="*/ 1285635 h 2583845"/>
              <a:gd name="connsiteX1" fmla="*/ 1026042 w 3677072"/>
              <a:gd name="connsiteY1" fmla="*/ 36 h 2583845"/>
              <a:gd name="connsiteX2" fmla="*/ 1945418 w 3677072"/>
              <a:gd name="connsiteY2" fmla="*/ 700625 h 2583845"/>
              <a:gd name="connsiteX3" fmla="*/ 3667680 w 3677072"/>
              <a:gd name="connsiteY3" fmla="*/ 595711 h 2583845"/>
              <a:gd name="connsiteX4" fmla="*/ 1026042 w 3677072"/>
              <a:gd name="connsiteY4" fmla="*/ 2571234 h 2583845"/>
              <a:gd name="connsiteX5" fmla="*/ 0 w 3677072"/>
              <a:gd name="connsiteY5" fmla="*/ 1285635 h 2583845"/>
              <a:gd name="connsiteX0" fmla="*/ 0 w 3678506"/>
              <a:gd name="connsiteY0" fmla="*/ 1285635 h 2583845"/>
              <a:gd name="connsiteX1" fmla="*/ 1026042 w 3678506"/>
              <a:gd name="connsiteY1" fmla="*/ 36 h 2583845"/>
              <a:gd name="connsiteX2" fmla="*/ 1945418 w 3678506"/>
              <a:gd name="connsiteY2" fmla="*/ 700625 h 2583845"/>
              <a:gd name="connsiteX3" fmla="*/ 3667680 w 3678506"/>
              <a:gd name="connsiteY3" fmla="*/ 595711 h 2583845"/>
              <a:gd name="connsiteX4" fmla="*/ 1026042 w 3678506"/>
              <a:gd name="connsiteY4" fmla="*/ 2571234 h 2583845"/>
              <a:gd name="connsiteX5" fmla="*/ 0 w 3678506"/>
              <a:gd name="connsiteY5" fmla="*/ 1285635 h 2583845"/>
              <a:gd name="connsiteX0" fmla="*/ 0 w 3818961"/>
              <a:gd name="connsiteY0" fmla="*/ 1285635 h 2581198"/>
              <a:gd name="connsiteX1" fmla="*/ 1026042 w 3818961"/>
              <a:gd name="connsiteY1" fmla="*/ 36 h 2581198"/>
              <a:gd name="connsiteX2" fmla="*/ 1945418 w 3818961"/>
              <a:gd name="connsiteY2" fmla="*/ 700625 h 2581198"/>
              <a:gd name="connsiteX3" fmla="*/ 3808997 w 3818961"/>
              <a:gd name="connsiteY3" fmla="*/ 682671 h 2581198"/>
              <a:gd name="connsiteX4" fmla="*/ 1026042 w 3818961"/>
              <a:gd name="connsiteY4" fmla="*/ 2571234 h 2581198"/>
              <a:gd name="connsiteX5" fmla="*/ 0 w 3818961"/>
              <a:gd name="connsiteY5" fmla="*/ 1285635 h 2581198"/>
              <a:gd name="connsiteX0" fmla="*/ 0 w 3848213"/>
              <a:gd name="connsiteY0" fmla="*/ 1285635 h 2841723"/>
              <a:gd name="connsiteX1" fmla="*/ 1026042 w 3848213"/>
              <a:gd name="connsiteY1" fmla="*/ 36 h 2841723"/>
              <a:gd name="connsiteX2" fmla="*/ 1945418 w 3848213"/>
              <a:gd name="connsiteY2" fmla="*/ 700625 h 2841723"/>
              <a:gd name="connsiteX3" fmla="*/ 3808997 w 3848213"/>
              <a:gd name="connsiteY3" fmla="*/ 682671 h 2841723"/>
              <a:gd name="connsiteX4" fmla="*/ 3157006 w 3848213"/>
              <a:gd name="connsiteY4" fmla="*/ 2675221 h 2841723"/>
              <a:gd name="connsiteX5" fmla="*/ 1026042 w 3848213"/>
              <a:gd name="connsiteY5" fmla="*/ 2571234 h 2841723"/>
              <a:gd name="connsiteX6" fmla="*/ 0 w 3848213"/>
              <a:gd name="connsiteY6" fmla="*/ 1285635 h 2841723"/>
              <a:gd name="connsiteX0" fmla="*/ 0 w 3704753"/>
              <a:gd name="connsiteY0" fmla="*/ 1285635 h 2841723"/>
              <a:gd name="connsiteX1" fmla="*/ 1026042 w 3704753"/>
              <a:gd name="connsiteY1" fmla="*/ 36 h 2841723"/>
              <a:gd name="connsiteX2" fmla="*/ 1945418 w 3704753"/>
              <a:gd name="connsiteY2" fmla="*/ 700625 h 2841723"/>
              <a:gd name="connsiteX3" fmla="*/ 3648998 w 3704753"/>
              <a:gd name="connsiteY3" fmla="*/ 733565 h 2841723"/>
              <a:gd name="connsiteX4" fmla="*/ 3157006 w 3704753"/>
              <a:gd name="connsiteY4" fmla="*/ 2675221 h 2841723"/>
              <a:gd name="connsiteX5" fmla="*/ 1026042 w 3704753"/>
              <a:gd name="connsiteY5" fmla="*/ 2571234 h 2841723"/>
              <a:gd name="connsiteX6" fmla="*/ 0 w 3704753"/>
              <a:gd name="connsiteY6" fmla="*/ 1285635 h 2841723"/>
              <a:gd name="connsiteX0" fmla="*/ 0 w 3704753"/>
              <a:gd name="connsiteY0" fmla="*/ 1285635 h 2841723"/>
              <a:gd name="connsiteX1" fmla="*/ 1026042 w 3704753"/>
              <a:gd name="connsiteY1" fmla="*/ 36 h 2841723"/>
              <a:gd name="connsiteX2" fmla="*/ 1945418 w 3704753"/>
              <a:gd name="connsiteY2" fmla="*/ 700625 h 2841723"/>
              <a:gd name="connsiteX3" fmla="*/ 3648998 w 3704753"/>
              <a:gd name="connsiteY3" fmla="*/ 733565 h 2841723"/>
              <a:gd name="connsiteX4" fmla="*/ 3157006 w 3704753"/>
              <a:gd name="connsiteY4" fmla="*/ 2675221 h 2841723"/>
              <a:gd name="connsiteX5" fmla="*/ 1026042 w 3704753"/>
              <a:gd name="connsiteY5" fmla="*/ 2571234 h 2841723"/>
              <a:gd name="connsiteX6" fmla="*/ 0 w 3704753"/>
              <a:gd name="connsiteY6" fmla="*/ 1285635 h 2841723"/>
              <a:gd name="connsiteX0" fmla="*/ 0 w 3687426"/>
              <a:gd name="connsiteY0" fmla="*/ 1285635 h 2953503"/>
              <a:gd name="connsiteX1" fmla="*/ 1026042 w 3687426"/>
              <a:gd name="connsiteY1" fmla="*/ 36 h 2953503"/>
              <a:gd name="connsiteX2" fmla="*/ 1945418 w 3687426"/>
              <a:gd name="connsiteY2" fmla="*/ 700625 h 2953503"/>
              <a:gd name="connsiteX3" fmla="*/ 3648998 w 3687426"/>
              <a:gd name="connsiteY3" fmla="*/ 733565 h 2953503"/>
              <a:gd name="connsiteX4" fmla="*/ 3157006 w 3687426"/>
              <a:gd name="connsiteY4" fmla="*/ 2675221 h 2953503"/>
              <a:gd name="connsiteX5" fmla="*/ 1724137 w 3687426"/>
              <a:gd name="connsiteY5" fmla="*/ 2936103 h 2953503"/>
              <a:gd name="connsiteX6" fmla="*/ 1026042 w 3687426"/>
              <a:gd name="connsiteY6" fmla="*/ 2571234 h 2953503"/>
              <a:gd name="connsiteX7" fmla="*/ 0 w 3687426"/>
              <a:gd name="connsiteY7" fmla="*/ 1285635 h 2953503"/>
              <a:gd name="connsiteX0" fmla="*/ 0 w 3687426"/>
              <a:gd name="connsiteY0" fmla="*/ 1285635 h 2953503"/>
              <a:gd name="connsiteX1" fmla="*/ 1026042 w 3687426"/>
              <a:gd name="connsiteY1" fmla="*/ 36 h 2953503"/>
              <a:gd name="connsiteX2" fmla="*/ 1945418 w 3687426"/>
              <a:gd name="connsiteY2" fmla="*/ 700625 h 2953503"/>
              <a:gd name="connsiteX3" fmla="*/ 3648998 w 3687426"/>
              <a:gd name="connsiteY3" fmla="*/ 733565 h 2953503"/>
              <a:gd name="connsiteX4" fmla="*/ 3157006 w 3687426"/>
              <a:gd name="connsiteY4" fmla="*/ 2675221 h 2953503"/>
              <a:gd name="connsiteX5" fmla="*/ 1724137 w 3687426"/>
              <a:gd name="connsiteY5" fmla="*/ 2936103 h 2953503"/>
              <a:gd name="connsiteX6" fmla="*/ 1026042 w 3687426"/>
              <a:gd name="connsiteY6" fmla="*/ 2571234 h 2953503"/>
              <a:gd name="connsiteX7" fmla="*/ 0 w 3687426"/>
              <a:gd name="connsiteY7" fmla="*/ 1285635 h 2953503"/>
              <a:gd name="connsiteX0" fmla="*/ 0 w 3687426"/>
              <a:gd name="connsiteY0" fmla="*/ 1285635 h 2953503"/>
              <a:gd name="connsiteX1" fmla="*/ 1026042 w 3687426"/>
              <a:gd name="connsiteY1" fmla="*/ 36 h 2953503"/>
              <a:gd name="connsiteX2" fmla="*/ 1945418 w 3687426"/>
              <a:gd name="connsiteY2" fmla="*/ 700625 h 2953503"/>
              <a:gd name="connsiteX3" fmla="*/ 3648998 w 3687426"/>
              <a:gd name="connsiteY3" fmla="*/ 733565 h 2953503"/>
              <a:gd name="connsiteX4" fmla="*/ 3157006 w 3687426"/>
              <a:gd name="connsiteY4" fmla="*/ 2675221 h 2953503"/>
              <a:gd name="connsiteX5" fmla="*/ 1724137 w 3687426"/>
              <a:gd name="connsiteY5" fmla="*/ 2936103 h 2953503"/>
              <a:gd name="connsiteX6" fmla="*/ 1026042 w 3687426"/>
              <a:gd name="connsiteY6" fmla="*/ 2571234 h 2953503"/>
              <a:gd name="connsiteX7" fmla="*/ 0 w 3687426"/>
              <a:gd name="connsiteY7" fmla="*/ 1285635 h 2953503"/>
              <a:gd name="connsiteX0" fmla="*/ 0 w 3687426"/>
              <a:gd name="connsiteY0" fmla="*/ 1285635 h 2953503"/>
              <a:gd name="connsiteX1" fmla="*/ 1026042 w 3687426"/>
              <a:gd name="connsiteY1" fmla="*/ 36 h 2953503"/>
              <a:gd name="connsiteX2" fmla="*/ 1945418 w 3687426"/>
              <a:gd name="connsiteY2" fmla="*/ 700625 h 2953503"/>
              <a:gd name="connsiteX3" fmla="*/ 3648998 w 3687426"/>
              <a:gd name="connsiteY3" fmla="*/ 733565 h 2953503"/>
              <a:gd name="connsiteX4" fmla="*/ 3157006 w 3687426"/>
              <a:gd name="connsiteY4" fmla="*/ 2675221 h 2953503"/>
              <a:gd name="connsiteX5" fmla="*/ 1724137 w 3687426"/>
              <a:gd name="connsiteY5" fmla="*/ 2936103 h 2953503"/>
              <a:gd name="connsiteX6" fmla="*/ 1026042 w 3687426"/>
              <a:gd name="connsiteY6" fmla="*/ 2571234 h 2953503"/>
              <a:gd name="connsiteX7" fmla="*/ 0 w 3687426"/>
              <a:gd name="connsiteY7" fmla="*/ 1285635 h 2953503"/>
              <a:gd name="connsiteX0" fmla="*/ 838947 w 4526373"/>
              <a:gd name="connsiteY0" fmla="*/ 1533765 h 3201633"/>
              <a:gd name="connsiteX1" fmla="*/ 27293 w 4526373"/>
              <a:gd name="connsiteY1" fmla="*/ 86876 h 3201633"/>
              <a:gd name="connsiteX2" fmla="*/ 1864989 w 4526373"/>
              <a:gd name="connsiteY2" fmla="*/ 248166 h 3201633"/>
              <a:gd name="connsiteX3" fmla="*/ 2784365 w 4526373"/>
              <a:gd name="connsiteY3" fmla="*/ 948755 h 3201633"/>
              <a:gd name="connsiteX4" fmla="*/ 4487945 w 4526373"/>
              <a:gd name="connsiteY4" fmla="*/ 981695 h 3201633"/>
              <a:gd name="connsiteX5" fmla="*/ 3995953 w 4526373"/>
              <a:gd name="connsiteY5" fmla="*/ 2923351 h 3201633"/>
              <a:gd name="connsiteX6" fmla="*/ 2563084 w 4526373"/>
              <a:gd name="connsiteY6" fmla="*/ 3184233 h 3201633"/>
              <a:gd name="connsiteX7" fmla="*/ 1864989 w 4526373"/>
              <a:gd name="connsiteY7" fmla="*/ 2819364 h 3201633"/>
              <a:gd name="connsiteX8" fmla="*/ 838947 w 4526373"/>
              <a:gd name="connsiteY8" fmla="*/ 1533765 h 3201633"/>
              <a:gd name="connsiteX0" fmla="*/ 838947 w 4526373"/>
              <a:gd name="connsiteY0" fmla="*/ 1533765 h 3201633"/>
              <a:gd name="connsiteX1" fmla="*/ 27293 w 4526373"/>
              <a:gd name="connsiteY1" fmla="*/ 86876 h 3201633"/>
              <a:gd name="connsiteX2" fmla="*/ 1864989 w 4526373"/>
              <a:gd name="connsiteY2" fmla="*/ 248166 h 3201633"/>
              <a:gd name="connsiteX3" fmla="*/ 2784365 w 4526373"/>
              <a:gd name="connsiteY3" fmla="*/ 948755 h 3201633"/>
              <a:gd name="connsiteX4" fmla="*/ 4487945 w 4526373"/>
              <a:gd name="connsiteY4" fmla="*/ 981695 h 3201633"/>
              <a:gd name="connsiteX5" fmla="*/ 3995953 w 4526373"/>
              <a:gd name="connsiteY5" fmla="*/ 2923351 h 3201633"/>
              <a:gd name="connsiteX6" fmla="*/ 2563084 w 4526373"/>
              <a:gd name="connsiteY6" fmla="*/ 3184233 h 3201633"/>
              <a:gd name="connsiteX7" fmla="*/ 1864989 w 4526373"/>
              <a:gd name="connsiteY7" fmla="*/ 2819364 h 3201633"/>
              <a:gd name="connsiteX8" fmla="*/ 838947 w 4526373"/>
              <a:gd name="connsiteY8" fmla="*/ 1533765 h 3201633"/>
              <a:gd name="connsiteX0" fmla="*/ 838947 w 4526373"/>
              <a:gd name="connsiteY0" fmla="*/ 1533765 h 3201633"/>
              <a:gd name="connsiteX1" fmla="*/ 27293 w 4526373"/>
              <a:gd name="connsiteY1" fmla="*/ 86876 h 3201633"/>
              <a:gd name="connsiteX2" fmla="*/ 1864989 w 4526373"/>
              <a:gd name="connsiteY2" fmla="*/ 248166 h 3201633"/>
              <a:gd name="connsiteX3" fmla="*/ 2784365 w 4526373"/>
              <a:gd name="connsiteY3" fmla="*/ 948755 h 3201633"/>
              <a:gd name="connsiteX4" fmla="*/ 4487945 w 4526373"/>
              <a:gd name="connsiteY4" fmla="*/ 981695 h 3201633"/>
              <a:gd name="connsiteX5" fmla="*/ 3995953 w 4526373"/>
              <a:gd name="connsiteY5" fmla="*/ 2923351 h 3201633"/>
              <a:gd name="connsiteX6" fmla="*/ 2563084 w 4526373"/>
              <a:gd name="connsiteY6" fmla="*/ 3184233 h 3201633"/>
              <a:gd name="connsiteX7" fmla="*/ 1864989 w 4526373"/>
              <a:gd name="connsiteY7" fmla="*/ 2819364 h 3201633"/>
              <a:gd name="connsiteX8" fmla="*/ 838947 w 4526373"/>
              <a:gd name="connsiteY8" fmla="*/ 1533765 h 3201633"/>
              <a:gd name="connsiteX0" fmla="*/ 838947 w 4526373"/>
              <a:gd name="connsiteY0" fmla="*/ 1533765 h 3201633"/>
              <a:gd name="connsiteX1" fmla="*/ 27293 w 4526373"/>
              <a:gd name="connsiteY1" fmla="*/ 86876 h 3201633"/>
              <a:gd name="connsiteX2" fmla="*/ 1864989 w 4526373"/>
              <a:gd name="connsiteY2" fmla="*/ 248166 h 3201633"/>
              <a:gd name="connsiteX3" fmla="*/ 2784365 w 4526373"/>
              <a:gd name="connsiteY3" fmla="*/ 948755 h 3201633"/>
              <a:gd name="connsiteX4" fmla="*/ 4487945 w 4526373"/>
              <a:gd name="connsiteY4" fmla="*/ 981695 h 3201633"/>
              <a:gd name="connsiteX5" fmla="*/ 3995953 w 4526373"/>
              <a:gd name="connsiteY5" fmla="*/ 2923351 h 3201633"/>
              <a:gd name="connsiteX6" fmla="*/ 2563084 w 4526373"/>
              <a:gd name="connsiteY6" fmla="*/ 3184233 h 3201633"/>
              <a:gd name="connsiteX7" fmla="*/ 1864989 w 4526373"/>
              <a:gd name="connsiteY7" fmla="*/ 2819364 h 3201633"/>
              <a:gd name="connsiteX8" fmla="*/ 838947 w 4526373"/>
              <a:gd name="connsiteY8" fmla="*/ 1533765 h 3201633"/>
              <a:gd name="connsiteX0" fmla="*/ 838947 w 4526373"/>
              <a:gd name="connsiteY0" fmla="*/ 1533765 h 3201633"/>
              <a:gd name="connsiteX1" fmla="*/ 27293 w 4526373"/>
              <a:gd name="connsiteY1" fmla="*/ 86876 h 3201633"/>
              <a:gd name="connsiteX2" fmla="*/ 1864989 w 4526373"/>
              <a:gd name="connsiteY2" fmla="*/ 248166 h 3201633"/>
              <a:gd name="connsiteX3" fmla="*/ 2784365 w 4526373"/>
              <a:gd name="connsiteY3" fmla="*/ 948755 h 3201633"/>
              <a:gd name="connsiteX4" fmla="*/ 4487945 w 4526373"/>
              <a:gd name="connsiteY4" fmla="*/ 981695 h 3201633"/>
              <a:gd name="connsiteX5" fmla="*/ 3995953 w 4526373"/>
              <a:gd name="connsiteY5" fmla="*/ 2923351 h 3201633"/>
              <a:gd name="connsiteX6" fmla="*/ 2563084 w 4526373"/>
              <a:gd name="connsiteY6" fmla="*/ 3184233 h 3201633"/>
              <a:gd name="connsiteX7" fmla="*/ 1864989 w 4526373"/>
              <a:gd name="connsiteY7" fmla="*/ 2819364 h 3201633"/>
              <a:gd name="connsiteX8" fmla="*/ 838947 w 4526373"/>
              <a:gd name="connsiteY8" fmla="*/ 1533765 h 3201633"/>
              <a:gd name="connsiteX0" fmla="*/ 838947 w 4526373"/>
              <a:gd name="connsiteY0" fmla="*/ 1492395 h 3160263"/>
              <a:gd name="connsiteX1" fmla="*/ 27293 w 4526373"/>
              <a:gd name="connsiteY1" fmla="*/ 45506 h 3160263"/>
              <a:gd name="connsiteX2" fmla="*/ 1864989 w 4526373"/>
              <a:gd name="connsiteY2" fmla="*/ 206796 h 3160263"/>
              <a:gd name="connsiteX3" fmla="*/ 2784365 w 4526373"/>
              <a:gd name="connsiteY3" fmla="*/ 907385 h 3160263"/>
              <a:gd name="connsiteX4" fmla="*/ 4487945 w 4526373"/>
              <a:gd name="connsiteY4" fmla="*/ 940325 h 3160263"/>
              <a:gd name="connsiteX5" fmla="*/ 3995953 w 4526373"/>
              <a:gd name="connsiteY5" fmla="*/ 2881981 h 3160263"/>
              <a:gd name="connsiteX6" fmla="*/ 2563084 w 4526373"/>
              <a:gd name="connsiteY6" fmla="*/ 3142863 h 3160263"/>
              <a:gd name="connsiteX7" fmla="*/ 1864989 w 4526373"/>
              <a:gd name="connsiteY7" fmla="*/ 2777994 h 3160263"/>
              <a:gd name="connsiteX8" fmla="*/ 838947 w 4526373"/>
              <a:gd name="connsiteY8" fmla="*/ 1492395 h 3160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26373" h="3160263">
                <a:moveTo>
                  <a:pt x="838947" y="1492395"/>
                </a:moveTo>
                <a:cubicBezTo>
                  <a:pt x="532664" y="1036980"/>
                  <a:pt x="-143714" y="259772"/>
                  <a:pt x="27293" y="45506"/>
                </a:cubicBezTo>
                <a:cubicBezTo>
                  <a:pt x="198300" y="-168760"/>
                  <a:pt x="723790" y="457088"/>
                  <a:pt x="1864989" y="206796"/>
                </a:cubicBezTo>
                <a:cubicBezTo>
                  <a:pt x="2376889" y="202322"/>
                  <a:pt x="2679678" y="619959"/>
                  <a:pt x="2784365" y="907385"/>
                </a:cubicBezTo>
                <a:cubicBezTo>
                  <a:pt x="3141832" y="779830"/>
                  <a:pt x="4328681" y="805868"/>
                  <a:pt x="4487945" y="940325"/>
                </a:cubicBezTo>
                <a:cubicBezTo>
                  <a:pt x="4647209" y="1074782"/>
                  <a:pt x="4277799" y="2533980"/>
                  <a:pt x="3995953" y="2881981"/>
                </a:cubicBezTo>
                <a:cubicBezTo>
                  <a:pt x="3714107" y="3229982"/>
                  <a:pt x="2918245" y="3160194"/>
                  <a:pt x="2563084" y="3142863"/>
                </a:cubicBezTo>
                <a:cubicBezTo>
                  <a:pt x="2207923" y="3125532"/>
                  <a:pt x="2152345" y="3053072"/>
                  <a:pt x="1864989" y="2777994"/>
                </a:cubicBezTo>
                <a:cubicBezTo>
                  <a:pt x="1344400" y="2797112"/>
                  <a:pt x="881319" y="2312015"/>
                  <a:pt x="838947" y="1492395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TextBox 43"/>
          <p:cNvSpPr txBox="1"/>
          <p:nvPr/>
        </p:nvSpPr>
        <p:spPr>
          <a:xfrm>
            <a:off x="6282022" y="2836379"/>
            <a:ext cx="1825217" cy="784947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  <a:gd name="connsiteX0" fmla="*/ 3170 w 1628256"/>
              <a:gd name="connsiteY0" fmla="*/ 69776 h 801017"/>
              <a:gd name="connsiteX1" fmla="*/ 1403403 w 1628256"/>
              <a:gd name="connsiteY1" fmla="*/ 0 h 801017"/>
              <a:gd name="connsiteX2" fmla="*/ 1628256 w 1628256"/>
              <a:gd name="connsiteY2" fmla="*/ 801017 h 801017"/>
              <a:gd name="connsiteX3" fmla="*/ 0 w 1628256"/>
              <a:gd name="connsiteY3" fmla="*/ 756046 h 801017"/>
              <a:gd name="connsiteX4" fmla="*/ 3170 w 1628256"/>
              <a:gd name="connsiteY4" fmla="*/ 69776 h 801017"/>
              <a:gd name="connsiteX0" fmla="*/ 3170 w 1628256"/>
              <a:gd name="connsiteY0" fmla="*/ 2080 h 733321"/>
              <a:gd name="connsiteX1" fmla="*/ 1368234 w 1628256"/>
              <a:gd name="connsiteY1" fmla="*/ 11897 h 733321"/>
              <a:gd name="connsiteX2" fmla="*/ 1628256 w 1628256"/>
              <a:gd name="connsiteY2" fmla="*/ 733321 h 733321"/>
              <a:gd name="connsiteX3" fmla="*/ 0 w 1628256"/>
              <a:gd name="connsiteY3" fmla="*/ 688350 h 733321"/>
              <a:gd name="connsiteX4" fmla="*/ 3170 w 1628256"/>
              <a:gd name="connsiteY4" fmla="*/ 2080 h 733321"/>
              <a:gd name="connsiteX0" fmla="*/ 3170 w 1628256"/>
              <a:gd name="connsiteY0" fmla="*/ 216623 h 947864"/>
              <a:gd name="connsiteX1" fmla="*/ 533958 w 1628256"/>
              <a:gd name="connsiteY1" fmla="*/ 18 h 947864"/>
              <a:gd name="connsiteX2" fmla="*/ 1368234 w 1628256"/>
              <a:gd name="connsiteY2" fmla="*/ 226440 h 947864"/>
              <a:gd name="connsiteX3" fmla="*/ 1628256 w 1628256"/>
              <a:gd name="connsiteY3" fmla="*/ 947864 h 947864"/>
              <a:gd name="connsiteX4" fmla="*/ 0 w 1628256"/>
              <a:gd name="connsiteY4" fmla="*/ 902893 h 947864"/>
              <a:gd name="connsiteX5" fmla="*/ 3170 w 1628256"/>
              <a:gd name="connsiteY5" fmla="*/ 216623 h 947864"/>
              <a:gd name="connsiteX0" fmla="*/ 8 w 1625094"/>
              <a:gd name="connsiteY0" fmla="*/ 216623 h 947864"/>
              <a:gd name="connsiteX1" fmla="*/ 530796 w 1625094"/>
              <a:gd name="connsiteY1" fmla="*/ 18 h 947864"/>
              <a:gd name="connsiteX2" fmla="*/ 1365072 w 1625094"/>
              <a:gd name="connsiteY2" fmla="*/ 226440 h 947864"/>
              <a:gd name="connsiteX3" fmla="*/ 1625094 w 1625094"/>
              <a:gd name="connsiteY3" fmla="*/ 947864 h 947864"/>
              <a:gd name="connsiteX4" fmla="*/ 102346 w 1625094"/>
              <a:gd name="connsiteY4" fmla="*/ 793595 h 947864"/>
              <a:gd name="connsiteX5" fmla="*/ 8 w 1625094"/>
              <a:gd name="connsiteY5" fmla="*/ 216623 h 947864"/>
              <a:gd name="connsiteX0" fmla="*/ 8 w 1418972"/>
              <a:gd name="connsiteY0" fmla="*/ 216623 h 874999"/>
              <a:gd name="connsiteX1" fmla="*/ 530796 w 1418972"/>
              <a:gd name="connsiteY1" fmla="*/ 18 h 874999"/>
              <a:gd name="connsiteX2" fmla="*/ 1365072 w 1418972"/>
              <a:gd name="connsiteY2" fmla="*/ 226440 h 874999"/>
              <a:gd name="connsiteX3" fmla="*/ 1378909 w 1418972"/>
              <a:gd name="connsiteY3" fmla="*/ 874999 h 874999"/>
              <a:gd name="connsiteX4" fmla="*/ 102346 w 1418972"/>
              <a:gd name="connsiteY4" fmla="*/ 793595 h 874999"/>
              <a:gd name="connsiteX5" fmla="*/ 8 w 1418972"/>
              <a:gd name="connsiteY5" fmla="*/ 216623 h 874999"/>
              <a:gd name="connsiteX0" fmla="*/ 8 w 1589925"/>
              <a:gd name="connsiteY0" fmla="*/ 216623 h 874999"/>
              <a:gd name="connsiteX1" fmla="*/ 530796 w 1589925"/>
              <a:gd name="connsiteY1" fmla="*/ 18 h 874999"/>
              <a:gd name="connsiteX2" fmla="*/ 1365072 w 1589925"/>
              <a:gd name="connsiteY2" fmla="*/ 226440 h 874999"/>
              <a:gd name="connsiteX3" fmla="*/ 1589925 w 1589925"/>
              <a:gd name="connsiteY3" fmla="*/ 874999 h 874999"/>
              <a:gd name="connsiteX4" fmla="*/ 102346 w 1589925"/>
              <a:gd name="connsiteY4" fmla="*/ 793595 h 874999"/>
              <a:gd name="connsiteX5" fmla="*/ 8 w 1589925"/>
              <a:gd name="connsiteY5" fmla="*/ 216623 h 874999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35983 w 1760836"/>
              <a:gd name="connsiteY2" fmla="*/ 226709 h 875268"/>
              <a:gd name="connsiteX3" fmla="*/ 1760836 w 1760836"/>
              <a:gd name="connsiteY3" fmla="*/ 875268 h 875268"/>
              <a:gd name="connsiteX4" fmla="*/ 273257 w 1760836"/>
              <a:gd name="connsiteY4" fmla="*/ 793864 h 875268"/>
              <a:gd name="connsiteX5" fmla="*/ 3 w 1760836"/>
              <a:gd name="connsiteY5" fmla="*/ 111260 h 875268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35983 w 1760836"/>
              <a:gd name="connsiteY2" fmla="*/ 226709 h 875268"/>
              <a:gd name="connsiteX3" fmla="*/ 1760836 w 1760836"/>
              <a:gd name="connsiteY3" fmla="*/ 875268 h 875268"/>
              <a:gd name="connsiteX4" fmla="*/ 247619 w 1760836"/>
              <a:gd name="connsiteY4" fmla="*/ 476967 h 875268"/>
              <a:gd name="connsiteX5" fmla="*/ 3 w 1760836"/>
              <a:gd name="connsiteY5" fmla="*/ 111260 h 875268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35983 w 1760836"/>
              <a:gd name="connsiteY2" fmla="*/ 226709 h 875268"/>
              <a:gd name="connsiteX3" fmla="*/ 1760836 w 1760836"/>
              <a:gd name="connsiteY3" fmla="*/ 875268 h 875268"/>
              <a:gd name="connsiteX4" fmla="*/ 381982 w 1760836"/>
              <a:gd name="connsiteY4" fmla="*/ 823666 h 875268"/>
              <a:gd name="connsiteX5" fmla="*/ 247619 w 1760836"/>
              <a:gd name="connsiteY5" fmla="*/ 476967 h 875268"/>
              <a:gd name="connsiteX6" fmla="*/ 3 w 1760836"/>
              <a:gd name="connsiteY6" fmla="*/ 111260 h 875268"/>
              <a:gd name="connsiteX0" fmla="*/ 3 w 1760836"/>
              <a:gd name="connsiteY0" fmla="*/ 159890 h 923898"/>
              <a:gd name="connsiteX1" fmla="*/ 701707 w 1760836"/>
              <a:gd name="connsiteY1" fmla="*/ 48917 h 923898"/>
              <a:gd name="connsiteX2" fmla="*/ 1595803 w 1760836"/>
              <a:gd name="connsiteY2" fmla="*/ 53512 h 923898"/>
              <a:gd name="connsiteX3" fmla="*/ 1760836 w 1760836"/>
              <a:gd name="connsiteY3" fmla="*/ 923898 h 923898"/>
              <a:gd name="connsiteX4" fmla="*/ 381982 w 1760836"/>
              <a:gd name="connsiteY4" fmla="*/ 872296 h 923898"/>
              <a:gd name="connsiteX5" fmla="*/ 247619 w 1760836"/>
              <a:gd name="connsiteY5" fmla="*/ 525597 h 923898"/>
              <a:gd name="connsiteX6" fmla="*/ 3 w 1760836"/>
              <a:gd name="connsiteY6" fmla="*/ 159890 h 923898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87258 w 1760836"/>
              <a:gd name="connsiteY2" fmla="*/ 195020 h 875268"/>
              <a:gd name="connsiteX3" fmla="*/ 1760836 w 1760836"/>
              <a:gd name="connsiteY3" fmla="*/ 875268 h 875268"/>
              <a:gd name="connsiteX4" fmla="*/ 381982 w 1760836"/>
              <a:gd name="connsiteY4" fmla="*/ 823666 h 875268"/>
              <a:gd name="connsiteX5" fmla="*/ 247619 w 1760836"/>
              <a:gd name="connsiteY5" fmla="*/ 476967 h 875268"/>
              <a:gd name="connsiteX6" fmla="*/ 3 w 1760836"/>
              <a:gd name="connsiteY6" fmla="*/ 111260 h 875268"/>
              <a:gd name="connsiteX0" fmla="*/ 3 w 1625892"/>
              <a:gd name="connsiteY0" fmla="*/ 111260 h 851009"/>
              <a:gd name="connsiteX1" fmla="*/ 701707 w 1625892"/>
              <a:gd name="connsiteY1" fmla="*/ 287 h 851009"/>
              <a:gd name="connsiteX2" fmla="*/ 1587258 w 1625892"/>
              <a:gd name="connsiteY2" fmla="*/ 195020 h 851009"/>
              <a:gd name="connsiteX3" fmla="*/ 1487649 w 1625892"/>
              <a:gd name="connsiteY3" fmla="*/ 794259 h 851009"/>
              <a:gd name="connsiteX4" fmla="*/ 381982 w 1625892"/>
              <a:gd name="connsiteY4" fmla="*/ 823666 h 851009"/>
              <a:gd name="connsiteX5" fmla="*/ 247619 w 1625892"/>
              <a:gd name="connsiteY5" fmla="*/ 476967 h 851009"/>
              <a:gd name="connsiteX6" fmla="*/ 3 w 1625892"/>
              <a:gd name="connsiteY6" fmla="*/ 111260 h 851009"/>
              <a:gd name="connsiteX0" fmla="*/ 3 w 1625892"/>
              <a:gd name="connsiteY0" fmla="*/ 111260 h 960322"/>
              <a:gd name="connsiteX1" fmla="*/ 701707 w 1625892"/>
              <a:gd name="connsiteY1" fmla="*/ 287 h 960322"/>
              <a:gd name="connsiteX2" fmla="*/ 1587258 w 1625892"/>
              <a:gd name="connsiteY2" fmla="*/ 195020 h 960322"/>
              <a:gd name="connsiteX3" fmla="*/ 1487649 w 1625892"/>
              <a:gd name="connsiteY3" fmla="*/ 794259 h 960322"/>
              <a:gd name="connsiteX4" fmla="*/ 319539 w 1625892"/>
              <a:gd name="connsiteY4" fmla="*/ 940681 h 960322"/>
              <a:gd name="connsiteX5" fmla="*/ 247619 w 1625892"/>
              <a:gd name="connsiteY5" fmla="*/ 476967 h 960322"/>
              <a:gd name="connsiteX6" fmla="*/ 3 w 1625892"/>
              <a:gd name="connsiteY6" fmla="*/ 111260 h 960322"/>
              <a:gd name="connsiteX0" fmla="*/ 5 w 1625894"/>
              <a:gd name="connsiteY0" fmla="*/ 111260 h 960322"/>
              <a:gd name="connsiteX1" fmla="*/ 701709 w 1625894"/>
              <a:gd name="connsiteY1" fmla="*/ 287 h 960322"/>
              <a:gd name="connsiteX2" fmla="*/ 1587260 w 1625894"/>
              <a:gd name="connsiteY2" fmla="*/ 195020 h 960322"/>
              <a:gd name="connsiteX3" fmla="*/ 1487651 w 1625894"/>
              <a:gd name="connsiteY3" fmla="*/ 794259 h 960322"/>
              <a:gd name="connsiteX4" fmla="*/ 319541 w 1625894"/>
              <a:gd name="connsiteY4" fmla="*/ 940681 h 960322"/>
              <a:gd name="connsiteX5" fmla="*/ 138347 w 1625894"/>
              <a:gd name="connsiteY5" fmla="*/ 476967 h 960322"/>
              <a:gd name="connsiteX6" fmla="*/ 5 w 1625894"/>
              <a:gd name="connsiteY6" fmla="*/ 111260 h 960322"/>
              <a:gd name="connsiteX0" fmla="*/ 5 w 1625894"/>
              <a:gd name="connsiteY0" fmla="*/ 111260 h 826765"/>
              <a:gd name="connsiteX1" fmla="*/ 701709 w 1625894"/>
              <a:gd name="connsiteY1" fmla="*/ 287 h 826765"/>
              <a:gd name="connsiteX2" fmla="*/ 1587260 w 1625894"/>
              <a:gd name="connsiteY2" fmla="*/ 195020 h 826765"/>
              <a:gd name="connsiteX3" fmla="*/ 1487651 w 1625894"/>
              <a:gd name="connsiteY3" fmla="*/ 794259 h 826765"/>
              <a:gd name="connsiteX4" fmla="*/ 140018 w 1625894"/>
              <a:gd name="connsiteY4" fmla="*/ 796663 h 826765"/>
              <a:gd name="connsiteX5" fmla="*/ 138347 w 1625894"/>
              <a:gd name="connsiteY5" fmla="*/ 476967 h 826765"/>
              <a:gd name="connsiteX6" fmla="*/ 5 w 1625894"/>
              <a:gd name="connsiteY6" fmla="*/ 111260 h 826765"/>
              <a:gd name="connsiteX0" fmla="*/ 41181 w 1667070"/>
              <a:gd name="connsiteY0" fmla="*/ 111260 h 826765"/>
              <a:gd name="connsiteX1" fmla="*/ 742885 w 1667070"/>
              <a:gd name="connsiteY1" fmla="*/ 287 h 826765"/>
              <a:gd name="connsiteX2" fmla="*/ 1628436 w 1667070"/>
              <a:gd name="connsiteY2" fmla="*/ 195020 h 826765"/>
              <a:gd name="connsiteX3" fmla="*/ 1528827 w 1667070"/>
              <a:gd name="connsiteY3" fmla="*/ 794259 h 826765"/>
              <a:gd name="connsiteX4" fmla="*/ 181194 w 1667070"/>
              <a:gd name="connsiteY4" fmla="*/ 796663 h 826765"/>
              <a:gd name="connsiteX5" fmla="*/ 0 w 1667070"/>
              <a:gd name="connsiteY5" fmla="*/ 368955 h 826765"/>
              <a:gd name="connsiteX6" fmla="*/ 41181 w 1667070"/>
              <a:gd name="connsiteY6" fmla="*/ 111260 h 826765"/>
              <a:gd name="connsiteX0" fmla="*/ 41181 w 1667070"/>
              <a:gd name="connsiteY0" fmla="*/ 111260 h 826765"/>
              <a:gd name="connsiteX1" fmla="*/ 742885 w 1667070"/>
              <a:gd name="connsiteY1" fmla="*/ 287 h 826765"/>
              <a:gd name="connsiteX2" fmla="*/ 1628436 w 1667070"/>
              <a:gd name="connsiteY2" fmla="*/ 195020 h 826765"/>
              <a:gd name="connsiteX3" fmla="*/ 1528827 w 1667070"/>
              <a:gd name="connsiteY3" fmla="*/ 794259 h 826765"/>
              <a:gd name="connsiteX4" fmla="*/ 181194 w 1667070"/>
              <a:gd name="connsiteY4" fmla="*/ 796663 h 826765"/>
              <a:gd name="connsiteX5" fmla="*/ 0 w 1667070"/>
              <a:gd name="connsiteY5" fmla="*/ 368955 h 826765"/>
              <a:gd name="connsiteX6" fmla="*/ 41181 w 1667070"/>
              <a:gd name="connsiteY6" fmla="*/ 111260 h 826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67070" h="826765">
                <a:moveTo>
                  <a:pt x="41181" y="111260"/>
                </a:moveTo>
                <a:cubicBezTo>
                  <a:pt x="141897" y="250"/>
                  <a:pt x="515374" y="-1349"/>
                  <a:pt x="742885" y="287"/>
                </a:cubicBezTo>
                <a:cubicBezTo>
                  <a:pt x="970396" y="1923"/>
                  <a:pt x="1457776" y="76515"/>
                  <a:pt x="1628436" y="195020"/>
                </a:cubicBezTo>
                <a:cubicBezTo>
                  <a:pt x="1773340" y="457029"/>
                  <a:pt x="1458873" y="517260"/>
                  <a:pt x="1528827" y="794259"/>
                </a:cubicBezTo>
                <a:cubicBezTo>
                  <a:pt x="1146121" y="689031"/>
                  <a:pt x="563900" y="901891"/>
                  <a:pt x="181194" y="796663"/>
                </a:cubicBezTo>
                <a:cubicBezTo>
                  <a:pt x="120796" y="654094"/>
                  <a:pt x="177478" y="520525"/>
                  <a:pt x="0" y="368955"/>
                </a:cubicBezTo>
                <a:cubicBezTo>
                  <a:pt x="1057" y="140198"/>
                  <a:pt x="40124" y="340017"/>
                  <a:pt x="41181" y="111260"/>
                </a:cubicBezTo>
                <a:close/>
              </a:path>
            </a:pathLst>
          </a:custGeom>
          <a:solidFill>
            <a:schemeClr val="bg1">
              <a:alpha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FF0000"/>
                </a:solidFill>
              </a:rPr>
              <a:t>top-member monotone</a:t>
            </a:r>
          </a:p>
        </p:txBody>
      </p:sp>
      <p:sp>
        <p:nvSpPr>
          <p:cNvPr id="30" name="Prostokąt zaokrąglony 12"/>
          <p:cNvSpPr/>
          <p:nvPr/>
        </p:nvSpPr>
        <p:spPr>
          <a:xfrm>
            <a:off x="168434" y="3685115"/>
            <a:ext cx="4385738" cy="1495795"/>
          </a:xfrm>
          <a:prstGeom prst="roundRect">
            <a:avLst>
              <a:gd name="adj" fmla="val 3190"/>
            </a:avLst>
          </a:prstGeom>
          <a:solidFill>
            <a:srgbClr val="FAF4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>
                <a:solidFill>
                  <a:schemeClr val="tx1"/>
                </a:solidFill>
              </a:rPr>
              <a:t>Narrow Top</a:t>
            </a:r>
          </a:p>
          <a:p>
            <a:r>
              <a:rPr lang="en-US" dirty="0">
                <a:solidFill>
                  <a:schemeClr val="tx1"/>
                </a:solidFill>
              </a:rPr>
              <a:t>A rule satisfies the </a:t>
            </a:r>
            <a:r>
              <a:rPr lang="pl-PL" b="1" dirty="0">
                <a:solidFill>
                  <a:schemeClr val="tx1"/>
                </a:solidFill>
              </a:rPr>
              <a:t>narrow top</a:t>
            </a:r>
            <a:r>
              <a:rPr lang="en-US" dirty="0">
                <a:solidFill>
                  <a:schemeClr val="tx1"/>
                </a:solidFill>
              </a:rPr>
              <a:t> criterion if whenever there is a set </a:t>
            </a:r>
            <a:r>
              <a:rPr lang="en-US" i="1" dirty="0">
                <a:solidFill>
                  <a:schemeClr val="tx1"/>
                </a:solidFill>
              </a:rPr>
              <a:t>W</a:t>
            </a:r>
            <a:r>
              <a:rPr lang="en-US" dirty="0">
                <a:solidFill>
                  <a:schemeClr val="tx1"/>
                </a:solidFill>
              </a:rPr>
              <a:t> of </a:t>
            </a:r>
            <a:r>
              <a:rPr lang="en-US" i="1" dirty="0">
                <a:solidFill>
                  <a:schemeClr val="tx1"/>
                </a:solidFill>
              </a:rPr>
              <a:t>k</a:t>
            </a:r>
            <a:r>
              <a:rPr lang="en-US" dirty="0">
                <a:solidFill>
                  <a:schemeClr val="tx1"/>
                </a:solidFill>
              </a:rPr>
              <a:t> candidates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such that each voter rank</a:t>
            </a:r>
            <a:r>
              <a:rPr lang="pl-PL" dirty="0">
                <a:solidFill>
                  <a:schemeClr val="tx1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first </a:t>
            </a:r>
            <a:r>
              <a:rPr lang="pl-PL" dirty="0">
                <a:solidFill>
                  <a:schemeClr val="tx1"/>
                </a:solidFill>
              </a:rPr>
              <a:t>a member of</a:t>
            </a:r>
            <a:r>
              <a:rPr lang="en-US" dirty="0">
                <a:solidFill>
                  <a:schemeClr val="tx1"/>
                </a:solidFill>
              </a:rPr>
              <a:t> W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 then W is a winning committee</a:t>
            </a:r>
          </a:p>
        </p:txBody>
      </p:sp>
      <p:sp>
        <p:nvSpPr>
          <p:cNvPr id="33" name="Oval 35"/>
          <p:cNvSpPr/>
          <p:nvPr/>
        </p:nvSpPr>
        <p:spPr>
          <a:xfrm rot="5574115">
            <a:off x="4846403" y="2322656"/>
            <a:ext cx="4023096" cy="3615016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620269 w 2672353"/>
              <a:gd name="connsiteY0" fmla="*/ 1285599 h 3098187"/>
              <a:gd name="connsiteX1" fmla="*/ 1646311 w 2672353"/>
              <a:gd name="connsiteY1" fmla="*/ 0 h 3098187"/>
              <a:gd name="connsiteX2" fmla="*/ 2672353 w 2672353"/>
              <a:gd name="connsiteY2" fmla="*/ 1285599 h 3098187"/>
              <a:gd name="connsiteX3" fmla="*/ 1646311 w 2672353"/>
              <a:gd name="connsiteY3" fmla="*/ 2571198 h 3098187"/>
              <a:gd name="connsiteX4" fmla="*/ 35543 w 2672353"/>
              <a:gd name="connsiteY4" fmla="*/ 3036262 h 3098187"/>
              <a:gd name="connsiteX5" fmla="*/ 620269 w 2672353"/>
              <a:gd name="connsiteY5" fmla="*/ 1285599 h 3098187"/>
              <a:gd name="connsiteX0" fmla="*/ 620269 w 2736291"/>
              <a:gd name="connsiteY0" fmla="*/ 1298808 h 3111396"/>
              <a:gd name="connsiteX1" fmla="*/ 1646311 w 2736291"/>
              <a:gd name="connsiteY1" fmla="*/ 13209 h 3111396"/>
              <a:gd name="connsiteX2" fmla="*/ 2520777 w 2736291"/>
              <a:gd name="connsiteY2" fmla="*/ 669770 h 3111396"/>
              <a:gd name="connsiteX3" fmla="*/ 2672353 w 2736291"/>
              <a:gd name="connsiteY3" fmla="*/ 1298808 h 3111396"/>
              <a:gd name="connsiteX4" fmla="*/ 1646311 w 2736291"/>
              <a:gd name="connsiteY4" fmla="*/ 2584407 h 3111396"/>
              <a:gd name="connsiteX5" fmla="*/ 35543 w 2736291"/>
              <a:gd name="connsiteY5" fmla="*/ 3049471 h 3111396"/>
              <a:gd name="connsiteX6" fmla="*/ 620269 w 2736291"/>
              <a:gd name="connsiteY6" fmla="*/ 1298808 h 3111396"/>
              <a:gd name="connsiteX0" fmla="*/ 620269 w 4034923"/>
              <a:gd name="connsiteY0" fmla="*/ 1798693 h 3611281"/>
              <a:gd name="connsiteX1" fmla="*/ 1646311 w 4034923"/>
              <a:gd name="connsiteY1" fmla="*/ 513094 h 3611281"/>
              <a:gd name="connsiteX2" fmla="*/ 4026162 w 4034923"/>
              <a:gd name="connsiteY2" fmla="*/ 22829 h 3611281"/>
              <a:gd name="connsiteX3" fmla="*/ 2520777 w 4034923"/>
              <a:gd name="connsiteY3" fmla="*/ 1169655 h 3611281"/>
              <a:gd name="connsiteX4" fmla="*/ 2672353 w 4034923"/>
              <a:gd name="connsiteY4" fmla="*/ 1798693 h 3611281"/>
              <a:gd name="connsiteX5" fmla="*/ 1646311 w 4034923"/>
              <a:gd name="connsiteY5" fmla="*/ 3084292 h 3611281"/>
              <a:gd name="connsiteX6" fmla="*/ 35543 w 4034923"/>
              <a:gd name="connsiteY6" fmla="*/ 3549356 h 3611281"/>
              <a:gd name="connsiteX7" fmla="*/ 620269 w 4034923"/>
              <a:gd name="connsiteY7" fmla="*/ 1798693 h 3611281"/>
              <a:gd name="connsiteX0" fmla="*/ 620269 w 4034923"/>
              <a:gd name="connsiteY0" fmla="*/ 1798693 h 3611281"/>
              <a:gd name="connsiteX1" fmla="*/ 1646311 w 4034923"/>
              <a:gd name="connsiteY1" fmla="*/ 513094 h 3611281"/>
              <a:gd name="connsiteX2" fmla="*/ 4026162 w 4034923"/>
              <a:gd name="connsiteY2" fmla="*/ 22829 h 3611281"/>
              <a:gd name="connsiteX3" fmla="*/ 2520777 w 4034923"/>
              <a:gd name="connsiteY3" fmla="*/ 1169655 h 3611281"/>
              <a:gd name="connsiteX4" fmla="*/ 2672353 w 4034923"/>
              <a:gd name="connsiteY4" fmla="*/ 1798693 h 3611281"/>
              <a:gd name="connsiteX5" fmla="*/ 1646311 w 4034923"/>
              <a:gd name="connsiteY5" fmla="*/ 3084292 h 3611281"/>
              <a:gd name="connsiteX6" fmla="*/ 35543 w 4034923"/>
              <a:gd name="connsiteY6" fmla="*/ 3549356 h 3611281"/>
              <a:gd name="connsiteX7" fmla="*/ 620269 w 4034923"/>
              <a:gd name="connsiteY7" fmla="*/ 1798693 h 3611281"/>
              <a:gd name="connsiteX0" fmla="*/ 620269 w 4034923"/>
              <a:gd name="connsiteY0" fmla="*/ 1798693 h 3611281"/>
              <a:gd name="connsiteX1" fmla="*/ 1646311 w 4034923"/>
              <a:gd name="connsiteY1" fmla="*/ 513094 h 3611281"/>
              <a:gd name="connsiteX2" fmla="*/ 4026162 w 4034923"/>
              <a:gd name="connsiteY2" fmla="*/ 22829 h 3611281"/>
              <a:gd name="connsiteX3" fmla="*/ 2520777 w 4034923"/>
              <a:gd name="connsiteY3" fmla="*/ 1169655 h 3611281"/>
              <a:gd name="connsiteX4" fmla="*/ 2672353 w 4034923"/>
              <a:gd name="connsiteY4" fmla="*/ 1798693 h 3611281"/>
              <a:gd name="connsiteX5" fmla="*/ 1646311 w 4034923"/>
              <a:gd name="connsiteY5" fmla="*/ 3084292 h 3611281"/>
              <a:gd name="connsiteX6" fmla="*/ 35543 w 4034923"/>
              <a:gd name="connsiteY6" fmla="*/ 3549356 h 3611281"/>
              <a:gd name="connsiteX7" fmla="*/ 620269 w 4034923"/>
              <a:gd name="connsiteY7" fmla="*/ 1798693 h 3611281"/>
              <a:gd name="connsiteX0" fmla="*/ 620269 w 4035186"/>
              <a:gd name="connsiteY0" fmla="*/ 1798693 h 3611281"/>
              <a:gd name="connsiteX1" fmla="*/ 1646311 w 4035186"/>
              <a:gd name="connsiteY1" fmla="*/ 513094 h 3611281"/>
              <a:gd name="connsiteX2" fmla="*/ 4026162 w 4035186"/>
              <a:gd name="connsiteY2" fmla="*/ 22829 h 3611281"/>
              <a:gd name="connsiteX3" fmla="*/ 2573660 w 4035186"/>
              <a:gd name="connsiteY3" fmla="*/ 1183038 h 3611281"/>
              <a:gd name="connsiteX4" fmla="*/ 2672353 w 4035186"/>
              <a:gd name="connsiteY4" fmla="*/ 1798693 h 3611281"/>
              <a:gd name="connsiteX5" fmla="*/ 1646311 w 4035186"/>
              <a:gd name="connsiteY5" fmla="*/ 3084292 h 3611281"/>
              <a:gd name="connsiteX6" fmla="*/ 35543 w 4035186"/>
              <a:gd name="connsiteY6" fmla="*/ 3549356 h 3611281"/>
              <a:gd name="connsiteX7" fmla="*/ 620269 w 4035186"/>
              <a:gd name="connsiteY7" fmla="*/ 1798693 h 3611281"/>
              <a:gd name="connsiteX0" fmla="*/ 620269 w 4035186"/>
              <a:gd name="connsiteY0" fmla="*/ 1798693 h 3611281"/>
              <a:gd name="connsiteX1" fmla="*/ 1646311 w 4035186"/>
              <a:gd name="connsiteY1" fmla="*/ 513094 h 3611281"/>
              <a:gd name="connsiteX2" fmla="*/ 4026162 w 4035186"/>
              <a:gd name="connsiteY2" fmla="*/ 22829 h 3611281"/>
              <a:gd name="connsiteX3" fmla="*/ 2573660 w 4035186"/>
              <a:gd name="connsiteY3" fmla="*/ 1183038 h 3611281"/>
              <a:gd name="connsiteX4" fmla="*/ 2672353 w 4035186"/>
              <a:gd name="connsiteY4" fmla="*/ 1798693 h 3611281"/>
              <a:gd name="connsiteX5" fmla="*/ 1646311 w 4035186"/>
              <a:gd name="connsiteY5" fmla="*/ 3084292 h 3611281"/>
              <a:gd name="connsiteX6" fmla="*/ 35543 w 4035186"/>
              <a:gd name="connsiteY6" fmla="*/ 3549356 h 3611281"/>
              <a:gd name="connsiteX7" fmla="*/ 620269 w 4035186"/>
              <a:gd name="connsiteY7" fmla="*/ 1798693 h 3611281"/>
              <a:gd name="connsiteX0" fmla="*/ 620269 w 4037506"/>
              <a:gd name="connsiteY0" fmla="*/ 1798693 h 3611281"/>
              <a:gd name="connsiteX1" fmla="*/ 1646311 w 4037506"/>
              <a:gd name="connsiteY1" fmla="*/ 513094 h 3611281"/>
              <a:gd name="connsiteX2" fmla="*/ 4026162 w 4037506"/>
              <a:gd name="connsiteY2" fmla="*/ 22829 h 3611281"/>
              <a:gd name="connsiteX3" fmla="*/ 2573660 w 4037506"/>
              <a:gd name="connsiteY3" fmla="*/ 1183038 h 3611281"/>
              <a:gd name="connsiteX4" fmla="*/ 2672353 w 4037506"/>
              <a:gd name="connsiteY4" fmla="*/ 1798693 h 3611281"/>
              <a:gd name="connsiteX5" fmla="*/ 1646311 w 4037506"/>
              <a:gd name="connsiteY5" fmla="*/ 3084292 h 3611281"/>
              <a:gd name="connsiteX6" fmla="*/ 35543 w 4037506"/>
              <a:gd name="connsiteY6" fmla="*/ 3549356 h 3611281"/>
              <a:gd name="connsiteX7" fmla="*/ 620269 w 4037506"/>
              <a:gd name="connsiteY7" fmla="*/ 1798693 h 3611281"/>
              <a:gd name="connsiteX0" fmla="*/ 620269 w 4037506"/>
              <a:gd name="connsiteY0" fmla="*/ 1798693 h 3605082"/>
              <a:gd name="connsiteX1" fmla="*/ 1646311 w 4037506"/>
              <a:gd name="connsiteY1" fmla="*/ 513094 h 3605082"/>
              <a:gd name="connsiteX2" fmla="*/ 4026162 w 4037506"/>
              <a:gd name="connsiteY2" fmla="*/ 22829 h 3605082"/>
              <a:gd name="connsiteX3" fmla="*/ 2573660 w 4037506"/>
              <a:gd name="connsiteY3" fmla="*/ 1183038 h 3605082"/>
              <a:gd name="connsiteX4" fmla="*/ 2672353 w 4037506"/>
              <a:gd name="connsiteY4" fmla="*/ 1798693 h 3605082"/>
              <a:gd name="connsiteX5" fmla="*/ 1646311 w 4037506"/>
              <a:gd name="connsiteY5" fmla="*/ 3084292 h 3605082"/>
              <a:gd name="connsiteX6" fmla="*/ 35543 w 4037506"/>
              <a:gd name="connsiteY6" fmla="*/ 3549356 h 3605082"/>
              <a:gd name="connsiteX7" fmla="*/ 620269 w 4037506"/>
              <a:gd name="connsiteY7" fmla="*/ 1798693 h 3605082"/>
              <a:gd name="connsiteX0" fmla="*/ 620269 w 4037506"/>
              <a:gd name="connsiteY0" fmla="*/ 1798693 h 3605082"/>
              <a:gd name="connsiteX1" fmla="*/ 1646311 w 4037506"/>
              <a:gd name="connsiteY1" fmla="*/ 513094 h 3605082"/>
              <a:gd name="connsiteX2" fmla="*/ 4026162 w 4037506"/>
              <a:gd name="connsiteY2" fmla="*/ 22829 h 3605082"/>
              <a:gd name="connsiteX3" fmla="*/ 2573660 w 4037506"/>
              <a:gd name="connsiteY3" fmla="*/ 1183038 h 3605082"/>
              <a:gd name="connsiteX4" fmla="*/ 2672353 w 4037506"/>
              <a:gd name="connsiteY4" fmla="*/ 1798693 h 3605082"/>
              <a:gd name="connsiteX5" fmla="*/ 1646311 w 4037506"/>
              <a:gd name="connsiteY5" fmla="*/ 3084292 h 3605082"/>
              <a:gd name="connsiteX6" fmla="*/ 35543 w 4037506"/>
              <a:gd name="connsiteY6" fmla="*/ 3549356 h 3605082"/>
              <a:gd name="connsiteX7" fmla="*/ 620269 w 4037506"/>
              <a:gd name="connsiteY7" fmla="*/ 1798693 h 3605082"/>
              <a:gd name="connsiteX0" fmla="*/ 620269 w 4037506"/>
              <a:gd name="connsiteY0" fmla="*/ 1798693 h 3622767"/>
              <a:gd name="connsiteX1" fmla="*/ 1646311 w 4037506"/>
              <a:gd name="connsiteY1" fmla="*/ 513094 h 3622767"/>
              <a:gd name="connsiteX2" fmla="*/ 4026162 w 4037506"/>
              <a:gd name="connsiteY2" fmla="*/ 22829 h 3622767"/>
              <a:gd name="connsiteX3" fmla="*/ 2573660 w 4037506"/>
              <a:gd name="connsiteY3" fmla="*/ 1183038 h 3622767"/>
              <a:gd name="connsiteX4" fmla="*/ 1646311 w 4037506"/>
              <a:gd name="connsiteY4" fmla="*/ 3084292 h 3622767"/>
              <a:gd name="connsiteX5" fmla="*/ 35543 w 4037506"/>
              <a:gd name="connsiteY5" fmla="*/ 3549356 h 3622767"/>
              <a:gd name="connsiteX6" fmla="*/ 620269 w 4037506"/>
              <a:gd name="connsiteY6" fmla="*/ 1798693 h 3622767"/>
              <a:gd name="connsiteX0" fmla="*/ 620269 w 4037506"/>
              <a:gd name="connsiteY0" fmla="*/ 1798693 h 3646347"/>
              <a:gd name="connsiteX1" fmla="*/ 1646311 w 4037506"/>
              <a:gd name="connsiteY1" fmla="*/ 513094 h 3646347"/>
              <a:gd name="connsiteX2" fmla="*/ 4026162 w 4037506"/>
              <a:gd name="connsiteY2" fmla="*/ 22829 h 3646347"/>
              <a:gd name="connsiteX3" fmla="*/ 2573660 w 4037506"/>
              <a:gd name="connsiteY3" fmla="*/ 1183038 h 3646347"/>
              <a:gd name="connsiteX4" fmla="*/ 1646311 w 4037506"/>
              <a:gd name="connsiteY4" fmla="*/ 3084292 h 3646347"/>
              <a:gd name="connsiteX5" fmla="*/ 35543 w 4037506"/>
              <a:gd name="connsiteY5" fmla="*/ 3549356 h 3646347"/>
              <a:gd name="connsiteX6" fmla="*/ 620269 w 4037506"/>
              <a:gd name="connsiteY6" fmla="*/ 1798693 h 3646347"/>
              <a:gd name="connsiteX0" fmla="*/ 620269 w 4037506"/>
              <a:gd name="connsiteY0" fmla="*/ 1798693 h 3646347"/>
              <a:gd name="connsiteX1" fmla="*/ 1646311 w 4037506"/>
              <a:gd name="connsiteY1" fmla="*/ 513094 h 3646347"/>
              <a:gd name="connsiteX2" fmla="*/ 4026162 w 4037506"/>
              <a:gd name="connsiteY2" fmla="*/ 22829 h 3646347"/>
              <a:gd name="connsiteX3" fmla="*/ 2573660 w 4037506"/>
              <a:gd name="connsiteY3" fmla="*/ 1183038 h 3646347"/>
              <a:gd name="connsiteX4" fmla="*/ 1646311 w 4037506"/>
              <a:gd name="connsiteY4" fmla="*/ 3084292 h 3646347"/>
              <a:gd name="connsiteX5" fmla="*/ 35543 w 4037506"/>
              <a:gd name="connsiteY5" fmla="*/ 3549356 h 3646347"/>
              <a:gd name="connsiteX6" fmla="*/ 620269 w 4037506"/>
              <a:gd name="connsiteY6" fmla="*/ 1798693 h 3646347"/>
              <a:gd name="connsiteX0" fmla="*/ 620269 w 4037506"/>
              <a:gd name="connsiteY0" fmla="*/ 1798693 h 3641993"/>
              <a:gd name="connsiteX1" fmla="*/ 1646311 w 4037506"/>
              <a:gd name="connsiteY1" fmla="*/ 513094 h 3641993"/>
              <a:gd name="connsiteX2" fmla="*/ 4026162 w 4037506"/>
              <a:gd name="connsiteY2" fmla="*/ 22829 h 3641993"/>
              <a:gd name="connsiteX3" fmla="*/ 2573660 w 4037506"/>
              <a:gd name="connsiteY3" fmla="*/ 1183038 h 3641993"/>
              <a:gd name="connsiteX4" fmla="*/ 1646311 w 4037506"/>
              <a:gd name="connsiteY4" fmla="*/ 3084292 h 3641993"/>
              <a:gd name="connsiteX5" fmla="*/ 35543 w 4037506"/>
              <a:gd name="connsiteY5" fmla="*/ 3549356 h 3641993"/>
              <a:gd name="connsiteX6" fmla="*/ 620269 w 4037506"/>
              <a:gd name="connsiteY6" fmla="*/ 1798693 h 3641993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4209"/>
              <a:gd name="connsiteX1" fmla="*/ 1646311 w 4037742"/>
              <a:gd name="connsiteY1" fmla="*/ 513094 h 3594209"/>
              <a:gd name="connsiteX2" fmla="*/ 4026162 w 4037742"/>
              <a:gd name="connsiteY2" fmla="*/ 22829 h 3594209"/>
              <a:gd name="connsiteX3" fmla="*/ 2573660 w 4037742"/>
              <a:gd name="connsiteY3" fmla="*/ 1183038 h 3594209"/>
              <a:gd name="connsiteX4" fmla="*/ 2171838 w 4037742"/>
              <a:gd name="connsiteY4" fmla="*/ 2924464 h 3594209"/>
              <a:gd name="connsiteX5" fmla="*/ 1646311 w 4037742"/>
              <a:gd name="connsiteY5" fmla="*/ 3084292 h 3594209"/>
              <a:gd name="connsiteX6" fmla="*/ 35543 w 4037742"/>
              <a:gd name="connsiteY6" fmla="*/ 3549356 h 3594209"/>
              <a:gd name="connsiteX7" fmla="*/ 620269 w 4037742"/>
              <a:gd name="connsiteY7" fmla="*/ 1798693 h 3594209"/>
              <a:gd name="connsiteX0" fmla="*/ 620269 w 4037742"/>
              <a:gd name="connsiteY0" fmla="*/ 1798693 h 3594209"/>
              <a:gd name="connsiteX1" fmla="*/ 1646311 w 4037742"/>
              <a:gd name="connsiteY1" fmla="*/ 513094 h 3594209"/>
              <a:gd name="connsiteX2" fmla="*/ 4026162 w 4037742"/>
              <a:gd name="connsiteY2" fmla="*/ 22829 h 3594209"/>
              <a:gd name="connsiteX3" fmla="*/ 2573660 w 4037742"/>
              <a:gd name="connsiteY3" fmla="*/ 1183038 h 3594209"/>
              <a:gd name="connsiteX4" fmla="*/ 2171838 w 4037742"/>
              <a:gd name="connsiteY4" fmla="*/ 2924464 h 3594209"/>
              <a:gd name="connsiteX5" fmla="*/ 1646311 w 4037742"/>
              <a:gd name="connsiteY5" fmla="*/ 3084292 h 3594209"/>
              <a:gd name="connsiteX6" fmla="*/ 35543 w 4037742"/>
              <a:gd name="connsiteY6" fmla="*/ 3549356 h 3594209"/>
              <a:gd name="connsiteX7" fmla="*/ 620269 w 4037742"/>
              <a:gd name="connsiteY7" fmla="*/ 1798693 h 3594209"/>
              <a:gd name="connsiteX0" fmla="*/ 620269 w 4037742"/>
              <a:gd name="connsiteY0" fmla="*/ 1798693 h 3615016"/>
              <a:gd name="connsiteX1" fmla="*/ 1646311 w 4037742"/>
              <a:gd name="connsiteY1" fmla="*/ 513094 h 3615016"/>
              <a:gd name="connsiteX2" fmla="*/ 4026162 w 4037742"/>
              <a:gd name="connsiteY2" fmla="*/ 22829 h 3615016"/>
              <a:gd name="connsiteX3" fmla="*/ 2573660 w 4037742"/>
              <a:gd name="connsiteY3" fmla="*/ 1183038 h 3615016"/>
              <a:gd name="connsiteX4" fmla="*/ 2171838 w 4037742"/>
              <a:gd name="connsiteY4" fmla="*/ 2924464 h 3615016"/>
              <a:gd name="connsiteX5" fmla="*/ 1646311 w 4037742"/>
              <a:gd name="connsiteY5" fmla="*/ 3084292 h 3615016"/>
              <a:gd name="connsiteX6" fmla="*/ 35543 w 4037742"/>
              <a:gd name="connsiteY6" fmla="*/ 3549356 h 3615016"/>
              <a:gd name="connsiteX7" fmla="*/ 620269 w 4037742"/>
              <a:gd name="connsiteY7" fmla="*/ 1798693 h 3615016"/>
              <a:gd name="connsiteX0" fmla="*/ 620269 w 4037742"/>
              <a:gd name="connsiteY0" fmla="*/ 1798693 h 3615016"/>
              <a:gd name="connsiteX1" fmla="*/ 1646311 w 4037742"/>
              <a:gd name="connsiteY1" fmla="*/ 513094 h 3615016"/>
              <a:gd name="connsiteX2" fmla="*/ 4026162 w 4037742"/>
              <a:gd name="connsiteY2" fmla="*/ 22829 h 3615016"/>
              <a:gd name="connsiteX3" fmla="*/ 2573660 w 4037742"/>
              <a:gd name="connsiteY3" fmla="*/ 1183038 h 3615016"/>
              <a:gd name="connsiteX4" fmla="*/ 2171838 w 4037742"/>
              <a:gd name="connsiteY4" fmla="*/ 2924464 h 3615016"/>
              <a:gd name="connsiteX5" fmla="*/ 1646311 w 4037742"/>
              <a:gd name="connsiteY5" fmla="*/ 3084292 h 3615016"/>
              <a:gd name="connsiteX6" fmla="*/ 35543 w 4037742"/>
              <a:gd name="connsiteY6" fmla="*/ 3549356 h 3615016"/>
              <a:gd name="connsiteX7" fmla="*/ 620269 w 4037742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23096" h="3615016">
                <a:moveTo>
                  <a:pt x="605623" y="1798693"/>
                </a:moveTo>
                <a:cubicBezTo>
                  <a:pt x="757821" y="785419"/>
                  <a:pt x="1270807" y="521904"/>
                  <a:pt x="1631665" y="513094"/>
                </a:cubicBezTo>
                <a:cubicBezTo>
                  <a:pt x="2199314" y="217117"/>
                  <a:pt x="3865772" y="-86598"/>
                  <a:pt x="4011516" y="22829"/>
                </a:cubicBezTo>
                <a:cubicBezTo>
                  <a:pt x="4157260" y="132256"/>
                  <a:pt x="2885298" y="709267"/>
                  <a:pt x="2559014" y="1183038"/>
                </a:cubicBezTo>
                <a:cubicBezTo>
                  <a:pt x="2722900" y="1503460"/>
                  <a:pt x="2807347" y="2482074"/>
                  <a:pt x="2157192" y="2924464"/>
                </a:cubicBezTo>
                <a:cubicBezTo>
                  <a:pt x="1889966" y="3078393"/>
                  <a:pt x="1821316" y="3024718"/>
                  <a:pt x="1631665" y="3084292"/>
                </a:cubicBezTo>
                <a:cubicBezTo>
                  <a:pt x="1764844" y="3412614"/>
                  <a:pt x="191904" y="3763622"/>
                  <a:pt x="20897" y="3549356"/>
                </a:cubicBezTo>
                <a:cubicBezTo>
                  <a:pt x="-150110" y="3335090"/>
                  <a:pt x="790098" y="2407542"/>
                  <a:pt x="605623" y="1798693"/>
                </a:cubicBezTo>
                <a:close/>
              </a:path>
            </a:pathLst>
          </a:custGeom>
          <a:noFill/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TextBox 33"/>
          <p:cNvSpPr txBox="1"/>
          <p:nvPr/>
        </p:nvSpPr>
        <p:spPr>
          <a:xfrm>
            <a:off x="5989951" y="3700757"/>
            <a:ext cx="1748178" cy="830997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8178" h="801017">
                <a:moveTo>
                  <a:pt x="0" y="29980"/>
                </a:moveTo>
                <a:lnTo>
                  <a:pt x="1523325" y="0"/>
                </a:lnTo>
                <a:cubicBezTo>
                  <a:pt x="1668229" y="262009"/>
                  <a:pt x="1678224" y="524018"/>
                  <a:pt x="1748178" y="801017"/>
                </a:cubicBezTo>
                <a:lnTo>
                  <a:pt x="119922" y="756046"/>
                </a:lnTo>
                <a:lnTo>
                  <a:pt x="0" y="29980"/>
                </a:lnTo>
                <a:close/>
              </a:path>
            </a:pathLst>
          </a:cu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B050"/>
                </a:solidFill>
              </a:rPr>
              <a:t>narrow top consistent</a:t>
            </a:r>
          </a:p>
        </p:txBody>
      </p:sp>
    </p:spTree>
    <p:extLst>
      <p:ext uri="{BB962C8B-B14F-4D97-AF65-F5344CB8AC3E}">
        <p14:creationId xmlns:p14="http://schemas.microsoft.com/office/powerpoint/2010/main" val="180595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02423" y="2595958"/>
            <a:ext cx="4357396" cy="977254"/>
          </a:xfrm>
          <a:prstGeom prst="rect">
            <a:avLst/>
          </a:prstGeom>
          <a:solidFill>
            <a:srgbClr val="FEE2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Top-Member Monotonicity: </a:t>
            </a:r>
            <a:r>
              <a:rPr lang="pl-PL" dirty="0">
                <a:solidFill>
                  <a:schemeClr val="tx1"/>
                </a:solidFill>
              </a:rPr>
              <a:t>If the highest ranked member of the winning committee is moved forward, the committee still wins.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02423" y="1225795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580360" y="4789237"/>
            <a:ext cx="1789027" cy="707886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  <a:gd name="connsiteX0" fmla="*/ 3170 w 1628256"/>
              <a:gd name="connsiteY0" fmla="*/ 69776 h 801017"/>
              <a:gd name="connsiteX1" fmla="*/ 1403403 w 1628256"/>
              <a:gd name="connsiteY1" fmla="*/ 0 h 801017"/>
              <a:gd name="connsiteX2" fmla="*/ 1628256 w 1628256"/>
              <a:gd name="connsiteY2" fmla="*/ 801017 h 801017"/>
              <a:gd name="connsiteX3" fmla="*/ 0 w 1628256"/>
              <a:gd name="connsiteY3" fmla="*/ 756046 h 801017"/>
              <a:gd name="connsiteX4" fmla="*/ 3170 w 1628256"/>
              <a:gd name="connsiteY4" fmla="*/ 69776 h 801017"/>
              <a:gd name="connsiteX0" fmla="*/ 3170 w 1628256"/>
              <a:gd name="connsiteY0" fmla="*/ 2080 h 733321"/>
              <a:gd name="connsiteX1" fmla="*/ 1368234 w 1628256"/>
              <a:gd name="connsiteY1" fmla="*/ 11897 h 733321"/>
              <a:gd name="connsiteX2" fmla="*/ 1628256 w 1628256"/>
              <a:gd name="connsiteY2" fmla="*/ 733321 h 733321"/>
              <a:gd name="connsiteX3" fmla="*/ 0 w 1628256"/>
              <a:gd name="connsiteY3" fmla="*/ 688350 h 733321"/>
              <a:gd name="connsiteX4" fmla="*/ 3170 w 1628256"/>
              <a:gd name="connsiteY4" fmla="*/ 2080 h 733321"/>
              <a:gd name="connsiteX0" fmla="*/ 3170 w 1628256"/>
              <a:gd name="connsiteY0" fmla="*/ 216623 h 947864"/>
              <a:gd name="connsiteX1" fmla="*/ 533958 w 1628256"/>
              <a:gd name="connsiteY1" fmla="*/ 18 h 947864"/>
              <a:gd name="connsiteX2" fmla="*/ 1368234 w 1628256"/>
              <a:gd name="connsiteY2" fmla="*/ 226440 h 947864"/>
              <a:gd name="connsiteX3" fmla="*/ 1628256 w 1628256"/>
              <a:gd name="connsiteY3" fmla="*/ 947864 h 947864"/>
              <a:gd name="connsiteX4" fmla="*/ 0 w 1628256"/>
              <a:gd name="connsiteY4" fmla="*/ 902893 h 947864"/>
              <a:gd name="connsiteX5" fmla="*/ 3170 w 1628256"/>
              <a:gd name="connsiteY5" fmla="*/ 216623 h 947864"/>
              <a:gd name="connsiteX0" fmla="*/ 8 w 1625094"/>
              <a:gd name="connsiteY0" fmla="*/ 216623 h 947864"/>
              <a:gd name="connsiteX1" fmla="*/ 530796 w 1625094"/>
              <a:gd name="connsiteY1" fmla="*/ 18 h 947864"/>
              <a:gd name="connsiteX2" fmla="*/ 1365072 w 1625094"/>
              <a:gd name="connsiteY2" fmla="*/ 226440 h 947864"/>
              <a:gd name="connsiteX3" fmla="*/ 1625094 w 1625094"/>
              <a:gd name="connsiteY3" fmla="*/ 947864 h 947864"/>
              <a:gd name="connsiteX4" fmla="*/ 102346 w 1625094"/>
              <a:gd name="connsiteY4" fmla="*/ 793595 h 947864"/>
              <a:gd name="connsiteX5" fmla="*/ 8 w 1625094"/>
              <a:gd name="connsiteY5" fmla="*/ 216623 h 947864"/>
              <a:gd name="connsiteX0" fmla="*/ 8 w 1418972"/>
              <a:gd name="connsiteY0" fmla="*/ 216623 h 874999"/>
              <a:gd name="connsiteX1" fmla="*/ 530796 w 1418972"/>
              <a:gd name="connsiteY1" fmla="*/ 18 h 874999"/>
              <a:gd name="connsiteX2" fmla="*/ 1365072 w 1418972"/>
              <a:gd name="connsiteY2" fmla="*/ 226440 h 874999"/>
              <a:gd name="connsiteX3" fmla="*/ 1378909 w 1418972"/>
              <a:gd name="connsiteY3" fmla="*/ 874999 h 874999"/>
              <a:gd name="connsiteX4" fmla="*/ 102346 w 1418972"/>
              <a:gd name="connsiteY4" fmla="*/ 793595 h 874999"/>
              <a:gd name="connsiteX5" fmla="*/ 8 w 1418972"/>
              <a:gd name="connsiteY5" fmla="*/ 216623 h 874999"/>
              <a:gd name="connsiteX0" fmla="*/ 8 w 1589925"/>
              <a:gd name="connsiteY0" fmla="*/ 216623 h 874999"/>
              <a:gd name="connsiteX1" fmla="*/ 530796 w 1589925"/>
              <a:gd name="connsiteY1" fmla="*/ 18 h 874999"/>
              <a:gd name="connsiteX2" fmla="*/ 1365072 w 1589925"/>
              <a:gd name="connsiteY2" fmla="*/ 226440 h 874999"/>
              <a:gd name="connsiteX3" fmla="*/ 1589925 w 1589925"/>
              <a:gd name="connsiteY3" fmla="*/ 874999 h 874999"/>
              <a:gd name="connsiteX4" fmla="*/ 102346 w 1589925"/>
              <a:gd name="connsiteY4" fmla="*/ 793595 h 874999"/>
              <a:gd name="connsiteX5" fmla="*/ 8 w 1589925"/>
              <a:gd name="connsiteY5" fmla="*/ 216623 h 874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89925" h="874999">
                <a:moveTo>
                  <a:pt x="8" y="216623"/>
                </a:moveTo>
                <a:cubicBezTo>
                  <a:pt x="100724" y="105613"/>
                  <a:pt x="303285" y="-1618"/>
                  <a:pt x="530796" y="18"/>
                </a:cubicBezTo>
                <a:cubicBezTo>
                  <a:pt x="758307" y="1654"/>
                  <a:pt x="1194412" y="107935"/>
                  <a:pt x="1365072" y="226440"/>
                </a:cubicBezTo>
                <a:cubicBezTo>
                  <a:pt x="1509976" y="488449"/>
                  <a:pt x="1519971" y="598000"/>
                  <a:pt x="1589925" y="874999"/>
                </a:cubicBezTo>
                <a:lnTo>
                  <a:pt x="102346" y="793595"/>
                </a:lnTo>
                <a:cubicBezTo>
                  <a:pt x="103403" y="564838"/>
                  <a:pt x="-1049" y="445380"/>
                  <a:pt x="8" y="216623"/>
                </a:cubicBezTo>
                <a:close/>
              </a:path>
            </a:pathLst>
          </a:cu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0070C0"/>
                </a:solidFill>
              </a:rPr>
              <a:t>noncrossing monotone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658264" y="3521054"/>
            <a:ext cx="2485063" cy="1176590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  <a:gd name="connsiteX0" fmla="*/ 3170 w 1628256"/>
              <a:gd name="connsiteY0" fmla="*/ 69776 h 801017"/>
              <a:gd name="connsiteX1" fmla="*/ 1403403 w 1628256"/>
              <a:gd name="connsiteY1" fmla="*/ 0 h 801017"/>
              <a:gd name="connsiteX2" fmla="*/ 1628256 w 1628256"/>
              <a:gd name="connsiteY2" fmla="*/ 801017 h 801017"/>
              <a:gd name="connsiteX3" fmla="*/ 0 w 1628256"/>
              <a:gd name="connsiteY3" fmla="*/ 756046 h 801017"/>
              <a:gd name="connsiteX4" fmla="*/ 3170 w 1628256"/>
              <a:gd name="connsiteY4" fmla="*/ 69776 h 801017"/>
              <a:gd name="connsiteX0" fmla="*/ 3170 w 1628256"/>
              <a:gd name="connsiteY0" fmla="*/ 2080 h 733321"/>
              <a:gd name="connsiteX1" fmla="*/ 1368234 w 1628256"/>
              <a:gd name="connsiteY1" fmla="*/ 11897 h 733321"/>
              <a:gd name="connsiteX2" fmla="*/ 1628256 w 1628256"/>
              <a:gd name="connsiteY2" fmla="*/ 733321 h 733321"/>
              <a:gd name="connsiteX3" fmla="*/ 0 w 1628256"/>
              <a:gd name="connsiteY3" fmla="*/ 688350 h 733321"/>
              <a:gd name="connsiteX4" fmla="*/ 3170 w 1628256"/>
              <a:gd name="connsiteY4" fmla="*/ 2080 h 733321"/>
              <a:gd name="connsiteX0" fmla="*/ 3170 w 1628256"/>
              <a:gd name="connsiteY0" fmla="*/ 216623 h 947864"/>
              <a:gd name="connsiteX1" fmla="*/ 533958 w 1628256"/>
              <a:gd name="connsiteY1" fmla="*/ 18 h 947864"/>
              <a:gd name="connsiteX2" fmla="*/ 1368234 w 1628256"/>
              <a:gd name="connsiteY2" fmla="*/ 226440 h 947864"/>
              <a:gd name="connsiteX3" fmla="*/ 1628256 w 1628256"/>
              <a:gd name="connsiteY3" fmla="*/ 947864 h 947864"/>
              <a:gd name="connsiteX4" fmla="*/ 0 w 1628256"/>
              <a:gd name="connsiteY4" fmla="*/ 902893 h 947864"/>
              <a:gd name="connsiteX5" fmla="*/ 3170 w 1628256"/>
              <a:gd name="connsiteY5" fmla="*/ 216623 h 947864"/>
              <a:gd name="connsiteX0" fmla="*/ 8 w 1625094"/>
              <a:gd name="connsiteY0" fmla="*/ 216623 h 947864"/>
              <a:gd name="connsiteX1" fmla="*/ 530796 w 1625094"/>
              <a:gd name="connsiteY1" fmla="*/ 18 h 947864"/>
              <a:gd name="connsiteX2" fmla="*/ 1365072 w 1625094"/>
              <a:gd name="connsiteY2" fmla="*/ 226440 h 947864"/>
              <a:gd name="connsiteX3" fmla="*/ 1625094 w 1625094"/>
              <a:gd name="connsiteY3" fmla="*/ 947864 h 947864"/>
              <a:gd name="connsiteX4" fmla="*/ 102346 w 1625094"/>
              <a:gd name="connsiteY4" fmla="*/ 793595 h 947864"/>
              <a:gd name="connsiteX5" fmla="*/ 8 w 1625094"/>
              <a:gd name="connsiteY5" fmla="*/ 216623 h 947864"/>
              <a:gd name="connsiteX0" fmla="*/ 8 w 1418972"/>
              <a:gd name="connsiteY0" fmla="*/ 216623 h 874999"/>
              <a:gd name="connsiteX1" fmla="*/ 530796 w 1418972"/>
              <a:gd name="connsiteY1" fmla="*/ 18 h 874999"/>
              <a:gd name="connsiteX2" fmla="*/ 1365072 w 1418972"/>
              <a:gd name="connsiteY2" fmla="*/ 226440 h 874999"/>
              <a:gd name="connsiteX3" fmla="*/ 1378909 w 1418972"/>
              <a:gd name="connsiteY3" fmla="*/ 874999 h 874999"/>
              <a:gd name="connsiteX4" fmla="*/ 102346 w 1418972"/>
              <a:gd name="connsiteY4" fmla="*/ 793595 h 874999"/>
              <a:gd name="connsiteX5" fmla="*/ 8 w 1418972"/>
              <a:gd name="connsiteY5" fmla="*/ 216623 h 874999"/>
              <a:gd name="connsiteX0" fmla="*/ 8 w 1589925"/>
              <a:gd name="connsiteY0" fmla="*/ 216623 h 874999"/>
              <a:gd name="connsiteX1" fmla="*/ 530796 w 1589925"/>
              <a:gd name="connsiteY1" fmla="*/ 18 h 874999"/>
              <a:gd name="connsiteX2" fmla="*/ 1365072 w 1589925"/>
              <a:gd name="connsiteY2" fmla="*/ 226440 h 874999"/>
              <a:gd name="connsiteX3" fmla="*/ 1589925 w 1589925"/>
              <a:gd name="connsiteY3" fmla="*/ 874999 h 874999"/>
              <a:gd name="connsiteX4" fmla="*/ 102346 w 1589925"/>
              <a:gd name="connsiteY4" fmla="*/ 793595 h 874999"/>
              <a:gd name="connsiteX5" fmla="*/ 8 w 1589925"/>
              <a:gd name="connsiteY5" fmla="*/ 216623 h 874999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35983 w 1760836"/>
              <a:gd name="connsiteY2" fmla="*/ 226709 h 875268"/>
              <a:gd name="connsiteX3" fmla="*/ 1760836 w 1760836"/>
              <a:gd name="connsiteY3" fmla="*/ 875268 h 875268"/>
              <a:gd name="connsiteX4" fmla="*/ 273257 w 1760836"/>
              <a:gd name="connsiteY4" fmla="*/ 793864 h 875268"/>
              <a:gd name="connsiteX5" fmla="*/ 3 w 1760836"/>
              <a:gd name="connsiteY5" fmla="*/ 111260 h 875268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35983 w 1760836"/>
              <a:gd name="connsiteY2" fmla="*/ 226709 h 875268"/>
              <a:gd name="connsiteX3" fmla="*/ 1760836 w 1760836"/>
              <a:gd name="connsiteY3" fmla="*/ 875268 h 875268"/>
              <a:gd name="connsiteX4" fmla="*/ 247619 w 1760836"/>
              <a:gd name="connsiteY4" fmla="*/ 476967 h 875268"/>
              <a:gd name="connsiteX5" fmla="*/ 3 w 1760836"/>
              <a:gd name="connsiteY5" fmla="*/ 111260 h 875268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35983 w 1760836"/>
              <a:gd name="connsiteY2" fmla="*/ 226709 h 875268"/>
              <a:gd name="connsiteX3" fmla="*/ 1760836 w 1760836"/>
              <a:gd name="connsiteY3" fmla="*/ 875268 h 875268"/>
              <a:gd name="connsiteX4" fmla="*/ 381982 w 1760836"/>
              <a:gd name="connsiteY4" fmla="*/ 823666 h 875268"/>
              <a:gd name="connsiteX5" fmla="*/ 247619 w 1760836"/>
              <a:gd name="connsiteY5" fmla="*/ 476967 h 875268"/>
              <a:gd name="connsiteX6" fmla="*/ 3 w 1760836"/>
              <a:gd name="connsiteY6" fmla="*/ 111260 h 875268"/>
              <a:gd name="connsiteX0" fmla="*/ 3 w 1760836"/>
              <a:gd name="connsiteY0" fmla="*/ 159890 h 923898"/>
              <a:gd name="connsiteX1" fmla="*/ 701707 w 1760836"/>
              <a:gd name="connsiteY1" fmla="*/ 48917 h 923898"/>
              <a:gd name="connsiteX2" fmla="*/ 1595803 w 1760836"/>
              <a:gd name="connsiteY2" fmla="*/ 53512 h 923898"/>
              <a:gd name="connsiteX3" fmla="*/ 1760836 w 1760836"/>
              <a:gd name="connsiteY3" fmla="*/ 923898 h 923898"/>
              <a:gd name="connsiteX4" fmla="*/ 381982 w 1760836"/>
              <a:gd name="connsiteY4" fmla="*/ 872296 h 923898"/>
              <a:gd name="connsiteX5" fmla="*/ 247619 w 1760836"/>
              <a:gd name="connsiteY5" fmla="*/ 525597 h 923898"/>
              <a:gd name="connsiteX6" fmla="*/ 3 w 1760836"/>
              <a:gd name="connsiteY6" fmla="*/ 159890 h 923898"/>
              <a:gd name="connsiteX0" fmla="*/ 3 w 1760836"/>
              <a:gd name="connsiteY0" fmla="*/ 111260 h 875268"/>
              <a:gd name="connsiteX1" fmla="*/ 701707 w 1760836"/>
              <a:gd name="connsiteY1" fmla="*/ 287 h 875268"/>
              <a:gd name="connsiteX2" fmla="*/ 1587258 w 1760836"/>
              <a:gd name="connsiteY2" fmla="*/ 195020 h 875268"/>
              <a:gd name="connsiteX3" fmla="*/ 1760836 w 1760836"/>
              <a:gd name="connsiteY3" fmla="*/ 875268 h 875268"/>
              <a:gd name="connsiteX4" fmla="*/ 381982 w 1760836"/>
              <a:gd name="connsiteY4" fmla="*/ 823666 h 875268"/>
              <a:gd name="connsiteX5" fmla="*/ 247619 w 1760836"/>
              <a:gd name="connsiteY5" fmla="*/ 476967 h 875268"/>
              <a:gd name="connsiteX6" fmla="*/ 3 w 1760836"/>
              <a:gd name="connsiteY6" fmla="*/ 111260 h 875268"/>
              <a:gd name="connsiteX0" fmla="*/ 3 w 1625892"/>
              <a:gd name="connsiteY0" fmla="*/ 111260 h 851009"/>
              <a:gd name="connsiteX1" fmla="*/ 701707 w 1625892"/>
              <a:gd name="connsiteY1" fmla="*/ 287 h 851009"/>
              <a:gd name="connsiteX2" fmla="*/ 1587258 w 1625892"/>
              <a:gd name="connsiteY2" fmla="*/ 195020 h 851009"/>
              <a:gd name="connsiteX3" fmla="*/ 1487649 w 1625892"/>
              <a:gd name="connsiteY3" fmla="*/ 794259 h 851009"/>
              <a:gd name="connsiteX4" fmla="*/ 381982 w 1625892"/>
              <a:gd name="connsiteY4" fmla="*/ 823666 h 851009"/>
              <a:gd name="connsiteX5" fmla="*/ 247619 w 1625892"/>
              <a:gd name="connsiteY5" fmla="*/ 476967 h 851009"/>
              <a:gd name="connsiteX6" fmla="*/ 3 w 1625892"/>
              <a:gd name="connsiteY6" fmla="*/ 111260 h 851009"/>
              <a:gd name="connsiteX0" fmla="*/ 3 w 1625892"/>
              <a:gd name="connsiteY0" fmla="*/ 111260 h 960322"/>
              <a:gd name="connsiteX1" fmla="*/ 701707 w 1625892"/>
              <a:gd name="connsiteY1" fmla="*/ 287 h 960322"/>
              <a:gd name="connsiteX2" fmla="*/ 1587258 w 1625892"/>
              <a:gd name="connsiteY2" fmla="*/ 195020 h 960322"/>
              <a:gd name="connsiteX3" fmla="*/ 1487649 w 1625892"/>
              <a:gd name="connsiteY3" fmla="*/ 794259 h 960322"/>
              <a:gd name="connsiteX4" fmla="*/ 319539 w 1625892"/>
              <a:gd name="connsiteY4" fmla="*/ 940681 h 960322"/>
              <a:gd name="connsiteX5" fmla="*/ 247619 w 1625892"/>
              <a:gd name="connsiteY5" fmla="*/ 476967 h 960322"/>
              <a:gd name="connsiteX6" fmla="*/ 3 w 1625892"/>
              <a:gd name="connsiteY6" fmla="*/ 111260 h 960322"/>
              <a:gd name="connsiteX0" fmla="*/ 5 w 1625894"/>
              <a:gd name="connsiteY0" fmla="*/ 111260 h 960322"/>
              <a:gd name="connsiteX1" fmla="*/ 701709 w 1625894"/>
              <a:gd name="connsiteY1" fmla="*/ 287 h 960322"/>
              <a:gd name="connsiteX2" fmla="*/ 1587260 w 1625894"/>
              <a:gd name="connsiteY2" fmla="*/ 195020 h 960322"/>
              <a:gd name="connsiteX3" fmla="*/ 1487651 w 1625894"/>
              <a:gd name="connsiteY3" fmla="*/ 794259 h 960322"/>
              <a:gd name="connsiteX4" fmla="*/ 319541 w 1625894"/>
              <a:gd name="connsiteY4" fmla="*/ 940681 h 960322"/>
              <a:gd name="connsiteX5" fmla="*/ 138347 w 1625894"/>
              <a:gd name="connsiteY5" fmla="*/ 476967 h 960322"/>
              <a:gd name="connsiteX6" fmla="*/ 5 w 1625894"/>
              <a:gd name="connsiteY6" fmla="*/ 111260 h 960322"/>
              <a:gd name="connsiteX0" fmla="*/ 5 w 1625894"/>
              <a:gd name="connsiteY0" fmla="*/ 111260 h 826765"/>
              <a:gd name="connsiteX1" fmla="*/ 701709 w 1625894"/>
              <a:gd name="connsiteY1" fmla="*/ 287 h 826765"/>
              <a:gd name="connsiteX2" fmla="*/ 1587260 w 1625894"/>
              <a:gd name="connsiteY2" fmla="*/ 195020 h 826765"/>
              <a:gd name="connsiteX3" fmla="*/ 1487651 w 1625894"/>
              <a:gd name="connsiteY3" fmla="*/ 794259 h 826765"/>
              <a:gd name="connsiteX4" fmla="*/ 140018 w 1625894"/>
              <a:gd name="connsiteY4" fmla="*/ 796663 h 826765"/>
              <a:gd name="connsiteX5" fmla="*/ 138347 w 1625894"/>
              <a:gd name="connsiteY5" fmla="*/ 476967 h 826765"/>
              <a:gd name="connsiteX6" fmla="*/ 5 w 1625894"/>
              <a:gd name="connsiteY6" fmla="*/ 111260 h 826765"/>
              <a:gd name="connsiteX0" fmla="*/ 41181 w 1667070"/>
              <a:gd name="connsiteY0" fmla="*/ 111260 h 826765"/>
              <a:gd name="connsiteX1" fmla="*/ 742885 w 1667070"/>
              <a:gd name="connsiteY1" fmla="*/ 287 h 826765"/>
              <a:gd name="connsiteX2" fmla="*/ 1628436 w 1667070"/>
              <a:gd name="connsiteY2" fmla="*/ 195020 h 826765"/>
              <a:gd name="connsiteX3" fmla="*/ 1528827 w 1667070"/>
              <a:gd name="connsiteY3" fmla="*/ 794259 h 826765"/>
              <a:gd name="connsiteX4" fmla="*/ 181194 w 1667070"/>
              <a:gd name="connsiteY4" fmla="*/ 796663 h 826765"/>
              <a:gd name="connsiteX5" fmla="*/ 0 w 1667070"/>
              <a:gd name="connsiteY5" fmla="*/ 368955 h 826765"/>
              <a:gd name="connsiteX6" fmla="*/ 41181 w 1667070"/>
              <a:gd name="connsiteY6" fmla="*/ 111260 h 826765"/>
              <a:gd name="connsiteX0" fmla="*/ 41181 w 1667070"/>
              <a:gd name="connsiteY0" fmla="*/ 111260 h 826765"/>
              <a:gd name="connsiteX1" fmla="*/ 742885 w 1667070"/>
              <a:gd name="connsiteY1" fmla="*/ 287 h 826765"/>
              <a:gd name="connsiteX2" fmla="*/ 1628436 w 1667070"/>
              <a:gd name="connsiteY2" fmla="*/ 195020 h 826765"/>
              <a:gd name="connsiteX3" fmla="*/ 1528827 w 1667070"/>
              <a:gd name="connsiteY3" fmla="*/ 794259 h 826765"/>
              <a:gd name="connsiteX4" fmla="*/ 181194 w 1667070"/>
              <a:gd name="connsiteY4" fmla="*/ 796663 h 826765"/>
              <a:gd name="connsiteX5" fmla="*/ 0 w 1667070"/>
              <a:gd name="connsiteY5" fmla="*/ 368955 h 826765"/>
              <a:gd name="connsiteX6" fmla="*/ 41181 w 1667070"/>
              <a:gd name="connsiteY6" fmla="*/ 111260 h 826765"/>
              <a:gd name="connsiteX0" fmla="*/ 235061 w 1860950"/>
              <a:gd name="connsiteY0" fmla="*/ 111260 h 826765"/>
              <a:gd name="connsiteX1" fmla="*/ 936765 w 1860950"/>
              <a:gd name="connsiteY1" fmla="*/ 287 h 826765"/>
              <a:gd name="connsiteX2" fmla="*/ 1822316 w 1860950"/>
              <a:gd name="connsiteY2" fmla="*/ 195020 h 826765"/>
              <a:gd name="connsiteX3" fmla="*/ 1722707 w 1860950"/>
              <a:gd name="connsiteY3" fmla="*/ 794259 h 826765"/>
              <a:gd name="connsiteX4" fmla="*/ 375074 w 1860950"/>
              <a:gd name="connsiteY4" fmla="*/ 796663 h 826765"/>
              <a:gd name="connsiteX5" fmla="*/ 0 w 1860950"/>
              <a:gd name="connsiteY5" fmla="*/ 401446 h 826765"/>
              <a:gd name="connsiteX6" fmla="*/ 235061 w 1860950"/>
              <a:gd name="connsiteY6" fmla="*/ 111260 h 826765"/>
              <a:gd name="connsiteX0" fmla="*/ 100837 w 1860950"/>
              <a:gd name="connsiteY0" fmla="*/ 65477 h 845963"/>
              <a:gd name="connsiteX1" fmla="*/ 936765 w 1860950"/>
              <a:gd name="connsiteY1" fmla="*/ 19485 h 845963"/>
              <a:gd name="connsiteX2" fmla="*/ 1822316 w 1860950"/>
              <a:gd name="connsiteY2" fmla="*/ 214218 h 845963"/>
              <a:gd name="connsiteX3" fmla="*/ 1722707 w 1860950"/>
              <a:gd name="connsiteY3" fmla="*/ 813457 h 845963"/>
              <a:gd name="connsiteX4" fmla="*/ 375074 w 1860950"/>
              <a:gd name="connsiteY4" fmla="*/ 815861 h 845963"/>
              <a:gd name="connsiteX5" fmla="*/ 0 w 1860950"/>
              <a:gd name="connsiteY5" fmla="*/ 420644 h 845963"/>
              <a:gd name="connsiteX6" fmla="*/ 100837 w 1860950"/>
              <a:gd name="connsiteY6" fmla="*/ 65477 h 845963"/>
              <a:gd name="connsiteX0" fmla="*/ 100837 w 2114003"/>
              <a:gd name="connsiteY0" fmla="*/ 65477 h 845963"/>
              <a:gd name="connsiteX1" fmla="*/ 936765 w 2114003"/>
              <a:gd name="connsiteY1" fmla="*/ 19485 h 845963"/>
              <a:gd name="connsiteX2" fmla="*/ 2090764 w 2114003"/>
              <a:gd name="connsiteY2" fmla="*/ 149235 h 845963"/>
              <a:gd name="connsiteX3" fmla="*/ 1722707 w 2114003"/>
              <a:gd name="connsiteY3" fmla="*/ 813457 h 845963"/>
              <a:gd name="connsiteX4" fmla="*/ 375074 w 2114003"/>
              <a:gd name="connsiteY4" fmla="*/ 815861 h 845963"/>
              <a:gd name="connsiteX5" fmla="*/ 0 w 2114003"/>
              <a:gd name="connsiteY5" fmla="*/ 420644 h 845963"/>
              <a:gd name="connsiteX6" fmla="*/ 100837 w 2114003"/>
              <a:gd name="connsiteY6" fmla="*/ 65477 h 845963"/>
              <a:gd name="connsiteX0" fmla="*/ 100837 w 2117553"/>
              <a:gd name="connsiteY0" fmla="*/ 65477 h 943421"/>
              <a:gd name="connsiteX1" fmla="*/ 936765 w 2117553"/>
              <a:gd name="connsiteY1" fmla="*/ 19485 h 943421"/>
              <a:gd name="connsiteX2" fmla="*/ 2090764 w 2117553"/>
              <a:gd name="connsiteY2" fmla="*/ 149235 h 943421"/>
              <a:gd name="connsiteX3" fmla="*/ 1812190 w 2117553"/>
              <a:gd name="connsiteY3" fmla="*/ 943421 h 943421"/>
              <a:gd name="connsiteX4" fmla="*/ 375074 w 2117553"/>
              <a:gd name="connsiteY4" fmla="*/ 815861 h 943421"/>
              <a:gd name="connsiteX5" fmla="*/ 0 w 2117553"/>
              <a:gd name="connsiteY5" fmla="*/ 420644 h 943421"/>
              <a:gd name="connsiteX6" fmla="*/ 100837 w 2117553"/>
              <a:gd name="connsiteY6" fmla="*/ 65477 h 943421"/>
              <a:gd name="connsiteX0" fmla="*/ 13 w 2178375"/>
              <a:gd name="connsiteY0" fmla="*/ 141429 h 923996"/>
              <a:gd name="connsiteX1" fmla="*/ 997587 w 2178375"/>
              <a:gd name="connsiteY1" fmla="*/ 60 h 923996"/>
              <a:gd name="connsiteX2" fmla="*/ 2151586 w 2178375"/>
              <a:gd name="connsiteY2" fmla="*/ 129810 h 923996"/>
              <a:gd name="connsiteX3" fmla="*/ 1873012 w 2178375"/>
              <a:gd name="connsiteY3" fmla="*/ 923996 h 923996"/>
              <a:gd name="connsiteX4" fmla="*/ 435896 w 2178375"/>
              <a:gd name="connsiteY4" fmla="*/ 796436 h 923996"/>
              <a:gd name="connsiteX5" fmla="*/ 60822 w 2178375"/>
              <a:gd name="connsiteY5" fmla="*/ 401219 h 923996"/>
              <a:gd name="connsiteX6" fmla="*/ 13 w 2178375"/>
              <a:gd name="connsiteY6" fmla="*/ 141429 h 923996"/>
              <a:gd name="connsiteX0" fmla="*/ 13 w 2178375"/>
              <a:gd name="connsiteY0" fmla="*/ 207418 h 989985"/>
              <a:gd name="connsiteX1" fmla="*/ 553061 w 2178375"/>
              <a:gd name="connsiteY1" fmla="*/ 20 h 989985"/>
              <a:gd name="connsiteX2" fmla="*/ 2151586 w 2178375"/>
              <a:gd name="connsiteY2" fmla="*/ 195799 h 989985"/>
              <a:gd name="connsiteX3" fmla="*/ 1873012 w 2178375"/>
              <a:gd name="connsiteY3" fmla="*/ 989985 h 989985"/>
              <a:gd name="connsiteX4" fmla="*/ 435896 w 2178375"/>
              <a:gd name="connsiteY4" fmla="*/ 862425 h 989985"/>
              <a:gd name="connsiteX5" fmla="*/ 60822 w 2178375"/>
              <a:gd name="connsiteY5" fmla="*/ 467208 h 989985"/>
              <a:gd name="connsiteX6" fmla="*/ 13 w 2178375"/>
              <a:gd name="connsiteY6" fmla="*/ 207418 h 989985"/>
              <a:gd name="connsiteX0" fmla="*/ 13 w 2288494"/>
              <a:gd name="connsiteY0" fmla="*/ 207418 h 989985"/>
              <a:gd name="connsiteX1" fmla="*/ 553061 w 2288494"/>
              <a:gd name="connsiteY1" fmla="*/ 20 h 989985"/>
              <a:gd name="connsiteX2" fmla="*/ 2266085 w 2288494"/>
              <a:gd name="connsiteY2" fmla="*/ 137105 h 989985"/>
              <a:gd name="connsiteX3" fmla="*/ 1873012 w 2288494"/>
              <a:gd name="connsiteY3" fmla="*/ 989985 h 989985"/>
              <a:gd name="connsiteX4" fmla="*/ 435896 w 2288494"/>
              <a:gd name="connsiteY4" fmla="*/ 862425 h 989985"/>
              <a:gd name="connsiteX5" fmla="*/ 60822 w 2288494"/>
              <a:gd name="connsiteY5" fmla="*/ 467208 h 989985"/>
              <a:gd name="connsiteX6" fmla="*/ 13 w 2288494"/>
              <a:gd name="connsiteY6" fmla="*/ 207418 h 989985"/>
              <a:gd name="connsiteX0" fmla="*/ 13 w 2270509"/>
              <a:gd name="connsiteY0" fmla="*/ 207418 h 989985"/>
              <a:gd name="connsiteX1" fmla="*/ 553061 w 2270509"/>
              <a:gd name="connsiteY1" fmla="*/ 20 h 989985"/>
              <a:gd name="connsiteX2" fmla="*/ 2266085 w 2270509"/>
              <a:gd name="connsiteY2" fmla="*/ 137105 h 989985"/>
              <a:gd name="connsiteX3" fmla="*/ 1873012 w 2270509"/>
              <a:gd name="connsiteY3" fmla="*/ 989985 h 989985"/>
              <a:gd name="connsiteX4" fmla="*/ 435896 w 2270509"/>
              <a:gd name="connsiteY4" fmla="*/ 862425 h 989985"/>
              <a:gd name="connsiteX5" fmla="*/ 60822 w 2270509"/>
              <a:gd name="connsiteY5" fmla="*/ 467208 h 989985"/>
              <a:gd name="connsiteX6" fmla="*/ 13 w 2270509"/>
              <a:gd name="connsiteY6" fmla="*/ 207418 h 989985"/>
              <a:gd name="connsiteX0" fmla="*/ 13 w 2269192"/>
              <a:gd name="connsiteY0" fmla="*/ 207418 h 1144055"/>
              <a:gd name="connsiteX1" fmla="*/ 553061 w 2269192"/>
              <a:gd name="connsiteY1" fmla="*/ 20 h 1144055"/>
              <a:gd name="connsiteX2" fmla="*/ 2266085 w 2269192"/>
              <a:gd name="connsiteY2" fmla="*/ 137105 h 1144055"/>
              <a:gd name="connsiteX3" fmla="*/ 1637278 w 2269192"/>
              <a:gd name="connsiteY3" fmla="*/ 1144055 h 1144055"/>
              <a:gd name="connsiteX4" fmla="*/ 435896 w 2269192"/>
              <a:gd name="connsiteY4" fmla="*/ 862425 h 1144055"/>
              <a:gd name="connsiteX5" fmla="*/ 60822 w 2269192"/>
              <a:gd name="connsiteY5" fmla="*/ 467208 h 1144055"/>
              <a:gd name="connsiteX6" fmla="*/ 13 w 2269192"/>
              <a:gd name="connsiteY6" fmla="*/ 207418 h 1144055"/>
              <a:gd name="connsiteX0" fmla="*/ 13 w 2269744"/>
              <a:gd name="connsiteY0" fmla="*/ 207418 h 1144055"/>
              <a:gd name="connsiteX1" fmla="*/ 553061 w 2269744"/>
              <a:gd name="connsiteY1" fmla="*/ 20 h 1144055"/>
              <a:gd name="connsiteX2" fmla="*/ 2266085 w 2269744"/>
              <a:gd name="connsiteY2" fmla="*/ 137105 h 1144055"/>
              <a:gd name="connsiteX3" fmla="*/ 1637278 w 2269744"/>
              <a:gd name="connsiteY3" fmla="*/ 1144055 h 1144055"/>
              <a:gd name="connsiteX4" fmla="*/ 435896 w 2269744"/>
              <a:gd name="connsiteY4" fmla="*/ 862425 h 1144055"/>
              <a:gd name="connsiteX5" fmla="*/ 60822 w 2269744"/>
              <a:gd name="connsiteY5" fmla="*/ 467208 h 1144055"/>
              <a:gd name="connsiteX6" fmla="*/ 13 w 2269744"/>
              <a:gd name="connsiteY6" fmla="*/ 207418 h 1144055"/>
              <a:gd name="connsiteX0" fmla="*/ 13 w 2269744"/>
              <a:gd name="connsiteY0" fmla="*/ 207418 h 1198177"/>
              <a:gd name="connsiteX1" fmla="*/ 553061 w 2269744"/>
              <a:gd name="connsiteY1" fmla="*/ 20 h 1198177"/>
              <a:gd name="connsiteX2" fmla="*/ 2266085 w 2269744"/>
              <a:gd name="connsiteY2" fmla="*/ 137105 h 1198177"/>
              <a:gd name="connsiteX3" fmla="*/ 1637278 w 2269744"/>
              <a:gd name="connsiteY3" fmla="*/ 1144055 h 1198177"/>
              <a:gd name="connsiteX4" fmla="*/ 725512 w 2269744"/>
              <a:gd name="connsiteY4" fmla="*/ 1170563 h 1198177"/>
              <a:gd name="connsiteX5" fmla="*/ 60822 w 2269744"/>
              <a:gd name="connsiteY5" fmla="*/ 467208 h 1198177"/>
              <a:gd name="connsiteX6" fmla="*/ 13 w 2269744"/>
              <a:gd name="connsiteY6" fmla="*/ 207418 h 1198177"/>
              <a:gd name="connsiteX0" fmla="*/ 13 w 2269744"/>
              <a:gd name="connsiteY0" fmla="*/ 207418 h 1170597"/>
              <a:gd name="connsiteX1" fmla="*/ 553061 w 2269744"/>
              <a:gd name="connsiteY1" fmla="*/ 20 h 1170597"/>
              <a:gd name="connsiteX2" fmla="*/ 2266085 w 2269744"/>
              <a:gd name="connsiteY2" fmla="*/ 137105 h 1170597"/>
              <a:gd name="connsiteX3" fmla="*/ 1637278 w 2269744"/>
              <a:gd name="connsiteY3" fmla="*/ 1144055 h 1170597"/>
              <a:gd name="connsiteX4" fmla="*/ 725512 w 2269744"/>
              <a:gd name="connsiteY4" fmla="*/ 1170563 h 1170597"/>
              <a:gd name="connsiteX5" fmla="*/ 60822 w 2269744"/>
              <a:gd name="connsiteY5" fmla="*/ 467208 h 1170597"/>
              <a:gd name="connsiteX6" fmla="*/ 13 w 2269744"/>
              <a:gd name="connsiteY6" fmla="*/ 207418 h 11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69744" h="1170597">
                <a:moveTo>
                  <a:pt x="13" y="207418"/>
                </a:moveTo>
                <a:cubicBezTo>
                  <a:pt x="100729" y="96408"/>
                  <a:pt x="325550" y="-1616"/>
                  <a:pt x="553061" y="20"/>
                </a:cubicBezTo>
                <a:cubicBezTo>
                  <a:pt x="780572" y="1656"/>
                  <a:pt x="2095425" y="18600"/>
                  <a:pt x="2266085" y="137105"/>
                </a:cubicBezTo>
                <a:cubicBezTo>
                  <a:pt x="2323431" y="421124"/>
                  <a:pt x="1688559" y="918413"/>
                  <a:pt x="1637278" y="1144055"/>
                </a:cubicBezTo>
                <a:cubicBezTo>
                  <a:pt x="1254572" y="1038827"/>
                  <a:pt x="1108218" y="1173077"/>
                  <a:pt x="725512" y="1170563"/>
                </a:cubicBezTo>
                <a:cubicBezTo>
                  <a:pt x="665114" y="1027994"/>
                  <a:pt x="238300" y="618778"/>
                  <a:pt x="60822" y="467208"/>
                </a:cubicBezTo>
                <a:cubicBezTo>
                  <a:pt x="61879" y="238451"/>
                  <a:pt x="-1044" y="436175"/>
                  <a:pt x="13" y="207418"/>
                </a:cubicBezTo>
                <a:close/>
              </a:path>
            </a:pathLst>
          </a:custGeom>
          <a:solidFill>
            <a:schemeClr val="bg1">
              <a:alpha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FF0000"/>
                </a:solidFill>
              </a:rPr>
              <a:t>top-member  + narrow top</a:t>
            </a:r>
          </a:p>
        </p:txBody>
      </p:sp>
      <p:sp>
        <p:nvSpPr>
          <p:cNvPr id="30" name="Prostokąt zaokrąglony 12"/>
          <p:cNvSpPr/>
          <p:nvPr/>
        </p:nvSpPr>
        <p:spPr>
          <a:xfrm>
            <a:off x="168434" y="3685115"/>
            <a:ext cx="4385738" cy="1495795"/>
          </a:xfrm>
          <a:prstGeom prst="roundRect">
            <a:avLst>
              <a:gd name="adj" fmla="val 3190"/>
            </a:avLst>
          </a:prstGeom>
          <a:solidFill>
            <a:srgbClr val="FAF4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>
                <a:solidFill>
                  <a:schemeClr val="tx1"/>
                </a:solidFill>
              </a:rPr>
              <a:t>Narrow Top</a:t>
            </a:r>
          </a:p>
          <a:p>
            <a:r>
              <a:rPr lang="en-US" dirty="0">
                <a:solidFill>
                  <a:schemeClr val="tx1"/>
                </a:solidFill>
              </a:rPr>
              <a:t>A rule satisfies the </a:t>
            </a:r>
            <a:r>
              <a:rPr lang="pl-PL" b="1" dirty="0">
                <a:solidFill>
                  <a:schemeClr val="tx1"/>
                </a:solidFill>
              </a:rPr>
              <a:t>narrow top</a:t>
            </a:r>
            <a:r>
              <a:rPr lang="en-US" dirty="0">
                <a:solidFill>
                  <a:schemeClr val="tx1"/>
                </a:solidFill>
              </a:rPr>
              <a:t> criterion if whenever there is a set </a:t>
            </a:r>
            <a:r>
              <a:rPr lang="en-US" i="1" dirty="0">
                <a:solidFill>
                  <a:schemeClr val="tx1"/>
                </a:solidFill>
              </a:rPr>
              <a:t>W</a:t>
            </a:r>
            <a:r>
              <a:rPr lang="en-US" dirty="0">
                <a:solidFill>
                  <a:schemeClr val="tx1"/>
                </a:solidFill>
              </a:rPr>
              <a:t> of </a:t>
            </a:r>
            <a:r>
              <a:rPr lang="en-US" i="1" dirty="0">
                <a:solidFill>
                  <a:schemeClr val="tx1"/>
                </a:solidFill>
              </a:rPr>
              <a:t>k</a:t>
            </a:r>
            <a:r>
              <a:rPr lang="en-US" dirty="0">
                <a:solidFill>
                  <a:schemeClr val="tx1"/>
                </a:solidFill>
              </a:rPr>
              <a:t> candidates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such that each voter rank</a:t>
            </a:r>
            <a:r>
              <a:rPr lang="pl-PL" dirty="0">
                <a:solidFill>
                  <a:schemeClr val="tx1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first </a:t>
            </a:r>
            <a:r>
              <a:rPr lang="pl-PL" dirty="0">
                <a:solidFill>
                  <a:schemeClr val="tx1"/>
                </a:solidFill>
              </a:rPr>
              <a:t>a member of</a:t>
            </a:r>
            <a:r>
              <a:rPr lang="en-US" dirty="0">
                <a:solidFill>
                  <a:schemeClr val="tx1"/>
                </a:solidFill>
              </a:rPr>
              <a:t> W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 then W is a winning committee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44113" y="5298923"/>
            <a:ext cx="4395654" cy="1428448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Theorem </a:t>
            </a:r>
            <a:r>
              <a:rPr lang="pl-PL" dirty="0">
                <a:solidFill>
                  <a:schemeClr val="tx1"/>
                </a:solidFill>
              </a:rPr>
              <a:t>A committee scoring rule is representation focused if and only if it is top-member monotone and consistent with the narrow-top principle.</a:t>
            </a:r>
          </a:p>
        </p:txBody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720080"/>
          </a:xfrm>
        </p:spPr>
        <p:txBody>
          <a:bodyPr>
            <a:normAutofit fontScale="90000"/>
          </a:bodyPr>
          <a:lstStyle/>
          <a:p>
            <a:pPr algn="ctr" rtl="0"/>
            <a:r>
              <a:rPr lang="en-US" dirty="0"/>
              <a:t>Axioms</a:t>
            </a:r>
            <a:r>
              <a:rPr lang="pl-PL" dirty="0"/>
              <a:t>: Narrow Top + Top Member Monotonicity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1396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845" y="3020940"/>
            <a:ext cx="8229600" cy="720080"/>
          </a:xfrm>
        </p:spPr>
        <p:txBody>
          <a:bodyPr>
            <a:noAutofit/>
          </a:bodyPr>
          <a:lstStyle/>
          <a:p>
            <a:pPr algn="ctr" rtl="0"/>
            <a:r>
              <a:rPr lang="en-US" sz="6600" dirty="0"/>
              <a:t>Computing </a:t>
            </a:r>
            <a:r>
              <a:rPr lang="pl-PL" sz="6600" dirty="0"/>
              <a:t>Chamberlin—Courant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191238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44280"/>
            <a:ext cx="8229600" cy="720080"/>
          </a:xfrm>
        </p:spPr>
        <p:txBody>
          <a:bodyPr/>
          <a:lstStyle/>
          <a:p>
            <a:pPr algn="ctr" rtl="0"/>
            <a:r>
              <a:rPr lang="en-US" dirty="0"/>
              <a:t>Computing Approval-CC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3192" y="837851"/>
            <a:ext cx="7781361" cy="8656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l" rtl="0"/>
            <a:r>
              <a:rPr lang="en-US" sz="2100" dirty="0"/>
              <a:t>Theorem: Finding a winning committee under Approval-CC is NP-hard</a:t>
            </a:r>
          </a:p>
          <a:p>
            <a:pPr algn="l" rtl="0"/>
            <a:endParaRPr lang="en-US" sz="825" dirty="0"/>
          </a:p>
          <a:p>
            <a:pPr algn="l" rtl="0"/>
            <a:r>
              <a:rPr lang="en-US" sz="2100" dirty="0"/>
              <a:t>Proof: For Approval-CC, follows by equivalence to Max-Cover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33192" y="6240846"/>
            <a:ext cx="7781362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[PRZ08] A. Procaccia, J. Rosenschein, A. Zohar, </a:t>
            </a:r>
            <a:r>
              <a:rPr lang="en-US" sz="1600" dirty="0"/>
              <a:t>On the </a:t>
            </a:r>
            <a:r>
              <a:rPr lang="pl-PL" sz="1600" dirty="0"/>
              <a:t>C</a:t>
            </a:r>
            <a:r>
              <a:rPr lang="en-US" sz="1600" dirty="0" err="1"/>
              <a:t>omplexity</a:t>
            </a:r>
            <a:r>
              <a:rPr lang="en-US" sz="1600" dirty="0"/>
              <a:t> of </a:t>
            </a:r>
            <a:r>
              <a:rPr lang="pl-PL" sz="1600" dirty="0"/>
              <a:t>A</a:t>
            </a:r>
            <a:r>
              <a:rPr lang="en-US" sz="1600" dirty="0" err="1"/>
              <a:t>chieving</a:t>
            </a:r>
            <a:r>
              <a:rPr lang="en-US" sz="1600" dirty="0"/>
              <a:t> </a:t>
            </a:r>
            <a:r>
              <a:rPr lang="pl-PL" sz="1600" dirty="0"/>
              <a:t>P</a:t>
            </a:r>
            <a:r>
              <a:rPr lang="en-US" sz="1600" dirty="0" err="1"/>
              <a:t>roportional</a:t>
            </a:r>
            <a:r>
              <a:rPr lang="pl-PL" sz="1600" dirty="0"/>
              <a:t> R</a:t>
            </a:r>
            <a:r>
              <a:rPr lang="en-US" sz="1600" dirty="0" err="1"/>
              <a:t>epresentation</a:t>
            </a:r>
            <a:r>
              <a:rPr lang="pl-PL" sz="1600" dirty="0"/>
              <a:t>,</a:t>
            </a:r>
            <a:r>
              <a:rPr lang="en-US" sz="1600" dirty="0"/>
              <a:t> </a:t>
            </a:r>
            <a:r>
              <a:rPr lang="pl-PL" sz="1600" dirty="0"/>
              <a:t>Social Choice and Welfare 2008</a:t>
            </a:r>
            <a:endParaRPr lang="he-IL" sz="1600" dirty="0"/>
          </a:p>
        </p:txBody>
      </p:sp>
      <p:sp>
        <p:nvSpPr>
          <p:cNvPr id="11" name="pole tekstowe 13"/>
          <p:cNvSpPr txBox="1"/>
          <p:nvPr/>
        </p:nvSpPr>
        <p:spPr>
          <a:xfrm>
            <a:off x="1546809" y="1691382"/>
            <a:ext cx="15485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/>
              <a:t>Max Cover</a:t>
            </a:r>
          </a:p>
        </p:txBody>
      </p:sp>
      <p:sp>
        <p:nvSpPr>
          <p:cNvPr id="12" name="Dowolny kształt 14"/>
          <p:cNvSpPr/>
          <p:nvPr/>
        </p:nvSpPr>
        <p:spPr>
          <a:xfrm>
            <a:off x="970869" y="3321591"/>
            <a:ext cx="2440240" cy="2328818"/>
          </a:xfrm>
          <a:custGeom>
            <a:avLst/>
            <a:gdLst>
              <a:gd name="connsiteX0" fmla="*/ 921794 w 2440240"/>
              <a:gd name="connsiteY0" fmla="*/ 878710 h 2328818"/>
              <a:gd name="connsiteX1" fmla="*/ 130224 w 2440240"/>
              <a:gd name="connsiteY1" fmla="*/ 687641 h 2328818"/>
              <a:gd name="connsiteX2" fmla="*/ 143872 w 2440240"/>
              <a:gd name="connsiteY2" fmla="*/ 1697575 h 2328818"/>
              <a:gd name="connsiteX3" fmla="*/ 1522296 w 2440240"/>
              <a:gd name="connsiteY3" fmla="*/ 2270781 h 2328818"/>
              <a:gd name="connsiteX4" fmla="*/ 2436696 w 2440240"/>
              <a:gd name="connsiteY4" fmla="*/ 278208 h 2328818"/>
              <a:gd name="connsiteX5" fmla="*/ 1822547 w 2440240"/>
              <a:gd name="connsiteY5" fmla="*/ 87140 h 2328818"/>
              <a:gd name="connsiteX6" fmla="*/ 1413114 w 2440240"/>
              <a:gd name="connsiteY6" fmla="*/ 960596 h 2328818"/>
              <a:gd name="connsiteX7" fmla="*/ 921794 w 2440240"/>
              <a:gd name="connsiteY7" fmla="*/ 878710 h 2328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40240" h="2328818">
                <a:moveTo>
                  <a:pt x="921794" y="878710"/>
                </a:moveTo>
                <a:cubicBezTo>
                  <a:pt x="707979" y="833217"/>
                  <a:pt x="259878" y="551164"/>
                  <a:pt x="130224" y="687641"/>
                </a:cubicBezTo>
                <a:cubicBezTo>
                  <a:pt x="570" y="824118"/>
                  <a:pt x="-88140" y="1433718"/>
                  <a:pt x="143872" y="1697575"/>
                </a:cubicBezTo>
                <a:cubicBezTo>
                  <a:pt x="375884" y="1961432"/>
                  <a:pt x="1140159" y="2507342"/>
                  <a:pt x="1522296" y="2270781"/>
                </a:cubicBezTo>
                <a:cubicBezTo>
                  <a:pt x="1904433" y="2034220"/>
                  <a:pt x="2386654" y="642148"/>
                  <a:pt x="2436696" y="278208"/>
                </a:cubicBezTo>
                <a:cubicBezTo>
                  <a:pt x="2486738" y="-85732"/>
                  <a:pt x="1993144" y="-26591"/>
                  <a:pt x="1822547" y="87140"/>
                </a:cubicBezTo>
                <a:cubicBezTo>
                  <a:pt x="1651950" y="200871"/>
                  <a:pt x="1560965" y="830942"/>
                  <a:pt x="1413114" y="960596"/>
                </a:cubicBezTo>
                <a:cubicBezTo>
                  <a:pt x="1265263" y="1090250"/>
                  <a:pt x="1135609" y="924203"/>
                  <a:pt x="921794" y="878710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Dowolny kształt 15"/>
          <p:cNvSpPr/>
          <p:nvPr/>
        </p:nvSpPr>
        <p:spPr>
          <a:xfrm>
            <a:off x="929682" y="2266044"/>
            <a:ext cx="2165692" cy="1811451"/>
          </a:xfrm>
          <a:custGeom>
            <a:avLst/>
            <a:gdLst>
              <a:gd name="connsiteX0" fmla="*/ 976629 w 2165692"/>
              <a:gd name="connsiteY0" fmla="*/ 9922 h 1811451"/>
              <a:gd name="connsiteX1" fmla="*/ 239650 w 2165692"/>
              <a:gd name="connsiteY1" fmla="*/ 255582 h 1811451"/>
              <a:gd name="connsiteX2" fmla="*/ 62229 w 2165692"/>
              <a:gd name="connsiteY2" fmla="*/ 937970 h 1811451"/>
              <a:gd name="connsiteX3" fmla="*/ 1208641 w 2165692"/>
              <a:gd name="connsiteY3" fmla="*/ 1811427 h 1811451"/>
              <a:gd name="connsiteX4" fmla="*/ 1699961 w 2165692"/>
              <a:gd name="connsiteY4" fmla="*/ 965266 h 1811451"/>
              <a:gd name="connsiteX5" fmla="*/ 2150337 w 2165692"/>
              <a:gd name="connsiteY5" fmla="*/ 501242 h 1811451"/>
              <a:gd name="connsiteX6" fmla="*/ 1959268 w 2165692"/>
              <a:gd name="connsiteY6" fmla="*/ 91809 h 1811451"/>
              <a:gd name="connsiteX7" fmla="*/ 976629 w 2165692"/>
              <a:gd name="connsiteY7" fmla="*/ 9922 h 1811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692" h="1811451">
                <a:moveTo>
                  <a:pt x="976629" y="9922"/>
                </a:moveTo>
                <a:cubicBezTo>
                  <a:pt x="690026" y="37217"/>
                  <a:pt x="392050" y="100907"/>
                  <a:pt x="239650" y="255582"/>
                </a:cubicBezTo>
                <a:cubicBezTo>
                  <a:pt x="87250" y="410257"/>
                  <a:pt x="-99269" y="678663"/>
                  <a:pt x="62229" y="937970"/>
                </a:cubicBezTo>
                <a:cubicBezTo>
                  <a:pt x="223727" y="1197277"/>
                  <a:pt x="935686" y="1806878"/>
                  <a:pt x="1208641" y="1811427"/>
                </a:cubicBezTo>
                <a:cubicBezTo>
                  <a:pt x="1481596" y="1815976"/>
                  <a:pt x="1543012" y="1183630"/>
                  <a:pt x="1699961" y="965266"/>
                </a:cubicBezTo>
                <a:cubicBezTo>
                  <a:pt x="1856910" y="746902"/>
                  <a:pt x="2107119" y="646818"/>
                  <a:pt x="2150337" y="501242"/>
                </a:cubicBezTo>
                <a:cubicBezTo>
                  <a:pt x="2193555" y="355666"/>
                  <a:pt x="2150336" y="171421"/>
                  <a:pt x="1959268" y="91809"/>
                </a:cubicBezTo>
                <a:cubicBezTo>
                  <a:pt x="1768200" y="12197"/>
                  <a:pt x="1263232" y="-17373"/>
                  <a:pt x="976629" y="9922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ole tekstowe 7"/>
          <p:cNvSpPr txBox="1"/>
          <p:nvPr/>
        </p:nvSpPr>
        <p:spPr>
          <a:xfrm>
            <a:off x="1087446" y="253527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rgbClr val="008000"/>
                </a:solidFill>
              </a:rPr>
              <a:t>1</a:t>
            </a:r>
          </a:p>
        </p:txBody>
      </p:sp>
      <p:sp>
        <p:nvSpPr>
          <p:cNvPr id="15" name="pole tekstowe 8"/>
          <p:cNvSpPr txBox="1"/>
          <p:nvPr/>
        </p:nvSpPr>
        <p:spPr>
          <a:xfrm>
            <a:off x="1087446" y="418227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6" name="pole tekstowe 9"/>
          <p:cNvSpPr txBox="1"/>
          <p:nvPr/>
        </p:nvSpPr>
        <p:spPr>
          <a:xfrm>
            <a:off x="2493165" y="23169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chemeClr val="tx2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17" name="pole tekstowe 10"/>
          <p:cNvSpPr txBox="1"/>
          <p:nvPr/>
        </p:nvSpPr>
        <p:spPr>
          <a:xfrm>
            <a:off x="1819583" y="33950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rgbClr val="00C878"/>
                </a:solidFill>
              </a:rPr>
              <a:t>4</a:t>
            </a:r>
          </a:p>
        </p:txBody>
      </p:sp>
      <p:sp>
        <p:nvSpPr>
          <p:cNvPr id="18" name="pole tekstowe 11"/>
          <p:cNvSpPr txBox="1"/>
          <p:nvPr/>
        </p:nvSpPr>
        <p:spPr>
          <a:xfrm>
            <a:off x="2074461" y="489028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rgbClr val="D900EA"/>
                </a:solidFill>
              </a:rPr>
              <a:t>5</a:t>
            </a:r>
          </a:p>
        </p:txBody>
      </p:sp>
      <p:sp>
        <p:nvSpPr>
          <p:cNvPr id="19" name="pole tekstowe 12"/>
          <p:cNvSpPr txBox="1"/>
          <p:nvPr/>
        </p:nvSpPr>
        <p:spPr>
          <a:xfrm>
            <a:off x="2794851" y="33950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chemeClr val="accent6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20" name="Dowolny kształt 16"/>
          <p:cNvSpPr/>
          <p:nvPr/>
        </p:nvSpPr>
        <p:spPr>
          <a:xfrm>
            <a:off x="1036116" y="2140955"/>
            <a:ext cx="2258057" cy="1846190"/>
          </a:xfrm>
          <a:custGeom>
            <a:avLst/>
            <a:gdLst>
              <a:gd name="connsiteX0" fmla="*/ 901419 w 2613273"/>
              <a:gd name="connsiteY0" fmla="*/ 422078 h 1787298"/>
              <a:gd name="connsiteX1" fmla="*/ 205383 w 2613273"/>
              <a:gd name="connsiteY1" fmla="*/ 149123 h 1787298"/>
              <a:gd name="connsiteX2" fmla="*/ 178088 w 2613273"/>
              <a:gd name="connsiteY2" fmla="*/ 831511 h 1787298"/>
              <a:gd name="connsiteX3" fmla="*/ 2320786 w 2613273"/>
              <a:gd name="connsiteY3" fmla="*/ 1773207 h 1787298"/>
              <a:gd name="connsiteX4" fmla="*/ 2443616 w 2613273"/>
              <a:gd name="connsiteY4" fmla="*/ 53589 h 1787298"/>
              <a:gd name="connsiteX5" fmla="*/ 901419 w 2613273"/>
              <a:gd name="connsiteY5" fmla="*/ 422078 h 1787298"/>
              <a:gd name="connsiteX0" fmla="*/ 839829 w 2507295"/>
              <a:gd name="connsiteY0" fmla="*/ 422078 h 1820137"/>
              <a:gd name="connsiteX1" fmla="*/ 143793 w 2507295"/>
              <a:gd name="connsiteY1" fmla="*/ 149123 h 1820137"/>
              <a:gd name="connsiteX2" fmla="*/ 116498 w 2507295"/>
              <a:gd name="connsiteY2" fmla="*/ 831511 h 1820137"/>
              <a:gd name="connsiteX3" fmla="*/ 1413035 w 2507295"/>
              <a:gd name="connsiteY3" fmla="*/ 1240944 h 1820137"/>
              <a:gd name="connsiteX4" fmla="*/ 2259196 w 2507295"/>
              <a:gd name="connsiteY4" fmla="*/ 1773207 h 1820137"/>
              <a:gd name="connsiteX5" fmla="*/ 2382026 w 2507295"/>
              <a:gd name="connsiteY5" fmla="*/ 53589 h 1820137"/>
              <a:gd name="connsiteX6" fmla="*/ 839829 w 2507295"/>
              <a:gd name="connsiteY6" fmla="*/ 422078 h 1820137"/>
              <a:gd name="connsiteX0" fmla="*/ 2474735 w 2652146"/>
              <a:gd name="connsiteY0" fmla="*/ 124348 h 1890896"/>
              <a:gd name="connsiteX1" fmla="*/ 236502 w 2652146"/>
              <a:gd name="connsiteY1" fmla="*/ 219882 h 1890896"/>
              <a:gd name="connsiteX2" fmla="*/ 209207 w 2652146"/>
              <a:gd name="connsiteY2" fmla="*/ 902270 h 1890896"/>
              <a:gd name="connsiteX3" fmla="*/ 1505744 w 2652146"/>
              <a:gd name="connsiteY3" fmla="*/ 1311703 h 1890896"/>
              <a:gd name="connsiteX4" fmla="*/ 2351905 w 2652146"/>
              <a:gd name="connsiteY4" fmla="*/ 1843966 h 1890896"/>
              <a:gd name="connsiteX5" fmla="*/ 2474735 w 2652146"/>
              <a:gd name="connsiteY5" fmla="*/ 124348 h 1890896"/>
              <a:gd name="connsiteX0" fmla="*/ 2415585 w 2592996"/>
              <a:gd name="connsiteY0" fmla="*/ 121842 h 1888390"/>
              <a:gd name="connsiteX1" fmla="*/ 177352 w 2592996"/>
              <a:gd name="connsiteY1" fmla="*/ 217376 h 1888390"/>
              <a:gd name="connsiteX2" fmla="*/ 286535 w 2592996"/>
              <a:gd name="connsiteY2" fmla="*/ 831525 h 1888390"/>
              <a:gd name="connsiteX3" fmla="*/ 1446594 w 2592996"/>
              <a:gd name="connsiteY3" fmla="*/ 1309197 h 1888390"/>
              <a:gd name="connsiteX4" fmla="*/ 2292755 w 2592996"/>
              <a:gd name="connsiteY4" fmla="*/ 1841460 h 1888390"/>
              <a:gd name="connsiteX5" fmla="*/ 2415585 w 2592996"/>
              <a:gd name="connsiteY5" fmla="*/ 121842 h 1888390"/>
              <a:gd name="connsiteX0" fmla="*/ 2415585 w 2592996"/>
              <a:gd name="connsiteY0" fmla="*/ 121842 h 1876417"/>
              <a:gd name="connsiteX1" fmla="*/ 177352 w 2592996"/>
              <a:gd name="connsiteY1" fmla="*/ 217376 h 1876417"/>
              <a:gd name="connsiteX2" fmla="*/ 286535 w 2592996"/>
              <a:gd name="connsiteY2" fmla="*/ 831525 h 1876417"/>
              <a:gd name="connsiteX3" fmla="*/ 1446594 w 2592996"/>
              <a:gd name="connsiteY3" fmla="*/ 1309197 h 1876417"/>
              <a:gd name="connsiteX4" fmla="*/ 1187287 w 2592996"/>
              <a:gd name="connsiteY4" fmla="*/ 1200015 h 1876417"/>
              <a:gd name="connsiteX5" fmla="*/ 2292755 w 2592996"/>
              <a:gd name="connsiteY5" fmla="*/ 1841460 h 1876417"/>
              <a:gd name="connsiteX6" fmla="*/ 2415585 w 2592996"/>
              <a:gd name="connsiteY6" fmla="*/ 121842 h 1876417"/>
              <a:gd name="connsiteX0" fmla="*/ 2154283 w 2286551"/>
              <a:gd name="connsiteY0" fmla="*/ 91274 h 1845849"/>
              <a:gd name="connsiteX1" fmla="*/ 530199 w 2286551"/>
              <a:gd name="connsiteY1" fmla="*/ 295990 h 1845849"/>
              <a:gd name="connsiteX2" fmla="*/ 25233 w 2286551"/>
              <a:gd name="connsiteY2" fmla="*/ 800957 h 1845849"/>
              <a:gd name="connsiteX3" fmla="*/ 1185292 w 2286551"/>
              <a:gd name="connsiteY3" fmla="*/ 1278629 h 1845849"/>
              <a:gd name="connsiteX4" fmla="*/ 925985 w 2286551"/>
              <a:gd name="connsiteY4" fmla="*/ 1169447 h 1845849"/>
              <a:gd name="connsiteX5" fmla="*/ 2031453 w 2286551"/>
              <a:gd name="connsiteY5" fmla="*/ 1810892 h 1845849"/>
              <a:gd name="connsiteX6" fmla="*/ 2154283 w 2286551"/>
              <a:gd name="connsiteY6" fmla="*/ 91274 h 1845849"/>
              <a:gd name="connsiteX0" fmla="*/ 2154283 w 2286551"/>
              <a:gd name="connsiteY0" fmla="*/ 91274 h 1839749"/>
              <a:gd name="connsiteX1" fmla="*/ 530199 w 2286551"/>
              <a:gd name="connsiteY1" fmla="*/ 295990 h 1839749"/>
              <a:gd name="connsiteX2" fmla="*/ 25233 w 2286551"/>
              <a:gd name="connsiteY2" fmla="*/ 800957 h 1839749"/>
              <a:gd name="connsiteX3" fmla="*/ 1185292 w 2286551"/>
              <a:gd name="connsiteY3" fmla="*/ 1278629 h 1839749"/>
              <a:gd name="connsiteX4" fmla="*/ 1376361 w 2286551"/>
              <a:gd name="connsiteY4" fmla="*/ 978379 h 1839749"/>
              <a:gd name="connsiteX5" fmla="*/ 2031453 w 2286551"/>
              <a:gd name="connsiteY5" fmla="*/ 1810892 h 1839749"/>
              <a:gd name="connsiteX6" fmla="*/ 2154283 w 2286551"/>
              <a:gd name="connsiteY6" fmla="*/ 91274 h 1839749"/>
              <a:gd name="connsiteX0" fmla="*/ 2165359 w 2297627"/>
              <a:gd name="connsiteY0" fmla="*/ 91274 h 1839749"/>
              <a:gd name="connsiteX1" fmla="*/ 541275 w 2297627"/>
              <a:gd name="connsiteY1" fmla="*/ 295990 h 1839749"/>
              <a:gd name="connsiteX2" fmla="*/ 36309 w 2297627"/>
              <a:gd name="connsiteY2" fmla="*/ 800957 h 1839749"/>
              <a:gd name="connsiteX3" fmla="*/ 1387437 w 2297627"/>
              <a:gd name="connsiteY3" fmla="*/ 978379 h 1839749"/>
              <a:gd name="connsiteX4" fmla="*/ 2042529 w 2297627"/>
              <a:gd name="connsiteY4" fmla="*/ 1810892 h 1839749"/>
              <a:gd name="connsiteX5" fmla="*/ 2165359 w 2297627"/>
              <a:gd name="connsiteY5" fmla="*/ 91274 h 1839749"/>
              <a:gd name="connsiteX0" fmla="*/ 2163734 w 2296002"/>
              <a:gd name="connsiteY0" fmla="*/ 91274 h 1843397"/>
              <a:gd name="connsiteX1" fmla="*/ 539650 w 2296002"/>
              <a:gd name="connsiteY1" fmla="*/ 295990 h 1843397"/>
              <a:gd name="connsiteX2" fmla="*/ 34684 w 2296002"/>
              <a:gd name="connsiteY2" fmla="*/ 800957 h 1843397"/>
              <a:gd name="connsiteX3" fmla="*/ 1358517 w 2296002"/>
              <a:gd name="connsiteY3" fmla="*/ 1101209 h 1843397"/>
              <a:gd name="connsiteX4" fmla="*/ 2040904 w 2296002"/>
              <a:gd name="connsiteY4" fmla="*/ 1810892 h 1843397"/>
              <a:gd name="connsiteX5" fmla="*/ 2163734 w 2296002"/>
              <a:gd name="connsiteY5" fmla="*/ 91274 h 1843397"/>
              <a:gd name="connsiteX0" fmla="*/ 2125789 w 2258057"/>
              <a:gd name="connsiteY0" fmla="*/ 94067 h 1846190"/>
              <a:gd name="connsiteX1" fmla="*/ 501705 w 2258057"/>
              <a:gd name="connsiteY1" fmla="*/ 298783 h 1846190"/>
              <a:gd name="connsiteX2" fmla="*/ 37682 w 2258057"/>
              <a:gd name="connsiteY2" fmla="*/ 912932 h 1846190"/>
              <a:gd name="connsiteX3" fmla="*/ 1320572 w 2258057"/>
              <a:gd name="connsiteY3" fmla="*/ 1104002 h 1846190"/>
              <a:gd name="connsiteX4" fmla="*/ 2002959 w 2258057"/>
              <a:gd name="connsiteY4" fmla="*/ 1813685 h 1846190"/>
              <a:gd name="connsiteX5" fmla="*/ 2125789 w 2258057"/>
              <a:gd name="connsiteY5" fmla="*/ 94067 h 1846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58057" h="1846190">
                <a:moveTo>
                  <a:pt x="2125789" y="94067"/>
                </a:moveTo>
                <a:cubicBezTo>
                  <a:pt x="1875580" y="-158417"/>
                  <a:pt x="849723" y="162306"/>
                  <a:pt x="501705" y="298783"/>
                </a:cubicBezTo>
                <a:cubicBezTo>
                  <a:pt x="153687" y="435260"/>
                  <a:pt x="-98796" y="778729"/>
                  <a:pt x="37682" y="912932"/>
                </a:cubicBezTo>
                <a:cubicBezTo>
                  <a:pt x="174160" y="1047135"/>
                  <a:pt x="986202" y="935679"/>
                  <a:pt x="1320572" y="1104002"/>
                </a:cubicBezTo>
                <a:cubicBezTo>
                  <a:pt x="1461599" y="1192712"/>
                  <a:pt x="1843735" y="2018401"/>
                  <a:pt x="2002959" y="1813685"/>
                </a:cubicBezTo>
                <a:cubicBezTo>
                  <a:pt x="2234971" y="1597596"/>
                  <a:pt x="2375998" y="346551"/>
                  <a:pt x="2125789" y="94067"/>
                </a:cubicBezTo>
                <a:close/>
              </a:path>
            </a:pathLst>
          </a:cu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Dowolny kształt 17"/>
          <p:cNvSpPr/>
          <p:nvPr/>
        </p:nvSpPr>
        <p:spPr>
          <a:xfrm>
            <a:off x="1041464" y="3301565"/>
            <a:ext cx="1643301" cy="2176927"/>
          </a:xfrm>
          <a:custGeom>
            <a:avLst/>
            <a:gdLst>
              <a:gd name="connsiteX0" fmla="*/ 182459 w 1643301"/>
              <a:gd name="connsiteY0" fmla="*/ 857792 h 2176927"/>
              <a:gd name="connsiteX1" fmla="*/ 755665 w 1643301"/>
              <a:gd name="connsiteY1" fmla="*/ 216348 h 2176927"/>
              <a:gd name="connsiteX2" fmla="*/ 1165098 w 1643301"/>
              <a:gd name="connsiteY2" fmla="*/ 120813 h 2176927"/>
              <a:gd name="connsiteX3" fmla="*/ 1642770 w 1643301"/>
              <a:gd name="connsiteY3" fmla="*/ 1813136 h 2176927"/>
              <a:gd name="connsiteX4" fmla="*/ 1069564 w 1643301"/>
              <a:gd name="connsiteY4" fmla="*/ 2154330 h 2176927"/>
              <a:gd name="connsiteX5" fmla="*/ 59629 w 1643301"/>
              <a:gd name="connsiteY5" fmla="*/ 1417351 h 2176927"/>
              <a:gd name="connsiteX6" fmla="*/ 182459 w 1643301"/>
              <a:gd name="connsiteY6" fmla="*/ 857792 h 2176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43301" h="2176927">
                <a:moveTo>
                  <a:pt x="182459" y="857792"/>
                </a:moveTo>
                <a:cubicBezTo>
                  <a:pt x="298465" y="657625"/>
                  <a:pt x="591892" y="339178"/>
                  <a:pt x="755665" y="216348"/>
                </a:cubicBezTo>
                <a:cubicBezTo>
                  <a:pt x="919438" y="93518"/>
                  <a:pt x="1017247" y="-145318"/>
                  <a:pt x="1165098" y="120813"/>
                </a:cubicBezTo>
                <a:cubicBezTo>
                  <a:pt x="1312949" y="386944"/>
                  <a:pt x="1658692" y="1474217"/>
                  <a:pt x="1642770" y="1813136"/>
                </a:cubicBezTo>
                <a:cubicBezTo>
                  <a:pt x="1626848" y="2152055"/>
                  <a:pt x="1333421" y="2220294"/>
                  <a:pt x="1069564" y="2154330"/>
                </a:cubicBezTo>
                <a:cubicBezTo>
                  <a:pt x="805707" y="2088366"/>
                  <a:pt x="205205" y="1635715"/>
                  <a:pt x="59629" y="1417351"/>
                </a:cubicBezTo>
                <a:cubicBezTo>
                  <a:pt x="-85947" y="1198987"/>
                  <a:pt x="66453" y="1057959"/>
                  <a:pt x="182459" y="857792"/>
                </a:cubicBezTo>
                <a:close/>
              </a:path>
            </a:pathLst>
          </a:cu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Dowolny kształt 18"/>
          <p:cNvSpPr/>
          <p:nvPr/>
        </p:nvSpPr>
        <p:spPr>
          <a:xfrm>
            <a:off x="623600" y="3247672"/>
            <a:ext cx="3128686" cy="1709491"/>
          </a:xfrm>
          <a:custGeom>
            <a:avLst/>
            <a:gdLst>
              <a:gd name="connsiteX0" fmla="*/ 149947 w 3128686"/>
              <a:gd name="connsiteY0" fmla="*/ 1703256 h 1709491"/>
              <a:gd name="connsiteX1" fmla="*/ 1855917 w 3128686"/>
              <a:gd name="connsiteY1" fmla="*/ 1362062 h 1709491"/>
              <a:gd name="connsiteX2" fmla="*/ 3015977 w 3128686"/>
              <a:gd name="connsiteY2" fmla="*/ 406718 h 1709491"/>
              <a:gd name="connsiteX3" fmla="*/ 2852204 w 3128686"/>
              <a:gd name="connsiteY3" fmla="*/ 10933 h 1709491"/>
              <a:gd name="connsiteX4" fmla="*/ 968813 w 3128686"/>
              <a:gd name="connsiteY4" fmla="*/ 202002 h 1709491"/>
              <a:gd name="connsiteX5" fmla="*/ 177243 w 3128686"/>
              <a:gd name="connsiteY5" fmla="*/ 1116402 h 1709491"/>
              <a:gd name="connsiteX6" fmla="*/ 149947 w 3128686"/>
              <a:gd name="connsiteY6" fmla="*/ 1703256 h 1709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28686" h="1709491">
                <a:moveTo>
                  <a:pt x="149947" y="1703256"/>
                </a:moveTo>
                <a:cubicBezTo>
                  <a:pt x="429726" y="1744199"/>
                  <a:pt x="1378245" y="1578152"/>
                  <a:pt x="1855917" y="1362062"/>
                </a:cubicBezTo>
                <a:cubicBezTo>
                  <a:pt x="2333589" y="1145972"/>
                  <a:pt x="2849929" y="631906"/>
                  <a:pt x="3015977" y="406718"/>
                </a:cubicBezTo>
                <a:cubicBezTo>
                  <a:pt x="3182025" y="181530"/>
                  <a:pt x="3193398" y="45052"/>
                  <a:pt x="2852204" y="10933"/>
                </a:cubicBezTo>
                <a:cubicBezTo>
                  <a:pt x="2511010" y="-23186"/>
                  <a:pt x="1414640" y="17757"/>
                  <a:pt x="968813" y="202002"/>
                </a:cubicBezTo>
                <a:cubicBezTo>
                  <a:pt x="522986" y="386247"/>
                  <a:pt x="311446" y="863919"/>
                  <a:pt x="177243" y="1116402"/>
                </a:cubicBezTo>
                <a:cubicBezTo>
                  <a:pt x="43040" y="1368885"/>
                  <a:pt x="-129832" y="1662313"/>
                  <a:pt x="149947" y="1703256"/>
                </a:cubicBezTo>
                <a:close/>
              </a:path>
            </a:pathLst>
          </a:custGeom>
          <a:noFill/>
          <a:ln w="38100">
            <a:solidFill>
              <a:srgbClr val="D900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36"/>
          <p:cNvSpPr txBox="1"/>
          <p:nvPr/>
        </p:nvSpPr>
        <p:spPr>
          <a:xfrm>
            <a:off x="4791821" y="1934149"/>
            <a:ext cx="6848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rgbClr val="008000"/>
                </a:solidFill>
              </a:rPr>
              <a:t>v</a:t>
            </a:r>
            <a:r>
              <a:rPr lang="pl-PL" sz="3600" b="1" baseline="-25000" dirty="0">
                <a:solidFill>
                  <a:srgbClr val="008000"/>
                </a:solidFill>
              </a:rPr>
              <a:t>1</a:t>
            </a:r>
            <a:r>
              <a:rPr lang="pl-PL" sz="3600" b="1" dirty="0">
                <a:solidFill>
                  <a:srgbClr val="008000"/>
                </a:solidFill>
              </a:rPr>
              <a:t>:</a:t>
            </a:r>
          </a:p>
        </p:txBody>
      </p:sp>
      <p:sp>
        <p:nvSpPr>
          <p:cNvPr id="24" name="pole tekstowe 37"/>
          <p:cNvSpPr txBox="1"/>
          <p:nvPr/>
        </p:nvSpPr>
        <p:spPr>
          <a:xfrm>
            <a:off x="4791820" y="2553241"/>
            <a:ext cx="6848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rgbClr val="FF0000"/>
                </a:solidFill>
              </a:rPr>
              <a:t>v</a:t>
            </a:r>
            <a:r>
              <a:rPr lang="pl-PL" sz="3600" b="1" baseline="-25000" dirty="0">
                <a:solidFill>
                  <a:srgbClr val="FF0000"/>
                </a:solidFill>
              </a:rPr>
              <a:t>2</a:t>
            </a:r>
            <a:r>
              <a:rPr lang="pl-PL" sz="3600" b="1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25" name="pole tekstowe 38"/>
          <p:cNvSpPr txBox="1"/>
          <p:nvPr/>
        </p:nvSpPr>
        <p:spPr>
          <a:xfrm>
            <a:off x="4791819" y="3225014"/>
            <a:ext cx="6848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chemeClr val="tx2">
                    <a:lumMod val="75000"/>
                  </a:schemeClr>
                </a:solidFill>
              </a:rPr>
              <a:t>v</a:t>
            </a:r>
            <a:r>
              <a:rPr lang="pl-PL" sz="3600" b="1" baseline="-25000" dirty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pl-PL" sz="3600" b="1" dirty="0">
                <a:solidFill>
                  <a:schemeClr val="tx2">
                    <a:lumMod val="75000"/>
                  </a:schemeClr>
                </a:solidFill>
              </a:rPr>
              <a:t>:</a:t>
            </a:r>
          </a:p>
        </p:txBody>
      </p:sp>
      <p:sp>
        <p:nvSpPr>
          <p:cNvPr id="26" name="pole tekstowe 39"/>
          <p:cNvSpPr txBox="1"/>
          <p:nvPr/>
        </p:nvSpPr>
        <p:spPr>
          <a:xfrm>
            <a:off x="4791818" y="3871345"/>
            <a:ext cx="6848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rgbClr val="00C878"/>
                </a:solidFill>
              </a:rPr>
              <a:t>v</a:t>
            </a:r>
            <a:r>
              <a:rPr lang="pl-PL" sz="3600" b="1" baseline="-25000" dirty="0">
                <a:solidFill>
                  <a:srgbClr val="00C878"/>
                </a:solidFill>
              </a:rPr>
              <a:t>4</a:t>
            </a:r>
            <a:r>
              <a:rPr lang="pl-PL" sz="3600" b="1" dirty="0">
                <a:solidFill>
                  <a:srgbClr val="00C878"/>
                </a:solidFill>
              </a:rPr>
              <a:t>:</a:t>
            </a:r>
          </a:p>
        </p:txBody>
      </p:sp>
      <p:sp>
        <p:nvSpPr>
          <p:cNvPr id="27" name="pole tekstowe 40"/>
          <p:cNvSpPr txBox="1"/>
          <p:nvPr/>
        </p:nvSpPr>
        <p:spPr>
          <a:xfrm>
            <a:off x="4788382" y="4461726"/>
            <a:ext cx="6848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rgbClr val="D900EA"/>
                </a:solidFill>
              </a:rPr>
              <a:t>v</a:t>
            </a:r>
            <a:r>
              <a:rPr lang="pl-PL" sz="3600" b="1" baseline="-25000" dirty="0">
                <a:solidFill>
                  <a:srgbClr val="D900EA"/>
                </a:solidFill>
              </a:rPr>
              <a:t>5</a:t>
            </a:r>
            <a:r>
              <a:rPr lang="pl-PL" sz="3600" b="1" dirty="0">
                <a:solidFill>
                  <a:srgbClr val="D900EA"/>
                </a:solidFill>
              </a:rPr>
              <a:t>:</a:t>
            </a:r>
          </a:p>
        </p:txBody>
      </p:sp>
      <p:sp>
        <p:nvSpPr>
          <p:cNvPr id="28" name="pole tekstowe 41"/>
          <p:cNvSpPr txBox="1"/>
          <p:nvPr/>
        </p:nvSpPr>
        <p:spPr>
          <a:xfrm>
            <a:off x="4792055" y="5103851"/>
            <a:ext cx="6848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b="1" dirty="0">
                <a:solidFill>
                  <a:schemeClr val="accent6">
                    <a:lumMod val="75000"/>
                  </a:schemeClr>
                </a:solidFill>
              </a:rPr>
              <a:t>v</a:t>
            </a:r>
            <a:r>
              <a:rPr lang="pl-PL" sz="3600" b="1" baseline="-25000" dirty="0">
                <a:solidFill>
                  <a:schemeClr val="accent6">
                    <a:lumMod val="75000"/>
                  </a:schemeClr>
                </a:solidFill>
              </a:rPr>
              <a:t>6</a:t>
            </a:r>
            <a:r>
              <a:rPr lang="pl-PL" sz="3600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</a:p>
        </p:txBody>
      </p:sp>
      <p:sp>
        <p:nvSpPr>
          <p:cNvPr id="29" name="pole tekstowe 2"/>
          <p:cNvSpPr txBox="1"/>
          <p:nvPr/>
        </p:nvSpPr>
        <p:spPr>
          <a:xfrm>
            <a:off x="658631" y="5730135"/>
            <a:ext cx="701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/>
              <a:t>k = number of sets we can use</a:t>
            </a:r>
          </a:p>
        </p:txBody>
      </p:sp>
      <p:sp>
        <p:nvSpPr>
          <p:cNvPr id="30" name="Elipsa 42"/>
          <p:cNvSpPr/>
          <p:nvPr/>
        </p:nvSpPr>
        <p:spPr>
          <a:xfrm>
            <a:off x="6182662" y="2150825"/>
            <a:ext cx="288032" cy="29283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Elipsa 43"/>
          <p:cNvSpPr/>
          <p:nvPr/>
        </p:nvSpPr>
        <p:spPr>
          <a:xfrm>
            <a:off x="5728461" y="2129617"/>
            <a:ext cx="288032" cy="29283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Elipsa 44"/>
          <p:cNvSpPr/>
          <p:nvPr/>
        </p:nvSpPr>
        <p:spPr>
          <a:xfrm>
            <a:off x="5728461" y="2729987"/>
            <a:ext cx="288032" cy="29283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Elipsa 45"/>
          <p:cNvSpPr/>
          <p:nvPr/>
        </p:nvSpPr>
        <p:spPr>
          <a:xfrm>
            <a:off x="6712208" y="2729985"/>
            <a:ext cx="288032" cy="292837"/>
          </a:xfrm>
          <a:prstGeom prst="ellipse">
            <a:avLst/>
          </a:prstGeom>
          <a:solidFill>
            <a:srgbClr val="008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Elipsa 46"/>
          <p:cNvSpPr/>
          <p:nvPr/>
        </p:nvSpPr>
        <p:spPr>
          <a:xfrm>
            <a:off x="6207339" y="2729986"/>
            <a:ext cx="288032" cy="292837"/>
          </a:xfrm>
          <a:prstGeom prst="ellipse">
            <a:avLst/>
          </a:prstGeom>
          <a:solidFill>
            <a:srgbClr val="BE4E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Elipsa 47"/>
          <p:cNvSpPr/>
          <p:nvPr/>
        </p:nvSpPr>
        <p:spPr>
          <a:xfrm>
            <a:off x="6207339" y="3482680"/>
            <a:ext cx="288032" cy="29283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Elipsa 48"/>
          <p:cNvSpPr/>
          <p:nvPr/>
        </p:nvSpPr>
        <p:spPr>
          <a:xfrm>
            <a:off x="5753138" y="3461472"/>
            <a:ext cx="288032" cy="29283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Elipsa 49"/>
          <p:cNvSpPr/>
          <p:nvPr/>
        </p:nvSpPr>
        <p:spPr>
          <a:xfrm>
            <a:off x="5753138" y="4106871"/>
            <a:ext cx="288032" cy="292837"/>
          </a:xfrm>
          <a:prstGeom prst="ellipse">
            <a:avLst/>
          </a:prstGeom>
          <a:solidFill>
            <a:srgbClr val="008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Elipsa 50"/>
          <p:cNvSpPr/>
          <p:nvPr/>
        </p:nvSpPr>
        <p:spPr>
          <a:xfrm>
            <a:off x="6232241" y="4106870"/>
            <a:ext cx="288032" cy="29283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9" name="Elipsa 51"/>
          <p:cNvSpPr/>
          <p:nvPr/>
        </p:nvSpPr>
        <p:spPr>
          <a:xfrm>
            <a:off x="6712208" y="4106869"/>
            <a:ext cx="288032" cy="292837"/>
          </a:xfrm>
          <a:prstGeom prst="ellipse">
            <a:avLst/>
          </a:prstGeom>
          <a:solidFill>
            <a:srgbClr val="BE4E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0" name="Elipsa 52"/>
          <p:cNvSpPr/>
          <p:nvPr/>
        </p:nvSpPr>
        <p:spPr>
          <a:xfrm>
            <a:off x="5766525" y="4735343"/>
            <a:ext cx="288032" cy="292837"/>
          </a:xfrm>
          <a:prstGeom prst="ellipse">
            <a:avLst/>
          </a:prstGeom>
          <a:solidFill>
            <a:srgbClr val="008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1" name="Elipsa 53"/>
          <p:cNvSpPr/>
          <p:nvPr/>
        </p:nvSpPr>
        <p:spPr>
          <a:xfrm>
            <a:off x="6234114" y="4732319"/>
            <a:ext cx="288032" cy="29283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Elipsa 54"/>
          <p:cNvSpPr/>
          <p:nvPr/>
        </p:nvSpPr>
        <p:spPr>
          <a:xfrm>
            <a:off x="5766525" y="5314793"/>
            <a:ext cx="288032" cy="29283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Elipsa 55"/>
          <p:cNvSpPr/>
          <p:nvPr/>
        </p:nvSpPr>
        <p:spPr>
          <a:xfrm>
            <a:off x="6245059" y="5314793"/>
            <a:ext cx="288032" cy="29283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Elipsa 56"/>
          <p:cNvSpPr/>
          <p:nvPr/>
        </p:nvSpPr>
        <p:spPr>
          <a:xfrm>
            <a:off x="6712208" y="5314792"/>
            <a:ext cx="288032" cy="292837"/>
          </a:xfrm>
          <a:prstGeom prst="ellipse">
            <a:avLst/>
          </a:prstGeom>
          <a:solidFill>
            <a:srgbClr val="BE4E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pole tekstowe 57"/>
          <p:cNvSpPr txBox="1"/>
          <p:nvPr/>
        </p:nvSpPr>
        <p:spPr>
          <a:xfrm rot="5400000">
            <a:off x="7078110" y="3729893"/>
            <a:ext cx="17608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/>
              <a:t>Approval-CC</a:t>
            </a:r>
          </a:p>
        </p:txBody>
      </p:sp>
      <p:sp>
        <p:nvSpPr>
          <p:cNvPr id="8" name="Right Brace 7"/>
          <p:cNvSpPr/>
          <p:nvPr/>
        </p:nvSpPr>
        <p:spPr>
          <a:xfrm>
            <a:off x="7486651" y="2129616"/>
            <a:ext cx="184628" cy="3562933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5524" y="-1361"/>
            <a:ext cx="730944" cy="783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832618" y="2246459"/>
            <a:ext cx="6895093" cy="317009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endParaRPr lang="en-US" sz="4000" dirty="0" smtClean="0"/>
          </a:p>
          <a:p>
            <a:endParaRPr lang="en-US" sz="4000" dirty="0"/>
          </a:p>
          <a:p>
            <a:r>
              <a:rPr lang="en-US" sz="4000" dirty="0" smtClean="0"/>
              <a:t>Similar </a:t>
            </a:r>
            <a:r>
              <a:rPr lang="en-US" sz="4000" dirty="0"/>
              <a:t>reduction works for </a:t>
            </a:r>
            <a:r>
              <a:rPr lang="el-GR" sz="4000" dirty="0">
                <a:solidFill>
                  <a:schemeClr val="bg1"/>
                </a:solidFill>
              </a:rPr>
              <a:t>β</a:t>
            </a:r>
            <a:r>
              <a:rPr lang="en-US" sz="4000" dirty="0" smtClean="0"/>
              <a:t>-CC</a:t>
            </a:r>
          </a:p>
          <a:p>
            <a:endParaRPr lang="en-US" sz="4000" dirty="0" smtClean="0"/>
          </a:p>
          <a:p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98857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8" grpId="0" animBg="1"/>
      <p:bldP spid="47" grpId="0" animBg="1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 smtClean="0"/>
              <a:t>                 Computing </a:t>
            </a:r>
            <a:r>
              <a:rPr lang="en-US" dirty="0"/>
              <a:t>CC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226469"/>
            <a:ext cx="3186529" cy="3479006"/>
          </a:xfrm>
        </p:spPr>
        <p:txBody>
          <a:bodyPr>
            <a:normAutofit fontScale="92500"/>
          </a:bodyPr>
          <a:lstStyle/>
          <a:p>
            <a:r>
              <a:rPr lang="en-US" dirty="0"/>
              <a:t>General solvers</a:t>
            </a:r>
          </a:p>
          <a:p>
            <a:pPr algn="l" rtl="0"/>
            <a:r>
              <a:rPr lang="en-US" dirty="0"/>
              <a:t>Parameterized algorithms</a:t>
            </a:r>
          </a:p>
          <a:p>
            <a:r>
              <a:rPr lang="en-US" dirty="0"/>
              <a:t>Domain restrictions</a:t>
            </a:r>
          </a:p>
          <a:p>
            <a:pPr algn="l" rtl="0"/>
            <a:r>
              <a:rPr lang="en-US" dirty="0"/>
              <a:t>Approximation algorithms</a:t>
            </a:r>
          </a:p>
          <a:p>
            <a:pPr algn="l" rtl="0"/>
            <a:r>
              <a:rPr lang="en-US" dirty="0"/>
              <a:t>Heuristics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4819" y="2407178"/>
            <a:ext cx="3957776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/>
              <a:t>Can </a:t>
            </a:r>
            <a:r>
              <a:rPr lang="el-GR" dirty="0"/>
              <a:t>β</a:t>
            </a:r>
            <a:r>
              <a:rPr lang="en-US" dirty="0"/>
              <a:t>-CC be computed efficiently </a:t>
            </a:r>
            <a:r>
              <a:rPr lang="en-US" dirty="0" smtClean="0"/>
              <a:t>for: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dirty="0" smtClean="0"/>
              <a:t>Elections with few voters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dirty="0" smtClean="0"/>
              <a:t>Elections </a:t>
            </a:r>
            <a:r>
              <a:rPr lang="en-US" dirty="0"/>
              <a:t>with few candidates</a:t>
            </a:r>
          </a:p>
        </p:txBody>
      </p:sp>
      <p:sp>
        <p:nvSpPr>
          <p:cNvPr id="7" name="Rectangle 6"/>
          <p:cNvSpPr/>
          <p:nvPr/>
        </p:nvSpPr>
        <p:spPr>
          <a:xfrm>
            <a:off x="4280775" y="4782145"/>
            <a:ext cx="3151481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rtl="0"/>
            <a:r>
              <a:rPr lang="en-US" dirty="0"/>
              <a:t>Can we efficiently find a committee with</a:t>
            </a:r>
          </a:p>
          <a:p>
            <a:pPr algn="l" rtl="0"/>
            <a:r>
              <a:rPr lang="en-US" dirty="0"/>
              <a:t>80% of the total satisfaction?</a:t>
            </a:r>
          </a:p>
        </p:txBody>
      </p:sp>
      <p:sp>
        <p:nvSpPr>
          <p:cNvPr id="8" name="Rectangle 7"/>
          <p:cNvSpPr/>
          <p:nvPr/>
        </p:nvSpPr>
        <p:spPr>
          <a:xfrm>
            <a:off x="4751217" y="3644004"/>
            <a:ext cx="2733491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rtl="0"/>
            <a:r>
              <a:rPr lang="en-US" dirty="0"/>
              <a:t>Can we efficiently compute </a:t>
            </a:r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</a:t>
            </a:r>
            <a:r>
              <a:rPr lang="en-US" dirty="0"/>
              <a:t>when assuming some structure?</a:t>
            </a:r>
          </a:p>
        </p:txBody>
      </p:sp>
      <p:sp>
        <p:nvSpPr>
          <p:cNvPr id="9" name="Rectangle 8"/>
          <p:cNvSpPr/>
          <p:nvPr/>
        </p:nvSpPr>
        <p:spPr>
          <a:xfrm>
            <a:off x="4216442" y="1373964"/>
            <a:ext cx="2733491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rtl="0"/>
            <a:r>
              <a:rPr lang="en-US" dirty="0"/>
              <a:t>Can we use general purpose solvers?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771157" y="5928755"/>
            <a:ext cx="2027856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rtl="0"/>
            <a:r>
              <a:rPr lang="en-US" dirty="0"/>
              <a:t>Can we solve it in practice?</a:t>
            </a:r>
          </a:p>
        </p:txBody>
      </p:sp>
      <p:cxnSp>
        <p:nvCxnSpPr>
          <p:cNvPr id="12" name="Straight Arrow Connector 11"/>
          <p:cNvCxnSpPr>
            <a:cxnSpLocks/>
          </p:cNvCxnSpPr>
          <p:nvPr/>
        </p:nvCxnSpPr>
        <p:spPr>
          <a:xfrm flipV="1">
            <a:off x="3088437" y="2851359"/>
            <a:ext cx="1346830" cy="133179"/>
          </a:xfrm>
          <a:prstGeom prst="straightConnector1">
            <a:avLst/>
          </a:prstGeom>
          <a:ln w="22225">
            <a:solidFill>
              <a:schemeClr val="accent3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</p:cNvCxnSpPr>
          <p:nvPr/>
        </p:nvCxnSpPr>
        <p:spPr>
          <a:xfrm flipV="1">
            <a:off x="3222171" y="1879766"/>
            <a:ext cx="978585" cy="456321"/>
          </a:xfrm>
          <a:prstGeom prst="straightConnector1">
            <a:avLst/>
          </a:prstGeom>
          <a:ln w="22225">
            <a:solidFill>
              <a:schemeClr val="accent3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</p:cNvCxnSpPr>
          <p:nvPr/>
        </p:nvCxnSpPr>
        <p:spPr>
          <a:xfrm>
            <a:off x="3826694" y="3910174"/>
            <a:ext cx="745306" cy="200353"/>
          </a:xfrm>
          <a:prstGeom prst="straightConnector1">
            <a:avLst/>
          </a:prstGeom>
          <a:ln w="22225">
            <a:solidFill>
              <a:schemeClr val="accent3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cxnSpLocks/>
          </p:cNvCxnSpPr>
          <p:nvPr/>
        </p:nvCxnSpPr>
        <p:spPr>
          <a:xfrm>
            <a:off x="2931434" y="4592209"/>
            <a:ext cx="1269322" cy="551893"/>
          </a:xfrm>
          <a:prstGeom prst="straightConnector1">
            <a:avLst/>
          </a:prstGeom>
          <a:ln w="22225">
            <a:solidFill>
              <a:schemeClr val="accent3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cxnSpLocks/>
          </p:cNvCxnSpPr>
          <p:nvPr/>
        </p:nvCxnSpPr>
        <p:spPr>
          <a:xfrm>
            <a:off x="2011517" y="5424350"/>
            <a:ext cx="679107" cy="504405"/>
          </a:xfrm>
          <a:prstGeom prst="straightConnector1">
            <a:avLst/>
          </a:prstGeom>
          <a:ln w="22225">
            <a:solidFill>
              <a:schemeClr val="accent3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628650" y="32866"/>
            <a:ext cx="3363951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US" sz="2400" dirty="0" smtClean="0"/>
          </a:p>
          <a:p>
            <a:r>
              <a:rPr lang="en-US" sz="2400" dirty="0" smtClean="0"/>
              <a:t>Coping </a:t>
            </a:r>
            <a:r>
              <a:rPr lang="en-US" sz="2400" dirty="0"/>
              <a:t>with </a:t>
            </a:r>
            <a:r>
              <a:rPr lang="en-US" sz="2400" dirty="0" smtClean="0"/>
              <a:t>NP-hardness</a:t>
            </a:r>
          </a:p>
          <a:p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3378448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</a:t>
            </a:r>
            <a:r>
              <a:rPr lang="en-US" dirty="0"/>
              <a:t>Using General Solvers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197" y="1437244"/>
            <a:ext cx="8520075" cy="42502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/>
              <a:t>Luckily, we can formulate Approval-CC </a:t>
            </a:r>
            <a:r>
              <a:rPr lang="en-US" dirty="0" smtClean="0"/>
              <a:t>as an Integer </a:t>
            </a:r>
            <a:r>
              <a:rPr lang="en-US" dirty="0"/>
              <a:t>Linear </a:t>
            </a:r>
            <a:r>
              <a:rPr lang="en-US" dirty="0" smtClean="0"/>
              <a:t>Program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3161700" y="2852522"/>
            <a:ext cx="1081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Maximize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3040100" y="3777798"/>
            <a:ext cx="1128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Subject to</a:t>
            </a:r>
          </a:p>
        </p:txBody>
      </p:sp>
      <p:sp>
        <p:nvSpPr>
          <p:cNvPr id="9" name="Rectangle 8"/>
          <p:cNvSpPr/>
          <p:nvPr/>
        </p:nvSpPr>
        <p:spPr>
          <a:xfrm>
            <a:off x="2604432" y="4695309"/>
            <a:ext cx="16387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(for each voter)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294" y="2708125"/>
            <a:ext cx="1489007" cy="2553236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5373024" y="3016231"/>
            <a:ext cx="1298022" cy="1"/>
          </a:xfrm>
          <a:prstGeom prst="straightConnector1">
            <a:avLst/>
          </a:prstGeom>
          <a:ln w="22225">
            <a:solidFill>
              <a:schemeClr val="accent3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5657301" y="3917100"/>
            <a:ext cx="1013745" cy="2"/>
          </a:xfrm>
          <a:prstGeom prst="straightConnector1">
            <a:avLst/>
          </a:prstGeom>
          <a:ln w="22225">
            <a:solidFill>
              <a:schemeClr val="accent3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657301" y="4894996"/>
            <a:ext cx="1013745" cy="7325"/>
          </a:xfrm>
          <a:prstGeom prst="straightConnector1">
            <a:avLst/>
          </a:prstGeom>
          <a:ln w="22225">
            <a:solidFill>
              <a:schemeClr val="accent3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725076" y="2824281"/>
            <a:ext cx="175240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Total satisfaction</a:t>
            </a:r>
            <a:endParaRPr lang="he-IL" dirty="0"/>
          </a:p>
        </p:txBody>
      </p:sp>
      <p:sp>
        <p:nvSpPr>
          <p:cNvPr id="22" name="TextBox 21"/>
          <p:cNvSpPr txBox="1"/>
          <p:nvPr/>
        </p:nvSpPr>
        <p:spPr>
          <a:xfrm>
            <a:off x="6725075" y="3739974"/>
            <a:ext cx="162762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Committee size</a:t>
            </a:r>
            <a:endParaRPr lang="he-IL" dirty="0"/>
          </a:p>
        </p:txBody>
      </p:sp>
      <p:sp>
        <p:nvSpPr>
          <p:cNvPr id="23" name="TextBox 22"/>
          <p:cNvSpPr txBox="1"/>
          <p:nvPr/>
        </p:nvSpPr>
        <p:spPr>
          <a:xfrm>
            <a:off x="6725075" y="4712545"/>
            <a:ext cx="161646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Representation</a:t>
            </a:r>
            <a:endParaRPr lang="he-IL" dirty="0"/>
          </a:p>
        </p:txBody>
      </p:sp>
      <p:sp>
        <p:nvSpPr>
          <p:cNvPr id="15" name="TextBox 14"/>
          <p:cNvSpPr txBox="1"/>
          <p:nvPr/>
        </p:nvSpPr>
        <p:spPr>
          <a:xfrm>
            <a:off x="331118" y="6142903"/>
            <a:ext cx="8385510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[LB11] T. </a:t>
            </a:r>
            <a:r>
              <a:rPr lang="en-US" sz="1600" dirty="0"/>
              <a:t>Lu</a:t>
            </a:r>
            <a:r>
              <a:rPr lang="pl-PL" sz="1600" dirty="0"/>
              <a:t>, C. </a:t>
            </a:r>
            <a:r>
              <a:rPr lang="en-US" sz="1600" dirty="0" err="1"/>
              <a:t>Butilier</a:t>
            </a:r>
            <a:r>
              <a:rPr lang="en-US" sz="1600" dirty="0"/>
              <a:t>: Budgeted Social Choice: From Consensus to Personalized Decision Making</a:t>
            </a:r>
            <a:r>
              <a:rPr lang="pl-PL" sz="1600" dirty="0"/>
              <a:t>, IJCAI 2011</a:t>
            </a:r>
            <a:endParaRPr lang="en-US" sz="1600" dirty="0"/>
          </a:p>
        </p:txBody>
      </p:sp>
      <p:sp>
        <p:nvSpPr>
          <p:cNvPr id="6" name="Rectangle 5"/>
          <p:cNvSpPr/>
          <p:nvPr/>
        </p:nvSpPr>
        <p:spPr>
          <a:xfrm>
            <a:off x="331118" y="2852522"/>
            <a:ext cx="2034712" cy="231675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b="1" u="sng" dirty="0">
                <a:solidFill>
                  <a:schemeClr val="tx1"/>
                </a:solidFill>
              </a:rPr>
              <a:t>Legend</a:t>
            </a:r>
          </a:p>
          <a:p>
            <a:endParaRPr lang="pl-PL" sz="800" dirty="0">
              <a:solidFill>
                <a:schemeClr val="tx1"/>
              </a:solidFill>
            </a:endParaRPr>
          </a:p>
          <a:p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pl-PL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pl-PL" dirty="0">
                <a:solidFill>
                  <a:schemeClr val="tx1"/>
                </a:solidFill>
              </a:rPr>
              <a:t> – is j’th candidate in the committee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pl-PL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pl-PL" dirty="0">
                <a:solidFill>
                  <a:schemeClr val="tx1"/>
                </a:solidFill>
              </a:rPr>
              <a:t> – is the i’th voter satisfied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pl-PL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>
                <a:solidFill>
                  <a:schemeClr val="tx1"/>
                </a:solidFill>
                <a:sym typeface="Symbol" panose="05050102010706020507" pitchFamily="18" charset="2"/>
              </a:rPr>
              <a:t> {0, 1}</a:t>
            </a:r>
            <a:endParaRPr lang="pl-PL" dirty="0">
              <a:solidFill>
                <a:schemeClr val="tx1"/>
              </a:solidFill>
            </a:endParaRPr>
          </a:p>
          <a:p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pl-PL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>
                <a:solidFill>
                  <a:schemeClr val="tx1"/>
                </a:solidFill>
                <a:sym typeface="Symbol" panose="05050102010706020507" pitchFamily="18" charset="2"/>
              </a:rPr>
              <a:t> {0, 1}</a:t>
            </a:r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63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21" grpId="0"/>
      <p:bldP spid="22" grpId="0"/>
      <p:bldP spid="23" grpId="0"/>
      <p:bldP spid="15" grpId="0" animBg="1"/>
      <p:bldP spid="6" grpId="0" animBg="1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</a:t>
            </a:r>
            <a:r>
              <a:rPr lang="en-US" dirty="0"/>
              <a:t>Considering Parameters</a:t>
            </a:r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4623834" y="2095397"/>
            <a:ext cx="3416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/>
            <a:r>
              <a:rPr lang="en-US" sz="2100" dirty="0"/>
              <a:t>Elections with </a:t>
            </a:r>
            <a:r>
              <a:rPr lang="en-US" sz="2100" dirty="0">
                <a:solidFill>
                  <a:srgbClr val="FF0000"/>
                </a:solidFill>
              </a:rPr>
              <a:t>few candidates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/>
              <a:t>Electing a president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/>
              <a:t>Deciding on a plan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US" sz="2100" dirty="0"/>
          </a:p>
        </p:txBody>
      </p:sp>
      <p:sp>
        <p:nvSpPr>
          <p:cNvPr id="9" name="TextBox 8"/>
          <p:cNvSpPr txBox="1"/>
          <p:nvPr/>
        </p:nvSpPr>
        <p:spPr>
          <a:xfrm>
            <a:off x="4623834" y="3848903"/>
            <a:ext cx="3163815" cy="80791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l" rtl="0"/>
            <a:r>
              <a:rPr lang="en-US" dirty="0"/>
              <a:t>Theorem: </a:t>
            </a:r>
            <a:r>
              <a:rPr lang="en-US" dirty="0" err="1"/>
              <a:t>Borda</a:t>
            </a:r>
            <a:r>
              <a:rPr lang="en-US" dirty="0"/>
              <a:t>-CC is FPT for m</a:t>
            </a:r>
          </a:p>
          <a:p>
            <a:pPr algn="l" rtl="0"/>
            <a:endParaRPr lang="en-US" sz="1050" dirty="0"/>
          </a:p>
          <a:p>
            <a:pPr algn="l" rtl="0"/>
            <a:r>
              <a:rPr lang="en-US" dirty="0"/>
              <a:t>Proof: Check all committees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6904841" y="3631739"/>
            <a:ext cx="2612" cy="265614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503769" y="3331656"/>
            <a:ext cx="894797" cy="3231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500" dirty="0"/>
              <a:t>f(m)·poly</a:t>
            </a:r>
            <a:endParaRPr lang="he-IL" sz="1500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7517215" y="4201409"/>
            <a:ext cx="49451" cy="67498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796978" y="4876389"/>
            <a:ext cx="1894429" cy="3231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500" dirty="0"/>
              <a:t>number of candidates</a:t>
            </a:r>
            <a:endParaRPr lang="he-IL" sz="1500" dirty="0"/>
          </a:p>
        </p:txBody>
      </p:sp>
      <p:sp>
        <p:nvSpPr>
          <p:cNvPr id="14" name="TextBox 13"/>
          <p:cNvSpPr txBox="1"/>
          <p:nvPr/>
        </p:nvSpPr>
        <p:spPr>
          <a:xfrm>
            <a:off x="706267" y="2095397"/>
            <a:ext cx="3272371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/>
            <a:r>
              <a:rPr lang="en-US" sz="2100" dirty="0"/>
              <a:t>Elections with </a:t>
            </a:r>
            <a:r>
              <a:rPr lang="en-US" sz="2100" dirty="0">
                <a:solidFill>
                  <a:srgbClr val="FF0000"/>
                </a:solidFill>
              </a:rPr>
              <a:t>few voters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/>
              <a:t>Choosing a restaurant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/>
              <a:t>Aggregating search results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0414" y="3847699"/>
            <a:ext cx="3086655" cy="80791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dirty="0"/>
              <a:t>Theorem: </a:t>
            </a:r>
            <a:r>
              <a:rPr lang="en-US" dirty="0" err="1"/>
              <a:t>Borda</a:t>
            </a:r>
            <a:r>
              <a:rPr lang="en-US" dirty="0"/>
              <a:t>-CC is FPT for n</a:t>
            </a:r>
          </a:p>
          <a:p>
            <a:pPr algn="l" rtl="0"/>
            <a:endParaRPr lang="en-US" sz="1050" dirty="0"/>
          </a:p>
          <a:p>
            <a:pPr algn="l" rtl="0"/>
            <a:r>
              <a:rPr lang="en-US" dirty="0"/>
              <a:t>Proof: Check all partitions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2991421" y="3630535"/>
            <a:ext cx="2612" cy="265614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590349" y="3330452"/>
            <a:ext cx="841897" cy="3231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500" dirty="0"/>
              <a:t>f(n)·poly</a:t>
            </a:r>
            <a:endParaRPr lang="he-IL" sz="1500" dirty="0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3603795" y="4200205"/>
            <a:ext cx="49451" cy="67498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883558" y="4875185"/>
            <a:ext cx="1535292" cy="3231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500" dirty="0"/>
              <a:t>number of voters</a:t>
            </a:r>
            <a:endParaRPr lang="he-IL" sz="1500" dirty="0"/>
          </a:p>
        </p:txBody>
      </p:sp>
      <p:sp>
        <p:nvSpPr>
          <p:cNvPr id="18" name="TextBox 17"/>
          <p:cNvSpPr txBox="1"/>
          <p:nvPr/>
        </p:nvSpPr>
        <p:spPr>
          <a:xfrm>
            <a:off x="863043" y="5855683"/>
            <a:ext cx="7553447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[DF99/DF13] </a:t>
            </a:r>
            <a:r>
              <a:rPr lang="en-US" sz="1600" dirty="0"/>
              <a:t>R. Downey and MR. Fellows: Parameterized Complexity (Springer ‘99, ‘13)</a:t>
            </a:r>
          </a:p>
          <a:p>
            <a:r>
              <a:rPr lang="pl-PL" sz="1600" dirty="0"/>
              <a:t>[BSU13] </a:t>
            </a:r>
            <a:r>
              <a:rPr lang="en-US" sz="1600" dirty="0"/>
              <a:t>N. </a:t>
            </a:r>
            <a:r>
              <a:rPr lang="en-US" sz="1600" dirty="0" err="1"/>
              <a:t>Betzler</a:t>
            </a:r>
            <a:r>
              <a:rPr lang="en-US" sz="1600" dirty="0"/>
              <a:t>, A. </a:t>
            </a:r>
            <a:r>
              <a:rPr lang="en-US" sz="1600" dirty="0" err="1"/>
              <a:t>Slinko</a:t>
            </a:r>
            <a:r>
              <a:rPr lang="en-US" sz="1600" dirty="0"/>
              <a:t>, J. </a:t>
            </a:r>
            <a:r>
              <a:rPr lang="en-US" sz="1600" dirty="0" err="1"/>
              <a:t>Uhlmann</a:t>
            </a:r>
            <a:r>
              <a:rPr lang="en-US" sz="1600" dirty="0"/>
              <a:t>: On the Computation of Fully Proportional Representation</a:t>
            </a:r>
            <a:r>
              <a:rPr lang="pl-PL" sz="1600" dirty="0"/>
              <a:t>, JAIR 2013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02449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1" grpId="0"/>
      <p:bldP spid="13" grpId="0"/>
      <p:bldP spid="14" grpId="0"/>
      <p:bldP spid="20" grpId="0" animBg="1"/>
      <p:bldP spid="22" grpId="0"/>
      <p:bldP spid="24" grpId="0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03758" y="406302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467874" y="24888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467874" y="3222408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5490372" y="489612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490372" y="562966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Restricted Domains</a:t>
            </a:r>
            <a:endParaRPr lang="he-IL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8000" y="884336"/>
            <a:ext cx="4491546" cy="505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100" b="1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35" y="1466974"/>
            <a:ext cx="1907828" cy="1153639"/>
          </a:xfrm>
          <a:prstGeom prst="rect">
            <a:avLst/>
          </a:prstGeom>
        </p:spPr>
      </p:pic>
      <p:sp>
        <p:nvSpPr>
          <p:cNvPr id="24" name="pole tekstowe 20"/>
          <p:cNvSpPr txBox="1"/>
          <p:nvPr/>
        </p:nvSpPr>
        <p:spPr>
          <a:xfrm>
            <a:off x="4949545" y="1777846"/>
            <a:ext cx="1069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err="1"/>
              <a:t>left</a:t>
            </a:r>
            <a:endParaRPr lang="pl-PL" dirty="0"/>
          </a:p>
        </p:txBody>
      </p:sp>
      <p:sp>
        <p:nvSpPr>
          <p:cNvPr id="25" name="pole tekstowe 21"/>
          <p:cNvSpPr txBox="1"/>
          <p:nvPr/>
        </p:nvSpPr>
        <p:spPr>
          <a:xfrm>
            <a:off x="7947548" y="1777846"/>
            <a:ext cx="740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err="1"/>
              <a:t>right</a:t>
            </a:r>
            <a:endParaRPr lang="pl-PL" dirty="0"/>
          </a:p>
        </p:txBody>
      </p:sp>
      <p:pic>
        <p:nvPicPr>
          <p:cNvPr id="26" name="Picture 12" descr="hvd1-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543" y="1210255"/>
            <a:ext cx="212082" cy="4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9" descr="money1-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258" y="1168308"/>
            <a:ext cx="214153" cy="44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421" y="1145458"/>
            <a:ext cx="280202" cy="51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770" y="1014561"/>
            <a:ext cx="374159" cy="66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157" y="1146668"/>
            <a:ext cx="284284" cy="5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3" name="Straight Connector 72"/>
          <p:cNvCxnSpPr>
            <a:stCxn id="26" idx="3"/>
            <a:endCxn id="33" idx="1"/>
          </p:cNvCxnSpPr>
          <p:nvPr/>
        </p:nvCxnSpPr>
        <p:spPr>
          <a:xfrm>
            <a:off x="5363625" y="1422337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141817" y="1422336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6873462" y="1401642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7650035" y="1389632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8" name="Picture 7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84727" y="3933664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89358" y="2384870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26626" y="2478465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21267" y="2408532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1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83575" y="2417861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1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68166" y="2444936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63552" y="3134177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22355" y="3188664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82984" y="3160422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1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95076" y="3189225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1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11119" y="3168334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39525" y="4017199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52580" y="3973818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49921" y="3986721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32655" y="3969630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84727" y="4733151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77196" y="4796558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6297" y="4778608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87066" y="4813863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1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9243" y="4764772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34512" y="5575229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07588" y="5613966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24530" y="5557012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1259" y="558369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1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42073" y="5587059"/>
            <a:ext cx="378592" cy="733522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5087066" y="2415078"/>
            <a:ext cx="3572791" cy="761040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4969768" y="5514708"/>
            <a:ext cx="3572791" cy="761040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58000" y="158212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1. </a:t>
            </a:r>
            <a:r>
              <a:rPr lang="pl-PL" b="1" dirty="0"/>
              <a:t>Single-Peaked preferences</a:t>
            </a:r>
            <a:r>
              <a:rPr lang="pl-PL" dirty="0"/>
              <a:t> (political left-right specturm)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4993434" y="3889171"/>
            <a:ext cx="85804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6" name="Rectangle 115"/>
          <p:cNvSpPr/>
          <p:nvPr/>
        </p:nvSpPr>
        <p:spPr>
          <a:xfrm>
            <a:off x="6306920" y="991358"/>
            <a:ext cx="85804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5851477" y="3887325"/>
            <a:ext cx="69382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6544800" y="3884268"/>
            <a:ext cx="69382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9" name="Rectangle 118"/>
          <p:cNvSpPr/>
          <p:nvPr/>
        </p:nvSpPr>
        <p:spPr>
          <a:xfrm>
            <a:off x="7239601" y="3884400"/>
            <a:ext cx="592786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7832383" y="3884400"/>
            <a:ext cx="733420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21" name="Rectangle 120"/>
          <p:cNvSpPr/>
          <p:nvPr/>
        </p:nvSpPr>
        <p:spPr>
          <a:xfrm>
            <a:off x="7161906" y="990000"/>
            <a:ext cx="85804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22" name="Rectangle 121"/>
          <p:cNvSpPr/>
          <p:nvPr/>
        </p:nvSpPr>
        <p:spPr>
          <a:xfrm>
            <a:off x="8016892" y="990000"/>
            <a:ext cx="517795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5792400" y="989105"/>
            <a:ext cx="514800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4968000" y="990000"/>
            <a:ext cx="825340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946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  <p:bldP spid="79" grpId="0"/>
      <p:bldP spid="80" grpId="0"/>
      <p:bldP spid="97" grpId="0"/>
      <p:bldP spid="98" grpId="0"/>
      <p:bldP spid="24" grpId="0"/>
      <p:bldP spid="25" grpId="0"/>
      <p:bldP spid="109" grpId="0" animBg="1"/>
      <p:bldP spid="110" grpId="0" animBg="1"/>
      <p:bldP spid="114" grpId="0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03758" y="406302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467874" y="24888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467874" y="3222408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5490372" y="489612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490372" y="562966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Restricted Domains</a:t>
            </a:r>
            <a:endParaRPr lang="he-IL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8000" y="884336"/>
            <a:ext cx="4491546" cy="505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100" b="1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35" y="1466974"/>
            <a:ext cx="1907828" cy="115363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0765" y="3919304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39489" y="2398522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26626" y="2478465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21267" y="2408532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67453" y="2433242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68166" y="2444936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63552" y="3134177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22355" y="3188664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82984" y="3160422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95076" y="3189225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11119" y="3168334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1267" y="3966515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2580" y="3973818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1529" y="398486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40630" y="3969952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17363" y="4782732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11006" y="4830060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6297" y="4778608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87066" y="4813863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9243" y="4764772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34512" y="5575229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31832" y="5610720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87807" y="5603015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31517" y="5650320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86014" y="5587921"/>
            <a:ext cx="378592" cy="733522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5196942" y="2396978"/>
            <a:ext cx="3572791" cy="761040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5043530" y="5594291"/>
            <a:ext cx="3572791" cy="761040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58000" y="158212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1. </a:t>
            </a:r>
            <a:r>
              <a:rPr lang="pl-PL" b="1" dirty="0"/>
              <a:t>Single-Peaked preferences</a:t>
            </a:r>
            <a:r>
              <a:rPr lang="pl-PL" dirty="0"/>
              <a:t> (political left-right specturm)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7999" y="296093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2. </a:t>
            </a:r>
            <a:r>
              <a:rPr lang="pl-PL" b="1" dirty="0"/>
              <a:t>Single-Peaked on a Tree</a:t>
            </a:r>
            <a:r>
              <a:rPr lang="pl-PL" dirty="0"/>
              <a:t> (generalized SP preferences)</a:t>
            </a:r>
          </a:p>
        </p:txBody>
      </p:sp>
      <p:pic>
        <p:nvPicPr>
          <p:cNvPr id="68" name="Picture 12" descr="hvd1-c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311" y="671266"/>
            <a:ext cx="212082" cy="4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9" descr="money1-c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56" y="1167320"/>
            <a:ext cx="214153" cy="44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919" y="1144470"/>
            <a:ext cx="280202" cy="51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320" y="1422072"/>
            <a:ext cx="344295" cy="609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655" y="1145680"/>
            <a:ext cx="284284" cy="5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4" name="Straight Connector 73"/>
          <p:cNvCxnSpPr>
            <a:cxnSpLocks/>
            <a:stCxn id="68" idx="1"/>
            <a:endCxn id="69" idx="3"/>
          </p:cNvCxnSpPr>
          <p:nvPr/>
        </p:nvCxnSpPr>
        <p:spPr>
          <a:xfrm flipH="1">
            <a:off x="7284909" y="883348"/>
            <a:ext cx="674402" cy="5052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5821315" y="1421348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6552960" y="1400654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>
            <a:cxnSpLocks/>
            <a:stCxn id="69" idx="3"/>
            <a:endCxn id="71" idx="1"/>
          </p:cNvCxnSpPr>
          <p:nvPr/>
        </p:nvCxnSpPr>
        <p:spPr>
          <a:xfrm>
            <a:off x="7284909" y="1388646"/>
            <a:ext cx="607411" cy="3379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9" name="Picture 2" descr="https://upload.wikimedia.org/wikipedia/commons/thumb/a/a0/Garibaldi_National_Park_-_Garibaldi_Mountain.jpg/220px-Garibaldi_National_Park_-_Garibaldi_Mountain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232" y="2756513"/>
            <a:ext cx="1921031" cy="131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92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  <p:bldP spid="79" grpId="0"/>
      <p:bldP spid="80" grpId="0"/>
      <p:bldP spid="97" grpId="0"/>
      <p:bldP spid="98" grpId="0"/>
      <p:bldP spid="109" grpId="0" animBg="1"/>
      <p:bldP spid="110" grpId="0" animBg="1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03758" y="406302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467874" y="24888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467874" y="3222408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5490372" y="489612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490372" y="562966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Restricted Domains</a:t>
            </a:r>
            <a:endParaRPr lang="he-IL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8000" y="884336"/>
            <a:ext cx="4491546" cy="505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100" b="1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35" y="1466974"/>
            <a:ext cx="1907828" cy="115363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0765" y="3919304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39489" y="2398522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26626" y="2478465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21267" y="2408532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67453" y="2433242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68166" y="2444936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63552" y="3134177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22355" y="3188664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82984" y="3160422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95076" y="3189225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11119" y="3168334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1267" y="3966515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2580" y="3973818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1529" y="398486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40630" y="3969952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17363" y="4782732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11006" y="4830060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6297" y="4778608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87066" y="4813863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9243" y="4764772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34512" y="5575229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31832" y="5610720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87807" y="5603015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31517" y="5650320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86014" y="5587921"/>
            <a:ext cx="378592" cy="733522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5196942" y="2396978"/>
            <a:ext cx="3572791" cy="761040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5043530" y="5594291"/>
            <a:ext cx="3572791" cy="761040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58000" y="158212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1. </a:t>
            </a:r>
            <a:r>
              <a:rPr lang="pl-PL" b="1" dirty="0"/>
              <a:t>Single-Peaked preferences</a:t>
            </a:r>
            <a:r>
              <a:rPr lang="pl-PL" dirty="0"/>
              <a:t> (political left-right specturm)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7999" y="296093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2. </a:t>
            </a:r>
            <a:r>
              <a:rPr lang="pl-PL" b="1" dirty="0"/>
              <a:t>Single-Peaked on a Tree</a:t>
            </a:r>
            <a:r>
              <a:rPr lang="pl-PL" dirty="0"/>
              <a:t> (generalized SP preferences)</a:t>
            </a:r>
          </a:p>
        </p:txBody>
      </p:sp>
      <p:pic>
        <p:nvPicPr>
          <p:cNvPr id="68" name="Picture 12" descr="hvd1-c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311" y="671266"/>
            <a:ext cx="212082" cy="4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9" descr="money1-c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56" y="1167320"/>
            <a:ext cx="214153" cy="44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919" y="1144470"/>
            <a:ext cx="280202" cy="51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320" y="1422072"/>
            <a:ext cx="344295" cy="609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655" y="1145680"/>
            <a:ext cx="284284" cy="5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4" name="Straight Connector 73"/>
          <p:cNvCxnSpPr>
            <a:cxnSpLocks/>
            <a:stCxn id="68" idx="1"/>
            <a:endCxn id="69" idx="3"/>
          </p:cNvCxnSpPr>
          <p:nvPr/>
        </p:nvCxnSpPr>
        <p:spPr>
          <a:xfrm flipH="1">
            <a:off x="7284909" y="883348"/>
            <a:ext cx="674402" cy="5052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5821315" y="1421348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6552960" y="1400654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>
            <a:cxnSpLocks/>
            <a:stCxn id="69" idx="3"/>
            <a:endCxn id="71" idx="1"/>
          </p:cNvCxnSpPr>
          <p:nvPr/>
        </p:nvCxnSpPr>
        <p:spPr>
          <a:xfrm>
            <a:off x="7284909" y="1388646"/>
            <a:ext cx="607411" cy="3379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4993434" y="3889171"/>
            <a:ext cx="85804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851477" y="3887325"/>
            <a:ext cx="69382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544800" y="3884268"/>
            <a:ext cx="69382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7239601" y="3884400"/>
            <a:ext cx="592786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7827250" y="3884400"/>
            <a:ext cx="733420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7725261" y="590432"/>
            <a:ext cx="615362" cy="661637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6833162" y="790760"/>
            <a:ext cx="892099" cy="1072457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 flipV="1">
            <a:off x="6127095" y="1018483"/>
            <a:ext cx="706067" cy="740324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 flipV="1">
            <a:off x="7725600" y="1395605"/>
            <a:ext cx="615362" cy="740324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 flipV="1">
            <a:off x="5432400" y="1018800"/>
            <a:ext cx="693823" cy="740324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75" name="Picture 2" descr="https://upload.wikimedia.org/wikipedia/commons/thumb/a/a0/Garibaldi_National_Park_-_Garibaldi_Mountain.jpg/220px-Garibaldi_National_Park_-_Garibaldi_Mountain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232" y="2756513"/>
            <a:ext cx="1921031" cy="131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46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64" grpId="0" animBg="1"/>
      <p:bldP spid="65" grpId="0" animBg="1"/>
      <p:bldP spid="66" grpId="0" animBg="1"/>
      <p:bldP spid="67" grpId="0" animBg="1"/>
      <p:bldP spid="73" grpId="0" animBg="1"/>
    </p:bld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03758" y="406302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467874" y="24888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467874" y="3222408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5490372" y="489612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490372" y="562966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Restricted Domains</a:t>
            </a:r>
            <a:endParaRPr lang="he-IL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8000" y="884336"/>
            <a:ext cx="4491546" cy="505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100" b="1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35" y="1466974"/>
            <a:ext cx="1907828" cy="115363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0765" y="3919304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39489" y="2398522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26626" y="2478465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21267" y="2408532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67453" y="2433242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68166" y="2444936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63552" y="3134177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22355" y="3188664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82984" y="3160422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95076" y="3189225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11119" y="3168334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7827" y="3981782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3685" y="3957267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2073" y="3964405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1959" y="3920957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65573" y="4756323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90517" y="4812791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6297" y="4778608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87066" y="4813863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9243" y="4764772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34512" y="5575229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65308" y="5662453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68166" y="5606584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51984" y="5580034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86014" y="5587921"/>
            <a:ext cx="378592" cy="733522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5196942" y="2396978"/>
            <a:ext cx="3572791" cy="761040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5013135" y="5559501"/>
            <a:ext cx="3572791" cy="761040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58000" y="158212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1. </a:t>
            </a:r>
            <a:r>
              <a:rPr lang="pl-PL" b="1" dirty="0"/>
              <a:t>Single-Peaked preferences</a:t>
            </a:r>
            <a:r>
              <a:rPr lang="pl-PL" dirty="0"/>
              <a:t> (political left-right specturm)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7999" y="296093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2. </a:t>
            </a:r>
            <a:r>
              <a:rPr lang="pl-PL" b="1" dirty="0"/>
              <a:t>Single-Peaked on a Tree</a:t>
            </a:r>
            <a:r>
              <a:rPr lang="pl-PL" dirty="0"/>
              <a:t> (generalized SP preferences)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57999" y="4208203"/>
            <a:ext cx="230943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3. </a:t>
            </a:r>
            <a:r>
              <a:rPr lang="pl-PL" b="1" dirty="0"/>
              <a:t>Single-Peaked on a Circle (SPoC)</a:t>
            </a:r>
            <a:r>
              <a:rPr lang="pl-PL" dirty="0"/>
              <a:t> </a:t>
            </a:r>
            <a:r>
              <a:rPr lang="pl-PL" sz="1600" dirty="0"/>
              <a:t>(e.g., time-based preferences)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4343" y="4208252"/>
            <a:ext cx="1890687" cy="992848"/>
          </a:xfrm>
          <a:prstGeom prst="rect">
            <a:avLst/>
          </a:prstGeom>
        </p:spPr>
      </p:pic>
      <p:pic>
        <p:nvPicPr>
          <p:cNvPr id="77" name="Picture 12" descr="hvd1-c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543" y="1210255"/>
            <a:ext cx="212082" cy="4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29" descr="money1-c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258" y="1168308"/>
            <a:ext cx="214153" cy="44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421" y="1145458"/>
            <a:ext cx="280202" cy="51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770" y="1014561"/>
            <a:ext cx="374159" cy="66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157" y="1146668"/>
            <a:ext cx="284284" cy="5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8" name="Straight Connector 117"/>
          <p:cNvCxnSpPr>
            <a:stCxn id="77" idx="3"/>
            <a:endCxn id="117" idx="1"/>
          </p:cNvCxnSpPr>
          <p:nvPr/>
        </p:nvCxnSpPr>
        <p:spPr>
          <a:xfrm>
            <a:off x="5363625" y="1422337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6141817" y="1422336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>
            <a:off x="6873462" y="1401642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>
            <a:off x="7650035" y="1389632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Freeform: Shape 8"/>
          <p:cNvSpPr/>
          <p:nvPr/>
        </p:nvSpPr>
        <p:spPr>
          <a:xfrm>
            <a:off x="4763854" y="619014"/>
            <a:ext cx="4202122" cy="824775"/>
          </a:xfrm>
          <a:custGeom>
            <a:avLst/>
            <a:gdLst>
              <a:gd name="connsiteX0" fmla="*/ 3662276 w 4090722"/>
              <a:gd name="connsiteY0" fmla="*/ 756121 h 804247"/>
              <a:gd name="connsiteX1" fmla="*/ 3999160 w 4090722"/>
              <a:gd name="connsiteY1" fmla="*/ 724037 h 804247"/>
              <a:gd name="connsiteX2" fmla="*/ 3742487 w 4090722"/>
              <a:gd name="connsiteY2" fmla="*/ 82353 h 804247"/>
              <a:gd name="connsiteX3" fmla="*/ 566150 w 4090722"/>
              <a:gd name="connsiteY3" fmla="*/ 50269 h 804247"/>
              <a:gd name="connsiteX4" fmla="*/ 4676 w 4090722"/>
              <a:gd name="connsiteY4" fmla="*/ 467363 h 804247"/>
              <a:gd name="connsiteX5" fmla="*/ 325518 w 4090722"/>
              <a:gd name="connsiteY5" fmla="*/ 804247 h 804247"/>
              <a:gd name="connsiteX0" fmla="*/ 3662276 w 4168958"/>
              <a:gd name="connsiteY0" fmla="*/ 744729 h 792855"/>
              <a:gd name="connsiteX1" fmla="*/ 4127819 w 4168958"/>
              <a:gd name="connsiteY1" fmla="*/ 505871 h 792855"/>
              <a:gd name="connsiteX2" fmla="*/ 3742487 w 4168958"/>
              <a:gd name="connsiteY2" fmla="*/ 70961 h 792855"/>
              <a:gd name="connsiteX3" fmla="*/ 566150 w 4168958"/>
              <a:gd name="connsiteY3" fmla="*/ 38877 h 792855"/>
              <a:gd name="connsiteX4" fmla="*/ 4676 w 4168958"/>
              <a:gd name="connsiteY4" fmla="*/ 455971 h 792855"/>
              <a:gd name="connsiteX5" fmla="*/ 325518 w 4168958"/>
              <a:gd name="connsiteY5" fmla="*/ 792855 h 792855"/>
              <a:gd name="connsiteX0" fmla="*/ 3662276 w 4196762"/>
              <a:gd name="connsiteY0" fmla="*/ 744729 h 792855"/>
              <a:gd name="connsiteX1" fmla="*/ 4127819 w 4196762"/>
              <a:gd name="connsiteY1" fmla="*/ 505871 h 792855"/>
              <a:gd name="connsiteX2" fmla="*/ 3742487 w 4196762"/>
              <a:gd name="connsiteY2" fmla="*/ 70961 h 792855"/>
              <a:gd name="connsiteX3" fmla="*/ 566150 w 4196762"/>
              <a:gd name="connsiteY3" fmla="*/ 38877 h 792855"/>
              <a:gd name="connsiteX4" fmla="*/ 4676 w 4196762"/>
              <a:gd name="connsiteY4" fmla="*/ 455971 h 792855"/>
              <a:gd name="connsiteX5" fmla="*/ 325518 w 4196762"/>
              <a:gd name="connsiteY5" fmla="*/ 792855 h 792855"/>
              <a:gd name="connsiteX0" fmla="*/ 3662276 w 4255167"/>
              <a:gd name="connsiteY0" fmla="*/ 741213 h 789339"/>
              <a:gd name="connsiteX1" fmla="*/ 4205934 w 4255167"/>
              <a:gd name="connsiteY1" fmla="*/ 428835 h 789339"/>
              <a:gd name="connsiteX2" fmla="*/ 3742487 w 4255167"/>
              <a:gd name="connsiteY2" fmla="*/ 67445 h 789339"/>
              <a:gd name="connsiteX3" fmla="*/ 566150 w 4255167"/>
              <a:gd name="connsiteY3" fmla="*/ 35361 h 789339"/>
              <a:gd name="connsiteX4" fmla="*/ 4676 w 4255167"/>
              <a:gd name="connsiteY4" fmla="*/ 452455 h 789339"/>
              <a:gd name="connsiteX5" fmla="*/ 325518 w 4255167"/>
              <a:gd name="connsiteY5" fmla="*/ 789339 h 789339"/>
              <a:gd name="connsiteX0" fmla="*/ 3662276 w 4222513"/>
              <a:gd name="connsiteY0" fmla="*/ 741213 h 789339"/>
              <a:gd name="connsiteX1" fmla="*/ 4205934 w 4222513"/>
              <a:gd name="connsiteY1" fmla="*/ 428835 h 789339"/>
              <a:gd name="connsiteX2" fmla="*/ 3742487 w 4222513"/>
              <a:gd name="connsiteY2" fmla="*/ 67445 h 789339"/>
              <a:gd name="connsiteX3" fmla="*/ 566150 w 4222513"/>
              <a:gd name="connsiteY3" fmla="*/ 35361 h 789339"/>
              <a:gd name="connsiteX4" fmla="*/ 4676 w 4222513"/>
              <a:gd name="connsiteY4" fmla="*/ 452455 h 789339"/>
              <a:gd name="connsiteX5" fmla="*/ 325518 w 4222513"/>
              <a:gd name="connsiteY5" fmla="*/ 789339 h 789339"/>
              <a:gd name="connsiteX0" fmla="*/ 3662276 w 4208814"/>
              <a:gd name="connsiteY0" fmla="*/ 776649 h 824775"/>
              <a:gd name="connsiteX1" fmla="*/ 4205934 w 4208814"/>
              <a:gd name="connsiteY1" fmla="*/ 464271 h 824775"/>
              <a:gd name="connsiteX2" fmla="*/ 3411649 w 4208814"/>
              <a:gd name="connsiteY2" fmla="*/ 38551 h 824775"/>
              <a:gd name="connsiteX3" fmla="*/ 566150 w 4208814"/>
              <a:gd name="connsiteY3" fmla="*/ 70797 h 824775"/>
              <a:gd name="connsiteX4" fmla="*/ 4676 w 4208814"/>
              <a:gd name="connsiteY4" fmla="*/ 487891 h 824775"/>
              <a:gd name="connsiteX5" fmla="*/ 325518 w 4208814"/>
              <a:gd name="connsiteY5" fmla="*/ 824775 h 824775"/>
              <a:gd name="connsiteX0" fmla="*/ 3662276 w 4206345"/>
              <a:gd name="connsiteY0" fmla="*/ 776649 h 824775"/>
              <a:gd name="connsiteX1" fmla="*/ 4205934 w 4206345"/>
              <a:gd name="connsiteY1" fmla="*/ 464271 h 824775"/>
              <a:gd name="connsiteX2" fmla="*/ 3572473 w 4206345"/>
              <a:gd name="connsiteY2" fmla="*/ 38551 h 824775"/>
              <a:gd name="connsiteX3" fmla="*/ 566150 w 4206345"/>
              <a:gd name="connsiteY3" fmla="*/ 70797 h 824775"/>
              <a:gd name="connsiteX4" fmla="*/ 4676 w 4206345"/>
              <a:gd name="connsiteY4" fmla="*/ 487891 h 824775"/>
              <a:gd name="connsiteX5" fmla="*/ 325518 w 4206345"/>
              <a:gd name="connsiteY5" fmla="*/ 824775 h 824775"/>
              <a:gd name="connsiteX0" fmla="*/ 3662276 w 4206147"/>
              <a:gd name="connsiteY0" fmla="*/ 776649 h 824775"/>
              <a:gd name="connsiteX1" fmla="*/ 4205934 w 4206147"/>
              <a:gd name="connsiteY1" fmla="*/ 464271 h 824775"/>
              <a:gd name="connsiteX2" fmla="*/ 3572473 w 4206147"/>
              <a:gd name="connsiteY2" fmla="*/ 38551 h 824775"/>
              <a:gd name="connsiteX3" fmla="*/ 566150 w 4206147"/>
              <a:gd name="connsiteY3" fmla="*/ 70797 h 824775"/>
              <a:gd name="connsiteX4" fmla="*/ 4676 w 4206147"/>
              <a:gd name="connsiteY4" fmla="*/ 487891 h 824775"/>
              <a:gd name="connsiteX5" fmla="*/ 325518 w 4206147"/>
              <a:gd name="connsiteY5" fmla="*/ 824775 h 824775"/>
              <a:gd name="connsiteX0" fmla="*/ 3658251 w 4202122"/>
              <a:gd name="connsiteY0" fmla="*/ 776649 h 824775"/>
              <a:gd name="connsiteX1" fmla="*/ 4201909 w 4202122"/>
              <a:gd name="connsiteY1" fmla="*/ 464271 h 824775"/>
              <a:gd name="connsiteX2" fmla="*/ 3568448 w 4202122"/>
              <a:gd name="connsiteY2" fmla="*/ 38551 h 824775"/>
              <a:gd name="connsiteX3" fmla="*/ 562125 w 4202122"/>
              <a:gd name="connsiteY3" fmla="*/ 70797 h 824775"/>
              <a:gd name="connsiteX4" fmla="*/ 651 w 4202122"/>
              <a:gd name="connsiteY4" fmla="*/ 487891 h 824775"/>
              <a:gd name="connsiteX5" fmla="*/ 321493 w 4202122"/>
              <a:gd name="connsiteY5" fmla="*/ 824775 h 82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02122" h="824775">
                <a:moveTo>
                  <a:pt x="3658251" y="776649"/>
                </a:moveTo>
                <a:cubicBezTo>
                  <a:pt x="3820008" y="816754"/>
                  <a:pt x="4198496" y="665402"/>
                  <a:pt x="4201909" y="464271"/>
                </a:cubicBezTo>
                <a:cubicBezTo>
                  <a:pt x="4205322" y="263140"/>
                  <a:pt x="4175079" y="104130"/>
                  <a:pt x="3568448" y="38551"/>
                </a:cubicBezTo>
                <a:cubicBezTo>
                  <a:pt x="2961817" y="-27028"/>
                  <a:pt x="1156758" y="-4093"/>
                  <a:pt x="562125" y="70797"/>
                </a:cubicBezTo>
                <a:cubicBezTo>
                  <a:pt x="-32508" y="145687"/>
                  <a:pt x="-599" y="357633"/>
                  <a:pt x="651" y="487891"/>
                </a:cubicBezTo>
                <a:cubicBezTo>
                  <a:pt x="1901" y="618149"/>
                  <a:pt x="187809" y="784670"/>
                  <a:pt x="321493" y="824775"/>
                </a:cubicBezTo>
              </a:path>
            </a:pathLst>
          </a:cu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7" name="Picture 2" descr="https://upload.wikimedia.org/wikipedia/commons/thumb/a/a0/Garibaldi_National_Park_-_Garibaldi_Mountain.jpg/220px-Garibaldi_National_Park_-_Garibaldi_Mountain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232" y="2756513"/>
            <a:ext cx="1921031" cy="131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22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  <p:bldP spid="79" grpId="0"/>
      <p:bldP spid="80" grpId="0"/>
      <p:bldP spid="97" grpId="0"/>
      <p:bldP spid="98" grpId="0"/>
      <p:bldP spid="109" grpId="0" animBg="1"/>
      <p:bldP spid="110" grpId="0" animBg="1"/>
      <p:bldP spid="9" grpId="0" animBg="1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03758" y="406302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467874" y="24888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467874" y="3222408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5490372" y="489612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490372" y="562966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Restricted Domains</a:t>
            </a:r>
            <a:endParaRPr lang="he-IL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8000" y="884336"/>
            <a:ext cx="4491546" cy="505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100" b="1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35" y="1466974"/>
            <a:ext cx="1907828" cy="115363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0765" y="3919304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39489" y="2398522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26626" y="2478465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21267" y="2408532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67453" y="2433242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68166" y="2444936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63552" y="3134177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22355" y="3188664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82984" y="3160422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95076" y="3189225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11119" y="3168334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7827" y="3981782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33685" y="3957267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2073" y="3964405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61959" y="3920957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65573" y="4756323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90517" y="4812791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6297" y="4778608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87066" y="4813863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9243" y="4764772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34512" y="5575229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65308" y="5662453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68166" y="5606584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51984" y="5580034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86014" y="5587921"/>
            <a:ext cx="378592" cy="733522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5196942" y="2396978"/>
            <a:ext cx="3572791" cy="761040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5013135" y="5559501"/>
            <a:ext cx="3572791" cy="761040"/>
          </a:xfrm>
          <a:prstGeom prst="rect">
            <a:avLst/>
          </a:prstGeom>
          <a:solidFill>
            <a:schemeClr val="bg1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58000" y="158212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1. </a:t>
            </a:r>
            <a:r>
              <a:rPr lang="pl-PL" b="1" dirty="0"/>
              <a:t>Single-Peaked preferences</a:t>
            </a:r>
            <a:r>
              <a:rPr lang="pl-PL" dirty="0"/>
              <a:t> (political left-right specturm)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7999" y="296093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2. </a:t>
            </a:r>
            <a:r>
              <a:rPr lang="pl-PL" b="1" dirty="0"/>
              <a:t>Single-Peaked on a Tree</a:t>
            </a:r>
            <a:r>
              <a:rPr lang="pl-PL" dirty="0"/>
              <a:t> (generalized SP preferences)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059525" y="3921028"/>
            <a:ext cx="85804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917568" y="3919182"/>
            <a:ext cx="69382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610891" y="3916125"/>
            <a:ext cx="69382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7305692" y="3916257"/>
            <a:ext cx="592786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7899691" y="3916257"/>
            <a:ext cx="733420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57999" y="4208203"/>
            <a:ext cx="230943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3. </a:t>
            </a:r>
            <a:r>
              <a:rPr lang="pl-PL" b="1" dirty="0"/>
              <a:t>Single-Peaked on a Circle (SPoC)</a:t>
            </a:r>
            <a:r>
              <a:rPr lang="pl-PL" dirty="0"/>
              <a:t> </a:t>
            </a:r>
            <a:r>
              <a:rPr lang="pl-PL" sz="1600" dirty="0"/>
              <a:t>(e.g., time-based preferences)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54343" y="4208252"/>
            <a:ext cx="1890687" cy="992848"/>
          </a:xfrm>
          <a:prstGeom prst="rect">
            <a:avLst/>
          </a:prstGeom>
        </p:spPr>
      </p:pic>
      <p:sp>
        <p:nvSpPr>
          <p:cNvPr id="75" name="pole tekstowe 20"/>
          <p:cNvSpPr txBox="1"/>
          <p:nvPr/>
        </p:nvSpPr>
        <p:spPr>
          <a:xfrm>
            <a:off x="4949545" y="1777846"/>
            <a:ext cx="1069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err="1"/>
              <a:t>left</a:t>
            </a:r>
            <a:endParaRPr lang="pl-PL" dirty="0"/>
          </a:p>
        </p:txBody>
      </p:sp>
      <p:sp>
        <p:nvSpPr>
          <p:cNvPr id="76" name="pole tekstowe 21"/>
          <p:cNvSpPr txBox="1"/>
          <p:nvPr/>
        </p:nvSpPr>
        <p:spPr>
          <a:xfrm>
            <a:off x="7947548" y="1777846"/>
            <a:ext cx="740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err="1"/>
              <a:t>right</a:t>
            </a:r>
            <a:endParaRPr lang="pl-PL" dirty="0"/>
          </a:p>
        </p:txBody>
      </p:sp>
      <p:pic>
        <p:nvPicPr>
          <p:cNvPr id="77" name="Picture 12" descr="hvd1-c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543" y="1210255"/>
            <a:ext cx="212082" cy="4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29" descr="money1-c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258" y="1168308"/>
            <a:ext cx="214153" cy="44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421" y="1145458"/>
            <a:ext cx="280202" cy="51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770" y="1014561"/>
            <a:ext cx="374159" cy="66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157" y="1146668"/>
            <a:ext cx="284284" cy="5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8" name="Straight Connector 117"/>
          <p:cNvCxnSpPr>
            <a:stCxn id="77" idx="3"/>
            <a:endCxn id="117" idx="1"/>
          </p:cNvCxnSpPr>
          <p:nvPr/>
        </p:nvCxnSpPr>
        <p:spPr>
          <a:xfrm>
            <a:off x="5363625" y="1422337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>
            <a:off x="6141817" y="1422336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>
            <a:off x="6873462" y="1401642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>
            <a:off x="7650035" y="1389632"/>
            <a:ext cx="50153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" name="Rectangle 121"/>
          <p:cNvSpPr/>
          <p:nvPr/>
        </p:nvSpPr>
        <p:spPr>
          <a:xfrm>
            <a:off x="6306920" y="991358"/>
            <a:ext cx="85804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7161906" y="990000"/>
            <a:ext cx="858043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8016892" y="990000"/>
            <a:ext cx="517795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25" name="Rectangle 124"/>
          <p:cNvSpPr/>
          <p:nvPr/>
        </p:nvSpPr>
        <p:spPr>
          <a:xfrm>
            <a:off x="5792400" y="989105"/>
            <a:ext cx="514800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4968000" y="990000"/>
            <a:ext cx="825340" cy="837492"/>
          </a:xfrm>
          <a:prstGeom prst="rect">
            <a:avLst/>
          </a:prstGeom>
          <a:solidFill>
            <a:srgbClr val="0070C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9" name="Freeform: Shape 8"/>
          <p:cNvSpPr/>
          <p:nvPr/>
        </p:nvSpPr>
        <p:spPr>
          <a:xfrm>
            <a:off x="4763854" y="619014"/>
            <a:ext cx="4202122" cy="824775"/>
          </a:xfrm>
          <a:custGeom>
            <a:avLst/>
            <a:gdLst>
              <a:gd name="connsiteX0" fmla="*/ 3662276 w 4090722"/>
              <a:gd name="connsiteY0" fmla="*/ 756121 h 804247"/>
              <a:gd name="connsiteX1" fmla="*/ 3999160 w 4090722"/>
              <a:gd name="connsiteY1" fmla="*/ 724037 h 804247"/>
              <a:gd name="connsiteX2" fmla="*/ 3742487 w 4090722"/>
              <a:gd name="connsiteY2" fmla="*/ 82353 h 804247"/>
              <a:gd name="connsiteX3" fmla="*/ 566150 w 4090722"/>
              <a:gd name="connsiteY3" fmla="*/ 50269 h 804247"/>
              <a:gd name="connsiteX4" fmla="*/ 4676 w 4090722"/>
              <a:gd name="connsiteY4" fmla="*/ 467363 h 804247"/>
              <a:gd name="connsiteX5" fmla="*/ 325518 w 4090722"/>
              <a:gd name="connsiteY5" fmla="*/ 804247 h 804247"/>
              <a:gd name="connsiteX0" fmla="*/ 3662276 w 4168958"/>
              <a:gd name="connsiteY0" fmla="*/ 744729 h 792855"/>
              <a:gd name="connsiteX1" fmla="*/ 4127819 w 4168958"/>
              <a:gd name="connsiteY1" fmla="*/ 505871 h 792855"/>
              <a:gd name="connsiteX2" fmla="*/ 3742487 w 4168958"/>
              <a:gd name="connsiteY2" fmla="*/ 70961 h 792855"/>
              <a:gd name="connsiteX3" fmla="*/ 566150 w 4168958"/>
              <a:gd name="connsiteY3" fmla="*/ 38877 h 792855"/>
              <a:gd name="connsiteX4" fmla="*/ 4676 w 4168958"/>
              <a:gd name="connsiteY4" fmla="*/ 455971 h 792855"/>
              <a:gd name="connsiteX5" fmla="*/ 325518 w 4168958"/>
              <a:gd name="connsiteY5" fmla="*/ 792855 h 792855"/>
              <a:gd name="connsiteX0" fmla="*/ 3662276 w 4196762"/>
              <a:gd name="connsiteY0" fmla="*/ 744729 h 792855"/>
              <a:gd name="connsiteX1" fmla="*/ 4127819 w 4196762"/>
              <a:gd name="connsiteY1" fmla="*/ 505871 h 792855"/>
              <a:gd name="connsiteX2" fmla="*/ 3742487 w 4196762"/>
              <a:gd name="connsiteY2" fmla="*/ 70961 h 792855"/>
              <a:gd name="connsiteX3" fmla="*/ 566150 w 4196762"/>
              <a:gd name="connsiteY3" fmla="*/ 38877 h 792855"/>
              <a:gd name="connsiteX4" fmla="*/ 4676 w 4196762"/>
              <a:gd name="connsiteY4" fmla="*/ 455971 h 792855"/>
              <a:gd name="connsiteX5" fmla="*/ 325518 w 4196762"/>
              <a:gd name="connsiteY5" fmla="*/ 792855 h 792855"/>
              <a:gd name="connsiteX0" fmla="*/ 3662276 w 4255167"/>
              <a:gd name="connsiteY0" fmla="*/ 741213 h 789339"/>
              <a:gd name="connsiteX1" fmla="*/ 4205934 w 4255167"/>
              <a:gd name="connsiteY1" fmla="*/ 428835 h 789339"/>
              <a:gd name="connsiteX2" fmla="*/ 3742487 w 4255167"/>
              <a:gd name="connsiteY2" fmla="*/ 67445 h 789339"/>
              <a:gd name="connsiteX3" fmla="*/ 566150 w 4255167"/>
              <a:gd name="connsiteY3" fmla="*/ 35361 h 789339"/>
              <a:gd name="connsiteX4" fmla="*/ 4676 w 4255167"/>
              <a:gd name="connsiteY4" fmla="*/ 452455 h 789339"/>
              <a:gd name="connsiteX5" fmla="*/ 325518 w 4255167"/>
              <a:gd name="connsiteY5" fmla="*/ 789339 h 789339"/>
              <a:gd name="connsiteX0" fmla="*/ 3662276 w 4222513"/>
              <a:gd name="connsiteY0" fmla="*/ 741213 h 789339"/>
              <a:gd name="connsiteX1" fmla="*/ 4205934 w 4222513"/>
              <a:gd name="connsiteY1" fmla="*/ 428835 h 789339"/>
              <a:gd name="connsiteX2" fmla="*/ 3742487 w 4222513"/>
              <a:gd name="connsiteY2" fmla="*/ 67445 h 789339"/>
              <a:gd name="connsiteX3" fmla="*/ 566150 w 4222513"/>
              <a:gd name="connsiteY3" fmla="*/ 35361 h 789339"/>
              <a:gd name="connsiteX4" fmla="*/ 4676 w 4222513"/>
              <a:gd name="connsiteY4" fmla="*/ 452455 h 789339"/>
              <a:gd name="connsiteX5" fmla="*/ 325518 w 4222513"/>
              <a:gd name="connsiteY5" fmla="*/ 789339 h 789339"/>
              <a:gd name="connsiteX0" fmla="*/ 3662276 w 4208814"/>
              <a:gd name="connsiteY0" fmla="*/ 776649 h 824775"/>
              <a:gd name="connsiteX1" fmla="*/ 4205934 w 4208814"/>
              <a:gd name="connsiteY1" fmla="*/ 464271 h 824775"/>
              <a:gd name="connsiteX2" fmla="*/ 3411649 w 4208814"/>
              <a:gd name="connsiteY2" fmla="*/ 38551 h 824775"/>
              <a:gd name="connsiteX3" fmla="*/ 566150 w 4208814"/>
              <a:gd name="connsiteY3" fmla="*/ 70797 h 824775"/>
              <a:gd name="connsiteX4" fmla="*/ 4676 w 4208814"/>
              <a:gd name="connsiteY4" fmla="*/ 487891 h 824775"/>
              <a:gd name="connsiteX5" fmla="*/ 325518 w 4208814"/>
              <a:gd name="connsiteY5" fmla="*/ 824775 h 824775"/>
              <a:gd name="connsiteX0" fmla="*/ 3662276 w 4206345"/>
              <a:gd name="connsiteY0" fmla="*/ 776649 h 824775"/>
              <a:gd name="connsiteX1" fmla="*/ 4205934 w 4206345"/>
              <a:gd name="connsiteY1" fmla="*/ 464271 h 824775"/>
              <a:gd name="connsiteX2" fmla="*/ 3572473 w 4206345"/>
              <a:gd name="connsiteY2" fmla="*/ 38551 h 824775"/>
              <a:gd name="connsiteX3" fmla="*/ 566150 w 4206345"/>
              <a:gd name="connsiteY3" fmla="*/ 70797 h 824775"/>
              <a:gd name="connsiteX4" fmla="*/ 4676 w 4206345"/>
              <a:gd name="connsiteY4" fmla="*/ 487891 h 824775"/>
              <a:gd name="connsiteX5" fmla="*/ 325518 w 4206345"/>
              <a:gd name="connsiteY5" fmla="*/ 824775 h 824775"/>
              <a:gd name="connsiteX0" fmla="*/ 3662276 w 4206147"/>
              <a:gd name="connsiteY0" fmla="*/ 776649 h 824775"/>
              <a:gd name="connsiteX1" fmla="*/ 4205934 w 4206147"/>
              <a:gd name="connsiteY1" fmla="*/ 464271 h 824775"/>
              <a:gd name="connsiteX2" fmla="*/ 3572473 w 4206147"/>
              <a:gd name="connsiteY2" fmla="*/ 38551 h 824775"/>
              <a:gd name="connsiteX3" fmla="*/ 566150 w 4206147"/>
              <a:gd name="connsiteY3" fmla="*/ 70797 h 824775"/>
              <a:gd name="connsiteX4" fmla="*/ 4676 w 4206147"/>
              <a:gd name="connsiteY4" fmla="*/ 487891 h 824775"/>
              <a:gd name="connsiteX5" fmla="*/ 325518 w 4206147"/>
              <a:gd name="connsiteY5" fmla="*/ 824775 h 824775"/>
              <a:gd name="connsiteX0" fmla="*/ 3658251 w 4202122"/>
              <a:gd name="connsiteY0" fmla="*/ 776649 h 824775"/>
              <a:gd name="connsiteX1" fmla="*/ 4201909 w 4202122"/>
              <a:gd name="connsiteY1" fmla="*/ 464271 h 824775"/>
              <a:gd name="connsiteX2" fmla="*/ 3568448 w 4202122"/>
              <a:gd name="connsiteY2" fmla="*/ 38551 h 824775"/>
              <a:gd name="connsiteX3" fmla="*/ 562125 w 4202122"/>
              <a:gd name="connsiteY3" fmla="*/ 70797 h 824775"/>
              <a:gd name="connsiteX4" fmla="*/ 651 w 4202122"/>
              <a:gd name="connsiteY4" fmla="*/ 487891 h 824775"/>
              <a:gd name="connsiteX5" fmla="*/ 321493 w 4202122"/>
              <a:gd name="connsiteY5" fmla="*/ 824775 h 82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02122" h="824775">
                <a:moveTo>
                  <a:pt x="3658251" y="776649"/>
                </a:moveTo>
                <a:cubicBezTo>
                  <a:pt x="3820008" y="816754"/>
                  <a:pt x="4198496" y="665402"/>
                  <a:pt x="4201909" y="464271"/>
                </a:cubicBezTo>
                <a:cubicBezTo>
                  <a:pt x="4205322" y="263140"/>
                  <a:pt x="4175079" y="104130"/>
                  <a:pt x="3568448" y="38551"/>
                </a:cubicBezTo>
                <a:cubicBezTo>
                  <a:pt x="2961817" y="-27028"/>
                  <a:pt x="1156758" y="-4093"/>
                  <a:pt x="562125" y="70797"/>
                </a:cubicBezTo>
                <a:cubicBezTo>
                  <a:pt x="-32508" y="145687"/>
                  <a:pt x="-599" y="357633"/>
                  <a:pt x="651" y="487891"/>
                </a:cubicBezTo>
                <a:cubicBezTo>
                  <a:pt x="1901" y="618149"/>
                  <a:pt x="187809" y="784670"/>
                  <a:pt x="321493" y="824775"/>
                </a:cubicBezTo>
              </a:path>
            </a:pathLst>
          </a:cu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7" name="Picture 2" descr="https://upload.wikimedia.org/wikipedia/commons/thumb/a/a0/Garibaldi_National_Park_-_Garibaldi_Mountain.jpg/220px-Garibaldi_National_Park_-_Garibaldi_Mountain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232" y="2756513"/>
            <a:ext cx="1921031" cy="131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17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122" grpId="0" animBg="1"/>
      <p:bldP spid="123" grpId="0" animBg="1"/>
      <p:bldP spid="124" grpId="0" animBg="1"/>
      <p:bldP spid="125" grpId="0" animBg="1"/>
      <p:bldP spid="126" grpId="0" animBg="1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76028" y="350109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540144" y="192694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5540144" y="2660483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5562642" y="433419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8" name="TextBox 97"/>
          <p:cNvSpPr txBox="1"/>
          <p:nvPr/>
        </p:nvSpPr>
        <p:spPr>
          <a:xfrm>
            <a:off x="5562642" y="506773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Restricted Domains</a:t>
            </a:r>
            <a:endParaRPr lang="he-IL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8000" y="884336"/>
            <a:ext cx="4491546" cy="505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100" b="1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35" y="1466974"/>
            <a:ext cx="1907828" cy="115363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567" y="3374115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3963" y="1870574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444" y="1884718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162" y="1797958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6949" y="1805917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2787" y="1834314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8109" y="2572288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4625" y="2626739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5254" y="2598497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8406" y="2578223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83389" y="2606409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4625" y="3438553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1444" y="3379699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1088" y="343452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7436" y="3347971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7843" y="4194398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0679" y="4206804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7999" y="4233416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0365" y="4248629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6601" y="4204129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5822" y="4976393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1091" y="5025071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436" y="5044659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3245" y="508466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0482" y="5030037"/>
            <a:ext cx="378592" cy="733522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58000" y="158212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1. </a:t>
            </a:r>
            <a:r>
              <a:rPr lang="pl-PL" b="1" dirty="0"/>
              <a:t>Single-Peaked preferences</a:t>
            </a:r>
            <a:r>
              <a:rPr lang="pl-PL" dirty="0"/>
              <a:t> (political left-right specturm)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7999" y="296093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2. </a:t>
            </a:r>
            <a:r>
              <a:rPr lang="pl-PL" b="1" dirty="0"/>
              <a:t>Single-Peaked on a Tree</a:t>
            </a:r>
            <a:r>
              <a:rPr lang="pl-PL" dirty="0"/>
              <a:t> (generalized SP preferences)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57999" y="4208203"/>
            <a:ext cx="230943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3. </a:t>
            </a:r>
            <a:r>
              <a:rPr lang="pl-PL" b="1" dirty="0"/>
              <a:t>Single-Peaked on a Circle (SPoC)</a:t>
            </a:r>
            <a:r>
              <a:rPr lang="pl-PL" dirty="0"/>
              <a:t> </a:t>
            </a:r>
            <a:r>
              <a:rPr lang="pl-PL" sz="1600" dirty="0"/>
              <a:t>(e.g., time-based preferences)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4343" y="4208252"/>
            <a:ext cx="1890687" cy="992848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457999" y="5381676"/>
            <a:ext cx="2309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4. </a:t>
            </a:r>
            <a:r>
              <a:rPr lang="pl-PL" b="1" dirty="0"/>
              <a:t>Single-Crossing Preferences </a:t>
            </a:r>
            <a:r>
              <a:rPr lang="pl-PL" dirty="0"/>
              <a:t>(e.g., arise in tax-related issues)</a:t>
            </a:r>
            <a:endParaRPr lang="pl-PL" sz="16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03" y="5386535"/>
            <a:ext cx="1854856" cy="1267485"/>
          </a:xfrm>
          <a:prstGeom prst="rect">
            <a:avLst/>
          </a:prstGeom>
        </p:spPr>
      </p:pic>
      <p:pic>
        <p:nvPicPr>
          <p:cNvPr id="2050" name="Picture 2" descr="https://upload.wikimedia.org/wikipedia/commons/thumb/a/a0/Garibaldi_National_Park_-_Garibaldi_Mountain.jpg/220px-Garibaldi_National_Park_-_Garibaldi_Mountai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232" y="2756513"/>
            <a:ext cx="1921031" cy="131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082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  <p:bldP spid="79" grpId="0"/>
      <p:bldP spid="80" grpId="0"/>
      <p:bldP spid="97" grpId="0"/>
      <p:bldP spid="98" grpId="0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76028" y="350109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540144" y="192694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5540144" y="2660483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5562642" y="433419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8" name="TextBox 97"/>
          <p:cNvSpPr txBox="1"/>
          <p:nvPr/>
        </p:nvSpPr>
        <p:spPr>
          <a:xfrm>
            <a:off x="5562642" y="506773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Restricted Domains</a:t>
            </a:r>
            <a:endParaRPr lang="he-IL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8000" y="884336"/>
            <a:ext cx="4491546" cy="505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100" b="1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35" y="1466974"/>
            <a:ext cx="1907828" cy="115363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567" y="3374115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3963" y="1870574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444" y="1884718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162" y="1797958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6949" y="1805917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2787" y="1834314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8109" y="2572288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4625" y="2626739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5254" y="2598497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8406" y="2578223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83389" y="2606409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4625" y="3438553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1444" y="3379699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1088" y="343452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7436" y="3347971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7843" y="4194398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0679" y="4206804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7999" y="4233416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0365" y="4248629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6601" y="4204129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5822" y="4976393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1091" y="5025071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436" y="5044659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3245" y="508466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0482" y="5030037"/>
            <a:ext cx="378592" cy="733522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58000" y="158212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1. </a:t>
            </a:r>
            <a:r>
              <a:rPr lang="pl-PL" b="1" dirty="0"/>
              <a:t>Single-Peaked preferences</a:t>
            </a:r>
            <a:r>
              <a:rPr lang="pl-PL" dirty="0"/>
              <a:t> (political left-right specturm)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7999" y="296093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2. </a:t>
            </a:r>
            <a:r>
              <a:rPr lang="pl-PL" b="1" dirty="0"/>
              <a:t>Single-Peaked on a Tree</a:t>
            </a:r>
            <a:r>
              <a:rPr lang="pl-PL" dirty="0"/>
              <a:t> (generalized SP preferences)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57999" y="4208203"/>
            <a:ext cx="230943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3. </a:t>
            </a:r>
            <a:r>
              <a:rPr lang="pl-PL" b="1" dirty="0"/>
              <a:t>Single-Peaked on a Circle (SPoC)</a:t>
            </a:r>
            <a:r>
              <a:rPr lang="pl-PL" dirty="0"/>
              <a:t> </a:t>
            </a:r>
            <a:r>
              <a:rPr lang="pl-PL" sz="1600" dirty="0"/>
              <a:t>(e.g., time-based preferences)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4343" y="4208252"/>
            <a:ext cx="1890687" cy="992848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457999" y="5381676"/>
            <a:ext cx="2309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4. </a:t>
            </a:r>
            <a:r>
              <a:rPr lang="pl-PL" b="1" dirty="0"/>
              <a:t>Single-Crossing Preferences </a:t>
            </a:r>
            <a:r>
              <a:rPr lang="pl-PL" dirty="0"/>
              <a:t>(e.g., arise in tax-related issues)</a:t>
            </a:r>
            <a:endParaRPr lang="pl-PL" sz="16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03" y="5386535"/>
            <a:ext cx="1854856" cy="1267485"/>
          </a:xfrm>
          <a:prstGeom prst="rect">
            <a:avLst/>
          </a:prstGeom>
        </p:spPr>
      </p:pic>
      <p:pic>
        <p:nvPicPr>
          <p:cNvPr id="2050" name="Picture 2" descr="https://upload.wikimedia.org/wikipedia/commons/thumb/a/a0/Garibaldi_National_Park_-_Garibaldi_Mountain.jpg/220px-Garibaldi_National_Park_-_Garibaldi_Mountai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232" y="2756513"/>
            <a:ext cx="1921031" cy="131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Rectangle 42"/>
          <p:cNvSpPr/>
          <p:nvPr/>
        </p:nvSpPr>
        <p:spPr>
          <a:xfrm>
            <a:off x="6295193" y="1804172"/>
            <a:ext cx="2392407" cy="761040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012655" y="2592120"/>
            <a:ext cx="1674946" cy="761040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7785454" y="3363458"/>
            <a:ext cx="894079" cy="761040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097020" y="4236005"/>
            <a:ext cx="2304071" cy="1597956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022270" y="3378437"/>
            <a:ext cx="1588096" cy="733846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861014" y="2535419"/>
            <a:ext cx="789602" cy="733846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cxnSp>
        <p:nvCxnSpPr>
          <p:cNvPr id="8" name="Straight Connector 7"/>
          <p:cNvCxnSpPr>
            <a:cxnSpLocks/>
          </p:cNvCxnSpPr>
          <p:nvPr/>
        </p:nvCxnSpPr>
        <p:spPr>
          <a:xfrm flipH="1">
            <a:off x="4949546" y="3347971"/>
            <a:ext cx="3867883" cy="2614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576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76028" y="350109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540144" y="192694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5540144" y="2660483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5562642" y="433419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8" name="TextBox 97"/>
          <p:cNvSpPr txBox="1"/>
          <p:nvPr/>
        </p:nvSpPr>
        <p:spPr>
          <a:xfrm>
            <a:off x="5562642" y="506773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Restricted Domains</a:t>
            </a:r>
            <a:endParaRPr lang="he-IL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8000" y="884336"/>
            <a:ext cx="4491546" cy="505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100" b="1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35" y="1466974"/>
            <a:ext cx="1907828" cy="115363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567" y="3374115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3963" y="1870574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444" y="1884718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162" y="1797958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6949" y="1805917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2787" y="1834314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8109" y="2572288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4625" y="2626739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5254" y="2598497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8406" y="2578223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83389" y="2606409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4625" y="3438553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1444" y="3379699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1088" y="343452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7436" y="3347971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7843" y="4194398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0679" y="4206804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7999" y="4233416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0365" y="4248629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6601" y="4204129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5822" y="4976393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1091" y="5025071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436" y="5044659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3245" y="508466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0482" y="5030037"/>
            <a:ext cx="378592" cy="733522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58000" y="158212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1. </a:t>
            </a:r>
            <a:r>
              <a:rPr lang="pl-PL" b="1" dirty="0"/>
              <a:t>Single-Peaked preferences</a:t>
            </a:r>
            <a:r>
              <a:rPr lang="pl-PL" dirty="0"/>
              <a:t> (political left-right specturm)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7999" y="296093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2. </a:t>
            </a:r>
            <a:r>
              <a:rPr lang="pl-PL" b="1" dirty="0"/>
              <a:t>Single-Peaked on a Tree</a:t>
            </a:r>
            <a:r>
              <a:rPr lang="pl-PL" dirty="0"/>
              <a:t> (generalized SP preferences)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57999" y="4208203"/>
            <a:ext cx="230943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3. </a:t>
            </a:r>
            <a:r>
              <a:rPr lang="pl-PL" b="1" dirty="0"/>
              <a:t>Single-Peaked on a Circle (SPoC)</a:t>
            </a:r>
            <a:r>
              <a:rPr lang="pl-PL" dirty="0"/>
              <a:t> </a:t>
            </a:r>
            <a:r>
              <a:rPr lang="pl-PL" sz="1600" dirty="0"/>
              <a:t>(e.g., time-based preferences)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4343" y="4208252"/>
            <a:ext cx="1890687" cy="992848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457999" y="5381676"/>
            <a:ext cx="2309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4. </a:t>
            </a:r>
            <a:r>
              <a:rPr lang="pl-PL" b="1" dirty="0"/>
              <a:t>Single-Crossing Preferences </a:t>
            </a:r>
            <a:r>
              <a:rPr lang="pl-PL" dirty="0"/>
              <a:t>(e.g., arise in tax-related issues)</a:t>
            </a:r>
            <a:endParaRPr lang="pl-PL" sz="16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03" y="5386535"/>
            <a:ext cx="1854856" cy="1267485"/>
          </a:xfrm>
          <a:prstGeom prst="rect">
            <a:avLst/>
          </a:prstGeom>
        </p:spPr>
      </p:pic>
      <p:pic>
        <p:nvPicPr>
          <p:cNvPr id="2050" name="Picture 2" descr="https://upload.wikimedia.org/wikipedia/commons/thumb/a/a0/Garibaldi_National_Park_-_Garibaldi_Mountain.jpg/220px-Garibaldi_National_Park_-_Garibaldi_Mountai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232" y="2756513"/>
            <a:ext cx="1921031" cy="131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Rectangle 42"/>
          <p:cNvSpPr/>
          <p:nvPr/>
        </p:nvSpPr>
        <p:spPr>
          <a:xfrm>
            <a:off x="5194162" y="1886020"/>
            <a:ext cx="1465718" cy="761040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889172" y="1790795"/>
            <a:ext cx="790361" cy="761040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339474" y="3363458"/>
            <a:ext cx="2340060" cy="761040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066408" y="5033007"/>
            <a:ext cx="796890" cy="862921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594625" y="4210958"/>
            <a:ext cx="2223258" cy="733846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090689" y="2552396"/>
            <a:ext cx="789602" cy="733846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cxnSp>
        <p:nvCxnSpPr>
          <p:cNvPr id="8" name="Straight Connector 7"/>
          <p:cNvCxnSpPr>
            <a:cxnSpLocks/>
          </p:cNvCxnSpPr>
          <p:nvPr/>
        </p:nvCxnSpPr>
        <p:spPr>
          <a:xfrm flipH="1">
            <a:off x="4950000" y="4179512"/>
            <a:ext cx="3867883" cy="2614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6255031" y="2542071"/>
            <a:ext cx="789602" cy="733846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827116" y="2558669"/>
            <a:ext cx="789602" cy="733846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7063284" y="4928661"/>
            <a:ext cx="1670254" cy="862921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3" name="TextBox 1"/>
          <p:cNvSpPr txBox="1"/>
          <p:nvPr/>
        </p:nvSpPr>
        <p:spPr>
          <a:xfrm>
            <a:off x="269194" y="713932"/>
            <a:ext cx="8605612" cy="594008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/>
              <a:t>Chamberlin—Courant is polynomial-time solvable under </a:t>
            </a:r>
            <a:r>
              <a:rPr lang="pl-PL" sz="2000" b="1" dirty="0" smtClean="0"/>
              <a:t>these</a:t>
            </a:r>
            <a:r>
              <a:rPr lang="en-US" sz="2000" b="1" dirty="0" smtClean="0"/>
              <a:t> domains</a:t>
            </a:r>
          </a:p>
          <a:p>
            <a:pPr algn="ctr"/>
            <a:r>
              <a:rPr lang="pl-PL" sz="2000" b="1" dirty="0" smtClean="0"/>
              <a:t>(and </a:t>
            </a:r>
            <a:r>
              <a:rPr lang="pl-PL" sz="2000" b="1" dirty="0"/>
              <a:t>many </a:t>
            </a:r>
            <a:r>
              <a:rPr lang="pl-PL" sz="2000" b="1" dirty="0" smtClean="0"/>
              <a:t>other</a:t>
            </a:r>
            <a:r>
              <a:rPr lang="en-US" sz="2000" b="1" dirty="0" smtClean="0"/>
              <a:t>; </a:t>
            </a:r>
            <a:r>
              <a:rPr lang="pl-PL" sz="2000" b="1" dirty="0" smtClean="0"/>
              <a:t>for trees</a:t>
            </a:r>
            <a:r>
              <a:rPr lang="en-US" sz="2000" b="1" dirty="0" smtClean="0"/>
              <a:t>,</a:t>
            </a:r>
            <a:r>
              <a:rPr lang="pl-PL" sz="2000" b="1" dirty="0" smtClean="0"/>
              <a:t> </a:t>
            </a:r>
            <a:r>
              <a:rPr lang="pl-PL" sz="2000" b="1" dirty="0"/>
              <a:t>under mild </a:t>
            </a:r>
            <a:r>
              <a:rPr lang="pl-PL" sz="2000" b="1" dirty="0" smtClean="0"/>
              <a:t>restrictions</a:t>
            </a:r>
            <a:r>
              <a:rPr lang="en-US" sz="2000" b="1" dirty="0" smtClean="0"/>
              <a:t>)</a:t>
            </a:r>
            <a:endParaRPr lang="pl-PL" sz="2000" b="1" dirty="0"/>
          </a:p>
          <a:p>
            <a:pPr algn="ctr"/>
            <a:endParaRPr lang="pl-PL" sz="2000" dirty="0"/>
          </a:p>
          <a:p>
            <a:r>
              <a:rPr lang="pl-PL" sz="2000" dirty="0"/>
              <a:t>[CGS12] </a:t>
            </a:r>
            <a:r>
              <a:rPr lang="en-US" sz="2000" dirty="0"/>
              <a:t>D</a:t>
            </a:r>
            <a:r>
              <a:rPr lang="pl-PL" sz="2000" dirty="0"/>
              <a:t>. </a:t>
            </a:r>
            <a:r>
              <a:rPr lang="en-US" sz="2000" dirty="0" err="1"/>
              <a:t>Cornaz</a:t>
            </a:r>
            <a:r>
              <a:rPr lang="en-US" sz="2000" dirty="0"/>
              <a:t>, L</a:t>
            </a:r>
            <a:r>
              <a:rPr lang="pl-PL" sz="2000" dirty="0"/>
              <a:t>.</a:t>
            </a:r>
            <a:r>
              <a:rPr lang="en-US" sz="2000" dirty="0"/>
              <a:t> </a:t>
            </a:r>
            <a:r>
              <a:rPr lang="en-US" sz="2000" dirty="0" err="1"/>
              <a:t>Galand</a:t>
            </a:r>
            <a:r>
              <a:rPr lang="en-US" sz="2000" dirty="0"/>
              <a:t>, O</a:t>
            </a:r>
            <a:r>
              <a:rPr lang="pl-PL" sz="2000" dirty="0"/>
              <a:t>.</a:t>
            </a:r>
            <a:r>
              <a:rPr lang="en-US" sz="2000" dirty="0"/>
              <a:t> </a:t>
            </a:r>
            <a:r>
              <a:rPr lang="en-US" sz="2000" dirty="0" err="1"/>
              <a:t>Spanjaard</a:t>
            </a:r>
            <a:r>
              <a:rPr lang="en-US" sz="2000" dirty="0"/>
              <a:t>:</a:t>
            </a:r>
            <a:r>
              <a:rPr lang="pl-PL" sz="2000" dirty="0"/>
              <a:t> </a:t>
            </a:r>
            <a:r>
              <a:rPr lang="en-US" sz="2000" dirty="0"/>
              <a:t>Bounded Single-Peaked Width and Proportional Representation</a:t>
            </a:r>
            <a:r>
              <a:rPr lang="pl-PL" sz="2000" dirty="0"/>
              <a:t>,</a:t>
            </a:r>
            <a:r>
              <a:rPr lang="en-US" sz="2000" dirty="0"/>
              <a:t> ECAI 2012</a:t>
            </a:r>
            <a:endParaRPr lang="pl-PL" sz="2000" dirty="0"/>
          </a:p>
          <a:p>
            <a:endParaRPr lang="pl-PL" sz="1000" dirty="0"/>
          </a:p>
          <a:p>
            <a:r>
              <a:rPr lang="pl-PL" sz="2000" dirty="0"/>
              <a:t>[BSU13] </a:t>
            </a:r>
            <a:r>
              <a:rPr lang="en-US" sz="2000" dirty="0"/>
              <a:t>N. </a:t>
            </a:r>
            <a:r>
              <a:rPr lang="en-US" sz="2000" dirty="0" err="1"/>
              <a:t>Betzler</a:t>
            </a:r>
            <a:r>
              <a:rPr lang="en-US" sz="2000" dirty="0"/>
              <a:t>, A. </a:t>
            </a:r>
            <a:r>
              <a:rPr lang="en-US" sz="2000" dirty="0" err="1"/>
              <a:t>Slinko</a:t>
            </a:r>
            <a:r>
              <a:rPr lang="en-US" sz="2000" dirty="0"/>
              <a:t>, J. </a:t>
            </a:r>
            <a:r>
              <a:rPr lang="en-US" sz="2000" dirty="0" err="1"/>
              <a:t>Uhlmann</a:t>
            </a:r>
            <a:r>
              <a:rPr lang="en-US" sz="2000" dirty="0"/>
              <a:t>: On the Computation of Fully Proportional Representation</a:t>
            </a:r>
            <a:r>
              <a:rPr lang="pl-PL" sz="2000" dirty="0"/>
              <a:t>, JAIR 2013</a:t>
            </a:r>
          </a:p>
          <a:p>
            <a:endParaRPr lang="pl-PL" sz="1000" dirty="0"/>
          </a:p>
          <a:p>
            <a:r>
              <a:rPr lang="pl-PL" sz="2000" dirty="0"/>
              <a:t>[SYFE15] P. </a:t>
            </a:r>
            <a:r>
              <a:rPr lang="en-US" sz="2000" dirty="0" err="1"/>
              <a:t>Skowron</a:t>
            </a:r>
            <a:r>
              <a:rPr lang="en-US" sz="2000" dirty="0"/>
              <a:t>, </a:t>
            </a:r>
            <a:r>
              <a:rPr lang="pl-PL" sz="2000" dirty="0"/>
              <a:t>L. </a:t>
            </a:r>
            <a:r>
              <a:rPr lang="en-US" sz="2000" dirty="0"/>
              <a:t>Yu, </a:t>
            </a:r>
            <a:r>
              <a:rPr lang="pl-PL" sz="2000" dirty="0"/>
              <a:t>P. </a:t>
            </a:r>
            <a:r>
              <a:rPr lang="en-US" sz="2000" dirty="0" err="1"/>
              <a:t>Faliszewski</a:t>
            </a:r>
            <a:r>
              <a:rPr lang="en-US" sz="2000" dirty="0"/>
              <a:t>, and </a:t>
            </a:r>
            <a:r>
              <a:rPr lang="pl-PL" sz="2000" dirty="0"/>
              <a:t>E. </a:t>
            </a:r>
            <a:r>
              <a:rPr lang="en-US" sz="2000" dirty="0" err="1"/>
              <a:t>Elkind</a:t>
            </a:r>
            <a:r>
              <a:rPr lang="en-US" sz="2000" dirty="0"/>
              <a:t>: The Complexity of Fully Proportional Representation for S</a:t>
            </a:r>
            <a:r>
              <a:rPr lang="pl-PL" sz="2000" dirty="0"/>
              <a:t>ingle-Crossing</a:t>
            </a:r>
            <a:r>
              <a:rPr lang="en-US" sz="2000" dirty="0"/>
              <a:t> Electorates</a:t>
            </a:r>
            <a:r>
              <a:rPr lang="pl-PL" sz="2000" dirty="0"/>
              <a:t>, TCS 2015</a:t>
            </a:r>
            <a:endParaRPr lang="he-IL" sz="2000" dirty="0"/>
          </a:p>
          <a:p>
            <a:endParaRPr lang="en-US" sz="1000" dirty="0"/>
          </a:p>
          <a:p>
            <a:r>
              <a:rPr lang="pl-PL" sz="2000" dirty="0"/>
              <a:t>[PE16] </a:t>
            </a:r>
            <a:r>
              <a:rPr lang="en-US" sz="2000" dirty="0"/>
              <a:t>D</a:t>
            </a:r>
            <a:r>
              <a:rPr lang="pl-PL" sz="2000" dirty="0"/>
              <a:t>. </a:t>
            </a:r>
            <a:r>
              <a:rPr lang="en-US" sz="2000" dirty="0"/>
              <a:t>Peters, E</a:t>
            </a:r>
            <a:r>
              <a:rPr lang="pl-PL" sz="2000" dirty="0"/>
              <a:t>. </a:t>
            </a:r>
            <a:r>
              <a:rPr lang="en-US" sz="2000" dirty="0" err="1"/>
              <a:t>Elkind</a:t>
            </a:r>
            <a:r>
              <a:rPr lang="en-US" sz="2000" dirty="0"/>
              <a:t>:</a:t>
            </a:r>
            <a:r>
              <a:rPr lang="pl-PL" sz="2000" dirty="0"/>
              <a:t> </a:t>
            </a:r>
            <a:r>
              <a:rPr lang="en-US" sz="2000" dirty="0"/>
              <a:t>Preferences Single-Peaked on Nice Trees</a:t>
            </a:r>
            <a:r>
              <a:rPr lang="pl-PL" sz="2000" dirty="0"/>
              <a:t>, </a:t>
            </a:r>
            <a:r>
              <a:rPr lang="en-US" sz="2000" dirty="0"/>
              <a:t>AAAI 2016</a:t>
            </a:r>
            <a:endParaRPr lang="pl-PL" sz="2000" dirty="0"/>
          </a:p>
          <a:p>
            <a:endParaRPr lang="pl-PL" sz="1000" b="0" dirty="0"/>
          </a:p>
          <a:p>
            <a:r>
              <a:rPr lang="pl-PL" sz="2000" dirty="0"/>
              <a:t>[ELP16] </a:t>
            </a:r>
            <a:r>
              <a:rPr lang="en-US" sz="2000" dirty="0"/>
              <a:t>E</a:t>
            </a:r>
            <a:r>
              <a:rPr lang="pl-PL" sz="2000" dirty="0"/>
              <a:t>. </a:t>
            </a:r>
            <a:r>
              <a:rPr lang="en-US" sz="2000" dirty="0" err="1"/>
              <a:t>Elkind</a:t>
            </a:r>
            <a:r>
              <a:rPr lang="en-US" sz="2000" dirty="0"/>
              <a:t>, M</a:t>
            </a:r>
            <a:r>
              <a:rPr lang="pl-PL" sz="2000" dirty="0"/>
              <a:t>.</a:t>
            </a:r>
            <a:r>
              <a:rPr lang="en-US" sz="2000" dirty="0"/>
              <a:t> </a:t>
            </a:r>
            <a:r>
              <a:rPr lang="en-US" sz="2000" dirty="0" err="1"/>
              <a:t>Lackner</a:t>
            </a:r>
            <a:r>
              <a:rPr lang="en-US" sz="2000" dirty="0"/>
              <a:t>, D</a:t>
            </a:r>
            <a:r>
              <a:rPr lang="pl-PL" sz="2000" dirty="0"/>
              <a:t>.</a:t>
            </a:r>
            <a:r>
              <a:rPr lang="en-US" sz="2000" dirty="0"/>
              <a:t> Peters:</a:t>
            </a:r>
            <a:r>
              <a:rPr lang="pl-PL" sz="2000" dirty="0"/>
              <a:t> </a:t>
            </a:r>
            <a:r>
              <a:rPr lang="en-US" sz="2000" dirty="0"/>
              <a:t>Preference Restrictions in Computational Social Choice: Recent Progress</a:t>
            </a:r>
            <a:r>
              <a:rPr lang="pl-PL" sz="2000" dirty="0"/>
              <a:t>,</a:t>
            </a:r>
            <a:r>
              <a:rPr lang="en-US" sz="2000" dirty="0"/>
              <a:t> IJCAI 2016</a:t>
            </a:r>
            <a:endParaRPr lang="pl-PL" sz="2000" dirty="0"/>
          </a:p>
          <a:p>
            <a:endParaRPr lang="pl-PL" sz="1000" dirty="0"/>
          </a:p>
          <a:p>
            <a:r>
              <a:rPr lang="pl-PL" sz="2000" dirty="0"/>
              <a:t>[Pet16] D. Peters, Single-Peakedness and Total Unimodularity: Efficiently Solve Voting Problems Without Even Trying, arXiv 2016</a:t>
            </a:r>
          </a:p>
          <a:p>
            <a:endParaRPr lang="pl-PL" sz="1000" b="0" dirty="0"/>
          </a:p>
          <a:p>
            <a:r>
              <a:rPr lang="pl-PL" sz="2000" dirty="0"/>
              <a:t>[PL17] </a:t>
            </a:r>
            <a:r>
              <a:rPr lang="en-US" sz="2000" dirty="0"/>
              <a:t>D</a:t>
            </a:r>
            <a:r>
              <a:rPr lang="pl-PL" sz="2000" dirty="0"/>
              <a:t>.</a:t>
            </a:r>
            <a:r>
              <a:rPr lang="en-US" sz="2000" dirty="0"/>
              <a:t> Peters, M</a:t>
            </a:r>
            <a:r>
              <a:rPr lang="pl-PL" sz="2000" dirty="0"/>
              <a:t>.</a:t>
            </a:r>
            <a:r>
              <a:rPr lang="en-US" sz="2000" dirty="0"/>
              <a:t> </a:t>
            </a:r>
            <a:r>
              <a:rPr lang="en-US" sz="2000" dirty="0" err="1"/>
              <a:t>Lackner</a:t>
            </a:r>
            <a:r>
              <a:rPr lang="en-US" sz="2000" dirty="0"/>
              <a:t>:</a:t>
            </a:r>
            <a:r>
              <a:rPr lang="pl-PL" sz="2000" dirty="0"/>
              <a:t> </a:t>
            </a:r>
            <a:r>
              <a:rPr lang="en-US" sz="2000" dirty="0"/>
              <a:t>Preferences Single-Peaked on a Circle. AAAI </a:t>
            </a:r>
            <a:r>
              <a:rPr lang="en-US" sz="2000" dirty="0" smtClean="0"/>
              <a:t>2017</a:t>
            </a:r>
          </a:p>
          <a:p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84568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76028" y="350109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540144" y="192694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5540144" y="2660483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5562642" y="433419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8" name="TextBox 97"/>
          <p:cNvSpPr txBox="1"/>
          <p:nvPr/>
        </p:nvSpPr>
        <p:spPr>
          <a:xfrm>
            <a:off x="5562642" y="506773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Restricted Domains</a:t>
            </a:r>
            <a:endParaRPr lang="he-IL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8000" y="884336"/>
            <a:ext cx="4491546" cy="505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100" b="1" dirty="0"/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435" y="1466974"/>
            <a:ext cx="1907828" cy="115363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567" y="3374115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3963" y="1870574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444" y="1884718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162" y="1797958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6949" y="1805917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2787" y="1834314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8109" y="2572288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4625" y="2626739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5254" y="2598497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8406" y="2578223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83389" y="2606409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4625" y="3438553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1444" y="3379699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1088" y="343452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7436" y="3347971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7843" y="4194398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0679" y="4206804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7999" y="4233416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0365" y="4248629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6601" y="4204129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5822" y="4976393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1091" y="5025071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436" y="5044659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3245" y="508466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0482" y="5030037"/>
            <a:ext cx="378592" cy="733522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58000" y="158212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1. </a:t>
            </a:r>
            <a:r>
              <a:rPr lang="pl-PL" b="1" dirty="0"/>
              <a:t>Single-Peaked preferences</a:t>
            </a:r>
            <a:r>
              <a:rPr lang="pl-PL" dirty="0"/>
              <a:t> (political left-right specturm)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7999" y="2960938"/>
            <a:ext cx="2293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2. </a:t>
            </a:r>
            <a:r>
              <a:rPr lang="pl-PL" b="1" dirty="0"/>
              <a:t>Single-Peaked on a Tree</a:t>
            </a:r>
            <a:r>
              <a:rPr lang="pl-PL" dirty="0"/>
              <a:t> (generalized SP preferences)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57999" y="4208203"/>
            <a:ext cx="230943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3. </a:t>
            </a:r>
            <a:r>
              <a:rPr lang="pl-PL" b="1" dirty="0"/>
              <a:t>Single-Peaked on a Circle (SPoC)</a:t>
            </a:r>
            <a:r>
              <a:rPr lang="pl-PL" dirty="0"/>
              <a:t> </a:t>
            </a:r>
            <a:r>
              <a:rPr lang="pl-PL" sz="1600" dirty="0"/>
              <a:t>(e.g., time-based preferences)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4343" y="4208252"/>
            <a:ext cx="1890687" cy="992848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457999" y="5381676"/>
            <a:ext cx="2309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4. </a:t>
            </a:r>
            <a:r>
              <a:rPr lang="pl-PL" b="1" dirty="0"/>
              <a:t>Single-Crossing Preferences </a:t>
            </a:r>
            <a:r>
              <a:rPr lang="pl-PL" dirty="0"/>
              <a:t>(e.g., arise in tax-related issues)</a:t>
            </a:r>
            <a:endParaRPr lang="pl-PL" sz="16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03" y="5386535"/>
            <a:ext cx="1854856" cy="1267485"/>
          </a:xfrm>
          <a:prstGeom prst="rect">
            <a:avLst/>
          </a:prstGeom>
        </p:spPr>
      </p:pic>
      <p:pic>
        <p:nvPicPr>
          <p:cNvPr id="2050" name="Picture 2" descr="https://upload.wikimedia.org/wikipedia/commons/thumb/a/a0/Garibaldi_National_Park_-_Garibaldi_Mountain.jpg/220px-Garibaldi_National_Park_-_Garibaldi_Mountai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232" y="2756513"/>
            <a:ext cx="1921031" cy="131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156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14" grpId="0"/>
      <p:bldP spid="59" grpId="0"/>
      <p:bldP spid="63" grpId="0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76028" y="350109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540144" y="192694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5540144" y="2660483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5562642" y="433419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8" name="TextBox 97"/>
          <p:cNvSpPr txBox="1"/>
          <p:nvPr/>
        </p:nvSpPr>
        <p:spPr>
          <a:xfrm>
            <a:off x="5562642" y="506773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DP for Single-Crossing</a:t>
            </a:r>
            <a:endParaRPr lang="he-IL" dirty="0"/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567" y="3374115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1870574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1884718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1797958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1805917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1834314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109" y="2572288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2626739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5254" y="2598497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8406" y="2578223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3389" y="2606409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3438553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444" y="3379699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1088" y="343452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7436" y="3347971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843" y="4194398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679" y="4206804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7999" y="4233416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0365" y="4248629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6601" y="4204129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5822" y="4976393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091" y="5025071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436" y="5044659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3245" y="508466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0482" y="5030037"/>
            <a:ext cx="378592" cy="733522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27524" y="1161791"/>
            <a:ext cx="414129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/>
              <a:t>Main Idea</a:t>
            </a:r>
          </a:p>
          <a:p>
            <a:endParaRPr lang="pl-PL" dirty="0"/>
          </a:p>
          <a:p>
            <a:pPr marL="342900" indent="-342900">
              <a:buAutoNum type="arabicPeriod"/>
            </a:pPr>
            <a:r>
              <a:rPr lang="pl-PL" sz="2400" dirty="0"/>
              <a:t>Consider the preferences of the first voter</a:t>
            </a:r>
          </a:p>
          <a:p>
            <a:pPr marL="342900" indent="-342900">
              <a:buAutoNum type="arabicPeriod"/>
            </a:pPr>
            <a:endParaRPr lang="pl-PL" sz="2400" dirty="0"/>
          </a:p>
          <a:p>
            <a:pPr marL="342900" indent="-342900">
              <a:buAutoNum type="arabicPeriod"/>
            </a:pPr>
            <a:r>
              <a:rPr lang="pl-PL" sz="2400" dirty="0"/>
              <a:t>No looking back when adding committee members in the first voter’s order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7" name="TextBox 66"/>
          <p:cNvSpPr txBox="1"/>
          <p:nvPr/>
        </p:nvSpPr>
        <p:spPr>
          <a:xfrm>
            <a:off x="457999" y="5381676"/>
            <a:ext cx="2309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4. </a:t>
            </a:r>
            <a:r>
              <a:rPr lang="pl-PL" b="1" dirty="0"/>
              <a:t>Single-Crossing Preferences </a:t>
            </a:r>
            <a:r>
              <a:rPr lang="pl-PL" dirty="0"/>
              <a:t>(e.g., arise in tax-related issues)</a:t>
            </a:r>
            <a:endParaRPr lang="pl-PL" sz="16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03" y="5386535"/>
            <a:ext cx="1854856" cy="126748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749623"/>
            <a:ext cx="402254" cy="8202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763767"/>
            <a:ext cx="418029" cy="70986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677007"/>
            <a:ext cx="418029" cy="79662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684966"/>
            <a:ext cx="481127" cy="7492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713363"/>
            <a:ext cx="378592" cy="733522"/>
          </a:xfrm>
          <a:prstGeom prst="rect">
            <a:avLst/>
          </a:prstGeom>
        </p:spPr>
      </p:pic>
      <p:cxnSp>
        <p:nvCxnSpPr>
          <p:cNvPr id="52" name="Straight Connector 51"/>
          <p:cNvCxnSpPr>
            <a:cxnSpLocks/>
          </p:cNvCxnSpPr>
          <p:nvPr/>
        </p:nvCxnSpPr>
        <p:spPr>
          <a:xfrm flipH="1">
            <a:off x="4945836" y="1584709"/>
            <a:ext cx="3867883" cy="2614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798620" y="725922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03245" y="1926947"/>
            <a:ext cx="3584355" cy="3914333"/>
          </a:xfrm>
          <a:prstGeom prst="rect">
            <a:avLst/>
          </a:prstGeom>
          <a:solidFill>
            <a:schemeClr val="accent6">
              <a:lumMod val="75000"/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828825" y="2199326"/>
            <a:ext cx="112763" cy="123021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17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76028" y="350109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540144" y="192694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5540144" y="2660483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5562642" y="433419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8" name="TextBox 97"/>
          <p:cNvSpPr txBox="1"/>
          <p:nvPr/>
        </p:nvSpPr>
        <p:spPr>
          <a:xfrm>
            <a:off x="5562642" y="506773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DP for Single-Crossing</a:t>
            </a:r>
            <a:endParaRPr lang="he-IL" dirty="0"/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567" y="3374115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1870574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1884718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1797958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1805917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1834314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109" y="2572288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2626739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5254" y="2598497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8406" y="2578223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3389" y="2606409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3438553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444" y="3379699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1088" y="343452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7436" y="3347971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843" y="4194398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679" y="4206804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7999" y="4233416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0365" y="4248629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6601" y="4204129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5822" y="4976393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091" y="5025071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436" y="5044659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3245" y="508466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0482" y="5030037"/>
            <a:ext cx="378592" cy="733522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27524" y="1161791"/>
            <a:ext cx="414129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/>
              <a:t>Main Idea</a:t>
            </a:r>
          </a:p>
          <a:p>
            <a:endParaRPr lang="pl-PL" dirty="0"/>
          </a:p>
          <a:p>
            <a:pPr marL="342900" indent="-342900">
              <a:buAutoNum type="arabicPeriod"/>
            </a:pPr>
            <a:r>
              <a:rPr lang="pl-PL" sz="2400" dirty="0"/>
              <a:t>Consider the preferences of the first voter</a:t>
            </a:r>
          </a:p>
          <a:p>
            <a:pPr marL="342900" indent="-342900">
              <a:buAutoNum type="arabicPeriod"/>
            </a:pPr>
            <a:endParaRPr lang="pl-PL" sz="2400" dirty="0"/>
          </a:p>
          <a:p>
            <a:pPr marL="342900" indent="-342900">
              <a:buAutoNum type="arabicPeriod"/>
            </a:pPr>
            <a:r>
              <a:rPr lang="pl-PL" sz="2400" dirty="0"/>
              <a:t>No looking back when adding committee members in the first voter’s order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7" name="TextBox 66"/>
          <p:cNvSpPr txBox="1"/>
          <p:nvPr/>
        </p:nvSpPr>
        <p:spPr>
          <a:xfrm>
            <a:off x="457999" y="5381676"/>
            <a:ext cx="2309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4. </a:t>
            </a:r>
            <a:r>
              <a:rPr lang="pl-PL" b="1" dirty="0"/>
              <a:t>Single-Crossing Preferences </a:t>
            </a:r>
            <a:r>
              <a:rPr lang="pl-PL" dirty="0"/>
              <a:t>(e.g., arise in tax-related issues)</a:t>
            </a:r>
            <a:endParaRPr lang="pl-PL" sz="16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03" y="5386535"/>
            <a:ext cx="1854856" cy="126748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749623"/>
            <a:ext cx="402254" cy="8202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763767"/>
            <a:ext cx="418029" cy="70986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677007"/>
            <a:ext cx="418029" cy="79662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684966"/>
            <a:ext cx="481127" cy="7492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713363"/>
            <a:ext cx="378592" cy="733522"/>
          </a:xfrm>
          <a:prstGeom prst="rect">
            <a:avLst/>
          </a:prstGeom>
        </p:spPr>
      </p:pic>
      <p:cxnSp>
        <p:nvCxnSpPr>
          <p:cNvPr id="52" name="Straight Connector 51"/>
          <p:cNvCxnSpPr>
            <a:cxnSpLocks/>
          </p:cNvCxnSpPr>
          <p:nvPr/>
        </p:nvCxnSpPr>
        <p:spPr>
          <a:xfrm flipH="1">
            <a:off x="4945836" y="1584709"/>
            <a:ext cx="3867883" cy="2614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798620" y="725922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03245" y="1926947"/>
            <a:ext cx="3584355" cy="3914333"/>
          </a:xfrm>
          <a:prstGeom prst="rect">
            <a:avLst/>
          </a:prstGeom>
          <a:solidFill>
            <a:schemeClr val="accent6">
              <a:lumMod val="75000"/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828825" y="2199326"/>
            <a:ext cx="112763" cy="123021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79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-1.38889E-6 0.10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76028" y="350109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540144" y="192694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5540144" y="2660483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5562642" y="433419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8" name="TextBox 97"/>
          <p:cNvSpPr txBox="1"/>
          <p:nvPr/>
        </p:nvSpPr>
        <p:spPr>
          <a:xfrm>
            <a:off x="5562642" y="506773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DP for Single-Crossing</a:t>
            </a:r>
            <a:endParaRPr lang="he-IL" dirty="0"/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567" y="3374115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1870574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1884718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1797958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1805917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1834314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109" y="2572288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2626739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5254" y="2598497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8406" y="2578223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3389" y="2606409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3438553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444" y="3379699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1088" y="343452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7436" y="3347971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843" y="4194398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679" y="4206804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7999" y="4233416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0365" y="4248629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6601" y="4204129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5822" y="4976393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091" y="5025071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436" y="5044659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3245" y="508466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0482" y="5030037"/>
            <a:ext cx="378592" cy="733522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27524" y="1161791"/>
            <a:ext cx="414129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/>
              <a:t>Main Idea</a:t>
            </a:r>
          </a:p>
          <a:p>
            <a:endParaRPr lang="pl-PL" dirty="0"/>
          </a:p>
          <a:p>
            <a:pPr marL="342900" indent="-342900">
              <a:buAutoNum type="arabicPeriod"/>
            </a:pPr>
            <a:r>
              <a:rPr lang="pl-PL" sz="2400" dirty="0"/>
              <a:t>Consider the preferences of the first voter</a:t>
            </a:r>
          </a:p>
          <a:p>
            <a:pPr marL="342900" indent="-342900">
              <a:buAutoNum type="arabicPeriod"/>
            </a:pPr>
            <a:endParaRPr lang="pl-PL" sz="2400" dirty="0"/>
          </a:p>
          <a:p>
            <a:pPr marL="342900" indent="-342900">
              <a:buAutoNum type="arabicPeriod"/>
            </a:pPr>
            <a:r>
              <a:rPr lang="pl-PL" sz="2400" dirty="0"/>
              <a:t>No looking back when adding committee members in the first voter’s order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7" name="TextBox 66"/>
          <p:cNvSpPr txBox="1"/>
          <p:nvPr/>
        </p:nvSpPr>
        <p:spPr>
          <a:xfrm>
            <a:off x="457999" y="5381676"/>
            <a:ext cx="2309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4. </a:t>
            </a:r>
            <a:r>
              <a:rPr lang="pl-PL" b="1" dirty="0"/>
              <a:t>Single-Crossing Preferences </a:t>
            </a:r>
            <a:r>
              <a:rPr lang="pl-PL" dirty="0"/>
              <a:t>(e.g., arise in tax-related issues)</a:t>
            </a:r>
            <a:endParaRPr lang="pl-PL" sz="16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03" y="5386535"/>
            <a:ext cx="1854856" cy="126748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749623"/>
            <a:ext cx="402254" cy="8202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763767"/>
            <a:ext cx="418029" cy="70986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677007"/>
            <a:ext cx="418029" cy="79662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684966"/>
            <a:ext cx="481127" cy="7492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713363"/>
            <a:ext cx="378592" cy="733522"/>
          </a:xfrm>
          <a:prstGeom prst="rect">
            <a:avLst/>
          </a:prstGeom>
        </p:spPr>
      </p:pic>
      <p:cxnSp>
        <p:nvCxnSpPr>
          <p:cNvPr id="52" name="Straight Connector 51"/>
          <p:cNvCxnSpPr>
            <a:cxnSpLocks/>
          </p:cNvCxnSpPr>
          <p:nvPr/>
        </p:nvCxnSpPr>
        <p:spPr>
          <a:xfrm flipH="1">
            <a:off x="4945836" y="1584709"/>
            <a:ext cx="3867883" cy="2614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798620" y="725922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03245" y="1926947"/>
            <a:ext cx="3584355" cy="3914333"/>
          </a:xfrm>
          <a:prstGeom prst="rect">
            <a:avLst/>
          </a:prstGeom>
          <a:solidFill>
            <a:schemeClr val="accent6">
              <a:lumMod val="75000"/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824363" y="2891359"/>
            <a:ext cx="112763" cy="123021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34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444E-6 L -0.00052 0.118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76028" y="350109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540144" y="192694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5540144" y="2660483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5562642" y="433419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8" name="TextBox 97"/>
          <p:cNvSpPr txBox="1"/>
          <p:nvPr/>
        </p:nvSpPr>
        <p:spPr>
          <a:xfrm>
            <a:off x="5562642" y="506773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DP for Single-Crossing</a:t>
            </a:r>
            <a:endParaRPr lang="he-IL" dirty="0"/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567" y="3374115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1870574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1884718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1797958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1805917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1834314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109" y="2572288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2626739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5254" y="2598497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8406" y="2578223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3389" y="2606409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3438553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444" y="3379699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1088" y="343452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7436" y="3347971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843" y="4194398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679" y="4206804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7999" y="4233416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0365" y="4248629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6601" y="4204129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5822" y="4976393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091" y="5025071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436" y="5044659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3245" y="508466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0482" y="5030037"/>
            <a:ext cx="378592" cy="733522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27524" y="1161791"/>
            <a:ext cx="414129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/>
              <a:t>Main Idea</a:t>
            </a:r>
          </a:p>
          <a:p>
            <a:endParaRPr lang="pl-PL" dirty="0"/>
          </a:p>
          <a:p>
            <a:pPr marL="342900" indent="-342900">
              <a:buAutoNum type="arabicPeriod"/>
            </a:pPr>
            <a:r>
              <a:rPr lang="pl-PL" sz="2400" dirty="0"/>
              <a:t>Consider the preferences of the first voter</a:t>
            </a:r>
          </a:p>
          <a:p>
            <a:pPr marL="342900" indent="-342900">
              <a:buAutoNum type="arabicPeriod"/>
            </a:pPr>
            <a:endParaRPr lang="pl-PL" sz="2400" dirty="0"/>
          </a:p>
          <a:p>
            <a:pPr marL="342900" indent="-342900">
              <a:buAutoNum type="arabicPeriod"/>
            </a:pPr>
            <a:r>
              <a:rPr lang="pl-PL" sz="2400" dirty="0"/>
              <a:t>No looking back when adding committee members in the first voter’s order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7" name="TextBox 66"/>
          <p:cNvSpPr txBox="1"/>
          <p:nvPr/>
        </p:nvSpPr>
        <p:spPr>
          <a:xfrm>
            <a:off x="457999" y="5381676"/>
            <a:ext cx="2309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4. </a:t>
            </a:r>
            <a:r>
              <a:rPr lang="pl-PL" b="1" dirty="0"/>
              <a:t>Single-Crossing Preferences </a:t>
            </a:r>
            <a:r>
              <a:rPr lang="pl-PL" dirty="0"/>
              <a:t>(e.g., arise in tax-related issues)</a:t>
            </a:r>
            <a:endParaRPr lang="pl-PL" sz="16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03" y="5386535"/>
            <a:ext cx="1854856" cy="126748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749623"/>
            <a:ext cx="402254" cy="8202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763767"/>
            <a:ext cx="418029" cy="70986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677007"/>
            <a:ext cx="418029" cy="79662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684966"/>
            <a:ext cx="481127" cy="7492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713363"/>
            <a:ext cx="378592" cy="733522"/>
          </a:xfrm>
          <a:prstGeom prst="rect">
            <a:avLst/>
          </a:prstGeom>
        </p:spPr>
      </p:pic>
      <p:cxnSp>
        <p:nvCxnSpPr>
          <p:cNvPr id="52" name="Straight Connector 51"/>
          <p:cNvCxnSpPr>
            <a:cxnSpLocks/>
          </p:cNvCxnSpPr>
          <p:nvPr/>
        </p:nvCxnSpPr>
        <p:spPr>
          <a:xfrm flipH="1">
            <a:off x="4945836" y="1584709"/>
            <a:ext cx="3867883" cy="2614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798620" y="725922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03245" y="1926947"/>
            <a:ext cx="3584355" cy="1418715"/>
          </a:xfrm>
          <a:prstGeom prst="rect">
            <a:avLst/>
          </a:prstGeom>
          <a:solidFill>
            <a:schemeClr val="accent6">
              <a:lumMod val="75000"/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5" name="Oval 44"/>
          <p:cNvSpPr/>
          <p:nvPr/>
        </p:nvSpPr>
        <p:spPr>
          <a:xfrm>
            <a:off x="7240201" y="684966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104356" y="3351633"/>
            <a:ext cx="3584355" cy="2489647"/>
          </a:xfrm>
          <a:prstGeom prst="rect">
            <a:avLst/>
          </a:prstGeom>
          <a:solidFill>
            <a:srgbClr val="FF99FF">
              <a:alpha val="3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3" name="Oval 52"/>
          <p:cNvSpPr/>
          <p:nvPr/>
        </p:nvSpPr>
        <p:spPr>
          <a:xfrm>
            <a:off x="4823971" y="3686154"/>
            <a:ext cx="112763" cy="123021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686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6 L -5.55556E-7 0.247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76028" y="350109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540144" y="192694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5540144" y="2660483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5562642" y="433419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8" name="TextBox 97"/>
          <p:cNvSpPr txBox="1"/>
          <p:nvPr/>
        </p:nvSpPr>
        <p:spPr>
          <a:xfrm>
            <a:off x="5562642" y="506773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DP for Single-Crossing</a:t>
            </a:r>
            <a:endParaRPr lang="he-IL" dirty="0"/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567" y="3374115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1870574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1884718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1797958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1805917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1834314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109" y="2572288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2626739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5254" y="2598497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8406" y="2578223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3389" y="2606409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3438553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444" y="3379699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1088" y="343452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7436" y="3347971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843" y="4194398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679" y="4206804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7999" y="4233416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0365" y="4248629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6601" y="4204129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5822" y="4976393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091" y="5025071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436" y="5044659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3245" y="508466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0482" y="5030037"/>
            <a:ext cx="378592" cy="733522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27524" y="1161791"/>
            <a:ext cx="414129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/>
              <a:t>Main Idea</a:t>
            </a:r>
          </a:p>
          <a:p>
            <a:endParaRPr lang="pl-PL" dirty="0"/>
          </a:p>
          <a:p>
            <a:pPr marL="342900" indent="-342900">
              <a:buAutoNum type="arabicPeriod"/>
            </a:pPr>
            <a:r>
              <a:rPr lang="pl-PL" sz="2400" dirty="0"/>
              <a:t>Consider the preferences of the first voter</a:t>
            </a:r>
          </a:p>
          <a:p>
            <a:pPr marL="342900" indent="-342900">
              <a:buAutoNum type="arabicPeriod"/>
            </a:pPr>
            <a:endParaRPr lang="pl-PL" sz="2400" dirty="0"/>
          </a:p>
          <a:p>
            <a:pPr marL="342900" indent="-342900">
              <a:buAutoNum type="arabicPeriod"/>
            </a:pPr>
            <a:r>
              <a:rPr lang="pl-PL" sz="2400" dirty="0"/>
              <a:t>No looking back when adding committee members in the first voter’s order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7" name="TextBox 66"/>
          <p:cNvSpPr txBox="1"/>
          <p:nvPr/>
        </p:nvSpPr>
        <p:spPr>
          <a:xfrm>
            <a:off x="457999" y="5381676"/>
            <a:ext cx="2309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4. </a:t>
            </a:r>
            <a:r>
              <a:rPr lang="pl-PL" b="1" dirty="0"/>
              <a:t>Single-Crossing Preferences </a:t>
            </a:r>
            <a:r>
              <a:rPr lang="pl-PL" dirty="0"/>
              <a:t>(e.g., arise in tax-related issues)</a:t>
            </a:r>
            <a:endParaRPr lang="pl-PL" sz="16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03" y="5386535"/>
            <a:ext cx="1854856" cy="126748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749623"/>
            <a:ext cx="402254" cy="8202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763767"/>
            <a:ext cx="418029" cy="70986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677007"/>
            <a:ext cx="418029" cy="79662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684966"/>
            <a:ext cx="481127" cy="7492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713363"/>
            <a:ext cx="378592" cy="733522"/>
          </a:xfrm>
          <a:prstGeom prst="rect">
            <a:avLst/>
          </a:prstGeom>
        </p:spPr>
      </p:pic>
      <p:cxnSp>
        <p:nvCxnSpPr>
          <p:cNvPr id="52" name="Straight Connector 51"/>
          <p:cNvCxnSpPr>
            <a:cxnSpLocks/>
          </p:cNvCxnSpPr>
          <p:nvPr/>
        </p:nvCxnSpPr>
        <p:spPr>
          <a:xfrm flipH="1">
            <a:off x="4945836" y="1584709"/>
            <a:ext cx="3867883" cy="2614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798620" y="725922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03245" y="1926947"/>
            <a:ext cx="3584355" cy="1418715"/>
          </a:xfrm>
          <a:prstGeom prst="rect">
            <a:avLst/>
          </a:prstGeom>
          <a:solidFill>
            <a:schemeClr val="accent6">
              <a:lumMod val="75000"/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5" name="Oval 44"/>
          <p:cNvSpPr/>
          <p:nvPr/>
        </p:nvSpPr>
        <p:spPr>
          <a:xfrm>
            <a:off x="7240201" y="684966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104356" y="3351634"/>
            <a:ext cx="3584355" cy="1617614"/>
          </a:xfrm>
          <a:prstGeom prst="rect">
            <a:avLst/>
          </a:prstGeom>
          <a:solidFill>
            <a:srgbClr val="FF99FF">
              <a:alpha val="3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3" name="Oval 52"/>
          <p:cNvSpPr/>
          <p:nvPr/>
        </p:nvSpPr>
        <p:spPr>
          <a:xfrm>
            <a:off x="8031400" y="674391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09107" y="4960800"/>
            <a:ext cx="3584355" cy="896278"/>
          </a:xfrm>
          <a:prstGeom prst="rect">
            <a:avLst/>
          </a:prstGeom>
          <a:solidFill>
            <a:schemeClr val="tx2">
              <a:lumMod val="60000"/>
              <a:lumOff val="40000"/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5" name="Oval 54"/>
          <p:cNvSpPr/>
          <p:nvPr/>
        </p:nvSpPr>
        <p:spPr>
          <a:xfrm>
            <a:off x="4823971" y="5360122"/>
            <a:ext cx="112763" cy="123021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0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12"/>
          <p:cNvSpPr txBox="1"/>
          <p:nvPr/>
        </p:nvSpPr>
        <p:spPr>
          <a:xfrm>
            <a:off x="5576028" y="350109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5540144" y="1926947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80" name="TextBox 79"/>
          <p:cNvSpPr txBox="1"/>
          <p:nvPr/>
        </p:nvSpPr>
        <p:spPr>
          <a:xfrm>
            <a:off x="5540144" y="2660483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7" name="TextBox 96"/>
          <p:cNvSpPr txBox="1"/>
          <p:nvPr/>
        </p:nvSpPr>
        <p:spPr>
          <a:xfrm>
            <a:off x="5562642" y="433419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98" name="TextBox 97"/>
          <p:cNvSpPr txBox="1"/>
          <p:nvPr/>
        </p:nvSpPr>
        <p:spPr>
          <a:xfrm>
            <a:off x="5562642" y="506773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8000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Computing CC</a:t>
            </a:r>
            <a:r>
              <a:rPr lang="pl-PL" dirty="0"/>
              <a:t>: DP for Single-Crossing</a:t>
            </a:r>
            <a:endParaRPr lang="he-IL" dirty="0"/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567" y="3374115"/>
            <a:ext cx="402254" cy="82028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1870574"/>
            <a:ext cx="402254" cy="82028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1884718"/>
            <a:ext cx="418029" cy="70986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1797958"/>
            <a:ext cx="418029" cy="79662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1805917"/>
            <a:ext cx="481127" cy="74929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1834314"/>
            <a:ext cx="378592" cy="733522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109" y="2572288"/>
            <a:ext cx="402254" cy="82028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2626739"/>
            <a:ext cx="418029" cy="70986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5254" y="2598497"/>
            <a:ext cx="418029" cy="79662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8406" y="2578223"/>
            <a:ext cx="481127" cy="749296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3389" y="2606409"/>
            <a:ext cx="378592" cy="73352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25" y="3438553"/>
            <a:ext cx="418029" cy="70986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444" y="3379699"/>
            <a:ext cx="418029" cy="79662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1088" y="3434527"/>
            <a:ext cx="481127" cy="749296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7436" y="3347971"/>
            <a:ext cx="378592" cy="73352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843" y="4194398"/>
            <a:ext cx="402254" cy="82028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679" y="4206804"/>
            <a:ext cx="418029" cy="70986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7999" y="4233416"/>
            <a:ext cx="418029" cy="79662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0365" y="4248629"/>
            <a:ext cx="481127" cy="74929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6601" y="4204129"/>
            <a:ext cx="378592" cy="73352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5822" y="4976393"/>
            <a:ext cx="402254" cy="82028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091" y="5025071"/>
            <a:ext cx="418029" cy="70986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436" y="5044659"/>
            <a:ext cx="418029" cy="79662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3245" y="5084665"/>
            <a:ext cx="481127" cy="74929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0482" y="5030037"/>
            <a:ext cx="378592" cy="733522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27524" y="1161791"/>
            <a:ext cx="414129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/>
              <a:t>Main Idea</a:t>
            </a:r>
          </a:p>
          <a:p>
            <a:endParaRPr lang="pl-PL" dirty="0"/>
          </a:p>
          <a:p>
            <a:pPr marL="342900" indent="-342900">
              <a:buAutoNum type="arabicPeriod"/>
            </a:pPr>
            <a:r>
              <a:rPr lang="pl-PL" sz="2400" dirty="0"/>
              <a:t>Consider the preferences of the first voter</a:t>
            </a:r>
          </a:p>
          <a:p>
            <a:pPr marL="342900" indent="-342900">
              <a:buAutoNum type="arabicPeriod"/>
            </a:pPr>
            <a:endParaRPr lang="pl-PL" sz="2400" dirty="0"/>
          </a:p>
          <a:p>
            <a:pPr marL="342900" indent="-342900">
              <a:buAutoNum type="arabicPeriod"/>
            </a:pPr>
            <a:r>
              <a:rPr lang="pl-PL" sz="2400" dirty="0"/>
              <a:t>No looking back when adding committee members in the first voter’s order</a:t>
            </a:r>
          </a:p>
          <a:p>
            <a:pPr marL="342900" indent="-342900">
              <a:buAutoNum type="arabicPeriod"/>
            </a:pPr>
            <a:endParaRPr lang="pl-PL" sz="2400" dirty="0"/>
          </a:p>
          <a:p>
            <a:pPr marL="342900" indent="-342900">
              <a:buAutoNum type="arabicPeriod"/>
            </a:pPr>
            <a:r>
              <a:rPr lang="pl-PL" sz="2400" dirty="0"/>
              <a:t>DP similar to Knapsack</a:t>
            </a:r>
          </a:p>
        </p:txBody>
      </p:sp>
      <p:sp>
        <p:nvSpPr>
          <p:cNvPr id="3" name="AutoShape 2" descr="Image result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7" name="TextBox 66"/>
          <p:cNvSpPr txBox="1"/>
          <p:nvPr/>
        </p:nvSpPr>
        <p:spPr>
          <a:xfrm>
            <a:off x="457999" y="5381676"/>
            <a:ext cx="2309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4. </a:t>
            </a:r>
            <a:r>
              <a:rPr lang="pl-PL" b="1" dirty="0"/>
              <a:t>Single-Crossing Preferences </a:t>
            </a:r>
            <a:r>
              <a:rPr lang="pl-PL" dirty="0"/>
              <a:t>(e.g., arise in tax-related issues)</a:t>
            </a:r>
            <a:endParaRPr lang="pl-PL" sz="16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03" y="5386535"/>
            <a:ext cx="1854856" cy="126748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963" y="749623"/>
            <a:ext cx="402254" cy="8202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444" y="763767"/>
            <a:ext cx="418029" cy="70986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162" y="677007"/>
            <a:ext cx="418029" cy="79662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949" y="684966"/>
            <a:ext cx="481127" cy="7492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787" y="713363"/>
            <a:ext cx="378592" cy="733522"/>
          </a:xfrm>
          <a:prstGeom prst="rect">
            <a:avLst/>
          </a:prstGeom>
        </p:spPr>
      </p:pic>
      <p:cxnSp>
        <p:nvCxnSpPr>
          <p:cNvPr id="52" name="Straight Connector 51"/>
          <p:cNvCxnSpPr>
            <a:cxnSpLocks/>
          </p:cNvCxnSpPr>
          <p:nvPr/>
        </p:nvCxnSpPr>
        <p:spPr>
          <a:xfrm flipH="1">
            <a:off x="4945836" y="1584709"/>
            <a:ext cx="3867883" cy="2614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val 52"/>
          <p:cNvSpPr/>
          <p:nvPr/>
        </p:nvSpPr>
        <p:spPr>
          <a:xfrm>
            <a:off x="5798620" y="725922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03245" y="1926947"/>
            <a:ext cx="3584355" cy="1418715"/>
          </a:xfrm>
          <a:prstGeom prst="rect">
            <a:avLst/>
          </a:prstGeom>
          <a:solidFill>
            <a:schemeClr val="accent6">
              <a:lumMod val="75000"/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40201" y="684966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104356" y="3351634"/>
            <a:ext cx="3584355" cy="1617614"/>
          </a:xfrm>
          <a:prstGeom prst="rect">
            <a:avLst/>
          </a:prstGeom>
          <a:solidFill>
            <a:srgbClr val="FF99FF">
              <a:alpha val="3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7" name="Oval 56"/>
          <p:cNvSpPr/>
          <p:nvPr/>
        </p:nvSpPr>
        <p:spPr>
          <a:xfrm>
            <a:off x="8031400" y="674391"/>
            <a:ext cx="648133" cy="79662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5109107" y="4960800"/>
            <a:ext cx="3584355" cy="896278"/>
          </a:xfrm>
          <a:prstGeom prst="rect">
            <a:avLst/>
          </a:prstGeom>
          <a:solidFill>
            <a:schemeClr val="tx2">
              <a:lumMod val="60000"/>
              <a:lumOff val="40000"/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0" name="Oval 49"/>
          <p:cNvSpPr/>
          <p:nvPr/>
        </p:nvSpPr>
        <p:spPr>
          <a:xfrm>
            <a:off x="4823971" y="5360122"/>
            <a:ext cx="112763" cy="123021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93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dirty="0"/>
              <a:t>Restricted Domains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166" y="1293620"/>
            <a:ext cx="4491546" cy="11915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225" b="1" dirty="0"/>
          </a:p>
          <a:p>
            <a:pPr marL="0" indent="0">
              <a:buNone/>
            </a:pPr>
            <a:r>
              <a:rPr lang="en-US" dirty="0"/>
              <a:t>for example,</a:t>
            </a:r>
          </a:p>
          <a:p>
            <a:pPr marL="0" indent="0">
              <a:buNone/>
            </a:pPr>
            <a:r>
              <a:rPr lang="en-US" dirty="0"/>
              <a:t>   political left and right (single-peaked)</a:t>
            </a:r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564" y="563307"/>
            <a:ext cx="3178212" cy="192182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06459" y="2824249"/>
            <a:ext cx="7910693" cy="9233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l" rtl="0"/>
            <a:r>
              <a:rPr lang="en-US" sz="2100" dirty="0"/>
              <a:t>Theorem: </a:t>
            </a:r>
            <a:r>
              <a:rPr lang="en-US" sz="2100" dirty="0" err="1"/>
              <a:t>Borda</a:t>
            </a:r>
            <a:r>
              <a:rPr lang="en-US" sz="2100" dirty="0"/>
              <a:t>-CC is poly-time computable in single-peaked elections</a:t>
            </a:r>
          </a:p>
          <a:p>
            <a:pPr algn="l" rtl="0"/>
            <a:endParaRPr lang="en-US" sz="1200" dirty="0"/>
          </a:p>
          <a:p>
            <a:pPr algn="l" rtl="0"/>
            <a:r>
              <a:rPr lang="en-US" sz="2100" dirty="0"/>
              <a:t>Proof idea: Dynamic programming after ordering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0803" y="6198183"/>
            <a:ext cx="8782050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err="1"/>
              <a:t>Skowron</a:t>
            </a:r>
            <a:r>
              <a:rPr lang="en-US" sz="1400" dirty="0"/>
              <a:t>, Yu, </a:t>
            </a:r>
            <a:r>
              <a:rPr lang="en-US" sz="1400" dirty="0" err="1"/>
              <a:t>Faliszewski</a:t>
            </a:r>
            <a:r>
              <a:rPr lang="en-US" sz="1400" dirty="0"/>
              <a:t>, and </a:t>
            </a:r>
            <a:r>
              <a:rPr lang="en-US" sz="1400" dirty="0" err="1"/>
              <a:t>Elkind</a:t>
            </a:r>
            <a:r>
              <a:rPr lang="en-US" sz="1400" dirty="0"/>
              <a:t>: </a:t>
            </a:r>
            <a:r>
              <a:rPr lang="en-US" sz="1400" i="1" dirty="0"/>
              <a:t>The Complexity of Fully Proportional Representation for SC Electorates </a:t>
            </a:r>
            <a:r>
              <a:rPr lang="en-US" sz="1400" dirty="0"/>
              <a:t>(SAGT ‘13)</a:t>
            </a:r>
            <a:endParaRPr lang="he-IL" sz="1400" i="1" dirty="0"/>
          </a:p>
          <a:p>
            <a:r>
              <a:rPr lang="en-US" sz="1400" dirty="0" err="1"/>
              <a:t>Elkind</a:t>
            </a:r>
            <a:r>
              <a:rPr lang="en-US" sz="1400" dirty="0"/>
              <a:t>, </a:t>
            </a:r>
            <a:r>
              <a:rPr lang="en-US" sz="1400" dirty="0" err="1"/>
              <a:t>Lackner</a:t>
            </a:r>
            <a:r>
              <a:rPr lang="en-US" sz="1400" dirty="0"/>
              <a:t>, and Peters: </a:t>
            </a:r>
            <a:r>
              <a:rPr lang="en-US" sz="1400" i="1" dirty="0"/>
              <a:t>Preference Restrictions in Computational Social Choice: Recent Progress </a:t>
            </a:r>
            <a:r>
              <a:rPr lang="en-US" sz="1400" dirty="0"/>
              <a:t>(IJCAI ’16)</a:t>
            </a:r>
            <a:endParaRPr lang="en-US" sz="1400" i="1" dirty="0"/>
          </a:p>
        </p:txBody>
      </p:sp>
      <p:sp>
        <p:nvSpPr>
          <p:cNvPr id="6" name="Right Arrow 5"/>
          <p:cNvSpPr/>
          <p:nvPr/>
        </p:nvSpPr>
        <p:spPr>
          <a:xfrm>
            <a:off x="1726168" y="4233670"/>
            <a:ext cx="575131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show how this dynamic programming works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7" grpId="0" animBg="1"/>
    </p:bld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dirty="0"/>
              <a:t>Restricted Domains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982" y="1549143"/>
            <a:ext cx="4491546" cy="11915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225" b="1" dirty="0"/>
          </a:p>
          <a:p>
            <a:pPr marL="0" indent="0">
              <a:buNone/>
            </a:pPr>
            <a:r>
              <a:rPr lang="en-US" dirty="0"/>
              <a:t>for example,</a:t>
            </a:r>
          </a:p>
          <a:p>
            <a:pPr marL="0" indent="0">
              <a:buNone/>
            </a:pPr>
            <a:r>
              <a:rPr lang="en-US" dirty="0"/>
              <a:t>   taxation issues (single-crossing)</a:t>
            </a:r>
          </a:p>
          <a:p>
            <a:pPr marL="0" indent="0">
              <a:buNone/>
            </a:pPr>
            <a:endParaRPr lang="he-IL" dirty="0"/>
          </a:p>
        </p:txBody>
      </p:sp>
      <p:sp>
        <p:nvSpPr>
          <p:cNvPr id="16" name="TextBox 15"/>
          <p:cNvSpPr txBox="1"/>
          <p:nvPr/>
        </p:nvSpPr>
        <p:spPr>
          <a:xfrm>
            <a:off x="483333" y="3253316"/>
            <a:ext cx="8042375" cy="9233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l" rtl="0"/>
            <a:r>
              <a:rPr lang="en-US" sz="2100" dirty="0"/>
              <a:t>Theorem: </a:t>
            </a:r>
            <a:r>
              <a:rPr lang="en-US" sz="2100" dirty="0" err="1"/>
              <a:t>Borda</a:t>
            </a:r>
            <a:r>
              <a:rPr lang="en-US" sz="2100" dirty="0"/>
              <a:t>-CC is poly-time computable in single-crossing elections</a:t>
            </a:r>
          </a:p>
          <a:p>
            <a:pPr algn="l" rtl="0"/>
            <a:endParaRPr lang="en-US" sz="1200" dirty="0"/>
          </a:p>
          <a:p>
            <a:pPr algn="l" rtl="0"/>
            <a:r>
              <a:rPr lang="en-US" sz="2100" dirty="0"/>
              <a:t>Proof idea: Dynamic programming after ordering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116" y="1107546"/>
            <a:ext cx="2733675" cy="186801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3496" y="5936573"/>
            <a:ext cx="8782050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err="1"/>
              <a:t>Skowron</a:t>
            </a:r>
            <a:r>
              <a:rPr lang="en-US" sz="1400" dirty="0"/>
              <a:t>, Yu, </a:t>
            </a:r>
            <a:r>
              <a:rPr lang="en-US" sz="1400" dirty="0" err="1"/>
              <a:t>Faliszewski</a:t>
            </a:r>
            <a:r>
              <a:rPr lang="en-US" sz="1400" dirty="0"/>
              <a:t>, and </a:t>
            </a:r>
            <a:r>
              <a:rPr lang="en-US" sz="1400" dirty="0" err="1"/>
              <a:t>Elkind</a:t>
            </a:r>
            <a:r>
              <a:rPr lang="en-US" sz="1400" dirty="0"/>
              <a:t>: </a:t>
            </a:r>
            <a:r>
              <a:rPr lang="en-US" sz="1400" i="1" dirty="0"/>
              <a:t>The Complexity of Fully Proportional Representation for SC Electorates </a:t>
            </a:r>
            <a:r>
              <a:rPr lang="en-US" sz="1400" dirty="0"/>
              <a:t>(SAGT ‘13)</a:t>
            </a:r>
            <a:endParaRPr lang="he-IL" sz="1400" i="1" dirty="0"/>
          </a:p>
          <a:p>
            <a:r>
              <a:rPr lang="en-US" sz="1400" dirty="0" err="1"/>
              <a:t>Elkind</a:t>
            </a:r>
            <a:r>
              <a:rPr lang="en-US" sz="1400" dirty="0"/>
              <a:t>, </a:t>
            </a:r>
            <a:r>
              <a:rPr lang="en-US" sz="1400" dirty="0" err="1"/>
              <a:t>Lackner</a:t>
            </a:r>
            <a:r>
              <a:rPr lang="en-US" sz="1400" dirty="0"/>
              <a:t>, and Peters: </a:t>
            </a:r>
            <a:r>
              <a:rPr lang="en-US" sz="1400" i="1" dirty="0"/>
              <a:t>Preference Restrictions in Computational Social Choice: Recent Progress </a:t>
            </a:r>
            <a:r>
              <a:rPr lang="en-US" sz="1400" dirty="0"/>
              <a:t>(IJCAI ’16)</a:t>
            </a:r>
            <a:endParaRPr lang="en-US" sz="1400" i="1" dirty="0"/>
          </a:p>
        </p:txBody>
      </p:sp>
      <p:sp>
        <p:nvSpPr>
          <p:cNvPr id="9" name="Right Arrow 8"/>
          <p:cNvSpPr/>
          <p:nvPr/>
        </p:nvSpPr>
        <p:spPr>
          <a:xfrm>
            <a:off x="1726168" y="4317398"/>
            <a:ext cx="575131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show how this dynamic programming works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60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Trees and Cycles</a:t>
            </a:r>
            <a:endParaRPr lang="he-IL" dirty="0"/>
          </a:p>
        </p:txBody>
      </p:sp>
      <p:sp>
        <p:nvSpPr>
          <p:cNvPr id="3" name="Right Arrow 2"/>
          <p:cNvSpPr/>
          <p:nvPr/>
        </p:nvSpPr>
        <p:spPr>
          <a:xfrm>
            <a:off x="1726168" y="4233670"/>
            <a:ext cx="575131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55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Approximating </a:t>
            </a:r>
            <a:r>
              <a:rPr lang="el-GR" dirty="0"/>
              <a:t>β</a:t>
            </a:r>
            <a:r>
              <a:rPr lang="en-US" dirty="0"/>
              <a:t>-CC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104" y="1434065"/>
            <a:ext cx="6402129" cy="44623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1) A greedy algorithm (guarantees </a:t>
            </a:r>
            <a:r>
              <a:rPr lang="en-US" b="1" dirty="0"/>
              <a:t>1 – 1/e</a:t>
            </a:r>
            <a:r>
              <a:rPr lang="en-US" dirty="0"/>
              <a:t> satisfaction)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536" y="2589249"/>
            <a:ext cx="1892360" cy="1419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18053" y="2987899"/>
            <a:ext cx="23564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dirty="0"/>
              <a:t>Greedy CC</a:t>
            </a:r>
            <a:endParaRPr lang="he-IL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588104" y="4803389"/>
            <a:ext cx="7919082" cy="1938992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[LB16] T. </a:t>
            </a:r>
            <a:r>
              <a:rPr lang="en-US" sz="1600" dirty="0"/>
              <a:t>Lu and </a:t>
            </a:r>
            <a:r>
              <a:rPr lang="pl-PL" sz="1600" dirty="0"/>
              <a:t>C. </a:t>
            </a:r>
            <a:r>
              <a:rPr lang="en-US" sz="1600" dirty="0"/>
              <a:t>B</a:t>
            </a:r>
            <a:r>
              <a:rPr lang="pl-PL" sz="1600" dirty="0"/>
              <a:t>o</a:t>
            </a:r>
            <a:r>
              <a:rPr lang="en-US" sz="1600" dirty="0" err="1"/>
              <a:t>utilier</a:t>
            </a:r>
            <a:r>
              <a:rPr lang="en-US" sz="1600" dirty="0"/>
              <a:t>: Budgeted Social Choice: From Consensus to Personalized Decision Making</a:t>
            </a:r>
            <a:r>
              <a:rPr lang="pl-PL" sz="1600" dirty="0"/>
              <a:t>, IJCAI 2011</a:t>
            </a:r>
          </a:p>
          <a:p>
            <a:endParaRPr lang="pl-PL" sz="400" dirty="0"/>
          </a:p>
          <a:p>
            <a:r>
              <a:rPr lang="pl-PL" sz="1600" dirty="0"/>
              <a:t>[FSS15] P. </a:t>
            </a:r>
            <a:r>
              <a:rPr lang="en-US" sz="1600" dirty="0" err="1"/>
              <a:t>Faliszewski</a:t>
            </a:r>
            <a:r>
              <a:rPr lang="en-US" sz="1600" dirty="0"/>
              <a:t>, </a:t>
            </a:r>
            <a:r>
              <a:rPr lang="pl-PL" sz="1600" dirty="0"/>
              <a:t>P. </a:t>
            </a:r>
            <a:r>
              <a:rPr lang="en-US" sz="1600" dirty="0" err="1"/>
              <a:t>Skowron</a:t>
            </a:r>
            <a:r>
              <a:rPr lang="en-US" sz="1600" dirty="0"/>
              <a:t>, </a:t>
            </a:r>
            <a:r>
              <a:rPr lang="pl-PL" sz="1600" dirty="0"/>
              <a:t>A. </a:t>
            </a:r>
            <a:r>
              <a:rPr lang="en-US" sz="1600" dirty="0" err="1"/>
              <a:t>Slinko</a:t>
            </a:r>
            <a:r>
              <a:rPr lang="en-US" sz="1600" dirty="0"/>
              <a:t>: Achieving Fully Proportional Representation: Approximability Result</a:t>
            </a:r>
            <a:r>
              <a:rPr lang="pl-PL" sz="1600" dirty="0"/>
              <a:t>s, Artificial Intelligence 2015</a:t>
            </a:r>
          </a:p>
          <a:p>
            <a:endParaRPr lang="pl-PL" sz="400" dirty="0"/>
          </a:p>
          <a:p>
            <a:r>
              <a:rPr lang="pl-PL" sz="1600" dirty="0"/>
              <a:t>[EFL+17] </a:t>
            </a:r>
            <a:r>
              <a:rPr lang="en-US" sz="1600" dirty="0"/>
              <a:t>E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Elkind</a:t>
            </a:r>
            <a:r>
              <a:rPr lang="en-US" sz="1600" dirty="0"/>
              <a:t>, P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Faliszewski</a:t>
            </a:r>
            <a:r>
              <a:rPr lang="en-US" sz="1600" dirty="0"/>
              <a:t>, J</a:t>
            </a:r>
            <a:r>
              <a:rPr lang="pl-PL" sz="1600" dirty="0"/>
              <a:t>.</a:t>
            </a:r>
            <a:r>
              <a:rPr lang="en-US" sz="1600" dirty="0"/>
              <a:t>-F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Laslier</a:t>
            </a:r>
            <a:r>
              <a:rPr lang="en-US" sz="1600" dirty="0"/>
              <a:t>, P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Skowron</a:t>
            </a:r>
            <a:r>
              <a:rPr lang="en-US" sz="1600" dirty="0"/>
              <a:t>, A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Slinko</a:t>
            </a:r>
            <a:r>
              <a:rPr lang="en-US" sz="1600" dirty="0"/>
              <a:t>, N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Talmon</a:t>
            </a:r>
            <a:r>
              <a:rPr lang="en-US" sz="1600" dirty="0"/>
              <a:t>:</a:t>
            </a:r>
            <a:r>
              <a:rPr lang="pl-PL" sz="1600" dirty="0"/>
              <a:t> </a:t>
            </a:r>
            <a:r>
              <a:rPr lang="en-US" sz="1600" dirty="0"/>
              <a:t>What Do </a:t>
            </a:r>
            <a:r>
              <a:rPr lang="en-US" sz="1600" dirty="0" err="1"/>
              <a:t>Multiwinner</a:t>
            </a:r>
            <a:r>
              <a:rPr lang="en-US" sz="1600" dirty="0"/>
              <a:t> Voting Rules Do? An Experiment Over the Two-Dimensional Euclidean Domain. AAAI 2017: 494-501</a:t>
            </a:r>
          </a:p>
        </p:txBody>
      </p:sp>
    </p:spTree>
    <p:extLst>
      <p:ext uri="{BB962C8B-B14F-4D97-AF65-F5344CB8AC3E}">
        <p14:creationId xmlns:p14="http://schemas.microsoft.com/office/powerpoint/2010/main" val="73383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7" grpId="0" animBg="1"/>
    </p:bld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Greedy</a:t>
            </a:r>
            <a:r>
              <a:rPr lang="pl-PL" dirty="0"/>
              <a:t> CC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714301" y="1426646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1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4714301" y="4350437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5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4714301" y="2147478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2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4714301" y="2889646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3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4714301" y="4971509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6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14301" y="3658089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4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472" y="1414854"/>
            <a:ext cx="3293269" cy="4348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pole tekstowe 22"/>
          <p:cNvSpPr txBox="1"/>
          <p:nvPr/>
        </p:nvSpPr>
        <p:spPr>
          <a:xfrm>
            <a:off x="5465629" y="1055026"/>
            <a:ext cx="2938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4           3           2          1         0</a:t>
            </a:r>
          </a:p>
        </p:txBody>
      </p:sp>
      <p:sp>
        <p:nvSpPr>
          <p:cNvPr id="25" name="Symbol zastępczy zawartości 2"/>
          <p:cNvSpPr>
            <a:spLocks noGrp="1"/>
          </p:cNvSpPr>
          <p:nvPr>
            <p:ph idx="1"/>
          </p:nvPr>
        </p:nvSpPr>
        <p:spPr>
          <a:xfrm>
            <a:off x="272954" y="1204291"/>
            <a:ext cx="4817661" cy="5319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1800" b="1" dirty="0"/>
              <a:t>Input:</a:t>
            </a:r>
            <a:br>
              <a:rPr lang="pl-PL" sz="1800" b="1" dirty="0"/>
            </a:br>
            <a:r>
              <a:rPr lang="pl-PL" sz="1800" dirty="0"/>
              <a:t>    E = (C,V)  — </a:t>
            </a:r>
            <a:r>
              <a:rPr lang="pl-PL" sz="1800" dirty="0" err="1"/>
              <a:t>an</a:t>
            </a:r>
            <a:r>
              <a:rPr lang="pl-PL" sz="1800" dirty="0"/>
              <a:t> </a:t>
            </a:r>
            <a:r>
              <a:rPr lang="pl-PL" sz="1800" dirty="0" err="1"/>
              <a:t>election</a:t>
            </a:r>
            <a:endParaRPr lang="pl-PL" sz="1800" dirty="0"/>
          </a:p>
          <a:p>
            <a:pPr marL="0" indent="0">
              <a:buNone/>
            </a:pPr>
            <a:r>
              <a:rPr lang="pl-PL" sz="1800" dirty="0"/>
              <a:t>    k               — size of the committee</a:t>
            </a:r>
          </a:p>
          <a:p>
            <a:pPr marL="0" indent="0">
              <a:buNone/>
            </a:pPr>
            <a:endParaRPr lang="pl-PL" sz="800" dirty="0"/>
          </a:p>
          <a:p>
            <a:pPr marL="0" indent="0">
              <a:buNone/>
            </a:pPr>
            <a:r>
              <a:rPr lang="pl-PL" sz="1800" b="1" dirty="0" err="1"/>
              <a:t>Algorithm</a:t>
            </a:r>
            <a:r>
              <a:rPr lang="pl-PL" sz="1800" b="1" dirty="0"/>
              <a:t>:</a:t>
            </a:r>
          </a:p>
          <a:p>
            <a:pPr marL="0" indent="0">
              <a:buNone/>
            </a:pPr>
            <a:endParaRPr lang="pl-PL" sz="1800" b="1" dirty="0"/>
          </a:p>
          <a:p>
            <a:pPr marL="0" indent="0">
              <a:buNone/>
            </a:pPr>
            <a:r>
              <a:rPr lang="pl-PL" sz="1800" b="1" dirty="0"/>
              <a:t>for</a:t>
            </a:r>
            <a:r>
              <a:rPr lang="pl-PL" sz="1800" dirty="0"/>
              <a:t> </a:t>
            </a:r>
            <a:r>
              <a:rPr lang="pl-PL" sz="1800" i="1" dirty="0"/>
              <a:t>i</a:t>
            </a:r>
            <a:r>
              <a:rPr lang="pl-PL" sz="1800" dirty="0"/>
              <a:t> = 1 </a:t>
            </a:r>
            <a:r>
              <a:rPr lang="pl-PL" sz="1800" b="1" dirty="0"/>
              <a:t>to</a:t>
            </a:r>
            <a:r>
              <a:rPr lang="pl-PL" sz="1800" dirty="0"/>
              <a:t> </a:t>
            </a:r>
            <a:r>
              <a:rPr lang="pl-PL" sz="1800" i="1" dirty="0"/>
              <a:t>k</a:t>
            </a:r>
            <a:r>
              <a:rPr lang="pl-PL" sz="1800" dirty="0"/>
              <a:t> </a:t>
            </a:r>
            <a:r>
              <a:rPr lang="pl-PL" sz="1800" b="1" dirty="0"/>
              <a:t>do</a:t>
            </a:r>
            <a:r>
              <a:rPr lang="pl-PL" sz="1800" dirty="0"/>
              <a:t>:</a:t>
            </a:r>
          </a:p>
          <a:p>
            <a:pPr marL="0" indent="0">
              <a:buNone/>
            </a:pPr>
            <a:r>
              <a:rPr lang="pl-PL" sz="1800" dirty="0"/>
              <a:t>    </a:t>
            </a:r>
            <a:r>
              <a:rPr lang="pl-PL" sz="1800" dirty="0" err="1"/>
              <a:t>pick</a:t>
            </a:r>
            <a:r>
              <a:rPr lang="pl-PL" sz="1800" dirty="0"/>
              <a:t> a </a:t>
            </a:r>
            <a:r>
              <a:rPr lang="pl-PL" sz="1800" dirty="0" err="1"/>
              <a:t>candidate</a:t>
            </a:r>
            <a:r>
              <a:rPr lang="pl-PL" sz="1800" dirty="0"/>
              <a:t> c </a:t>
            </a:r>
            <a:r>
              <a:rPr lang="pl-PL" sz="1800" dirty="0" err="1"/>
              <a:t>that</a:t>
            </a:r>
            <a:r>
              <a:rPr lang="pl-PL" sz="1800" dirty="0"/>
              <a:t> </a:t>
            </a:r>
            <a:r>
              <a:rPr lang="pl-PL" sz="1800" dirty="0" err="1"/>
              <a:t>increases</a:t>
            </a:r>
            <a:r>
              <a:rPr lang="pl-PL" sz="1800" dirty="0"/>
              <a:t/>
            </a:r>
            <a:br>
              <a:rPr lang="pl-PL" sz="1800" dirty="0"/>
            </a:br>
            <a:r>
              <a:rPr lang="pl-PL" sz="1800" dirty="0"/>
              <a:t>    the </a:t>
            </a:r>
            <a:r>
              <a:rPr lang="pl-PL" sz="1800" dirty="0" err="1"/>
              <a:t>score</a:t>
            </a:r>
            <a:r>
              <a:rPr lang="pl-PL" sz="1800" dirty="0"/>
              <a:t> of the </a:t>
            </a:r>
            <a:r>
              <a:rPr lang="pl-PL" sz="1800" dirty="0" err="1"/>
              <a:t>assignment</a:t>
            </a:r>
            <a:r>
              <a:rPr lang="pl-PL" sz="1800" dirty="0"/>
              <a:t> most</a:t>
            </a:r>
            <a:br>
              <a:rPr lang="pl-PL" sz="1800" dirty="0"/>
            </a:br>
            <a:r>
              <a:rPr lang="pl-PL" sz="800" dirty="0">
                <a:sym typeface="Wingdings" panose="05000000000000000000" pitchFamily="2" charset="2"/>
              </a:rPr>
              <a:t/>
            </a:r>
            <a:br>
              <a:rPr lang="pl-PL" sz="800" dirty="0">
                <a:sym typeface="Wingdings" panose="05000000000000000000" pitchFamily="2" charset="2"/>
              </a:rPr>
            </a:br>
            <a:r>
              <a:rPr lang="pl-PL" sz="1800" b="1" dirty="0">
                <a:sym typeface="Wingdings" panose="05000000000000000000" pitchFamily="2" charset="2"/>
              </a:rPr>
              <a:t>return</a:t>
            </a:r>
            <a:r>
              <a:rPr lang="pl-PL" sz="1800" dirty="0">
                <a:sym typeface="Wingdings" panose="05000000000000000000" pitchFamily="2" charset="2"/>
              </a:rPr>
              <a:t> the </a:t>
            </a:r>
            <a:r>
              <a:rPr lang="pl-PL" sz="1800" dirty="0" err="1">
                <a:sym typeface="Wingdings" panose="05000000000000000000" pitchFamily="2" charset="2"/>
              </a:rPr>
              <a:t>computed</a:t>
            </a:r>
            <a:r>
              <a:rPr lang="pl-PL" sz="1800" dirty="0">
                <a:sym typeface="Wingdings" panose="05000000000000000000" pitchFamily="2" charset="2"/>
              </a:rPr>
              <a:t> </a:t>
            </a:r>
            <a:r>
              <a:rPr lang="pl-PL" sz="1800" dirty="0" err="1">
                <a:sym typeface="Wingdings" panose="05000000000000000000" pitchFamily="2" charset="2"/>
              </a:rPr>
              <a:t>assignment</a:t>
            </a:r>
            <a:endParaRPr lang="pl-PL" sz="1800" dirty="0"/>
          </a:p>
        </p:txBody>
      </p:sp>
      <p:sp>
        <p:nvSpPr>
          <p:cNvPr id="29" name="Dowolny kształt 28"/>
          <p:cNvSpPr/>
          <p:nvPr/>
        </p:nvSpPr>
        <p:spPr>
          <a:xfrm>
            <a:off x="5289281" y="1088587"/>
            <a:ext cx="3313772" cy="4914950"/>
          </a:xfrm>
          <a:custGeom>
            <a:avLst/>
            <a:gdLst>
              <a:gd name="connsiteX0" fmla="*/ 54270 w 4819317"/>
              <a:gd name="connsiteY0" fmla="*/ 481607 h 5506747"/>
              <a:gd name="connsiteX1" fmla="*/ 125522 w 4819317"/>
              <a:gd name="connsiteY1" fmla="*/ 1265378 h 5506747"/>
              <a:gd name="connsiteX2" fmla="*/ 909294 w 4819317"/>
              <a:gd name="connsiteY2" fmla="*/ 1348505 h 5506747"/>
              <a:gd name="connsiteX3" fmla="*/ 1384307 w 4819317"/>
              <a:gd name="connsiteY3" fmla="*/ 1538511 h 5506747"/>
              <a:gd name="connsiteX4" fmla="*/ 1503060 w 4819317"/>
              <a:gd name="connsiteY4" fmla="*/ 2512287 h 5506747"/>
              <a:gd name="connsiteX5" fmla="*/ 1586187 w 4819317"/>
              <a:gd name="connsiteY5" fmla="*/ 2797295 h 5506747"/>
              <a:gd name="connsiteX6" fmla="*/ 2049325 w 4819317"/>
              <a:gd name="connsiteY6" fmla="*/ 2987300 h 5506747"/>
              <a:gd name="connsiteX7" fmla="*/ 2144327 w 4819317"/>
              <a:gd name="connsiteY7" fmla="*/ 3438563 h 5506747"/>
              <a:gd name="connsiteX8" fmla="*/ 1609938 w 4819317"/>
              <a:gd name="connsiteY8" fmla="*/ 3652318 h 5506747"/>
              <a:gd name="connsiteX9" fmla="*/ 1396182 w 4819317"/>
              <a:gd name="connsiteY9" fmla="*/ 4210459 h 5506747"/>
              <a:gd name="connsiteX10" fmla="*/ 268026 w 4819317"/>
              <a:gd name="connsiteY10" fmla="*/ 4293586 h 5506747"/>
              <a:gd name="connsiteX11" fmla="*/ 78021 w 4819317"/>
              <a:gd name="connsiteY11" fmla="*/ 5089233 h 5506747"/>
              <a:gd name="connsiteX12" fmla="*/ 434281 w 4819317"/>
              <a:gd name="connsiteY12" fmla="*/ 5243612 h 5506747"/>
              <a:gd name="connsiteX13" fmla="*/ 4341263 w 4819317"/>
              <a:gd name="connsiteY13" fmla="*/ 5112983 h 5506747"/>
              <a:gd name="connsiteX14" fmla="*/ 4329387 w 4819317"/>
              <a:gd name="connsiteY14" fmla="*/ 445981 h 5506747"/>
              <a:gd name="connsiteX15" fmla="*/ 493657 w 4819317"/>
              <a:gd name="connsiteY15" fmla="*/ 196599 h 5506747"/>
              <a:gd name="connsiteX16" fmla="*/ 54270 w 4819317"/>
              <a:gd name="connsiteY16" fmla="*/ 481607 h 5506747"/>
              <a:gd name="connsiteX0" fmla="*/ 42599 w 4781704"/>
              <a:gd name="connsiteY0" fmla="*/ 481607 h 5511408"/>
              <a:gd name="connsiteX1" fmla="*/ 113851 w 4781704"/>
              <a:gd name="connsiteY1" fmla="*/ 1265378 h 5511408"/>
              <a:gd name="connsiteX2" fmla="*/ 897623 w 4781704"/>
              <a:gd name="connsiteY2" fmla="*/ 1348505 h 5511408"/>
              <a:gd name="connsiteX3" fmla="*/ 1372636 w 4781704"/>
              <a:gd name="connsiteY3" fmla="*/ 1538511 h 5511408"/>
              <a:gd name="connsiteX4" fmla="*/ 1491389 w 4781704"/>
              <a:gd name="connsiteY4" fmla="*/ 2512287 h 5511408"/>
              <a:gd name="connsiteX5" fmla="*/ 1574516 w 4781704"/>
              <a:gd name="connsiteY5" fmla="*/ 2797295 h 5511408"/>
              <a:gd name="connsiteX6" fmla="*/ 2037654 w 4781704"/>
              <a:gd name="connsiteY6" fmla="*/ 2987300 h 5511408"/>
              <a:gd name="connsiteX7" fmla="*/ 2132656 w 4781704"/>
              <a:gd name="connsiteY7" fmla="*/ 3438563 h 5511408"/>
              <a:gd name="connsiteX8" fmla="*/ 1598267 w 4781704"/>
              <a:gd name="connsiteY8" fmla="*/ 3652318 h 5511408"/>
              <a:gd name="connsiteX9" fmla="*/ 1384511 w 4781704"/>
              <a:gd name="connsiteY9" fmla="*/ 4210459 h 5511408"/>
              <a:gd name="connsiteX10" fmla="*/ 256355 w 4781704"/>
              <a:gd name="connsiteY10" fmla="*/ 4293586 h 5511408"/>
              <a:gd name="connsiteX11" fmla="*/ 66350 w 4781704"/>
              <a:gd name="connsiteY11" fmla="*/ 5089233 h 5511408"/>
              <a:gd name="connsiteX12" fmla="*/ 838247 w 4781704"/>
              <a:gd name="connsiteY12" fmla="*/ 5255487 h 5511408"/>
              <a:gd name="connsiteX13" fmla="*/ 4329592 w 4781704"/>
              <a:gd name="connsiteY13" fmla="*/ 5112983 h 5511408"/>
              <a:gd name="connsiteX14" fmla="*/ 4317716 w 4781704"/>
              <a:gd name="connsiteY14" fmla="*/ 445981 h 5511408"/>
              <a:gd name="connsiteX15" fmla="*/ 481986 w 4781704"/>
              <a:gd name="connsiteY15" fmla="*/ 196599 h 5511408"/>
              <a:gd name="connsiteX16" fmla="*/ 42599 w 4781704"/>
              <a:gd name="connsiteY16" fmla="*/ 481607 h 5511408"/>
              <a:gd name="connsiteX0" fmla="*/ 42599 w 4681219"/>
              <a:gd name="connsiteY0" fmla="*/ 325342 h 5190225"/>
              <a:gd name="connsiteX1" fmla="*/ 113851 w 4681219"/>
              <a:gd name="connsiteY1" fmla="*/ 1109113 h 5190225"/>
              <a:gd name="connsiteX2" fmla="*/ 897623 w 4681219"/>
              <a:gd name="connsiteY2" fmla="*/ 1192240 h 5190225"/>
              <a:gd name="connsiteX3" fmla="*/ 1372636 w 4681219"/>
              <a:gd name="connsiteY3" fmla="*/ 1382246 h 5190225"/>
              <a:gd name="connsiteX4" fmla="*/ 1491389 w 4681219"/>
              <a:gd name="connsiteY4" fmla="*/ 2356022 h 5190225"/>
              <a:gd name="connsiteX5" fmla="*/ 1574516 w 4681219"/>
              <a:gd name="connsiteY5" fmla="*/ 2641030 h 5190225"/>
              <a:gd name="connsiteX6" fmla="*/ 2037654 w 4681219"/>
              <a:gd name="connsiteY6" fmla="*/ 2831035 h 5190225"/>
              <a:gd name="connsiteX7" fmla="*/ 2132656 w 4681219"/>
              <a:gd name="connsiteY7" fmla="*/ 3282298 h 5190225"/>
              <a:gd name="connsiteX8" fmla="*/ 1598267 w 4681219"/>
              <a:gd name="connsiteY8" fmla="*/ 3496053 h 5190225"/>
              <a:gd name="connsiteX9" fmla="*/ 1384511 w 4681219"/>
              <a:gd name="connsiteY9" fmla="*/ 4054194 h 5190225"/>
              <a:gd name="connsiteX10" fmla="*/ 256355 w 4681219"/>
              <a:gd name="connsiteY10" fmla="*/ 4137321 h 5190225"/>
              <a:gd name="connsiteX11" fmla="*/ 66350 w 4681219"/>
              <a:gd name="connsiteY11" fmla="*/ 4932968 h 5190225"/>
              <a:gd name="connsiteX12" fmla="*/ 838247 w 4681219"/>
              <a:gd name="connsiteY12" fmla="*/ 5099222 h 5190225"/>
              <a:gd name="connsiteX13" fmla="*/ 4329592 w 4681219"/>
              <a:gd name="connsiteY13" fmla="*/ 4956718 h 5190225"/>
              <a:gd name="connsiteX14" fmla="*/ 4472094 w 4681219"/>
              <a:gd name="connsiteY14" fmla="*/ 2581652 h 5190225"/>
              <a:gd name="connsiteX15" fmla="*/ 4317716 w 4681219"/>
              <a:gd name="connsiteY15" fmla="*/ 289716 h 5190225"/>
              <a:gd name="connsiteX16" fmla="*/ 481986 w 4681219"/>
              <a:gd name="connsiteY16" fmla="*/ 40334 h 5190225"/>
              <a:gd name="connsiteX17" fmla="*/ 42599 w 4681219"/>
              <a:gd name="connsiteY17" fmla="*/ 325342 h 5190225"/>
              <a:gd name="connsiteX0" fmla="*/ 42599 w 4641981"/>
              <a:gd name="connsiteY0" fmla="*/ 384053 h 5248936"/>
              <a:gd name="connsiteX1" fmla="*/ 113851 w 4641981"/>
              <a:gd name="connsiteY1" fmla="*/ 1167824 h 5248936"/>
              <a:gd name="connsiteX2" fmla="*/ 897623 w 4641981"/>
              <a:gd name="connsiteY2" fmla="*/ 1250951 h 5248936"/>
              <a:gd name="connsiteX3" fmla="*/ 1372636 w 4641981"/>
              <a:gd name="connsiteY3" fmla="*/ 1440957 h 5248936"/>
              <a:gd name="connsiteX4" fmla="*/ 1491389 w 4641981"/>
              <a:gd name="connsiteY4" fmla="*/ 2414733 h 5248936"/>
              <a:gd name="connsiteX5" fmla="*/ 1574516 w 4641981"/>
              <a:gd name="connsiteY5" fmla="*/ 2699741 h 5248936"/>
              <a:gd name="connsiteX6" fmla="*/ 2037654 w 4641981"/>
              <a:gd name="connsiteY6" fmla="*/ 2889746 h 5248936"/>
              <a:gd name="connsiteX7" fmla="*/ 2132656 w 4641981"/>
              <a:gd name="connsiteY7" fmla="*/ 3341009 h 5248936"/>
              <a:gd name="connsiteX8" fmla="*/ 1598267 w 4641981"/>
              <a:gd name="connsiteY8" fmla="*/ 3554764 h 5248936"/>
              <a:gd name="connsiteX9" fmla="*/ 1384511 w 4641981"/>
              <a:gd name="connsiteY9" fmla="*/ 4112905 h 5248936"/>
              <a:gd name="connsiteX10" fmla="*/ 256355 w 4641981"/>
              <a:gd name="connsiteY10" fmla="*/ 4196032 h 5248936"/>
              <a:gd name="connsiteX11" fmla="*/ 66350 w 4641981"/>
              <a:gd name="connsiteY11" fmla="*/ 4991679 h 5248936"/>
              <a:gd name="connsiteX12" fmla="*/ 838247 w 4641981"/>
              <a:gd name="connsiteY12" fmla="*/ 5157933 h 5248936"/>
              <a:gd name="connsiteX13" fmla="*/ 4329592 w 4641981"/>
              <a:gd name="connsiteY13" fmla="*/ 5015429 h 5248936"/>
              <a:gd name="connsiteX14" fmla="*/ 4472094 w 4641981"/>
              <a:gd name="connsiteY14" fmla="*/ 2640363 h 5248936"/>
              <a:gd name="connsiteX15" fmla="*/ 3961456 w 4641981"/>
              <a:gd name="connsiteY15" fmla="*/ 241549 h 5248936"/>
              <a:gd name="connsiteX16" fmla="*/ 481986 w 4641981"/>
              <a:gd name="connsiteY16" fmla="*/ 99045 h 5248936"/>
              <a:gd name="connsiteX17" fmla="*/ 42599 w 4641981"/>
              <a:gd name="connsiteY17" fmla="*/ 384053 h 5248936"/>
              <a:gd name="connsiteX0" fmla="*/ 42599 w 4498630"/>
              <a:gd name="connsiteY0" fmla="*/ 384053 h 5215513"/>
              <a:gd name="connsiteX1" fmla="*/ 113851 w 4498630"/>
              <a:gd name="connsiteY1" fmla="*/ 1167824 h 5215513"/>
              <a:gd name="connsiteX2" fmla="*/ 897623 w 4498630"/>
              <a:gd name="connsiteY2" fmla="*/ 1250951 h 5215513"/>
              <a:gd name="connsiteX3" fmla="*/ 1372636 w 4498630"/>
              <a:gd name="connsiteY3" fmla="*/ 1440957 h 5215513"/>
              <a:gd name="connsiteX4" fmla="*/ 1491389 w 4498630"/>
              <a:gd name="connsiteY4" fmla="*/ 2414733 h 5215513"/>
              <a:gd name="connsiteX5" fmla="*/ 1574516 w 4498630"/>
              <a:gd name="connsiteY5" fmla="*/ 2699741 h 5215513"/>
              <a:gd name="connsiteX6" fmla="*/ 2037654 w 4498630"/>
              <a:gd name="connsiteY6" fmla="*/ 2889746 h 5215513"/>
              <a:gd name="connsiteX7" fmla="*/ 2132656 w 4498630"/>
              <a:gd name="connsiteY7" fmla="*/ 3341009 h 5215513"/>
              <a:gd name="connsiteX8" fmla="*/ 1598267 w 4498630"/>
              <a:gd name="connsiteY8" fmla="*/ 3554764 h 5215513"/>
              <a:gd name="connsiteX9" fmla="*/ 1384511 w 4498630"/>
              <a:gd name="connsiteY9" fmla="*/ 4112905 h 5215513"/>
              <a:gd name="connsiteX10" fmla="*/ 256355 w 4498630"/>
              <a:gd name="connsiteY10" fmla="*/ 4196032 h 5215513"/>
              <a:gd name="connsiteX11" fmla="*/ 66350 w 4498630"/>
              <a:gd name="connsiteY11" fmla="*/ 4991679 h 5215513"/>
              <a:gd name="connsiteX12" fmla="*/ 838247 w 4498630"/>
              <a:gd name="connsiteY12" fmla="*/ 5157933 h 5215513"/>
              <a:gd name="connsiteX13" fmla="*/ 4032708 w 4498630"/>
              <a:gd name="connsiteY13" fmla="*/ 5098556 h 5215513"/>
              <a:gd name="connsiteX14" fmla="*/ 4329592 w 4498630"/>
              <a:gd name="connsiteY14" fmla="*/ 5015429 h 5215513"/>
              <a:gd name="connsiteX15" fmla="*/ 4472094 w 4498630"/>
              <a:gd name="connsiteY15" fmla="*/ 2640363 h 5215513"/>
              <a:gd name="connsiteX16" fmla="*/ 3961456 w 4498630"/>
              <a:gd name="connsiteY16" fmla="*/ 241549 h 5215513"/>
              <a:gd name="connsiteX17" fmla="*/ 481986 w 4498630"/>
              <a:gd name="connsiteY17" fmla="*/ 99045 h 5215513"/>
              <a:gd name="connsiteX18" fmla="*/ 42599 w 4498630"/>
              <a:gd name="connsiteY18" fmla="*/ 384053 h 5215513"/>
              <a:gd name="connsiteX0" fmla="*/ 42599 w 4498630"/>
              <a:gd name="connsiteY0" fmla="*/ 384053 h 5210914"/>
              <a:gd name="connsiteX1" fmla="*/ 113851 w 4498630"/>
              <a:gd name="connsiteY1" fmla="*/ 1167824 h 5210914"/>
              <a:gd name="connsiteX2" fmla="*/ 897623 w 4498630"/>
              <a:gd name="connsiteY2" fmla="*/ 1250951 h 5210914"/>
              <a:gd name="connsiteX3" fmla="*/ 1372636 w 4498630"/>
              <a:gd name="connsiteY3" fmla="*/ 1440957 h 5210914"/>
              <a:gd name="connsiteX4" fmla="*/ 1491389 w 4498630"/>
              <a:gd name="connsiteY4" fmla="*/ 2414733 h 5210914"/>
              <a:gd name="connsiteX5" fmla="*/ 1574516 w 4498630"/>
              <a:gd name="connsiteY5" fmla="*/ 2699741 h 5210914"/>
              <a:gd name="connsiteX6" fmla="*/ 2037654 w 4498630"/>
              <a:gd name="connsiteY6" fmla="*/ 2889746 h 5210914"/>
              <a:gd name="connsiteX7" fmla="*/ 2132656 w 4498630"/>
              <a:gd name="connsiteY7" fmla="*/ 3341009 h 5210914"/>
              <a:gd name="connsiteX8" fmla="*/ 1598267 w 4498630"/>
              <a:gd name="connsiteY8" fmla="*/ 3554764 h 5210914"/>
              <a:gd name="connsiteX9" fmla="*/ 1384511 w 4498630"/>
              <a:gd name="connsiteY9" fmla="*/ 4112905 h 5210914"/>
              <a:gd name="connsiteX10" fmla="*/ 256355 w 4498630"/>
              <a:gd name="connsiteY10" fmla="*/ 4196032 h 5210914"/>
              <a:gd name="connsiteX11" fmla="*/ 66350 w 4498630"/>
              <a:gd name="connsiteY11" fmla="*/ 4991679 h 5210914"/>
              <a:gd name="connsiteX12" fmla="*/ 838247 w 4498630"/>
              <a:gd name="connsiteY12" fmla="*/ 5157933 h 5210914"/>
              <a:gd name="connsiteX13" fmla="*/ 4032708 w 4498630"/>
              <a:gd name="connsiteY13" fmla="*/ 5098556 h 5210914"/>
              <a:gd name="connsiteX14" fmla="*/ 4329592 w 4498630"/>
              <a:gd name="connsiteY14" fmla="*/ 5015429 h 5210914"/>
              <a:gd name="connsiteX15" fmla="*/ 4472094 w 4498630"/>
              <a:gd name="connsiteY15" fmla="*/ 2640363 h 5210914"/>
              <a:gd name="connsiteX16" fmla="*/ 3961456 w 4498630"/>
              <a:gd name="connsiteY16" fmla="*/ 241549 h 5210914"/>
              <a:gd name="connsiteX17" fmla="*/ 481986 w 4498630"/>
              <a:gd name="connsiteY17" fmla="*/ 99045 h 5210914"/>
              <a:gd name="connsiteX18" fmla="*/ 42599 w 4498630"/>
              <a:gd name="connsiteY18" fmla="*/ 384053 h 5210914"/>
              <a:gd name="connsiteX0" fmla="*/ 42599 w 4498630"/>
              <a:gd name="connsiteY0" fmla="*/ 384053 h 5157933"/>
              <a:gd name="connsiteX1" fmla="*/ 113851 w 4498630"/>
              <a:gd name="connsiteY1" fmla="*/ 1167824 h 5157933"/>
              <a:gd name="connsiteX2" fmla="*/ 897623 w 4498630"/>
              <a:gd name="connsiteY2" fmla="*/ 1250951 h 5157933"/>
              <a:gd name="connsiteX3" fmla="*/ 1372636 w 4498630"/>
              <a:gd name="connsiteY3" fmla="*/ 1440957 h 5157933"/>
              <a:gd name="connsiteX4" fmla="*/ 1491389 w 4498630"/>
              <a:gd name="connsiteY4" fmla="*/ 2414733 h 5157933"/>
              <a:gd name="connsiteX5" fmla="*/ 1574516 w 4498630"/>
              <a:gd name="connsiteY5" fmla="*/ 2699741 h 5157933"/>
              <a:gd name="connsiteX6" fmla="*/ 2037654 w 4498630"/>
              <a:gd name="connsiteY6" fmla="*/ 2889746 h 5157933"/>
              <a:gd name="connsiteX7" fmla="*/ 2132656 w 4498630"/>
              <a:gd name="connsiteY7" fmla="*/ 3341009 h 5157933"/>
              <a:gd name="connsiteX8" fmla="*/ 1598267 w 4498630"/>
              <a:gd name="connsiteY8" fmla="*/ 3554764 h 5157933"/>
              <a:gd name="connsiteX9" fmla="*/ 1384511 w 4498630"/>
              <a:gd name="connsiteY9" fmla="*/ 4112905 h 5157933"/>
              <a:gd name="connsiteX10" fmla="*/ 256355 w 4498630"/>
              <a:gd name="connsiteY10" fmla="*/ 4196032 h 5157933"/>
              <a:gd name="connsiteX11" fmla="*/ 66350 w 4498630"/>
              <a:gd name="connsiteY11" fmla="*/ 4991679 h 5157933"/>
              <a:gd name="connsiteX12" fmla="*/ 838247 w 4498630"/>
              <a:gd name="connsiteY12" fmla="*/ 5157933 h 5157933"/>
              <a:gd name="connsiteX13" fmla="*/ 4032708 w 4498630"/>
              <a:gd name="connsiteY13" fmla="*/ 5098556 h 5157933"/>
              <a:gd name="connsiteX14" fmla="*/ 4424594 w 4498630"/>
              <a:gd name="connsiteY14" fmla="*/ 4255408 h 5157933"/>
              <a:gd name="connsiteX15" fmla="*/ 4472094 w 4498630"/>
              <a:gd name="connsiteY15" fmla="*/ 2640363 h 5157933"/>
              <a:gd name="connsiteX16" fmla="*/ 3961456 w 4498630"/>
              <a:gd name="connsiteY16" fmla="*/ 241549 h 5157933"/>
              <a:gd name="connsiteX17" fmla="*/ 481986 w 4498630"/>
              <a:gd name="connsiteY17" fmla="*/ 99045 h 5157933"/>
              <a:gd name="connsiteX18" fmla="*/ 42599 w 4498630"/>
              <a:gd name="connsiteY18" fmla="*/ 384053 h 5157933"/>
              <a:gd name="connsiteX0" fmla="*/ 42599 w 4498630"/>
              <a:gd name="connsiteY0" fmla="*/ 384053 h 5157933"/>
              <a:gd name="connsiteX1" fmla="*/ 113851 w 4498630"/>
              <a:gd name="connsiteY1" fmla="*/ 1167824 h 5157933"/>
              <a:gd name="connsiteX2" fmla="*/ 897623 w 4498630"/>
              <a:gd name="connsiteY2" fmla="*/ 1250951 h 5157933"/>
              <a:gd name="connsiteX3" fmla="*/ 1372636 w 4498630"/>
              <a:gd name="connsiteY3" fmla="*/ 1440957 h 5157933"/>
              <a:gd name="connsiteX4" fmla="*/ 1491389 w 4498630"/>
              <a:gd name="connsiteY4" fmla="*/ 2414733 h 5157933"/>
              <a:gd name="connsiteX5" fmla="*/ 1574516 w 4498630"/>
              <a:gd name="connsiteY5" fmla="*/ 2699741 h 5157933"/>
              <a:gd name="connsiteX6" fmla="*/ 2037654 w 4498630"/>
              <a:gd name="connsiteY6" fmla="*/ 2889746 h 5157933"/>
              <a:gd name="connsiteX7" fmla="*/ 2132656 w 4498630"/>
              <a:gd name="connsiteY7" fmla="*/ 3341009 h 5157933"/>
              <a:gd name="connsiteX8" fmla="*/ 1598267 w 4498630"/>
              <a:gd name="connsiteY8" fmla="*/ 3554764 h 5157933"/>
              <a:gd name="connsiteX9" fmla="*/ 1384511 w 4498630"/>
              <a:gd name="connsiteY9" fmla="*/ 4112905 h 5157933"/>
              <a:gd name="connsiteX10" fmla="*/ 256355 w 4498630"/>
              <a:gd name="connsiteY10" fmla="*/ 4196032 h 5157933"/>
              <a:gd name="connsiteX11" fmla="*/ 66350 w 4498630"/>
              <a:gd name="connsiteY11" fmla="*/ 4991679 h 5157933"/>
              <a:gd name="connsiteX12" fmla="*/ 838247 w 4498630"/>
              <a:gd name="connsiteY12" fmla="*/ 5157933 h 5157933"/>
              <a:gd name="connsiteX13" fmla="*/ 4032708 w 4498630"/>
              <a:gd name="connsiteY13" fmla="*/ 5098556 h 5157933"/>
              <a:gd name="connsiteX14" fmla="*/ 4424594 w 4498630"/>
              <a:gd name="connsiteY14" fmla="*/ 4255408 h 5157933"/>
              <a:gd name="connsiteX15" fmla="*/ 4472094 w 4498630"/>
              <a:gd name="connsiteY15" fmla="*/ 2640363 h 5157933"/>
              <a:gd name="connsiteX16" fmla="*/ 3961456 w 4498630"/>
              <a:gd name="connsiteY16" fmla="*/ 241549 h 5157933"/>
              <a:gd name="connsiteX17" fmla="*/ 481986 w 4498630"/>
              <a:gd name="connsiteY17" fmla="*/ 99045 h 5157933"/>
              <a:gd name="connsiteX18" fmla="*/ 42599 w 4498630"/>
              <a:gd name="connsiteY18" fmla="*/ 384053 h 5157933"/>
              <a:gd name="connsiteX0" fmla="*/ 298488 w 4754519"/>
              <a:gd name="connsiteY0" fmla="*/ 307247 h 5081127"/>
              <a:gd name="connsiteX1" fmla="*/ 369740 w 4754519"/>
              <a:gd name="connsiteY1" fmla="*/ 1091018 h 5081127"/>
              <a:gd name="connsiteX2" fmla="*/ 1153512 w 4754519"/>
              <a:gd name="connsiteY2" fmla="*/ 1174145 h 5081127"/>
              <a:gd name="connsiteX3" fmla="*/ 1628525 w 4754519"/>
              <a:gd name="connsiteY3" fmla="*/ 1364151 h 5081127"/>
              <a:gd name="connsiteX4" fmla="*/ 1747278 w 4754519"/>
              <a:gd name="connsiteY4" fmla="*/ 2337927 h 5081127"/>
              <a:gd name="connsiteX5" fmla="*/ 1830405 w 4754519"/>
              <a:gd name="connsiteY5" fmla="*/ 2622935 h 5081127"/>
              <a:gd name="connsiteX6" fmla="*/ 2293543 w 4754519"/>
              <a:gd name="connsiteY6" fmla="*/ 2812940 h 5081127"/>
              <a:gd name="connsiteX7" fmla="*/ 2388545 w 4754519"/>
              <a:gd name="connsiteY7" fmla="*/ 3264203 h 5081127"/>
              <a:gd name="connsiteX8" fmla="*/ 1854156 w 4754519"/>
              <a:gd name="connsiteY8" fmla="*/ 3477958 h 5081127"/>
              <a:gd name="connsiteX9" fmla="*/ 1640400 w 4754519"/>
              <a:gd name="connsiteY9" fmla="*/ 4036099 h 5081127"/>
              <a:gd name="connsiteX10" fmla="*/ 512244 w 4754519"/>
              <a:gd name="connsiteY10" fmla="*/ 4119226 h 5081127"/>
              <a:gd name="connsiteX11" fmla="*/ 322239 w 4754519"/>
              <a:gd name="connsiteY11" fmla="*/ 4914873 h 5081127"/>
              <a:gd name="connsiteX12" fmla="*/ 1094136 w 4754519"/>
              <a:gd name="connsiteY12" fmla="*/ 5081127 h 5081127"/>
              <a:gd name="connsiteX13" fmla="*/ 4288597 w 4754519"/>
              <a:gd name="connsiteY13" fmla="*/ 5021750 h 5081127"/>
              <a:gd name="connsiteX14" fmla="*/ 4680483 w 4754519"/>
              <a:gd name="connsiteY14" fmla="*/ 4178602 h 5081127"/>
              <a:gd name="connsiteX15" fmla="*/ 4727983 w 4754519"/>
              <a:gd name="connsiteY15" fmla="*/ 2563557 h 5081127"/>
              <a:gd name="connsiteX16" fmla="*/ 4217345 w 4754519"/>
              <a:gd name="connsiteY16" fmla="*/ 164743 h 5081127"/>
              <a:gd name="connsiteX17" fmla="*/ 298488 w 4754519"/>
              <a:gd name="connsiteY17" fmla="*/ 307247 h 5081127"/>
              <a:gd name="connsiteX0" fmla="*/ 19501 w 4475532"/>
              <a:gd name="connsiteY0" fmla="*/ 307247 h 5081127"/>
              <a:gd name="connsiteX1" fmla="*/ 90753 w 4475532"/>
              <a:gd name="connsiteY1" fmla="*/ 1091018 h 5081127"/>
              <a:gd name="connsiteX2" fmla="*/ 874525 w 4475532"/>
              <a:gd name="connsiteY2" fmla="*/ 1174145 h 5081127"/>
              <a:gd name="connsiteX3" fmla="*/ 1349538 w 4475532"/>
              <a:gd name="connsiteY3" fmla="*/ 1364151 h 5081127"/>
              <a:gd name="connsiteX4" fmla="*/ 1468291 w 4475532"/>
              <a:gd name="connsiteY4" fmla="*/ 2337927 h 5081127"/>
              <a:gd name="connsiteX5" fmla="*/ 1551418 w 4475532"/>
              <a:gd name="connsiteY5" fmla="*/ 2622935 h 5081127"/>
              <a:gd name="connsiteX6" fmla="*/ 2014556 w 4475532"/>
              <a:gd name="connsiteY6" fmla="*/ 2812940 h 5081127"/>
              <a:gd name="connsiteX7" fmla="*/ 2109558 w 4475532"/>
              <a:gd name="connsiteY7" fmla="*/ 3264203 h 5081127"/>
              <a:gd name="connsiteX8" fmla="*/ 1575169 w 4475532"/>
              <a:gd name="connsiteY8" fmla="*/ 3477958 h 5081127"/>
              <a:gd name="connsiteX9" fmla="*/ 1361413 w 4475532"/>
              <a:gd name="connsiteY9" fmla="*/ 4036099 h 5081127"/>
              <a:gd name="connsiteX10" fmla="*/ 233257 w 4475532"/>
              <a:gd name="connsiteY10" fmla="*/ 4119226 h 5081127"/>
              <a:gd name="connsiteX11" fmla="*/ 43252 w 4475532"/>
              <a:gd name="connsiteY11" fmla="*/ 4914873 h 5081127"/>
              <a:gd name="connsiteX12" fmla="*/ 815149 w 4475532"/>
              <a:gd name="connsiteY12" fmla="*/ 5081127 h 5081127"/>
              <a:gd name="connsiteX13" fmla="*/ 4009610 w 4475532"/>
              <a:gd name="connsiteY13" fmla="*/ 5021750 h 5081127"/>
              <a:gd name="connsiteX14" fmla="*/ 4401496 w 4475532"/>
              <a:gd name="connsiteY14" fmla="*/ 4178602 h 5081127"/>
              <a:gd name="connsiteX15" fmla="*/ 4448996 w 4475532"/>
              <a:gd name="connsiteY15" fmla="*/ 2563557 h 5081127"/>
              <a:gd name="connsiteX16" fmla="*/ 3938358 w 4475532"/>
              <a:gd name="connsiteY16" fmla="*/ 164743 h 5081127"/>
              <a:gd name="connsiteX17" fmla="*/ 19501 w 4475532"/>
              <a:gd name="connsiteY17" fmla="*/ 307247 h 5081127"/>
              <a:gd name="connsiteX0" fmla="*/ 19501 w 4475532"/>
              <a:gd name="connsiteY0" fmla="*/ 278785 h 5052665"/>
              <a:gd name="connsiteX1" fmla="*/ 90753 w 4475532"/>
              <a:gd name="connsiteY1" fmla="*/ 1062556 h 5052665"/>
              <a:gd name="connsiteX2" fmla="*/ 874525 w 4475532"/>
              <a:gd name="connsiteY2" fmla="*/ 1145683 h 5052665"/>
              <a:gd name="connsiteX3" fmla="*/ 1349538 w 4475532"/>
              <a:gd name="connsiteY3" fmla="*/ 1335689 h 5052665"/>
              <a:gd name="connsiteX4" fmla="*/ 1468291 w 4475532"/>
              <a:gd name="connsiteY4" fmla="*/ 2309465 h 5052665"/>
              <a:gd name="connsiteX5" fmla="*/ 1551418 w 4475532"/>
              <a:gd name="connsiteY5" fmla="*/ 2594473 h 5052665"/>
              <a:gd name="connsiteX6" fmla="*/ 2014556 w 4475532"/>
              <a:gd name="connsiteY6" fmla="*/ 2784478 h 5052665"/>
              <a:gd name="connsiteX7" fmla="*/ 2109558 w 4475532"/>
              <a:gd name="connsiteY7" fmla="*/ 3235741 h 5052665"/>
              <a:gd name="connsiteX8" fmla="*/ 1575169 w 4475532"/>
              <a:gd name="connsiteY8" fmla="*/ 3449496 h 5052665"/>
              <a:gd name="connsiteX9" fmla="*/ 1361413 w 4475532"/>
              <a:gd name="connsiteY9" fmla="*/ 4007637 h 5052665"/>
              <a:gd name="connsiteX10" fmla="*/ 233257 w 4475532"/>
              <a:gd name="connsiteY10" fmla="*/ 4090764 h 5052665"/>
              <a:gd name="connsiteX11" fmla="*/ 43252 w 4475532"/>
              <a:gd name="connsiteY11" fmla="*/ 4886411 h 5052665"/>
              <a:gd name="connsiteX12" fmla="*/ 815149 w 4475532"/>
              <a:gd name="connsiteY12" fmla="*/ 5052665 h 5052665"/>
              <a:gd name="connsiteX13" fmla="*/ 4009610 w 4475532"/>
              <a:gd name="connsiteY13" fmla="*/ 4993288 h 5052665"/>
              <a:gd name="connsiteX14" fmla="*/ 4401496 w 4475532"/>
              <a:gd name="connsiteY14" fmla="*/ 4150140 h 5052665"/>
              <a:gd name="connsiteX15" fmla="*/ 4448996 w 4475532"/>
              <a:gd name="connsiteY15" fmla="*/ 2535095 h 5052665"/>
              <a:gd name="connsiteX16" fmla="*/ 3938358 w 4475532"/>
              <a:gd name="connsiteY16" fmla="*/ 136281 h 5052665"/>
              <a:gd name="connsiteX17" fmla="*/ 19501 w 4475532"/>
              <a:gd name="connsiteY17" fmla="*/ 278785 h 505266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71134 w 4527165"/>
              <a:gd name="connsiteY0" fmla="*/ 190666 h 5074905"/>
              <a:gd name="connsiteX1" fmla="*/ 142386 w 4527165"/>
              <a:gd name="connsiteY1" fmla="*/ 1084796 h 5074905"/>
              <a:gd name="connsiteX2" fmla="*/ 926158 w 4527165"/>
              <a:gd name="connsiteY2" fmla="*/ 1167923 h 5074905"/>
              <a:gd name="connsiteX3" fmla="*/ 1401171 w 4527165"/>
              <a:gd name="connsiteY3" fmla="*/ 1357929 h 5074905"/>
              <a:gd name="connsiteX4" fmla="*/ 1519924 w 4527165"/>
              <a:gd name="connsiteY4" fmla="*/ 2331705 h 5074905"/>
              <a:gd name="connsiteX5" fmla="*/ 1603051 w 4527165"/>
              <a:gd name="connsiteY5" fmla="*/ 2616713 h 5074905"/>
              <a:gd name="connsiteX6" fmla="*/ 2066189 w 4527165"/>
              <a:gd name="connsiteY6" fmla="*/ 2806718 h 5074905"/>
              <a:gd name="connsiteX7" fmla="*/ 2161191 w 4527165"/>
              <a:gd name="connsiteY7" fmla="*/ 3257981 h 5074905"/>
              <a:gd name="connsiteX8" fmla="*/ 1626802 w 4527165"/>
              <a:gd name="connsiteY8" fmla="*/ 3471736 h 5074905"/>
              <a:gd name="connsiteX9" fmla="*/ 1413046 w 4527165"/>
              <a:gd name="connsiteY9" fmla="*/ 4029877 h 5074905"/>
              <a:gd name="connsiteX10" fmla="*/ 158766 w 4527165"/>
              <a:gd name="connsiteY10" fmla="*/ 4128769 h 5074905"/>
              <a:gd name="connsiteX11" fmla="*/ 94885 w 4527165"/>
              <a:gd name="connsiteY11" fmla="*/ 4908651 h 5074905"/>
              <a:gd name="connsiteX12" fmla="*/ 866782 w 4527165"/>
              <a:gd name="connsiteY12" fmla="*/ 5074905 h 5074905"/>
              <a:gd name="connsiteX13" fmla="*/ 4061243 w 4527165"/>
              <a:gd name="connsiteY13" fmla="*/ 5015528 h 5074905"/>
              <a:gd name="connsiteX14" fmla="*/ 4453129 w 4527165"/>
              <a:gd name="connsiteY14" fmla="*/ 4172380 h 5074905"/>
              <a:gd name="connsiteX15" fmla="*/ 4500629 w 4527165"/>
              <a:gd name="connsiteY15" fmla="*/ 2557335 h 5074905"/>
              <a:gd name="connsiteX16" fmla="*/ 3989991 w 4527165"/>
              <a:gd name="connsiteY16" fmla="*/ 158521 h 5074905"/>
              <a:gd name="connsiteX17" fmla="*/ 71134 w 4527165"/>
              <a:gd name="connsiteY17" fmla="*/ 190666 h 5074905"/>
              <a:gd name="connsiteX0" fmla="*/ 13891 w 4469922"/>
              <a:gd name="connsiteY0" fmla="*/ 190666 h 5074905"/>
              <a:gd name="connsiteX1" fmla="*/ 85143 w 4469922"/>
              <a:gd name="connsiteY1" fmla="*/ 1084796 h 5074905"/>
              <a:gd name="connsiteX2" fmla="*/ 868915 w 4469922"/>
              <a:gd name="connsiteY2" fmla="*/ 1167923 h 5074905"/>
              <a:gd name="connsiteX3" fmla="*/ 1343928 w 4469922"/>
              <a:gd name="connsiteY3" fmla="*/ 1357929 h 5074905"/>
              <a:gd name="connsiteX4" fmla="*/ 1462681 w 4469922"/>
              <a:gd name="connsiteY4" fmla="*/ 2331705 h 5074905"/>
              <a:gd name="connsiteX5" fmla="*/ 1545808 w 4469922"/>
              <a:gd name="connsiteY5" fmla="*/ 2616713 h 5074905"/>
              <a:gd name="connsiteX6" fmla="*/ 2008946 w 4469922"/>
              <a:gd name="connsiteY6" fmla="*/ 2806718 h 5074905"/>
              <a:gd name="connsiteX7" fmla="*/ 2103948 w 4469922"/>
              <a:gd name="connsiteY7" fmla="*/ 3257981 h 5074905"/>
              <a:gd name="connsiteX8" fmla="*/ 1569559 w 4469922"/>
              <a:gd name="connsiteY8" fmla="*/ 3471736 h 5074905"/>
              <a:gd name="connsiteX9" fmla="*/ 1355803 w 4469922"/>
              <a:gd name="connsiteY9" fmla="*/ 4029877 h 5074905"/>
              <a:gd name="connsiteX10" fmla="*/ 101523 w 4469922"/>
              <a:gd name="connsiteY10" fmla="*/ 4128769 h 5074905"/>
              <a:gd name="connsiteX11" fmla="*/ 37642 w 4469922"/>
              <a:gd name="connsiteY11" fmla="*/ 4908651 h 5074905"/>
              <a:gd name="connsiteX12" fmla="*/ 809539 w 4469922"/>
              <a:gd name="connsiteY12" fmla="*/ 5074905 h 5074905"/>
              <a:gd name="connsiteX13" fmla="*/ 4004000 w 4469922"/>
              <a:gd name="connsiteY13" fmla="*/ 5015528 h 5074905"/>
              <a:gd name="connsiteX14" fmla="*/ 4395886 w 4469922"/>
              <a:gd name="connsiteY14" fmla="*/ 4172380 h 5074905"/>
              <a:gd name="connsiteX15" fmla="*/ 4443386 w 4469922"/>
              <a:gd name="connsiteY15" fmla="*/ 2557335 h 5074905"/>
              <a:gd name="connsiteX16" fmla="*/ 3932748 w 4469922"/>
              <a:gd name="connsiteY16" fmla="*/ 158521 h 5074905"/>
              <a:gd name="connsiteX17" fmla="*/ 13891 w 4469922"/>
              <a:gd name="connsiteY17" fmla="*/ 190666 h 5074905"/>
              <a:gd name="connsiteX0" fmla="*/ 10295 w 4466326"/>
              <a:gd name="connsiteY0" fmla="*/ 190666 h 5097596"/>
              <a:gd name="connsiteX1" fmla="*/ 81547 w 4466326"/>
              <a:gd name="connsiteY1" fmla="*/ 1084796 h 5097596"/>
              <a:gd name="connsiteX2" fmla="*/ 865319 w 4466326"/>
              <a:gd name="connsiteY2" fmla="*/ 1167923 h 5097596"/>
              <a:gd name="connsiteX3" fmla="*/ 1340332 w 4466326"/>
              <a:gd name="connsiteY3" fmla="*/ 1357929 h 5097596"/>
              <a:gd name="connsiteX4" fmla="*/ 1459085 w 4466326"/>
              <a:gd name="connsiteY4" fmla="*/ 2331705 h 5097596"/>
              <a:gd name="connsiteX5" fmla="*/ 1542212 w 4466326"/>
              <a:gd name="connsiteY5" fmla="*/ 2616713 h 5097596"/>
              <a:gd name="connsiteX6" fmla="*/ 2005350 w 4466326"/>
              <a:gd name="connsiteY6" fmla="*/ 2806718 h 5097596"/>
              <a:gd name="connsiteX7" fmla="*/ 2100352 w 4466326"/>
              <a:gd name="connsiteY7" fmla="*/ 3257981 h 5097596"/>
              <a:gd name="connsiteX8" fmla="*/ 1565963 w 4466326"/>
              <a:gd name="connsiteY8" fmla="*/ 3471736 h 5097596"/>
              <a:gd name="connsiteX9" fmla="*/ 1352207 w 4466326"/>
              <a:gd name="connsiteY9" fmla="*/ 4029877 h 5097596"/>
              <a:gd name="connsiteX10" fmla="*/ 97927 w 4466326"/>
              <a:gd name="connsiteY10" fmla="*/ 4128769 h 5097596"/>
              <a:gd name="connsiteX11" fmla="*/ 112874 w 4466326"/>
              <a:gd name="connsiteY11" fmla="*/ 5003244 h 5097596"/>
              <a:gd name="connsiteX12" fmla="*/ 805943 w 4466326"/>
              <a:gd name="connsiteY12" fmla="*/ 5074905 h 5097596"/>
              <a:gd name="connsiteX13" fmla="*/ 4000404 w 4466326"/>
              <a:gd name="connsiteY13" fmla="*/ 5015528 h 5097596"/>
              <a:gd name="connsiteX14" fmla="*/ 4392290 w 4466326"/>
              <a:gd name="connsiteY14" fmla="*/ 4172380 h 5097596"/>
              <a:gd name="connsiteX15" fmla="*/ 4439790 w 4466326"/>
              <a:gd name="connsiteY15" fmla="*/ 2557335 h 5097596"/>
              <a:gd name="connsiteX16" fmla="*/ 3929152 w 4466326"/>
              <a:gd name="connsiteY16" fmla="*/ 158521 h 5097596"/>
              <a:gd name="connsiteX17" fmla="*/ 10295 w 4466326"/>
              <a:gd name="connsiteY17" fmla="*/ 190666 h 5097596"/>
              <a:gd name="connsiteX0" fmla="*/ 10295 w 4466326"/>
              <a:gd name="connsiteY0" fmla="*/ 190666 h 5097596"/>
              <a:gd name="connsiteX1" fmla="*/ 81547 w 4466326"/>
              <a:gd name="connsiteY1" fmla="*/ 1084796 h 5097596"/>
              <a:gd name="connsiteX2" fmla="*/ 865319 w 4466326"/>
              <a:gd name="connsiteY2" fmla="*/ 1167923 h 5097596"/>
              <a:gd name="connsiteX3" fmla="*/ 1340332 w 4466326"/>
              <a:gd name="connsiteY3" fmla="*/ 1357929 h 5097596"/>
              <a:gd name="connsiteX4" fmla="*/ 1459085 w 4466326"/>
              <a:gd name="connsiteY4" fmla="*/ 2331705 h 5097596"/>
              <a:gd name="connsiteX5" fmla="*/ 1542212 w 4466326"/>
              <a:gd name="connsiteY5" fmla="*/ 2616713 h 5097596"/>
              <a:gd name="connsiteX6" fmla="*/ 2005350 w 4466326"/>
              <a:gd name="connsiteY6" fmla="*/ 2806718 h 5097596"/>
              <a:gd name="connsiteX7" fmla="*/ 2100352 w 4466326"/>
              <a:gd name="connsiteY7" fmla="*/ 3257981 h 5097596"/>
              <a:gd name="connsiteX8" fmla="*/ 1565963 w 4466326"/>
              <a:gd name="connsiteY8" fmla="*/ 3471736 h 5097596"/>
              <a:gd name="connsiteX9" fmla="*/ 1352207 w 4466326"/>
              <a:gd name="connsiteY9" fmla="*/ 4029877 h 5097596"/>
              <a:gd name="connsiteX10" fmla="*/ 97927 w 4466326"/>
              <a:gd name="connsiteY10" fmla="*/ 4128769 h 5097596"/>
              <a:gd name="connsiteX11" fmla="*/ 112874 w 4466326"/>
              <a:gd name="connsiteY11" fmla="*/ 5003244 h 5097596"/>
              <a:gd name="connsiteX12" fmla="*/ 805943 w 4466326"/>
              <a:gd name="connsiteY12" fmla="*/ 5074905 h 5097596"/>
              <a:gd name="connsiteX13" fmla="*/ 4000404 w 4466326"/>
              <a:gd name="connsiteY13" fmla="*/ 5015528 h 5097596"/>
              <a:gd name="connsiteX14" fmla="*/ 4392290 w 4466326"/>
              <a:gd name="connsiteY14" fmla="*/ 4172380 h 5097596"/>
              <a:gd name="connsiteX15" fmla="*/ 4439790 w 4466326"/>
              <a:gd name="connsiteY15" fmla="*/ 2557335 h 5097596"/>
              <a:gd name="connsiteX16" fmla="*/ 3929152 w 4466326"/>
              <a:gd name="connsiteY16" fmla="*/ 158521 h 5097596"/>
              <a:gd name="connsiteX17" fmla="*/ 10295 w 4466326"/>
              <a:gd name="connsiteY17" fmla="*/ 190666 h 5097596"/>
              <a:gd name="connsiteX0" fmla="*/ 10295 w 4466326"/>
              <a:gd name="connsiteY0" fmla="*/ 190666 h 5074977"/>
              <a:gd name="connsiteX1" fmla="*/ 81547 w 4466326"/>
              <a:gd name="connsiteY1" fmla="*/ 1084796 h 5074977"/>
              <a:gd name="connsiteX2" fmla="*/ 865319 w 4466326"/>
              <a:gd name="connsiteY2" fmla="*/ 1167923 h 5074977"/>
              <a:gd name="connsiteX3" fmla="*/ 1340332 w 4466326"/>
              <a:gd name="connsiteY3" fmla="*/ 1357929 h 5074977"/>
              <a:gd name="connsiteX4" fmla="*/ 1459085 w 4466326"/>
              <a:gd name="connsiteY4" fmla="*/ 2331705 h 5074977"/>
              <a:gd name="connsiteX5" fmla="*/ 1542212 w 4466326"/>
              <a:gd name="connsiteY5" fmla="*/ 2616713 h 5074977"/>
              <a:gd name="connsiteX6" fmla="*/ 2005350 w 4466326"/>
              <a:gd name="connsiteY6" fmla="*/ 2806718 h 5074977"/>
              <a:gd name="connsiteX7" fmla="*/ 2100352 w 4466326"/>
              <a:gd name="connsiteY7" fmla="*/ 3257981 h 5074977"/>
              <a:gd name="connsiteX8" fmla="*/ 1565963 w 4466326"/>
              <a:gd name="connsiteY8" fmla="*/ 3471736 h 5074977"/>
              <a:gd name="connsiteX9" fmla="*/ 1352207 w 4466326"/>
              <a:gd name="connsiteY9" fmla="*/ 4029877 h 5074977"/>
              <a:gd name="connsiteX10" fmla="*/ 97927 w 4466326"/>
              <a:gd name="connsiteY10" fmla="*/ 4128769 h 5074977"/>
              <a:gd name="connsiteX11" fmla="*/ 112874 w 4466326"/>
              <a:gd name="connsiteY11" fmla="*/ 5003244 h 5074977"/>
              <a:gd name="connsiteX12" fmla="*/ 805943 w 4466326"/>
              <a:gd name="connsiteY12" fmla="*/ 5074905 h 5074977"/>
              <a:gd name="connsiteX13" fmla="*/ 4000404 w 4466326"/>
              <a:gd name="connsiteY13" fmla="*/ 5015528 h 5074977"/>
              <a:gd name="connsiteX14" fmla="*/ 4392290 w 4466326"/>
              <a:gd name="connsiteY14" fmla="*/ 4172380 h 5074977"/>
              <a:gd name="connsiteX15" fmla="*/ 4439790 w 4466326"/>
              <a:gd name="connsiteY15" fmla="*/ 2557335 h 5074977"/>
              <a:gd name="connsiteX16" fmla="*/ 3929152 w 4466326"/>
              <a:gd name="connsiteY16" fmla="*/ 158521 h 5074977"/>
              <a:gd name="connsiteX17" fmla="*/ 10295 w 4466326"/>
              <a:gd name="connsiteY17" fmla="*/ 190666 h 5074977"/>
              <a:gd name="connsiteX0" fmla="*/ 10295 w 4466326"/>
              <a:gd name="connsiteY0" fmla="*/ 190666 h 5074977"/>
              <a:gd name="connsiteX1" fmla="*/ 81547 w 4466326"/>
              <a:gd name="connsiteY1" fmla="*/ 1084796 h 5074977"/>
              <a:gd name="connsiteX2" fmla="*/ 865319 w 4466326"/>
              <a:gd name="connsiteY2" fmla="*/ 1167923 h 5074977"/>
              <a:gd name="connsiteX3" fmla="*/ 1340332 w 4466326"/>
              <a:gd name="connsiteY3" fmla="*/ 1357929 h 5074977"/>
              <a:gd name="connsiteX4" fmla="*/ 1459085 w 4466326"/>
              <a:gd name="connsiteY4" fmla="*/ 2331705 h 5074977"/>
              <a:gd name="connsiteX5" fmla="*/ 1542212 w 4466326"/>
              <a:gd name="connsiteY5" fmla="*/ 2616713 h 5074977"/>
              <a:gd name="connsiteX6" fmla="*/ 2005350 w 4466326"/>
              <a:gd name="connsiteY6" fmla="*/ 2806718 h 5074977"/>
              <a:gd name="connsiteX7" fmla="*/ 2100352 w 4466326"/>
              <a:gd name="connsiteY7" fmla="*/ 3257981 h 5074977"/>
              <a:gd name="connsiteX8" fmla="*/ 1565963 w 4466326"/>
              <a:gd name="connsiteY8" fmla="*/ 3471736 h 5074977"/>
              <a:gd name="connsiteX9" fmla="*/ 1352207 w 4466326"/>
              <a:gd name="connsiteY9" fmla="*/ 4029877 h 5074977"/>
              <a:gd name="connsiteX10" fmla="*/ 97927 w 4466326"/>
              <a:gd name="connsiteY10" fmla="*/ 4128769 h 5074977"/>
              <a:gd name="connsiteX11" fmla="*/ 112874 w 4466326"/>
              <a:gd name="connsiteY11" fmla="*/ 5003244 h 5074977"/>
              <a:gd name="connsiteX12" fmla="*/ 805943 w 4466326"/>
              <a:gd name="connsiteY12" fmla="*/ 5074905 h 5074977"/>
              <a:gd name="connsiteX13" fmla="*/ 4000404 w 4466326"/>
              <a:gd name="connsiteY13" fmla="*/ 5015528 h 5074977"/>
              <a:gd name="connsiteX14" fmla="*/ 4392290 w 4466326"/>
              <a:gd name="connsiteY14" fmla="*/ 4172380 h 5074977"/>
              <a:gd name="connsiteX15" fmla="*/ 4439790 w 4466326"/>
              <a:gd name="connsiteY15" fmla="*/ 2557335 h 5074977"/>
              <a:gd name="connsiteX16" fmla="*/ 3929152 w 4466326"/>
              <a:gd name="connsiteY16" fmla="*/ 158521 h 5074977"/>
              <a:gd name="connsiteX17" fmla="*/ 10295 w 4466326"/>
              <a:gd name="connsiteY17" fmla="*/ 190666 h 5074977"/>
              <a:gd name="connsiteX0" fmla="*/ 10295 w 4466326"/>
              <a:gd name="connsiteY0" fmla="*/ 190666 h 5116813"/>
              <a:gd name="connsiteX1" fmla="*/ 81547 w 4466326"/>
              <a:gd name="connsiteY1" fmla="*/ 1084796 h 5116813"/>
              <a:gd name="connsiteX2" fmla="*/ 865319 w 4466326"/>
              <a:gd name="connsiteY2" fmla="*/ 1167923 h 5116813"/>
              <a:gd name="connsiteX3" fmla="*/ 1340332 w 4466326"/>
              <a:gd name="connsiteY3" fmla="*/ 1357929 h 5116813"/>
              <a:gd name="connsiteX4" fmla="*/ 1459085 w 4466326"/>
              <a:gd name="connsiteY4" fmla="*/ 2331705 h 5116813"/>
              <a:gd name="connsiteX5" fmla="*/ 1542212 w 4466326"/>
              <a:gd name="connsiteY5" fmla="*/ 2616713 h 5116813"/>
              <a:gd name="connsiteX6" fmla="*/ 2005350 w 4466326"/>
              <a:gd name="connsiteY6" fmla="*/ 2806718 h 5116813"/>
              <a:gd name="connsiteX7" fmla="*/ 2100352 w 4466326"/>
              <a:gd name="connsiteY7" fmla="*/ 3257981 h 5116813"/>
              <a:gd name="connsiteX8" fmla="*/ 1565963 w 4466326"/>
              <a:gd name="connsiteY8" fmla="*/ 3471736 h 5116813"/>
              <a:gd name="connsiteX9" fmla="*/ 1352207 w 4466326"/>
              <a:gd name="connsiteY9" fmla="*/ 4029877 h 5116813"/>
              <a:gd name="connsiteX10" fmla="*/ 97927 w 4466326"/>
              <a:gd name="connsiteY10" fmla="*/ 4128769 h 5116813"/>
              <a:gd name="connsiteX11" fmla="*/ 112874 w 4466326"/>
              <a:gd name="connsiteY11" fmla="*/ 5003244 h 5116813"/>
              <a:gd name="connsiteX12" fmla="*/ 4000404 w 4466326"/>
              <a:gd name="connsiteY12" fmla="*/ 5015528 h 5116813"/>
              <a:gd name="connsiteX13" fmla="*/ 4392290 w 4466326"/>
              <a:gd name="connsiteY13" fmla="*/ 4172380 h 5116813"/>
              <a:gd name="connsiteX14" fmla="*/ 4439790 w 4466326"/>
              <a:gd name="connsiteY14" fmla="*/ 2557335 h 5116813"/>
              <a:gd name="connsiteX15" fmla="*/ 3929152 w 4466326"/>
              <a:gd name="connsiteY15" fmla="*/ 158521 h 5116813"/>
              <a:gd name="connsiteX16" fmla="*/ 10295 w 4466326"/>
              <a:gd name="connsiteY16" fmla="*/ 190666 h 5116813"/>
              <a:gd name="connsiteX0" fmla="*/ 10295 w 4498942"/>
              <a:gd name="connsiteY0" fmla="*/ 190666 h 5229991"/>
              <a:gd name="connsiteX1" fmla="*/ 81547 w 4498942"/>
              <a:gd name="connsiteY1" fmla="*/ 1084796 h 5229991"/>
              <a:gd name="connsiteX2" fmla="*/ 865319 w 4498942"/>
              <a:gd name="connsiteY2" fmla="*/ 1167923 h 5229991"/>
              <a:gd name="connsiteX3" fmla="*/ 1340332 w 4498942"/>
              <a:gd name="connsiteY3" fmla="*/ 1357929 h 5229991"/>
              <a:gd name="connsiteX4" fmla="*/ 1459085 w 4498942"/>
              <a:gd name="connsiteY4" fmla="*/ 2331705 h 5229991"/>
              <a:gd name="connsiteX5" fmla="*/ 1542212 w 4498942"/>
              <a:gd name="connsiteY5" fmla="*/ 2616713 h 5229991"/>
              <a:gd name="connsiteX6" fmla="*/ 2005350 w 4498942"/>
              <a:gd name="connsiteY6" fmla="*/ 2806718 h 5229991"/>
              <a:gd name="connsiteX7" fmla="*/ 2100352 w 4498942"/>
              <a:gd name="connsiteY7" fmla="*/ 3257981 h 5229991"/>
              <a:gd name="connsiteX8" fmla="*/ 1565963 w 4498942"/>
              <a:gd name="connsiteY8" fmla="*/ 3471736 h 5229991"/>
              <a:gd name="connsiteX9" fmla="*/ 1352207 w 4498942"/>
              <a:gd name="connsiteY9" fmla="*/ 4029877 h 5229991"/>
              <a:gd name="connsiteX10" fmla="*/ 97927 w 4498942"/>
              <a:gd name="connsiteY10" fmla="*/ 4128769 h 5229991"/>
              <a:gd name="connsiteX11" fmla="*/ 112874 w 4498942"/>
              <a:gd name="connsiteY11" fmla="*/ 5003244 h 5229991"/>
              <a:gd name="connsiteX12" fmla="*/ 4000404 w 4498942"/>
              <a:gd name="connsiteY12" fmla="*/ 5015528 h 5229991"/>
              <a:gd name="connsiteX13" fmla="*/ 4439790 w 4498942"/>
              <a:gd name="connsiteY13" fmla="*/ 2557335 h 5229991"/>
              <a:gd name="connsiteX14" fmla="*/ 3929152 w 4498942"/>
              <a:gd name="connsiteY14" fmla="*/ 158521 h 5229991"/>
              <a:gd name="connsiteX15" fmla="*/ 10295 w 4498942"/>
              <a:gd name="connsiteY15" fmla="*/ 190666 h 5229991"/>
              <a:gd name="connsiteX0" fmla="*/ 10295 w 4498942"/>
              <a:gd name="connsiteY0" fmla="*/ 190666 h 5229991"/>
              <a:gd name="connsiteX1" fmla="*/ 81547 w 4498942"/>
              <a:gd name="connsiteY1" fmla="*/ 1084796 h 5229991"/>
              <a:gd name="connsiteX2" fmla="*/ 865319 w 4498942"/>
              <a:gd name="connsiteY2" fmla="*/ 1167923 h 5229991"/>
              <a:gd name="connsiteX3" fmla="*/ 1340332 w 4498942"/>
              <a:gd name="connsiteY3" fmla="*/ 1357929 h 5229991"/>
              <a:gd name="connsiteX4" fmla="*/ 1459085 w 4498942"/>
              <a:gd name="connsiteY4" fmla="*/ 2331705 h 5229991"/>
              <a:gd name="connsiteX5" fmla="*/ 1542212 w 4498942"/>
              <a:gd name="connsiteY5" fmla="*/ 2616713 h 5229991"/>
              <a:gd name="connsiteX6" fmla="*/ 2005350 w 4498942"/>
              <a:gd name="connsiteY6" fmla="*/ 2806718 h 5229991"/>
              <a:gd name="connsiteX7" fmla="*/ 2100352 w 4498942"/>
              <a:gd name="connsiteY7" fmla="*/ 3257981 h 5229991"/>
              <a:gd name="connsiteX8" fmla="*/ 1565963 w 4498942"/>
              <a:gd name="connsiteY8" fmla="*/ 3471736 h 5229991"/>
              <a:gd name="connsiteX9" fmla="*/ 1352207 w 4498942"/>
              <a:gd name="connsiteY9" fmla="*/ 4029877 h 5229991"/>
              <a:gd name="connsiteX10" fmla="*/ 97927 w 4498942"/>
              <a:gd name="connsiteY10" fmla="*/ 4128769 h 5229991"/>
              <a:gd name="connsiteX11" fmla="*/ 112874 w 4498942"/>
              <a:gd name="connsiteY11" fmla="*/ 5003244 h 5229991"/>
              <a:gd name="connsiteX12" fmla="*/ 4000404 w 4498942"/>
              <a:gd name="connsiteY12" fmla="*/ 5015528 h 5229991"/>
              <a:gd name="connsiteX13" fmla="*/ 4439790 w 4498942"/>
              <a:gd name="connsiteY13" fmla="*/ 2557335 h 5229991"/>
              <a:gd name="connsiteX14" fmla="*/ 3929152 w 4498942"/>
              <a:gd name="connsiteY14" fmla="*/ 158521 h 5229991"/>
              <a:gd name="connsiteX15" fmla="*/ 10295 w 4498942"/>
              <a:gd name="connsiteY15" fmla="*/ 190666 h 5229991"/>
              <a:gd name="connsiteX0" fmla="*/ 10295 w 4498942"/>
              <a:gd name="connsiteY0" fmla="*/ 190666 h 5089274"/>
              <a:gd name="connsiteX1" fmla="*/ 81547 w 4498942"/>
              <a:gd name="connsiteY1" fmla="*/ 1084796 h 5089274"/>
              <a:gd name="connsiteX2" fmla="*/ 865319 w 4498942"/>
              <a:gd name="connsiteY2" fmla="*/ 1167923 h 5089274"/>
              <a:gd name="connsiteX3" fmla="*/ 1340332 w 4498942"/>
              <a:gd name="connsiteY3" fmla="*/ 1357929 h 5089274"/>
              <a:gd name="connsiteX4" fmla="*/ 1459085 w 4498942"/>
              <a:gd name="connsiteY4" fmla="*/ 2331705 h 5089274"/>
              <a:gd name="connsiteX5" fmla="*/ 1542212 w 4498942"/>
              <a:gd name="connsiteY5" fmla="*/ 2616713 h 5089274"/>
              <a:gd name="connsiteX6" fmla="*/ 2005350 w 4498942"/>
              <a:gd name="connsiteY6" fmla="*/ 2806718 h 5089274"/>
              <a:gd name="connsiteX7" fmla="*/ 2100352 w 4498942"/>
              <a:gd name="connsiteY7" fmla="*/ 3257981 h 5089274"/>
              <a:gd name="connsiteX8" fmla="*/ 1565963 w 4498942"/>
              <a:gd name="connsiteY8" fmla="*/ 3471736 h 5089274"/>
              <a:gd name="connsiteX9" fmla="*/ 1352207 w 4498942"/>
              <a:gd name="connsiteY9" fmla="*/ 4029877 h 5089274"/>
              <a:gd name="connsiteX10" fmla="*/ 97927 w 4498942"/>
              <a:gd name="connsiteY10" fmla="*/ 4128769 h 5089274"/>
              <a:gd name="connsiteX11" fmla="*/ 112874 w 4498942"/>
              <a:gd name="connsiteY11" fmla="*/ 5003244 h 5089274"/>
              <a:gd name="connsiteX12" fmla="*/ 4000404 w 4498942"/>
              <a:gd name="connsiteY12" fmla="*/ 5015528 h 5089274"/>
              <a:gd name="connsiteX13" fmla="*/ 4439790 w 4498942"/>
              <a:gd name="connsiteY13" fmla="*/ 2557335 h 5089274"/>
              <a:gd name="connsiteX14" fmla="*/ 3929152 w 4498942"/>
              <a:gd name="connsiteY14" fmla="*/ 158521 h 5089274"/>
              <a:gd name="connsiteX15" fmla="*/ 10295 w 4498942"/>
              <a:gd name="connsiteY15" fmla="*/ 190666 h 5089274"/>
              <a:gd name="connsiteX0" fmla="*/ 10295 w 4550489"/>
              <a:gd name="connsiteY0" fmla="*/ 190666 h 5073471"/>
              <a:gd name="connsiteX1" fmla="*/ 81547 w 4550489"/>
              <a:gd name="connsiteY1" fmla="*/ 1084796 h 5073471"/>
              <a:gd name="connsiteX2" fmla="*/ 865319 w 4550489"/>
              <a:gd name="connsiteY2" fmla="*/ 1167923 h 5073471"/>
              <a:gd name="connsiteX3" fmla="*/ 1340332 w 4550489"/>
              <a:gd name="connsiteY3" fmla="*/ 1357929 h 5073471"/>
              <a:gd name="connsiteX4" fmla="*/ 1459085 w 4550489"/>
              <a:gd name="connsiteY4" fmla="*/ 2331705 h 5073471"/>
              <a:gd name="connsiteX5" fmla="*/ 1542212 w 4550489"/>
              <a:gd name="connsiteY5" fmla="*/ 2616713 h 5073471"/>
              <a:gd name="connsiteX6" fmla="*/ 2005350 w 4550489"/>
              <a:gd name="connsiteY6" fmla="*/ 2806718 h 5073471"/>
              <a:gd name="connsiteX7" fmla="*/ 2100352 w 4550489"/>
              <a:gd name="connsiteY7" fmla="*/ 3257981 h 5073471"/>
              <a:gd name="connsiteX8" fmla="*/ 1565963 w 4550489"/>
              <a:gd name="connsiteY8" fmla="*/ 3471736 h 5073471"/>
              <a:gd name="connsiteX9" fmla="*/ 1352207 w 4550489"/>
              <a:gd name="connsiteY9" fmla="*/ 4029877 h 5073471"/>
              <a:gd name="connsiteX10" fmla="*/ 97927 w 4550489"/>
              <a:gd name="connsiteY10" fmla="*/ 4128769 h 5073471"/>
              <a:gd name="connsiteX11" fmla="*/ 112874 w 4550489"/>
              <a:gd name="connsiteY11" fmla="*/ 5003244 h 5073471"/>
              <a:gd name="connsiteX12" fmla="*/ 4110763 w 4550489"/>
              <a:gd name="connsiteY12" fmla="*/ 4968231 h 5073471"/>
              <a:gd name="connsiteX13" fmla="*/ 4439790 w 4550489"/>
              <a:gd name="connsiteY13" fmla="*/ 2557335 h 5073471"/>
              <a:gd name="connsiteX14" fmla="*/ 3929152 w 4550489"/>
              <a:gd name="connsiteY14" fmla="*/ 158521 h 5073471"/>
              <a:gd name="connsiteX15" fmla="*/ 10295 w 4550489"/>
              <a:gd name="connsiteY15" fmla="*/ 190666 h 5073471"/>
              <a:gd name="connsiteX0" fmla="*/ 10295 w 4466326"/>
              <a:gd name="connsiteY0" fmla="*/ 190666 h 5073471"/>
              <a:gd name="connsiteX1" fmla="*/ 81547 w 4466326"/>
              <a:gd name="connsiteY1" fmla="*/ 1084796 h 5073471"/>
              <a:gd name="connsiteX2" fmla="*/ 865319 w 4466326"/>
              <a:gd name="connsiteY2" fmla="*/ 1167923 h 5073471"/>
              <a:gd name="connsiteX3" fmla="*/ 1340332 w 4466326"/>
              <a:gd name="connsiteY3" fmla="*/ 1357929 h 5073471"/>
              <a:gd name="connsiteX4" fmla="*/ 1459085 w 4466326"/>
              <a:gd name="connsiteY4" fmla="*/ 2331705 h 5073471"/>
              <a:gd name="connsiteX5" fmla="*/ 1542212 w 4466326"/>
              <a:gd name="connsiteY5" fmla="*/ 2616713 h 5073471"/>
              <a:gd name="connsiteX6" fmla="*/ 2005350 w 4466326"/>
              <a:gd name="connsiteY6" fmla="*/ 2806718 h 5073471"/>
              <a:gd name="connsiteX7" fmla="*/ 2100352 w 4466326"/>
              <a:gd name="connsiteY7" fmla="*/ 3257981 h 5073471"/>
              <a:gd name="connsiteX8" fmla="*/ 1565963 w 4466326"/>
              <a:gd name="connsiteY8" fmla="*/ 3471736 h 5073471"/>
              <a:gd name="connsiteX9" fmla="*/ 1352207 w 4466326"/>
              <a:gd name="connsiteY9" fmla="*/ 4029877 h 5073471"/>
              <a:gd name="connsiteX10" fmla="*/ 97927 w 4466326"/>
              <a:gd name="connsiteY10" fmla="*/ 4128769 h 5073471"/>
              <a:gd name="connsiteX11" fmla="*/ 112874 w 4466326"/>
              <a:gd name="connsiteY11" fmla="*/ 5003244 h 5073471"/>
              <a:gd name="connsiteX12" fmla="*/ 4110763 w 4466326"/>
              <a:gd name="connsiteY12" fmla="*/ 4968231 h 5073471"/>
              <a:gd name="connsiteX13" fmla="*/ 4439790 w 4466326"/>
              <a:gd name="connsiteY13" fmla="*/ 2557335 h 5073471"/>
              <a:gd name="connsiteX14" fmla="*/ 3929152 w 4466326"/>
              <a:gd name="connsiteY14" fmla="*/ 158521 h 5073471"/>
              <a:gd name="connsiteX15" fmla="*/ 10295 w 4466326"/>
              <a:gd name="connsiteY15" fmla="*/ 190666 h 5073471"/>
              <a:gd name="connsiteX0" fmla="*/ 10295 w 4466326"/>
              <a:gd name="connsiteY0" fmla="*/ 190666 h 5073471"/>
              <a:gd name="connsiteX1" fmla="*/ 81547 w 4466326"/>
              <a:gd name="connsiteY1" fmla="*/ 1084796 h 5073471"/>
              <a:gd name="connsiteX2" fmla="*/ 865319 w 4466326"/>
              <a:gd name="connsiteY2" fmla="*/ 1167923 h 5073471"/>
              <a:gd name="connsiteX3" fmla="*/ 1340332 w 4466326"/>
              <a:gd name="connsiteY3" fmla="*/ 1357929 h 5073471"/>
              <a:gd name="connsiteX4" fmla="*/ 1459085 w 4466326"/>
              <a:gd name="connsiteY4" fmla="*/ 2331705 h 5073471"/>
              <a:gd name="connsiteX5" fmla="*/ 1542212 w 4466326"/>
              <a:gd name="connsiteY5" fmla="*/ 2616713 h 5073471"/>
              <a:gd name="connsiteX6" fmla="*/ 2005350 w 4466326"/>
              <a:gd name="connsiteY6" fmla="*/ 2806718 h 5073471"/>
              <a:gd name="connsiteX7" fmla="*/ 2100352 w 4466326"/>
              <a:gd name="connsiteY7" fmla="*/ 3257981 h 5073471"/>
              <a:gd name="connsiteX8" fmla="*/ 1565963 w 4466326"/>
              <a:gd name="connsiteY8" fmla="*/ 3471736 h 5073471"/>
              <a:gd name="connsiteX9" fmla="*/ 1352207 w 4466326"/>
              <a:gd name="connsiteY9" fmla="*/ 4029877 h 5073471"/>
              <a:gd name="connsiteX10" fmla="*/ 97927 w 4466326"/>
              <a:gd name="connsiteY10" fmla="*/ 4128769 h 5073471"/>
              <a:gd name="connsiteX11" fmla="*/ 112874 w 4466326"/>
              <a:gd name="connsiteY11" fmla="*/ 5003244 h 5073471"/>
              <a:gd name="connsiteX12" fmla="*/ 4110763 w 4466326"/>
              <a:gd name="connsiteY12" fmla="*/ 4968231 h 5073471"/>
              <a:gd name="connsiteX13" fmla="*/ 4439790 w 4466326"/>
              <a:gd name="connsiteY13" fmla="*/ 2557335 h 5073471"/>
              <a:gd name="connsiteX14" fmla="*/ 3929152 w 4466326"/>
              <a:gd name="connsiteY14" fmla="*/ 158521 h 5073471"/>
              <a:gd name="connsiteX15" fmla="*/ 10295 w 4466326"/>
              <a:gd name="connsiteY15" fmla="*/ 190666 h 5073471"/>
              <a:gd name="connsiteX0" fmla="*/ 10295 w 4453663"/>
              <a:gd name="connsiteY0" fmla="*/ 190666 h 5073471"/>
              <a:gd name="connsiteX1" fmla="*/ 81547 w 4453663"/>
              <a:gd name="connsiteY1" fmla="*/ 1084796 h 5073471"/>
              <a:gd name="connsiteX2" fmla="*/ 865319 w 4453663"/>
              <a:gd name="connsiteY2" fmla="*/ 1167923 h 5073471"/>
              <a:gd name="connsiteX3" fmla="*/ 1340332 w 4453663"/>
              <a:gd name="connsiteY3" fmla="*/ 1357929 h 5073471"/>
              <a:gd name="connsiteX4" fmla="*/ 1459085 w 4453663"/>
              <a:gd name="connsiteY4" fmla="*/ 2331705 h 5073471"/>
              <a:gd name="connsiteX5" fmla="*/ 1542212 w 4453663"/>
              <a:gd name="connsiteY5" fmla="*/ 2616713 h 5073471"/>
              <a:gd name="connsiteX6" fmla="*/ 2005350 w 4453663"/>
              <a:gd name="connsiteY6" fmla="*/ 2806718 h 5073471"/>
              <a:gd name="connsiteX7" fmla="*/ 2100352 w 4453663"/>
              <a:gd name="connsiteY7" fmla="*/ 3257981 h 5073471"/>
              <a:gd name="connsiteX8" fmla="*/ 1565963 w 4453663"/>
              <a:gd name="connsiteY8" fmla="*/ 3471736 h 5073471"/>
              <a:gd name="connsiteX9" fmla="*/ 1352207 w 4453663"/>
              <a:gd name="connsiteY9" fmla="*/ 4029877 h 5073471"/>
              <a:gd name="connsiteX10" fmla="*/ 97927 w 4453663"/>
              <a:gd name="connsiteY10" fmla="*/ 4128769 h 5073471"/>
              <a:gd name="connsiteX11" fmla="*/ 112874 w 4453663"/>
              <a:gd name="connsiteY11" fmla="*/ 5003244 h 5073471"/>
              <a:gd name="connsiteX12" fmla="*/ 4110763 w 4453663"/>
              <a:gd name="connsiteY12" fmla="*/ 4968231 h 5073471"/>
              <a:gd name="connsiteX13" fmla="*/ 4439790 w 4453663"/>
              <a:gd name="connsiteY13" fmla="*/ 2557335 h 5073471"/>
              <a:gd name="connsiteX14" fmla="*/ 3929152 w 4453663"/>
              <a:gd name="connsiteY14" fmla="*/ 158521 h 5073471"/>
              <a:gd name="connsiteX15" fmla="*/ 10295 w 4453663"/>
              <a:gd name="connsiteY15" fmla="*/ 190666 h 5073471"/>
              <a:gd name="connsiteX0" fmla="*/ 10295 w 4453663"/>
              <a:gd name="connsiteY0" fmla="*/ 32145 h 4914950"/>
              <a:gd name="connsiteX1" fmla="*/ 81547 w 4453663"/>
              <a:gd name="connsiteY1" fmla="*/ 926275 h 4914950"/>
              <a:gd name="connsiteX2" fmla="*/ 865319 w 4453663"/>
              <a:gd name="connsiteY2" fmla="*/ 1009402 h 4914950"/>
              <a:gd name="connsiteX3" fmla="*/ 1340332 w 4453663"/>
              <a:gd name="connsiteY3" fmla="*/ 1199408 h 4914950"/>
              <a:gd name="connsiteX4" fmla="*/ 1459085 w 4453663"/>
              <a:gd name="connsiteY4" fmla="*/ 2173184 h 4914950"/>
              <a:gd name="connsiteX5" fmla="*/ 1542212 w 4453663"/>
              <a:gd name="connsiteY5" fmla="*/ 2458192 h 4914950"/>
              <a:gd name="connsiteX6" fmla="*/ 2005350 w 4453663"/>
              <a:gd name="connsiteY6" fmla="*/ 2648197 h 4914950"/>
              <a:gd name="connsiteX7" fmla="*/ 2100352 w 4453663"/>
              <a:gd name="connsiteY7" fmla="*/ 3099460 h 4914950"/>
              <a:gd name="connsiteX8" fmla="*/ 1565963 w 4453663"/>
              <a:gd name="connsiteY8" fmla="*/ 3313215 h 4914950"/>
              <a:gd name="connsiteX9" fmla="*/ 1352207 w 4453663"/>
              <a:gd name="connsiteY9" fmla="*/ 3871356 h 4914950"/>
              <a:gd name="connsiteX10" fmla="*/ 97927 w 4453663"/>
              <a:gd name="connsiteY10" fmla="*/ 3970248 h 4914950"/>
              <a:gd name="connsiteX11" fmla="*/ 112874 w 4453663"/>
              <a:gd name="connsiteY11" fmla="*/ 4844723 h 4914950"/>
              <a:gd name="connsiteX12" fmla="*/ 4110763 w 4453663"/>
              <a:gd name="connsiteY12" fmla="*/ 4809710 h 4914950"/>
              <a:gd name="connsiteX13" fmla="*/ 4439790 w 4453663"/>
              <a:gd name="connsiteY13" fmla="*/ 2398814 h 4914950"/>
              <a:gd name="connsiteX14" fmla="*/ 3929152 w 4453663"/>
              <a:gd name="connsiteY14" fmla="*/ 0 h 4914950"/>
              <a:gd name="connsiteX15" fmla="*/ 10295 w 4453663"/>
              <a:gd name="connsiteY15" fmla="*/ 32145 h 4914950"/>
              <a:gd name="connsiteX0" fmla="*/ 10295 w 4439933"/>
              <a:gd name="connsiteY0" fmla="*/ 32145 h 4914950"/>
              <a:gd name="connsiteX1" fmla="*/ 81547 w 4439933"/>
              <a:gd name="connsiteY1" fmla="*/ 926275 h 4914950"/>
              <a:gd name="connsiteX2" fmla="*/ 865319 w 4439933"/>
              <a:gd name="connsiteY2" fmla="*/ 1009402 h 4914950"/>
              <a:gd name="connsiteX3" fmla="*/ 1340332 w 4439933"/>
              <a:gd name="connsiteY3" fmla="*/ 1199408 h 4914950"/>
              <a:gd name="connsiteX4" fmla="*/ 1459085 w 4439933"/>
              <a:gd name="connsiteY4" fmla="*/ 2173184 h 4914950"/>
              <a:gd name="connsiteX5" fmla="*/ 1542212 w 4439933"/>
              <a:gd name="connsiteY5" fmla="*/ 2458192 h 4914950"/>
              <a:gd name="connsiteX6" fmla="*/ 2005350 w 4439933"/>
              <a:gd name="connsiteY6" fmla="*/ 2648197 h 4914950"/>
              <a:gd name="connsiteX7" fmla="*/ 2100352 w 4439933"/>
              <a:gd name="connsiteY7" fmla="*/ 3099460 h 4914950"/>
              <a:gd name="connsiteX8" fmla="*/ 1565963 w 4439933"/>
              <a:gd name="connsiteY8" fmla="*/ 3313215 h 4914950"/>
              <a:gd name="connsiteX9" fmla="*/ 1352207 w 4439933"/>
              <a:gd name="connsiteY9" fmla="*/ 3871356 h 4914950"/>
              <a:gd name="connsiteX10" fmla="*/ 97927 w 4439933"/>
              <a:gd name="connsiteY10" fmla="*/ 3970248 h 4914950"/>
              <a:gd name="connsiteX11" fmla="*/ 112874 w 4439933"/>
              <a:gd name="connsiteY11" fmla="*/ 4844723 h 4914950"/>
              <a:gd name="connsiteX12" fmla="*/ 3303939 w 4439933"/>
              <a:gd name="connsiteY12" fmla="*/ 4809710 h 4914950"/>
              <a:gd name="connsiteX13" fmla="*/ 4439790 w 4439933"/>
              <a:gd name="connsiteY13" fmla="*/ 2398814 h 4914950"/>
              <a:gd name="connsiteX14" fmla="*/ 3929152 w 4439933"/>
              <a:gd name="connsiteY14" fmla="*/ 0 h 4914950"/>
              <a:gd name="connsiteX15" fmla="*/ 10295 w 4439933"/>
              <a:gd name="connsiteY15" fmla="*/ 32145 h 4914950"/>
              <a:gd name="connsiteX0" fmla="*/ 10295 w 4439933"/>
              <a:gd name="connsiteY0" fmla="*/ 32145 h 4914950"/>
              <a:gd name="connsiteX1" fmla="*/ 81547 w 4439933"/>
              <a:gd name="connsiteY1" fmla="*/ 926275 h 4914950"/>
              <a:gd name="connsiteX2" fmla="*/ 865319 w 4439933"/>
              <a:gd name="connsiteY2" fmla="*/ 1009402 h 4914950"/>
              <a:gd name="connsiteX3" fmla="*/ 1340332 w 4439933"/>
              <a:gd name="connsiteY3" fmla="*/ 1199408 h 4914950"/>
              <a:gd name="connsiteX4" fmla="*/ 1459085 w 4439933"/>
              <a:gd name="connsiteY4" fmla="*/ 2173184 h 4914950"/>
              <a:gd name="connsiteX5" fmla="*/ 1542212 w 4439933"/>
              <a:gd name="connsiteY5" fmla="*/ 2458192 h 4914950"/>
              <a:gd name="connsiteX6" fmla="*/ 2005350 w 4439933"/>
              <a:gd name="connsiteY6" fmla="*/ 2648197 h 4914950"/>
              <a:gd name="connsiteX7" fmla="*/ 2100352 w 4439933"/>
              <a:gd name="connsiteY7" fmla="*/ 3099460 h 4914950"/>
              <a:gd name="connsiteX8" fmla="*/ 1565963 w 4439933"/>
              <a:gd name="connsiteY8" fmla="*/ 3313215 h 4914950"/>
              <a:gd name="connsiteX9" fmla="*/ 1352207 w 4439933"/>
              <a:gd name="connsiteY9" fmla="*/ 3871356 h 4914950"/>
              <a:gd name="connsiteX10" fmla="*/ 97927 w 4439933"/>
              <a:gd name="connsiteY10" fmla="*/ 3970248 h 4914950"/>
              <a:gd name="connsiteX11" fmla="*/ 112874 w 4439933"/>
              <a:gd name="connsiteY11" fmla="*/ 4844723 h 4914950"/>
              <a:gd name="connsiteX12" fmla="*/ 3303939 w 4439933"/>
              <a:gd name="connsiteY12" fmla="*/ 4809710 h 4914950"/>
              <a:gd name="connsiteX13" fmla="*/ 4439790 w 4439933"/>
              <a:gd name="connsiteY13" fmla="*/ 2398814 h 4914950"/>
              <a:gd name="connsiteX14" fmla="*/ 3108881 w 4439933"/>
              <a:gd name="connsiteY14" fmla="*/ 0 h 4914950"/>
              <a:gd name="connsiteX15" fmla="*/ 10295 w 4439933"/>
              <a:gd name="connsiteY15" fmla="*/ 32145 h 4914950"/>
              <a:gd name="connsiteX0" fmla="*/ 10295 w 3617691"/>
              <a:gd name="connsiteY0" fmla="*/ 32145 h 4914950"/>
              <a:gd name="connsiteX1" fmla="*/ 81547 w 3617691"/>
              <a:gd name="connsiteY1" fmla="*/ 926275 h 4914950"/>
              <a:gd name="connsiteX2" fmla="*/ 865319 w 3617691"/>
              <a:gd name="connsiteY2" fmla="*/ 1009402 h 4914950"/>
              <a:gd name="connsiteX3" fmla="*/ 1340332 w 3617691"/>
              <a:gd name="connsiteY3" fmla="*/ 1199408 h 4914950"/>
              <a:gd name="connsiteX4" fmla="*/ 1459085 w 3617691"/>
              <a:gd name="connsiteY4" fmla="*/ 2173184 h 4914950"/>
              <a:gd name="connsiteX5" fmla="*/ 1542212 w 3617691"/>
              <a:gd name="connsiteY5" fmla="*/ 2458192 h 4914950"/>
              <a:gd name="connsiteX6" fmla="*/ 2005350 w 3617691"/>
              <a:gd name="connsiteY6" fmla="*/ 2648197 h 4914950"/>
              <a:gd name="connsiteX7" fmla="*/ 2100352 w 3617691"/>
              <a:gd name="connsiteY7" fmla="*/ 3099460 h 4914950"/>
              <a:gd name="connsiteX8" fmla="*/ 1565963 w 3617691"/>
              <a:gd name="connsiteY8" fmla="*/ 3313215 h 4914950"/>
              <a:gd name="connsiteX9" fmla="*/ 1352207 w 3617691"/>
              <a:gd name="connsiteY9" fmla="*/ 3871356 h 4914950"/>
              <a:gd name="connsiteX10" fmla="*/ 97927 w 3617691"/>
              <a:gd name="connsiteY10" fmla="*/ 3970248 h 4914950"/>
              <a:gd name="connsiteX11" fmla="*/ 112874 w 3617691"/>
              <a:gd name="connsiteY11" fmla="*/ 4844723 h 4914950"/>
              <a:gd name="connsiteX12" fmla="*/ 3303939 w 3617691"/>
              <a:gd name="connsiteY12" fmla="*/ 4809710 h 4914950"/>
              <a:gd name="connsiteX13" fmla="*/ 3592626 w 3617691"/>
              <a:gd name="connsiteY13" fmla="*/ 2439155 h 4914950"/>
              <a:gd name="connsiteX14" fmla="*/ 3108881 w 3617691"/>
              <a:gd name="connsiteY14" fmla="*/ 0 h 4914950"/>
              <a:gd name="connsiteX15" fmla="*/ 10295 w 3617691"/>
              <a:gd name="connsiteY15" fmla="*/ 32145 h 4914950"/>
              <a:gd name="connsiteX0" fmla="*/ 10295 w 3617691"/>
              <a:gd name="connsiteY0" fmla="*/ 32145 h 4914950"/>
              <a:gd name="connsiteX1" fmla="*/ 81547 w 3617691"/>
              <a:gd name="connsiteY1" fmla="*/ 926275 h 4914950"/>
              <a:gd name="connsiteX2" fmla="*/ 865319 w 3617691"/>
              <a:gd name="connsiteY2" fmla="*/ 1009402 h 4914950"/>
              <a:gd name="connsiteX3" fmla="*/ 1340332 w 3617691"/>
              <a:gd name="connsiteY3" fmla="*/ 1199408 h 4914950"/>
              <a:gd name="connsiteX4" fmla="*/ 1459085 w 3617691"/>
              <a:gd name="connsiteY4" fmla="*/ 2173184 h 4914950"/>
              <a:gd name="connsiteX5" fmla="*/ 1542212 w 3617691"/>
              <a:gd name="connsiteY5" fmla="*/ 2458192 h 4914950"/>
              <a:gd name="connsiteX6" fmla="*/ 2005350 w 3617691"/>
              <a:gd name="connsiteY6" fmla="*/ 2648197 h 4914950"/>
              <a:gd name="connsiteX7" fmla="*/ 2100352 w 3617691"/>
              <a:gd name="connsiteY7" fmla="*/ 3099460 h 4914950"/>
              <a:gd name="connsiteX8" fmla="*/ 1565963 w 3617691"/>
              <a:gd name="connsiteY8" fmla="*/ 3313215 h 4914950"/>
              <a:gd name="connsiteX9" fmla="*/ 1352207 w 3617691"/>
              <a:gd name="connsiteY9" fmla="*/ 3871356 h 4914950"/>
              <a:gd name="connsiteX10" fmla="*/ 97927 w 3617691"/>
              <a:gd name="connsiteY10" fmla="*/ 3970248 h 4914950"/>
              <a:gd name="connsiteX11" fmla="*/ 112874 w 3617691"/>
              <a:gd name="connsiteY11" fmla="*/ 4844723 h 4914950"/>
              <a:gd name="connsiteX12" fmla="*/ 3303939 w 3617691"/>
              <a:gd name="connsiteY12" fmla="*/ 4809710 h 4914950"/>
              <a:gd name="connsiteX13" fmla="*/ 3592626 w 3617691"/>
              <a:gd name="connsiteY13" fmla="*/ 2439155 h 4914950"/>
              <a:gd name="connsiteX14" fmla="*/ 3108881 w 3617691"/>
              <a:gd name="connsiteY14" fmla="*/ 0 h 4914950"/>
              <a:gd name="connsiteX15" fmla="*/ 10295 w 3617691"/>
              <a:gd name="connsiteY15" fmla="*/ 32145 h 4914950"/>
              <a:gd name="connsiteX0" fmla="*/ 10295 w 3593007"/>
              <a:gd name="connsiteY0" fmla="*/ 32145 h 4914950"/>
              <a:gd name="connsiteX1" fmla="*/ 81547 w 3593007"/>
              <a:gd name="connsiteY1" fmla="*/ 926275 h 4914950"/>
              <a:gd name="connsiteX2" fmla="*/ 865319 w 3593007"/>
              <a:gd name="connsiteY2" fmla="*/ 1009402 h 4914950"/>
              <a:gd name="connsiteX3" fmla="*/ 1340332 w 3593007"/>
              <a:gd name="connsiteY3" fmla="*/ 1199408 h 4914950"/>
              <a:gd name="connsiteX4" fmla="*/ 1459085 w 3593007"/>
              <a:gd name="connsiteY4" fmla="*/ 2173184 h 4914950"/>
              <a:gd name="connsiteX5" fmla="*/ 1542212 w 3593007"/>
              <a:gd name="connsiteY5" fmla="*/ 2458192 h 4914950"/>
              <a:gd name="connsiteX6" fmla="*/ 2005350 w 3593007"/>
              <a:gd name="connsiteY6" fmla="*/ 2648197 h 4914950"/>
              <a:gd name="connsiteX7" fmla="*/ 2100352 w 3593007"/>
              <a:gd name="connsiteY7" fmla="*/ 3099460 h 4914950"/>
              <a:gd name="connsiteX8" fmla="*/ 1565963 w 3593007"/>
              <a:gd name="connsiteY8" fmla="*/ 3313215 h 4914950"/>
              <a:gd name="connsiteX9" fmla="*/ 1352207 w 3593007"/>
              <a:gd name="connsiteY9" fmla="*/ 3871356 h 4914950"/>
              <a:gd name="connsiteX10" fmla="*/ 97927 w 3593007"/>
              <a:gd name="connsiteY10" fmla="*/ 3970248 h 4914950"/>
              <a:gd name="connsiteX11" fmla="*/ 112874 w 3593007"/>
              <a:gd name="connsiteY11" fmla="*/ 4844723 h 4914950"/>
              <a:gd name="connsiteX12" fmla="*/ 3303939 w 3593007"/>
              <a:gd name="connsiteY12" fmla="*/ 4809710 h 4914950"/>
              <a:gd name="connsiteX13" fmla="*/ 3592626 w 3593007"/>
              <a:gd name="connsiteY13" fmla="*/ 2439155 h 4914950"/>
              <a:gd name="connsiteX14" fmla="*/ 3108881 w 3593007"/>
              <a:gd name="connsiteY14" fmla="*/ 0 h 4914950"/>
              <a:gd name="connsiteX15" fmla="*/ 10295 w 3593007"/>
              <a:gd name="connsiteY15" fmla="*/ 32145 h 4914950"/>
              <a:gd name="connsiteX0" fmla="*/ 10295 w 3313772"/>
              <a:gd name="connsiteY0" fmla="*/ 32145 h 4914950"/>
              <a:gd name="connsiteX1" fmla="*/ 81547 w 3313772"/>
              <a:gd name="connsiteY1" fmla="*/ 926275 h 4914950"/>
              <a:gd name="connsiteX2" fmla="*/ 865319 w 3313772"/>
              <a:gd name="connsiteY2" fmla="*/ 1009402 h 4914950"/>
              <a:gd name="connsiteX3" fmla="*/ 1340332 w 3313772"/>
              <a:gd name="connsiteY3" fmla="*/ 1199408 h 4914950"/>
              <a:gd name="connsiteX4" fmla="*/ 1459085 w 3313772"/>
              <a:gd name="connsiteY4" fmla="*/ 2173184 h 4914950"/>
              <a:gd name="connsiteX5" fmla="*/ 1542212 w 3313772"/>
              <a:gd name="connsiteY5" fmla="*/ 2458192 h 4914950"/>
              <a:gd name="connsiteX6" fmla="*/ 2005350 w 3313772"/>
              <a:gd name="connsiteY6" fmla="*/ 2648197 h 4914950"/>
              <a:gd name="connsiteX7" fmla="*/ 2100352 w 3313772"/>
              <a:gd name="connsiteY7" fmla="*/ 3099460 h 4914950"/>
              <a:gd name="connsiteX8" fmla="*/ 1565963 w 3313772"/>
              <a:gd name="connsiteY8" fmla="*/ 3313215 h 4914950"/>
              <a:gd name="connsiteX9" fmla="*/ 1352207 w 3313772"/>
              <a:gd name="connsiteY9" fmla="*/ 3871356 h 4914950"/>
              <a:gd name="connsiteX10" fmla="*/ 97927 w 3313772"/>
              <a:gd name="connsiteY10" fmla="*/ 3970248 h 4914950"/>
              <a:gd name="connsiteX11" fmla="*/ 112874 w 3313772"/>
              <a:gd name="connsiteY11" fmla="*/ 4844723 h 4914950"/>
              <a:gd name="connsiteX12" fmla="*/ 3303939 w 3313772"/>
              <a:gd name="connsiteY12" fmla="*/ 4809710 h 4914950"/>
              <a:gd name="connsiteX13" fmla="*/ 3269896 w 3313772"/>
              <a:gd name="connsiteY13" fmla="*/ 2533285 h 4914950"/>
              <a:gd name="connsiteX14" fmla="*/ 3108881 w 3313772"/>
              <a:gd name="connsiteY14" fmla="*/ 0 h 4914950"/>
              <a:gd name="connsiteX15" fmla="*/ 10295 w 3313772"/>
              <a:gd name="connsiteY15" fmla="*/ 32145 h 491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313772" h="4914950">
                <a:moveTo>
                  <a:pt x="10295" y="32145"/>
                </a:moveTo>
                <a:cubicBezTo>
                  <a:pt x="31179" y="454538"/>
                  <a:pt x="-60957" y="763399"/>
                  <a:pt x="81547" y="926275"/>
                </a:cubicBezTo>
                <a:cubicBezTo>
                  <a:pt x="224051" y="1089151"/>
                  <a:pt x="655522" y="963880"/>
                  <a:pt x="865319" y="1009402"/>
                </a:cubicBezTo>
                <a:cubicBezTo>
                  <a:pt x="1075116" y="1054924"/>
                  <a:pt x="1241371" y="1005444"/>
                  <a:pt x="1340332" y="1199408"/>
                </a:cubicBezTo>
                <a:cubicBezTo>
                  <a:pt x="1439293" y="1393372"/>
                  <a:pt x="1425438" y="1963387"/>
                  <a:pt x="1459085" y="2173184"/>
                </a:cubicBezTo>
                <a:cubicBezTo>
                  <a:pt x="1492732" y="2382981"/>
                  <a:pt x="1451168" y="2379023"/>
                  <a:pt x="1542212" y="2458192"/>
                </a:cubicBezTo>
                <a:cubicBezTo>
                  <a:pt x="1633256" y="2537361"/>
                  <a:pt x="1912327" y="2541319"/>
                  <a:pt x="2005350" y="2648197"/>
                </a:cubicBezTo>
                <a:cubicBezTo>
                  <a:pt x="2098373" y="2755075"/>
                  <a:pt x="2173583" y="2988624"/>
                  <a:pt x="2100352" y="3099460"/>
                </a:cubicBezTo>
                <a:cubicBezTo>
                  <a:pt x="2027121" y="3210296"/>
                  <a:pt x="1690654" y="3184566"/>
                  <a:pt x="1565963" y="3313215"/>
                </a:cubicBezTo>
                <a:cubicBezTo>
                  <a:pt x="1441272" y="3441864"/>
                  <a:pt x="1596880" y="3761851"/>
                  <a:pt x="1352207" y="3871356"/>
                </a:cubicBezTo>
                <a:cubicBezTo>
                  <a:pt x="1107534" y="3980861"/>
                  <a:pt x="349152" y="3981442"/>
                  <a:pt x="97927" y="3970248"/>
                </a:cubicBezTo>
                <a:cubicBezTo>
                  <a:pt x="114716" y="4290130"/>
                  <a:pt x="89464" y="4655503"/>
                  <a:pt x="112874" y="4844723"/>
                </a:cubicBezTo>
                <a:cubicBezTo>
                  <a:pt x="763287" y="4992516"/>
                  <a:pt x="2614318" y="4870520"/>
                  <a:pt x="3303939" y="4809710"/>
                </a:cubicBezTo>
                <a:cubicBezTo>
                  <a:pt x="3335581" y="4102514"/>
                  <a:pt x="3281771" y="3342786"/>
                  <a:pt x="3269896" y="2533285"/>
                </a:cubicBezTo>
                <a:cubicBezTo>
                  <a:pt x="3267917" y="1755451"/>
                  <a:pt x="3176654" y="814445"/>
                  <a:pt x="3108881" y="0"/>
                </a:cubicBezTo>
                <a:lnTo>
                  <a:pt x="10295" y="32145"/>
                </a:lnTo>
                <a:close/>
              </a:path>
            </a:pathLst>
          </a:custGeom>
          <a:solidFill>
            <a:srgbClr val="FF0000">
              <a:alpha val="22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" name="Dowolny kształt 29"/>
          <p:cNvSpPr/>
          <p:nvPr/>
        </p:nvSpPr>
        <p:spPr>
          <a:xfrm>
            <a:off x="6033058" y="2086115"/>
            <a:ext cx="1384550" cy="2992172"/>
          </a:xfrm>
          <a:custGeom>
            <a:avLst/>
            <a:gdLst>
              <a:gd name="connsiteX0" fmla="*/ 77444 w 1437806"/>
              <a:gd name="connsiteY0" fmla="*/ 190071 h 3302749"/>
              <a:gd name="connsiteX1" fmla="*/ 77444 w 1437806"/>
              <a:gd name="connsiteY1" fmla="*/ 3087650 h 3302749"/>
              <a:gd name="connsiteX2" fmla="*/ 766213 w 1437806"/>
              <a:gd name="connsiteY2" fmla="*/ 3028274 h 3302749"/>
              <a:gd name="connsiteX3" fmla="*/ 825590 w 1437806"/>
              <a:gd name="connsiteY3" fmla="*/ 2541385 h 3302749"/>
              <a:gd name="connsiteX4" fmla="*/ 1407481 w 1437806"/>
              <a:gd name="connsiteY4" fmla="*/ 2315754 h 3302749"/>
              <a:gd name="connsiteX5" fmla="*/ 1312478 w 1437806"/>
              <a:gd name="connsiteY5" fmla="*/ 1840741 h 3302749"/>
              <a:gd name="connsiteX6" fmla="*/ 944343 w 1437806"/>
              <a:gd name="connsiteY6" fmla="*/ 1710113 h 3302749"/>
              <a:gd name="connsiteX7" fmla="*/ 742463 w 1437806"/>
              <a:gd name="connsiteY7" fmla="*/ 771962 h 3302749"/>
              <a:gd name="connsiteX8" fmla="*/ 623709 w 1437806"/>
              <a:gd name="connsiteY8" fmla="*/ 332575 h 3302749"/>
              <a:gd name="connsiteX9" fmla="*/ 77444 w 1437806"/>
              <a:gd name="connsiteY9" fmla="*/ 190071 h 3302749"/>
              <a:gd name="connsiteX0" fmla="*/ 77444 w 1437806"/>
              <a:gd name="connsiteY0" fmla="*/ 190071 h 3302749"/>
              <a:gd name="connsiteX1" fmla="*/ 77444 w 1437806"/>
              <a:gd name="connsiteY1" fmla="*/ 3087650 h 3302749"/>
              <a:gd name="connsiteX2" fmla="*/ 766213 w 1437806"/>
              <a:gd name="connsiteY2" fmla="*/ 3028274 h 3302749"/>
              <a:gd name="connsiteX3" fmla="*/ 825590 w 1437806"/>
              <a:gd name="connsiteY3" fmla="*/ 2541385 h 3302749"/>
              <a:gd name="connsiteX4" fmla="*/ 1407481 w 1437806"/>
              <a:gd name="connsiteY4" fmla="*/ 2315754 h 3302749"/>
              <a:gd name="connsiteX5" fmla="*/ 1312478 w 1437806"/>
              <a:gd name="connsiteY5" fmla="*/ 1840741 h 3302749"/>
              <a:gd name="connsiteX6" fmla="*/ 944343 w 1437806"/>
              <a:gd name="connsiteY6" fmla="*/ 1710113 h 3302749"/>
              <a:gd name="connsiteX7" fmla="*/ 742463 w 1437806"/>
              <a:gd name="connsiteY7" fmla="*/ 771962 h 3302749"/>
              <a:gd name="connsiteX8" fmla="*/ 623709 w 1437806"/>
              <a:gd name="connsiteY8" fmla="*/ 332575 h 3302749"/>
              <a:gd name="connsiteX9" fmla="*/ 77444 w 1437806"/>
              <a:gd name="connsiteY9" fmla="*/ 190071 h 3302749"/>
              <a:gd name="connsiteX0" fmla="*/ 134228 w 1494590"/>
              <a:gd name="connsiteY0" fmla="*/ 190071 h 3302749"/>
              <a:gd name="connsiteX1" fmla="*/ 134228 w 1494590"/>
              <a:gd name="connsiteY1" fmla="*/ 3087650 h 3302749"/>
              <a:gd name="connsiteX2" fmla="*/ 822997 w 1494590"/>
              <a:gd name="connsiteY2" fmla="*/ 3028274 h 3302749"/>
              <a:gd name="connsiteX3" fmla="*/ 882374 w 1494590"/>
              <a:gd name="connsiteY3" fmla="*/ 2541385 h 3302749"/>
              <a:gd name="connsiteX4" fmla="*/ 1464265 w 1494590"/>
              <a:gd name="connsiteY4" fmla="*/ 2315754 h 3302749"/>
              <a:gd name="connsiteX5" fmla="*/ 1369262 w 1494590"/>
              <a:gd name="connsiteY5" fmla="*/ 1840741 h 3302749"/>
              <a:gd name="connsiteX6" fmla="*/ 1001127 w 1494590"/>
              <a:gd name="connsiteY6" fmla="*/ 1710113 h 3302749"/>
              <a:gd name="connsiteX7" fmla="*/ 799247 w 1494590"/>
              <a:gd name="connsiteY7" fmla="*/ 771962 h 3302749"/>
              <a:gd name="connsiteX8" fmla="*/ 680493 w 1494590"/>
              <a:gd name="connsiteY8" fmla="*/ 332575 h 3302749"/>
              <a:gd name="connsiteX9" fmla="*/ 134228 w 1494590"/>
              <a:gd name="connsiteY9" fmla="*/ 190071 h 3302749"/>
              <a:gd name="connsiteX0" fmla="*/ 134228 w 1494590"/>
              <a:gd name="connsiteY0" fmla="*/ 3527 h 3116205"/>
              <a:gd name="connsiteX1" fmla="*/ 134228 w 1494590"/>
              <a:gd name="connsiteY1" fmla="*/ 2901106 h 3116205"/>
              <a:gd name="connsiteX2" fmla="*/ 822997 w 1494590"/>
              <a:gd name="connsiteY2" fmla="*/ 2841730 h 3116205"/>
              <a:gd name="connsiteX3" fmla="*/ 882374 w 1494590"/>
              <a:gd name="connsiteY3" fmla="*/ 2354841 h 3116205"/>
              <a:gd name="connsiteX4" fmla="*/ 1464265 w 1494590"/>
              <a:gd name="connsiteY4" fmla="*/ 2129210 h 3116205"/>
              <a:gd name="connsiteX5" fmla="*/ 1369262 w 1494590"/>
              <a:gd name="connsiteY5" fmla="*/ 1654197 h 3116205"/>
              <a:gd name="connsiteX6" fmla="*/ 1001127 w 1494590"/>
              <a:gd name="connsiteY6" fmla="*/ 1523569 h 3116205"/>
              <a:gd name="connsiteX7" fmla="*/ 799247 w 1494590"/>
              <a:gd name="connsiteY7" fmla="*/ 585418 h 3116205"/>
              <a:gd name="connsiteX8" fmla="*/ 680493 w 1494590"/>
              <a:gd name="connsiteY8" fmla="*/ 146031 h 3116205"/>
              <a:gd name="connsiteX9" fmla="*/ 134228 w 1494590"/>
              <a:gd name="connsiteY9" fmla="*/ 3527 h 3116205"/>
              <a:gd name="connsiteX0" fmla="*/ 52826 w 1413188"/>
              <a:gd name="connsiteY0" fmla="*/ 0 h 3112678"/>
              <a:gd name="connsiteX1" fmla="*/ 52826 w 1413188"/>
              <a:gd name="connsiteY1" fmla="*/ 2897579 h 3112678"/>
              <a:gd name="connsiteX2" fmla="*/ 741595 w 1413188"/>
              <a:gd name="connsiteY2" fmla="*/ 2838203 h 3112678"/>
              <a:gd name="connsiteX3" fmla="*/ 800972 w 1413188"/>
              <a:gd name="connsiteY3" fmla="*/ 2351314 h 3112678"/>
              <a:gd name="connsiteX4" fmla="*/ 1382863 w 1413188"/>
              <a:gd name="connsiteY4" fmla="*/ 2125683 h 3112678"/>
              <a:gd name="connsiteX5" fmla="*/ 1287860 w 1413188"/>
              <a:gd name="connsiteY5" fmla="*/ 1650670 h 3112678"/>
              <a:gd name="connsiteX6" fmla="*/ 919725 w 1413188"/>
              <a:gd name="connsiteY6" fmla="*/ 1520042 h 3112678"/>
              <a:gd name="connsiteX7" fmla="*/ 717845 w 1413188"/>
              <a:gd name="connsiteY7" fmla="*/ 581891 h 3112678"/>
              <a:gd name="connsiteX8" fmla="*/ 599091 w 1413188"/>
              <a:gd name="connsiteY8" fmla="*/ 142504 h 3112678"/>
              <a:gd name="connsiteX9" fmla="*/ 52826 w 1413188"/>
              <a:gd name="connsiteY9" fmla="*/ 0 h 3112678"/>
              <a:gd name="connsiteX0" fmla="*/ 52826 w 1413188"/>
              <a:gd name="connsiteY0" fmla="*/ 0 h 3112678"/>
              <a:gd name="connsiteX1" fmla="*/ 52826 w 1413188"/>
              <a:gd name="connsiteY1" fmla="*/ 2897579 h 3112678"/>
              <a:gd name="connsiteX2" fmla="*/ 741595 w 1413188"/>
              <a:gd name="connsiteY2" fmla="*/ 2838203 h 3112678"/>
              <a:gd name="connsiteX3" fmla="*/ 800972 w 1413188"/>
              <a:gd name="connsiteY3" fmla="*/ 2351314 h 3112678"/>
              <a:gd name="connsiteX4" fmla="*/ 1382863 w 1413188"/>
              <a:gd name="connsiteY4" fmla="*/ 2125683 h 3112678"/>
              <a:gd name="connsiteX5" fmla="*/ 1287860 w 1413188"/>
              <a:gd name="connsiteY5" fmla="*/ 1650670 h 3112678"/>
              <a:gd name="connsiteX6" fmla="*/ 919725 w 1413188"/>
              <a:gd name="connsiteY6" fmla="*/ 1520042 h 3112678"/>
              <a:gd name="connsiteX7" fmla="*/ 717845 w 1413188"/>
              <a:gd name="connsiteY7" fmla="*/ 581891 h 3112678"/>
              <a:gd name="connsiteX8" fmla="*/ 599091 w 1413188"/>
              <a:gd name="connsiteY8" fmla="*/ 142504 h 3112678"/>
              <a:gd name="connsiteX9" fmla="*/ 52826 w 1413188"/>
              <a:gd name="connsiteY9" fmla="*/ 0 h 3112678"/>
              <a:gd name="connsiteX0" fmla="*/ 2788 w 1363150"/>
              <a:gd name="connsiteY0" fmla="*/ 0 h 3112678"/>
              <a:gd name="connsiteX1" fmla="*/ 2788 w 1363150"/>
              <a:gd name="connsiteY1" fmla="*/ 2897579 h 3112678"/>
              <a:gd name="connsiteX2" fmla="*/ 691557 w 1363150"/>
              <a:gd name="connsiteY2" fmla="*/ 2838203 h 3112678"/>
              <a:gd name="connsiteX3" fmla="*/ 750934 w 1363150"/>
              <a:gd name="connsiteY3" fmla="*/ 2351314 h 3112678"/>
              <a:gd name="connsiteX4" fmla="*/ 1332825 w 1363150"/>
              <a:gd name="connsiteY4" fmla="*/ 2125683 h 3112678"/>
              <a:gd name="connsiteX5" fmla="*/ 1237822 w 1363150"/>
              <a:gd name="connsiteY5" fmla="*/ 1650670 h 3112678"/>
              <a:gd name="connsiteX6" fmla="*/ 869687 w 1363150"/>
              <a:gd name="connsiteY6" fmla="*/ 1520042 h 3112678"/>
              <a:gd name="connsiteX7" fmla="*/ 667807 w 1363150"/>
              <a:gd name="connsiteY7" fmla="*/ 581891 h 3112678"/>
              <a:gd name="connsiteX8" fmla="*/ 549053 w 1363150"/>
              <a:gd name="connsiteY8" fmla="*/ 142504 h 3112678"/>
              <a:gd name="connsiteX9" fmla="*/ 2788 w 1363150"/>
              <a:gd name="connsiteY9" fmla="*/ 0 h 3112678"/>
              <a:gd name="connsiteX0" fmla="*/ 2788 w 1363150"/>
              <a:gd name="connsiteY0" fmla="*/ 0 h 2907180"/>
              <a:gd name="connsiteX1" fmla="*/ 2788 w 1363150"/>
              <a:gd name="connsiteY1" fmla="*/ 2897579 h 2907180"/>
              <a:gd name="connsiteX2" fmla="*/ 691557 w 1363150"/>
              <a:gd name="connsiteY2" fmla="*/ 2838203 h 2907180"/>
              <a:gd name="connsiteX3" fmla="*/ 750934 w 1363150"/>
              <a:gd name="connsiteY3" fmla="*/ 2351314 h 2907180"/>
              <a:gd name="connsiteX4" fmla="*/ 1332825 w 1363150"/>
              <a:gd name="connsiteY4" fmla="*/ 2125683 h 2907180"/>
              <a:gd name="connsiteX5" fmla="*/ 1237822 w 1363150"/>
              <a:gd name="connsiteY5" fmla="*/ 1650670 h 2907180"/>
              <a:gd name="connsiteX6" fmla="*/ 869687 w 1363150"/>
              <a:gd name="connsiteY6" fmla="*/ 1520042 h 2907180"/>
              <a:gd name="connsiteX7" fmla="*/ 667807 w 1363150"/>
              <a:gd name="connsiteY7" fmla="*/ 581891 h 2907180"/>
              <a:gd name="connsiteX8" fmla="*/ 549053 w 1363150"/>
              <a:gd name="connsiteY8" fmla="*/ 142504 h 2907180"/>
              <a:gd name="connsiteX9" fmla="*/ 2788 w 1363150"/>
              <a:gd name="connsiteY9" fmla="*/ 0 h 2907180"/>
              <a:gd name="connsiteX0" fmla="*/ 2788 w 1358917"/>
              <a:gd name="connsiteY0" fmla="*/ 0 h 2908918"/>
              <a:gd name="connsiteX1" fmla="*/ 2788 w 1358917"/>
              <a:gd name="connsiteY1" fmla="*/ 2897579 h 2908918"/>
              <a:gd name="connsiteX2" fmla="*/ 691557 w 1358917"/>
              <a:gd name="connsiteY2" fmla="*/ 2838203 h 2908918"/>
              <a:gd name="connsiteX3" fmla="*/ 810311 w 1358917"/>
              <a:gd name="connsiteY3" fmla="*/ 2315688 h 2908918"/>
              <a:gd name="connsiteX4" fmla="*/ 1332825 w 1358917"/>
              <a:gd name="connsiteY4" fmla="*/ 2125683 h 2908918"/>
              <a:gd name="connsiteX5" fmla="*/ 1237822 w 1358917"/>
              <a:gd name="connsiteY5" fmla="*/ 1650670 h 2908918"/>
              <a:gd name="connsiteX6" fmla="*/ 869687 w 1358917"/>
              <a:gd name="connsiteY6" fmla="*/ 1520042 h 2908918"/>
              <a:gd name="connsiteX7" fmla="*/ 667807 w 1358917"/>
              <a:gd name="connsiteY7" fmla="*/ 581891 h 2908918"/>
              <a:gd name="connsiteX8" fmla="*/ 549053 w 1358917"/>
              <a:gd name="connsiteY8" fmla="*/ 142504 h 2908918"/>
              <a:gd name="connsiteX9" fmla="*/ 2788 w 1358917"/>
              <a:gd name="connsiteY9" fmla="*/ 0 h 2908918"/>
              <a:gd name="connsiteX0" fmla="*/ 2788 w 1362465"/>
              <a:gd name="connsiteY0" fmla="*/ 0 h 2908918"/>
              <a:gd name="connsiteX1" fmla="*/ 2788 w 1362465"/>
              <a:gd name="connsiteY1" fmla="*/ 2897579 h 2908918"/>
              <a:gd name="connsiteX2" fmla="*/ 691557 w 1362465"/>
              <a:gd name="connsiteY2" fmla="*/ 2838203 h 2908918"/>
              <a:gd name="connsiteX3" fmla="*/ 810311 w 1362465"/>
              <a:gd name="connsiteY3" fmla="*/ 2315688 h 2908918"/>
              <a:gd name="connsiteX4" fmla="*/ 1332825 w 1362465"/>
              <a:gd name="connsiteY4" fmla="*/ 2125683 h 2908918"/>
              <a:gd name="connsiteX5" fmla="*/ 1237822 w 1362465"/>
              <a:gd name="connsiteY5" fmla="*/ 1650670 h 2908918"/>
              <a:gd name="connsiteX6" fmla="*/ 739058 w 1362465"/>
              <a:gd name="connsiteY6" fmla="*/ 1401289 h 2908918"/>
              <a:gd name="connsiteX7" fmla="*/ 667807 w 1362465"/>
              <a:gd name="connsiteY7" fmla="*/ 581891 h 2908918"/>
              <a:gd name="connsiteX8" fmla="*/ 549053 w 1362465"/>
              <a:gd name="connsiteY8" fmla="*/ 142504 h 2908918"/>
              <a:gd name="connsiteX9" fmla="*/ 2788 w 1362465"/>
              <a:gd name="connsiteY9" fmla="*/ 0 h 2908918"/>
              <a:gd name="connsiteX0" fmla="*/ 2788 w 1382597"/>
              <a:gd name="connsiteY0" fmla="*/ 0 h 2908918"/>
              <a:gd name="connsiteX1" fmla="*/ 2788 w 1382597"/>
              <a:gd name="connsiteY1" fmla="*/ 2897579 h 2908918"/>
              <a:gd name="connsiteX2" fmla="*/ 691557 w 1382597"/>
              <a:gd name="connsiteY2" fmla="*/ 2838203 h 2908918"/>
              <a:gd name="connsiteX3" fmla="*/ 810311 w 1382597"/>
              <a:gd name="connsiteY3" fmla="*/ 2315688 h 2908918"/>
              <a:gd name="connsiteX4" fmla="*/ 1356620 w 1382597"/>
              <a:gd name="connsiteY4" fmla="*/ 2101888 h 2908918"/>
              <a:gd name="connsiteX5" fmla="*/ 1237822 w 1382597"/>
              <a:gd name="connsiteY5" fmla="*/ 1650670 h 2908918"/>
              <a:gd name="connsiteX6" fmla="*/ 739058 w 1382597"/>
              <a:gd name="connsiteY6" fmla="*/ 1401289 h 2908918"/>
              <a:gd name="connsiteX7" fmla="*/ 667807 w 1382597"/>
              <a:gd name="connsiteY7" fmla="*/ 581891 h 2908918"/>
              <a:gd name="connsiteX8" fmla="*/ 549053 w 1382597"/>
              <a:gd name="connsiteY8" fmla="*/ 142504 h 2908918"/>
              <a:gd name="connsiteX9" fmla="*/ 2788 w 1382597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8 w 1385066"/>
              <a:gd name="connsiteY6" fmla="*/ 1401289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8 w 1385066"/>
              <a:gd name="connsiteY6" fmla="*/ 1401289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158"/>
              <a:gd name="connsiteY0" fmla="*/ 0 h 2908918"/>
              <a:gd name="connsiteX1" fmla="*/ 2788 w 1385158"/>
              <a:gd name="connsiteY1" fmla="*/ 2897579 h 2908918"/>
              <a:gd name="connsiteX2" fmla="*/ 691557 w 1385158"/>
              <a:gd name="connsiteY2" fmla="*/ 2838203 h 2908918"/>
              <a:gd name="connsiteX3" fmla="*/ 810311 w 1385158"/>
              <a:gd name="connsiteY3" fmla="*/ 2315688 h 2908918"/>
              <a:gd name="connsiteX4" fmla="*/ 1356620 w 1385158"/>
              <a:gd name="connsiteY4" fmla="*/ 2101888 h 2908918"/>
              <a:gd name="connsiteX5" fmla="*/ 1248020 w 1385158"/>
              <a:gd name="connsiteY5" fmla="*/ 1633674 h 2908918"/>
              <a:gd name="connsiteX6" fmla="*/ 735659 w 1385158"/>
              <a:gd name="connsiteY6" fmla="*/ 1374095 h 2908918"/>
              <a:gd name="connsiteX7" fmla="*/ 667807 w 1385158"/>
              <a:gd name="connsiteY7" fmla="*/ 581891 h 2908918"/>
              <a:gd name="connsiteX8" fmla="*/ 549053 w 1385158"/>
              <a:gd name="connsiteY8" fmla="*/ 142504 h 2908918"/>
              <a:gd name="connsiteX9" fmla="*/ 2788 w 1385158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18460 w 1385066"/>
              <a:gd name="connsiteY8" fmla="*/ 118709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2255 w 1385066"/>
              <a:gd name="connsiteY8" fmla="*/ 128907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67762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2255 w 1385066"/>
              <a:gd name="connsiteY8" fmla="*/ 128907 h 2908918"/>
              <a:gd name="connsiteX9" fmla="*/ 2788 w 1385066"/>
              <a:gd name="connsiteY9" fmla="*/ 0 h 2908918"/>
              <a:gd name="connsiteX0" fmla="*/ 2788 w 1384822"/>
              <a:gd name="connsiteY0" fmla="*/ 0 h 2907907"/>
              <a:gd name="connsiteX1" fmla="*/ 2788 w 1384822"/>
              <a:gd name="connsiteY1" fmla="*/ 2897579 h 2907907"/>
              <a:gd name="connsiteX2" fmla="*/ 667762 w 1384822"/>
              <a:gd name="connsiteY2" fmla="*/ 2838203 h 2907907"/>
              <a:gd name="connsiteX3" fmla="*/ 813710 w 1384822"/>
              <a:gd name="connsiteY3" fmla="*/ 2336083 h 2907907"/>
              <a:gd name="connsiteX4" fmla="*/ 1356620 w 1384822"/>
              <a:gd name="connsiteY4" fmla="*/ 2101888 h 2907907"/>
              <a:gd name="connsiteX5" fmla="*/ 1248020 w 1384822"/>
              <a:gd name="connsiteY5" fmla="*/ 1633674 h 2907907"/>
              <a:gd name="connsiteX6" fmla="*/ 739059 w 1384822"/>
              <a:gd name="connsiteY6" fmla="*/ 1377494 h 2907907"/>
              <a:gd name="connsiteX7" fmla="*/ 667807 w 1384822"/>
              <a:gd name="connsiteY7" fmla="*/ 581891 h 2907907"/>
              <a:gd name="connsiteX8" fmla="*/ 542255 w 1384822"/>
              <a:gd name="connsiteY8" fmla="*/ 128907 h 2907907"/>
              <a:gd name="connsiteX9" fmla="*/ 2788 w 1384822"/>
              <a:gd name="connsiteY9" fmla="*/ 0 h 2907907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67807 w 1384731"/>
              <a:gd name="connsiteY7" fmla="*/ 581891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913"/>
              <a:gd name="connsiteY0" fmla="*/ 0 h 2908239"/>
              <a:gd name="connsiteX1" fmla="*/ 2788 w 1384913"/>
              <a:gd name="connsiteY1" fmla="*/ 2897579 h 2908239"/>
              <a:gd name="connsiteX2" fmla="*/ 667762 w 1384913"/>
              <a:gd name="connsiteY2" fmla="*/ 2838203 h 2908239"/>
              <a:gd name="connsiteX3" fmla="*/ 813710 w 1384913"/>
              <a:gd name="connsiteY3" fmla="*/ 2329284 h 2908239"/>
              <a:gd name="connsiteX4" fmla="*/ 1356620 w 1384913"/>
              <a:gd name="connsiteY4" fmla="*/ 2101888 h 2908239"/>
              <a:gd name="connsiteX5" fmla="*/ 1248020 w 1384913"/>
              <a:gd name="connsiteY5" fmla="*/ 1633674 h 2908239"/>
              <a:gd name="connsiteX6" fmla="*/ 735660 w 1384913"/>
              <a:gd name="connsiteY6" fmla="*/ 1353700 h 2908239"/>
              <a:gd name="connsiteX7" fmla="*/ 674605 w 1384913"/>
              <a:gd name="connsiteY7" fmla="*/ 588690 h 2908239"/>
              <a:gd name="connsiteX8" fmla="*/ 542255 w 1384913"/>
              <a:gd name="connsiteY8" fmla="*/ 128907 h 2908239"/>
              <a:gd name="connsiteX9" fmla="*/ 2788 w 1384913"/>
              <a:gd name="connsiteY9" fmla="*/ 0 h 2908239"/>
              <a:gd name="connsiteX0" fmla="*/ 2788 w 1384550"/>
              <a:gd name="connsiteY0" fmla="*/ 0 h 2908239"/>
              <a:gd name="connsiteX1" fmla="*/ 2788 w 1384550"/>
              <a:gd name="connsiteY1" fmla="*/ 2897579 h 2908239"/>
              <a:gd name="connsiteX2" fmla="*/ 667762 w 1384550"/>
              <a:gd name="connsiteY2" fmla="*/ 2838203 h 2908239"/>
              <a:gd name="connsiteX3" fmla="*/ 813710 w 1384550"/>
              <a:gd name="connsiteY3" fmla="*/ 2329284 h 2908239"/>
              <a:gd name="connsiteX4" fmla="*/ 1356620 w 1384550"/>
              <a:gd name="connsiteY4" fmla="*/ 2101888 h 2908239"/>
              <a:gd name="connsiteX5" fmla="*/ 1248020 w 1384550"/>
              <a:gd name="connsiteY5" fmla="*/ 1633674 h 2908239"/>
              <a:gd name="connsiteX6" fmla="*/ 749257 w 1384550"/>
              <a:gd name="connsiteY6" fmla="*/ 1387692 h 2908239"/>
              <a:gd name="connsiteX7" fmla="*/ 674605 w 1384550"/>
              <a:gd name="connsiteY7" fmla="*/ 588690 h 2908239"/>
              <a:gd name="connsiteX8" fmla="*/ 542255 w 1384550"/>
              <a:gd name="connsiteY8" fmla="*/ 128907 h 2908239"/>
              <a:gd name="connsiteX9" fmla="*/ 2788 w 1384550"/>
              <a:gd name="connsiteY9" fmla="*/ 0 h 2908239"/>
              <a:gd name="connsiteX0" fmla="*/ 2788 w 1384550"/>
              <a:gd name="connsiteY0" fmla="*/ 0 h 2993335"/>
              <a:gd name="connsiteX1" fmla="*/ 2788 w 1384550"/>
              <a:gd name="connsiteY1" fmla="*/ 2992172 h 2993335"/>
              <a:gd name="connsiteX2" fmla="*/ 667762 w 1384550"/>
              <a:gd name="connsiteY2" fmla="*/ 2838203 h 2993335"/>
              <a:gd name="connsiteX3" fmla="*/ 813710 w 1384550"/>
              <a:gd name="connsiteY3" fmla="*/ 2329284 h 2993335"/>
              <a:gd name="connsiteX4" fmla="*/ 1356620 w 1384550"/>
              <a:gd name="connsiteY4" fmla="*/ 2101888 h 2993335"/>
              <a:gd name="connsiteX5" fmla="*/ 1248020 w 1384550"/>
              <a:gd name="connsiteY5" fmla="*/ 1633674 h 2993335"/>
              <a:gd name="connsiteX6" fmla="*/ 749257 w 1384550"/>
              <a:gd name="connsiteY6" fmla="*/ 1387692 h 2993335"/>
              <a:gd name="connsiteX7" fmla="*/ 674605 w 1384550"/>
              <a:gd name="connsiteY7" fmla="*/ 588690 h 2993335"/>
              <a:gd name="connsiteX8" fmla="*/ 542255 w 1384550"/>
              <a:gd name="connsiteY8" fmla="*/ 128907 h 2993335"/>
              <a:gd name="connsiteX9" fmla="*/ 2788 w 1384550"/>
              <a:gd name="connsiteY9" fmla="*/ 0 h 2993335"/>
              <a:gd name="connsiteX0" fmla="*/ 2788 w 1384550"/>
              <a:gd name="connsiteY0" fmla="*/ 0 h 2992172"/>
              <a:gd name="connsiteX1" fmla="*/ 2788 w 1384550"/>
              <a:gd name="connsiteY1" fmla="*/ 2992172 h 2992172"/>
              <a:gd name="connsiteX2" fmla="*/ 667762 w 1384550"/>
              <a:gd name="connsiteY2" fmla="*/ 2838203 h 2992172"/>
              <a:gd name="connsiteX3" fmla="*/ 813710 w 1384550"/>
              <a:gd name="connsiteY3" fmla="*/ 2329284 h 2992172"/>
              <a:gd name="connsiteX4" fmla="*/ 1356620 w 1384550"/>
              <a:gd name="connsiteY4" fmla="*/ 2101888 h 2992172"/>
              <a:gd name="connsiteX5" fmla="*/ 1248020 w 1384550"/>
              <a:gd name="connsiteY5" fmla="*/ 1633674 h 2992172"/>
              <a:gd name="connsiteX6" fmla="*/ 749257 w 1384550"/>
              <a:gd name="connsiteY6" fmla="*/ 1387692 h 2992172"/>
              <a:gd name="connsiteX7" fmla="*/ 674605 w 1384550"/>
              <a:gd name="connsiteY7" fmla="*/ 588690 h 2992172"/>
              <a:gd name="connsiteX8" fmla="*/ 542255 w 1384550"/>
              <a:gd name="connsiteY8" fmla="*/ 128907 h 2992172"/>
              <a:gd name="connsiteX9" fmla="*/ 2788 w 1384550"/>
              <a:gd name="connsiteY9" fmla="*/ 0 h 299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84550" h="2992172">
                <a:moveTo>
                  <a:pt x="2788" y="0"/>
                </a:moveTo>
                <a:cubicBezTo>
                  <a:pt x="-5128" y="530432"/>
                  <a:pt x="6746" y="2507263"/>
                  <a:pt x="2788" y="2992172"/>
                </a:cubicBezTo>
                <a:cubicBezTo>
                  <a:pt x="450092" y="2970537"/>
                  <a:pt x="532608" y="2948684"/>
                  <a:pt x="667762" y="2838203"/>
                </a:cubicBezTo>
                <a:cubicBezTo>
                  <a:pt x="802916" y="2727722"/>
                  <a:pt x="712497" y="2455402"/>
                  <a:pt x="813710" y="2329284"/>
                </a:cubicBezTo>
                <a:cubicBezTo>
                  <a:pt x="914923" y="2203166"/>
                  <a:pt x="1284235" y="2217823"/>
                  <a:pt x="1356620" y="2101888"/>
                </a:cubicBezTo>
                <a:cubicBezTo>
                  <a:pt x="1429005" y="1985953"/>
                  <a:pt x="1349247" y="1752707"/>
                  <a:pt x="1248020" y="1633674"/>
                </a:cubicBezTo>
                <a:cubicBezTo>
                  <a:pt x="1146793" y="1514641"/>
                  <a:pt x="807435" y="1572054"/>
                  <a:pt x="749257" y="1387692"/>
                </a:cubicBezTo>
                <a:cubicBezTo>
                  <a:pt x="691079" y="1203330"/>
                  <a:pt x="709105" y="798487"/>
                  <a:pt x="674605" y="588690"/>
                </a:cubicBezTo>
                <a:cubicBezTo>
                  <a:pt x="640105" y="378893"/>
                  <a:pt x="654224" y="227022"/>
                  <a:pt x="542255" y="128907"/>
                </a:cubicBezTo>
                <a:cubicBezTo>
                  <a:pt x="430286" y="30792"/>
                  <a:pt x="343214" y="27709"/>
                  <a:pt x="2788" y="0"/>
                </a:cubicBezTo>
                <a:close/>
              </a:path>
            </a:pathLst>
          </a:custGeom>
          <a:solidFill>
            <a:schemeClr val="accent3">
              <a:lumMod val="75000"/>
              <a:alpha val="3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" name="pole tekstowe 30"/>
          <p:cNvSpPr txBox="1"/>
          <p:nvPr/>
        </p:nvSpPr>
        <p:spPr>
          <a:xfrm>
            <a:off x="281032" y="6009633"/>
            <a:ext cx="47668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guarantees </a:t>
            </a:r>
            <a:r>
              <a:rPr lang="en-US" sz="2000" b="1" dirty="0">
                <a:solidFill>
                  <a:srgbClr val="FF0000"/>
                </a:solidFill>
              </a:rPr>
              <a:t>1 – 1/e</a:t>
            </a:r>
            <a:r>
              <a:rPr lang="en-US" sz="2000" dirty="0">
                <a:solidFill>
                  <a:srgbClr val="FF0000"/>
                </a:solidFill>
              </a:rPr>
              <a:t> satisfaction</a:t>
            </a:r>
            <a:endParaRPr lang="pl-PL" sz="20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 rot="790933">
            <a:off x="780141" y="4878729"/>
            <a:ext cx="3815329" cy="646331"/>
          </a:xfrm>
          <a:prstGeom prst="rect">
            <a:avLst/>
          </a:prstGeom>
          <a:noFill/>
          <a:ln w="19050">
            <a:solidFill>
              <a:srgbClr val="FF0000"/>
            </a:solidFill>
            <a:prstDash val="lgDash"/>
          </a:ln>
        </p:spPr>
        <p:txBody>
          <a:bodyPr wrap="squar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Standard greedy optimization of a monotone, submodular set function</a:t>
            </a:r>
          </a:p>
        </p:txBody>
      </p:sp>
    </p:spTree>
    <p:extLst>
      <p:ext uri="{BB962C8B-B14F-4D97-AF65-F5344CB8AC3E}">
        <p14:creationId xmlns:p14="http://schemas.microsoft.com/office/powerpoint/2010/main" val="100924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/>
      <p:bldP spid="3" grpId="0" animBg="1"/>
    </p:bld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Greedy</a:t>
            </a:r>
            <a:r>
              <a:rPr lang="pl-PL" dirty="0"/>
              <a:t> CC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714301" y="1426646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1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4714301" y="4350437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5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4714301" y="2147478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2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4714301" y="2889646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3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4714301" y="4971509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6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14301" y="3658089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4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472" y="1414854"/>
            <a:ext cx="3293269" cy="4348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pole tekstowe 22"/>
          <p:cNvSpPr txBox="1"/>
          <p:nvPr/>
        </p:nvSpPr>
        <p:spPr>
          <a:xfrm>
            <a:off x="5465629" y="1055026"/>
            <a:ext cx="2938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4           3           2          1         0</a:t>
            </a:r>
          </a:p>
        </p:txBody>
      </p:sp>
      <p:sp>
        <p:nvSpPr>
          <p:cNvPr id="29" name="Dowolny kształt 28"/>
          <p:cNvSpPr/>
          <p:nvPr/>
        </p:nvSpPr>
        <p:spPr>
          <a:xfrm>
            <a:off x="5289281" y="1088587"/>
            <a:ext cx="3313772" cy="4914950"/>
          </a:xfrm>
          <a:custGeom>
            <a:avLst/>
            <a:gdLst>
              <a:gd name="connsiteX0" fmla="*/ 54270 w 4819317"/>
              <a:gd name="connsiteY0" fmla="*/ 481607 h 5506747"/>
              <a:gd name="connsiteX1" fmla="*/ 125522 w 4819317"/>
              <a:gd name="connsiteY1" fmla="*/ 1265378 h 5506747"/>
              <a:gd name="connsiteX2" fmla="*/ 909294 w 4819317"/>
              <a:gd name="connsiteY2" fmla="*/ 1348505 h 5506747"/>
              <a:gd name="connsiteX3" fmla="*/ 1384307 w 4819317"/>
              <a:gd name="connsiteY3" fmla="*/ 1538511 h 5506747"/>
              <a:gd name="connsiteX4" fmla="*/ 1503060 w 4819317"/>
              <a:gd name="connsiteY4" fmla="*/ 2512287 h 5506747"/>
              <a:gd name="connsiteX5" fmla="*/ 1586187 w 4819317"/>
              <a:gd name="connsiteY5" fmla="*/ 2797295 h 5506747"/>
              <a:gd name="connsiteX6" fmla="*/ 2049325 w 4819317"/>
              <a:gd name="connsiteY6" fmla="*/ 2987300 h 5506747"/>
              <a:gd name="connsiteX7" fmla="*/ 2144327 w 4819317"/>
              <a:gd name="connsiteY7" fmla="*/ 3438563 h 5506747"/>
              <a:gd name="connsiteX8" fmla="*/ 1609938 w 4819317"/>
              <a:gd name="connsiteY8" fmla="*/ 3652318 h 5506747"/>
              <a:gd name="connsiteX9" fmla="*/ 1396182 w 4819317"/>
              <a:gd name="connsiteY9" fmla="*/ 4210459 h 5506747"/>
              <a:gd name="connsiteX10" fmla="*/ 268026 w 4819317"/>
              <a:gd name="connsiteY10" fmla="*/ 4293586 h 5506747"/>
              <a:gd name="connsiteX11" fmla="*/ 78021 w 4819317"/>
              <a:gd name="connsiteY11" fmla="*/ 5089233 h 5506747"/>
              <a:gd name="connsiteX12" fmla="*/ 434281 w 4819317"/>
              <a:gd name="connsiteY12" fmla="*/ 5243612 h 5506747"/>
              <a:gd name="connsiteX13" fmla="*/ 4341263 w 4819317"/>
              <a:gd name="connsiteY13" fmla="*/ 5112983 h 5506747"/>
              <a:gd name="connsiteX14" fmla="*/ 4329387 w 4819317"/>
              <a:gd name="connsiteY14" fmla="*/ 445981 h 5506747"/>
              <a:gd name="connsiteX15" fmla="*/ 493657 w 4819317"/>
              <a:gd name="connsiteY15" fmla="*/ 196599 h 5506747"/>
              <a:gd name="connsiteX16" fmla="*/ 54270 w 4819317"/>
              <a:gd name="connsiteY16" fmla="*/ 481607 h 5506747"/>
              <a:gd name="connsiteX0" fmla="*/ 42599 w 4781704"/>
              <a:gd name="connsiteY0" fmla="*/ 481607 h 5511408"/>
              <a:gd name="connsiteX1" fmla="*/ 113851 w 4781704"/>
              <a:gd name="connsiteY1" fmla="*/ 1265378 h 5511408"/>
              <a:gd name="connsiteX2" fmla="*/ 897623 w 4781704"/>
              <a:gd name="connsiteY2" fmla="*/ 1348505 h 5511408"/>
              <a:gd name="connsiteX3" fmla="*/ 1372636 w 4781704"/>
              <a:gd name="connsiteY3" fmla="*/ 1538511 h 5511408"/>
              <a:gd name="connsiteX4" fmla="*/ 1491389 w 4781704"/>
              <a:gd name="connsiteY4" fmla="*/ 2512287 h 5511408"/>
              <a:gd name="connsiteX5" fmla="*/ 1574516 w 4781704"/>
              <a:gd name="connsiteY5" fmla="*/ 2797295 h 5511408"/>
              <a:gd name="connsiteX6" fmla="*/ 2037654 w 4781704"/>
              <a:gd name="connsiteY6" fmla="*/ 2987300 h 5511408"/>
              <a:gd name="connsiteX7" fmla="*/ 2132656 w 4781704"/>
              <a:gd name="connsiteY7" fmla="*/ 3438563 h 5511408"/>
              <a:gd name="connsiteX8" fmla="*/ 1598267 w 4781704"/>
              <a:gd name="connsiteY8" fmla="*/ 3652318 h 5511408"/>
              <a:gd name="connsiteX9" fmla="*/ 1384511 w 4781704"/>
              <a:gd name="connsiteY9" fmla="*/ 4210459 h 5511408"/>
              <a:gd name="connsiteX10" fmla="*/ 256355 w 4781704"/>
              <a:gd name="connsiteY10" fmla="*/ 4293586 h 5511408"/>
              <a:gd name="connsiteX11" fmla="*/ 66350 w 4781704"/>
              <a:gd name="connsiteY11" fmla="*/ 5089233 h 5511408"/>
              <a:gd name="connsiteX12" fmla="*/ 838247 w 4781704"/>
              <a:gd name="connsiteY12" fmla="*/ 5255487 h 5511408"/>
              <a:gd name="connsiteX13" fmla="*/ 4329592 w 4781704"/>
              <a:gd name="connsiteY13" fmla="*/ 5112983 h 5511408"/>
              <a:gd name="connsiteX14" fmla="*/ 4317716 w 4781704"/>
              <a:gd name="connsiteY14" fmla="*/ 445981 h 5511408"/>
              <a:gd name="connsiteX15" fmla="*/ 481986 w 4781704"/>
              <a:gd name="connsiteY15" fmla="*/ 196599 h 5511408"/>
              <a:gd name="connsiteX16" fmla="*/ 42599 w 4781704"/>
              <a:gd name="connsiteY16" fmla="*/ 481607 h 5511408"/>
              <a:gd name="connsiteX0" fmla="*/ 42599 w 4681219"/>
              <a:gd name="connsiteY0" fmla="*/ 325342 h 5190225"/>
              <a:gd name="connsiteX1" fmla="*/ 113851 w 4681219"/>
              <a:gd name="connsiteY1" fmla="*/ 1109113 h 5190225"/>
              <a:gd name="connsiteX2" fmla="*/ 897623 w 4681219"/>
              <a:gd name="connsiteY2" fmla="*/ 1192240 h 5190225"/>
              <a:gd name="connsiteX3" fmla="*/ 1372636 w 4681219"/>
              <a:gd name="connsiteY3" fmla="*/ 1382246 h 5190225"/>
              <a:gd name="connsiteX4" fmla="*/ 1491389 w 4681219"/>
              <a:gd name="connsiteY4" fmla="*/ 2356022 h 5190225"/>
              <a:gd name="connsiteX5" fmla="*/ 1574516 w 4681219"/>
              <a:gd name="connsiteY5" fmla="*/ 2641030 h 5190225"/>
              <a:gd name="connsiteX6" fmla="*/ 2037654 w 4681219"/>
              <a:gd name="connsiteY6" fmla="*/ 2831035 h 5190225"/>
              <a:gd name="connsiteX7" fmla="*/ 2132656 w 4681219"/>
              <a:gd name="connsiteY7" fmla="*/ 3282298 h 5190225"/>
              <a:gd name="connsiteX8" fmla="*/ 1598267 w 4681219"/>
              <a:gd name="connsiteY8" fmla="*/ 3496053 h 5190225"/>
              <a:gd name="connsiteX9" fmla="*/ 1384511 w 4681219"/>
              <a:gd name="connsiteY9" fmla="*/ 4054194 h 5190225"/>
              <a:gd name="connsiteX10" fmla="*/ 256355 w 4681219"/>
              <a:gd name="connsiteY10" fmla="*/ 4137321 h 5190225"/>
              <a:gd name="connsiteX11" fmla="*/ 66350 w 4681219"/>
              <a:gd name="connsiteY11" fmla="*/ 4932968 h 5190225"/>
              <a:gd name="connsiteX12" fmla="*/ 838247 w 4681219"/>
              <a:gd name="connsiteY12" fmla="*/ 5099222 h 5190225"/>
              <a:gd name="connsiteX13" fmla="*/ 4329592 w 4681219"/>
              <a:gd name="connsiteY13" fmla="*/ 4956718 h 5190225"/>
              <a:gd name="connsiteX14" fmla="*/ 4472094 w 4681219"/>
              <a:gd name="connsiteY14" fmla="*/ 2581652 h 5190225"/>
              <a:gd name="connsiteX15" fmla="*/ 4317716 w 4681219"/>
              <a:gd name="connsiteY15" fmla="*/ 289716 h 5190225"/>
              <a:gd name="connsiteX16" fmla="*/ 481986 w 4681219"/>
              <a:gd name="connsiteY16" fmla="*/ 40334 h 5190225"/>
              <a:gd name="connsiteX17" fmla="*/ 42599 w 4681219"/>
              <a:gd name="connsiteY17" fmla="*/ 325342 h 5190225"/>
              <a:gd name="connsiteX0" fmla="*/ 42599 w 4641981"/>
              <a:gd name="connsiteY0" fmla="*/ 384053 h 5248936"/>
              <a:gd name="connsiteX1" fmla="*/ 113851 w 4641981"/>
              <a:gd name="connsiteY1" fmla="*/ 1167824 h 5248936"/>
              <a:gd name="connsiteX2" fmla="*/ 897623 w 4641981"/>
              <a:gd name="connsiteY2" fmla="*/ 1250951 h 5248936"/>
              <a:gd name="connsiteX3" fmla="*/ 1372636 w 4641981"/>
              <a:gd name="connsiteY3" fmla="*/ 1440957 h 5248936"/>
              <a:gd name="connsiteX4" fmla="*/ 1491389 w 4641981"/>
              <a:gd name="connsiteY4" fmla="*/ 2414733 h 5248936"/>
              <a:gd name="connsiteX5" fmla="*/ 1574516 w 4641981"/>
              <a:gd name="connsiteY5" fmla="*/ 2699741 h 5248936"/>
              <a:gd name="connsiteX6" fmla="*/ 2037654 w 4641981"/>
              <a:gd name="connsiteY6" fmla="*/ 2889746 h 5248936"/>
              <a:gd name="connsiteX7" fmla="*/ 2132656 w 4641981"/>
              <a:gd name="connsiteY7" fmla="*/ 3341009 h 5248936"/>
              <a:gd name="connsiteX8" fmla="*/ 1598267 w 4641981"/>
              <a:gd name="connsiteY8" fmla="*/ 3554764 h 5248936"/>
              <a:gd name="connsiteX9" fmla="*/ 1384511 w 4641981"/>
              <a:gd name="connsiteY9" fmla="*/ 4112905 h 5248936"/>
              <a:gd name="connsiteX10" fmla="*/ 256355 w 4641981"/>
              <a:gd name="connsiteY10" fmla="*/ 4196032 h 5248936"/>
              <a:gd name="connsiteX11" fmla="*/ 66350 w 4641981"/>
              <a:gd name="connsiteY11" fmla="*/ 4991679 h 5248936"/>
              <a:gd name="connsiteX12" fmla="*/ 838247 w 4641981"/>
              <a:gd name="connsiteY12" fmla="*/ 5157933 h 5248936"/>
              <a:gd name="connsiteX13" fmla="*/ 4329592 w 4641981"/>
              <a:gd name="connsiteY13" fmla="*/ 5015429 h 5248936"/>
              <a:gd name="connsiteX14" fmla="*/ 4472094 w 4641981"/>
              <a:gd name="connsiteY14" fmla="*/ 2640363 h 5248936"/>
              <a:gd name="connsiteX15" fmla="*/ 3961456 w 4641981"/>
              <a:gd name="connsiteY15" fmla="*/ 241549 h 5248936"/>
              <a:gd name="connsiteX16" fmla="*/ 481986 w 4641981"/>
              <a:gd name="connsiteY16" fmla="*/ 99045 h 5248936"/>
              <a:gd name="connsiteX17" fmla="*/ 42599 w 4641981"/>
              <a:gd name="connsiteY17" fmla="*/ 384053 h 5248936"/>
              <a:gd name="connsiteX0" fmla="*/ 42599 w 4498630"/>
              <a:gd name="connsiteY0" fmla="*/ 384053 h 5215513"/>
              <a:gd name="connsiteX1" fmla="*/ 113851 w 4498630"/>
              <a:gd name="connsiteY1" fmla="*/ 1167824 h 5215513"/>
              <a:gd name="connsiteX2" fmla="*/ 897623 w 4498630"/>
              <a:gd name="connsiteY2" fmla="*/ 1250951 h 5215513"/>
              <a:gd name="connsiteX3" fmla="*/ 1372636 w 4498630"/>
              <a:gd name="connsiteY3" fmla="*/ 1440957 h 5215513"/>
              <a:gd name="connsiteX4" fmla="*/ 1491389 w 4498630"/>
              <a:gd name="connsiteY4" fmla="*/ 2414733 h 5215513"/>
              <a:gd name="connsiteX5" fmla="*/ 1574516 w 4498630"/>
              <a:gd name="connsiteY5" fmla="*/ 2699741 h 5215513"/>
              <a:gd name="connsiteX6" fmla="*/ 2037654 w 4498630"/>
              <a:gd name="connsiteY6" fmla="*/ 2889746 h 5215513"/>
              <a:gd name="connsiteX7" fmla="*/ 2132656 w 4498630"/>
              <a:gd name="connsiteY7" fmla="*/ 3341009 h 5215513"/>
              <a:gd name="connsiteX8" fmla="*/ 1598267 w 4498630"/>
              <a:gd name="connsiteY8" fmla="*/ 3554764 h 5215513"/>
              <a:gd name="connsiteX9" fmla="*/ 1384511 w 4498630"/>
              <a:gd name="connsiteY9" fmla="*/ 4112905 h 5215513"/>
              <a:gd name="connsiteX10" fmla="*/ 256355 w 4498630"/>
              <a:gd name="connsiteY10" fmla="*/ 4196032 h 5215513"/>
              <a:gd name="connsiteX11" fmla="*/ 66350 w 4498630"/>
              <a:gd name="connsiteY11" fmla="*/ 4991679 h 5215513"/>
              <a:gd name="connsiteX12" fmla="*/ 838247 w 4498630"/>
              <a:gd name="connsiteY12" fmla="*/ 5157933 h 5215513"/>
              <a:gd name="connsiteX13" fmla="*/ 4032708 w 4498630"/>
              <a:gd name="connsiteY13" fmla="*/ 5098556 h 5215513"/>
              <a:gd name="connsiteX14" fmla="*/ 4329592 w 4498630"/>
              <a:gd name="connsiteY14" fmla="*/ 5015429 h 5215513"/>
              <a:gd name="connsiteX15" fmla="*/ 4472094 w 4498630"/>
              <a:gd name="connsiteY15" fmla="*/ 2640363 h 5215513"/>
              <a:gd name="connsiteX16" fmla="*/ 3961456 w 4498630"/>
              <a:gd name="connsiteY16" fmla="*/ 241549 h 5215513"/>
              <a:gd name="connsiteX17" fmla="*/ 481986 w 4498630"/>
              <a:gd name="connsiteY17" fmla="*/ 99045 h 5215513"/>
              <a:gd name="connsiteX18" fmla="*/ 42599 w 4498630"/>
              <a:gd name="connsiteY18" fmla="*/ 384053 h 5215513"/>
              <a:gd name="connsiteX0" fmla="*/ 42599 w 4498630"/>
              <a:gd name="connsiteY0" fmla="*/ 384053 h 5210914"/>
              <a:gd name="connsiteX1" fmla="*/ 113851 w 4498630"/>
              <a:gd name="connsiteY1" fmla="*/ 1167824 h 5210914"/>
              <a:gd name="connsiteX2" fmla="*/ 897623 w 4498630"/>
              <a:gd name="connsiteY2" fmla="*/ 1250951 h 5210914"/>
              <a:gd name="connsiteX3" fmla="*/ 1372636 w 4498630"/>
              <a:gd name="connsiteY3" fmla="*/ 1440957 h 5210914"/>
              <a:gd name="connsiteX4" fmla="*/ 1491389 w 4498630"/>
              <a:gd name="connsiteY4" fmla="*/ 2414733 h 5210914"/>
              <a:gd name="connsiteX5" fmla="*/ 1574516 w 4498630"/>
              <a:gd name="connsiteY5" fmla="*/ 2699741 h 5210914"/>
              <a:gd name="connsiteX6" fmla="*/ 2037654 w 4498630"/>
              <a:gd name="connsiteY6" fmla="*/ 2889746 h 5210914"/>
              <a:gd name="connsiteX7" fmla="*/ 2132656 w 4498630"/>
              <a:gd name="connsiteY7" fmla="*/ 3341009 h 5210914"/>
              <a:gd name="connsiteX8" fmla="*/ 1598267 w 4498630"/>
              <a:gd name="connsiteY8" fmla="*/ 3554764 h 5210914"/>
              <a:gd name="connsiteX9" fmla="*/ 1384511 w 4498630"/>
              <a:gd name="connsiteY9" fmla="*/ 4112905 h 5210914"/>
              <a:gd name="connsiteX10" fmla="*/ 256355 w 4498630"/>
              <a:gd name="connsiteY10" fmla="*/ 4196032 h 5210914"/>
              <a:gd name="connsiteX11" fmla="*/ 66350 w 4498630"/>
              <a:gd name="connsiteY11" fmla="*/ 4991679 h 5210914"/>
              <a:gd name="connsiteX12" fmla="*/ 838247 w 4498630"/>
              <a:gd name="connsiteY12" fmla="*/ 5157933 h 5210914"/>
              <a:gd name="connsiteX13" fmla="*/ 4032708 w 4498630"/>
              <a:gd name="connsiteY13" fmla="*/ 5098556 h 5210914"/>
              <a:gd name="connsiteX14" fmla="*/ 4329592 w 4498630"/>
              <a:gd name="connsiteY14" fmla="*/ 5015429 h 5210914"/>
              <a:gd name="connsiteX15" fmla="*/ 4472094 w 4498630"/>
              <a:gd name="connsiteY15" fmla="*/ 2640363 h 5210914"/>
              <a:gd name="connsiteX16" fmla="*/ 3961456 w 4498630"/>
              <a:gd name="connsiteY16" fmla="*/ 241549 h 5210914"/>
              <a:gd name="connsiteX17" fmla="*/ 481986 w 4498630"/>
              <a:gd name="connsiteY17" fmla="*/ 99045 h 5210914"/>
              <a:gd name="connsiteX18" fmla="*/ 42599 w 4498630"/>
              <a:gd name="connsiteY18" fmla="*/ 384053 h 5210914"/>
              <a:gd name="connsiteX0" fmla="*/ 42599 w 4498630"/>
              <a:gd name="connsiteY0" fmla="*/ 384053 h 5157933"/>
              <a:gd name="connsiteX1" fmla="*/ 113851 w 4498630"/>
              <a:gd name="connsiteY1" fmla="*/ 1167824 h 5157933"/>
              <a:gd name="connsiteX2" fmla="*/ 897623 w 4498630"/>
              <a:gd name="connsiteY2" fmla="*/ 1250951 h 5157933"/>
              <a:gd name="connsiteX3" fmla="*/ 1372636 w 4498630"/>
              <a:gd name="connsiteY3" fmla="*/ 1440957 h 5157933"/>
              <a:gd name="connsiteX4" fmla="*/ 1491389 w 4498630"/>
              <a:gd name="connsiteY4" fmla="*/ 2414733 h 5157933"/>
              <a:gd name="connsiteX5" fmla="*/ 1574516 w 4498630"/>
              <a:gd name="connsiteY5" fmla="*/ 2699741 h 5157933"/>
              <a:gd name="connsiteX6" fmla="*/ 2037654 w 4498630"/>
              <a:gd name="connsiteY6" fmla="*/ 2889746 h 5157933"/>
              <a:gd name="connsiteX7" fmla="*/ 2132656 w 4498630"/>
              <a:gd name="connsiteY7" fmla="*/ 3341009 h 5157933"/>
              <a:gd name="connsiteX8" fmla="*/ 1598267 w 4498630"/>
              <a:gd name="connsiteY8" fmla="*/ 3554764 h 5157933"/>
              <a:gd name="connsiteX9" fmla="*/ 1384511 w 4498630"/>
              <a:gd name="connsiteY9" fmla="*/ 4112905 h 5157933"/>
              <a:gd name="connsiteX10" fmla="*/ 256355 w 4498630"/>
              <a:gd name="connsiteY10" fmla="*/ 4196032 h 5157933"/>
              <a:gd name="connsiteX11" fmla="*/ 66350 w 4498630"/>
              <a:gd name="connsiteY11" fmla="*/ 4991679 h 5157933"/>
              <a:gd name="connsiteX12" fmla="*/ 838247 w 4498630"/>
              <a:gd name="connsiteY12" fmla="*/ 5157933 h 5157933"/>
              <a:gd name="connsiteX13" fmla="*/ 4032708 w 4498630"/>
              <a:gd name="connsiteY13" fmla="*/ 5098556 h 5157933"/>
              <a:gd name="connsiteX14" fmla="*/ 4424594 w 4498630"/>
              <a:gd name="connsiteY14" fmla="*/ 4255408 h 5157933"/>
              <a:gd name="connsiteX15" fmla="*/ 4472094 w 4498630"/>
              <a:gd name="connsiteY15" fmla="*/ 2640363 h 5157933"/>
              <a:gd name="connsiteX16" fmla="*/ 3961456 w 4498630"/>
              <a:gd name="connsiteY16" fmla="*/ 241549 h 5157933"/>
              <a:gd name="connsiteX17" fmla="*/ 481986 w 4498630"/>
              <a:gd name="connsiteY17" fmla="*/ 99045 h 5157933"/>
              <a:gd name="connsiteX18" fmla="*/ 42599 w 4498630"/>
              <a:gd name="connsiteY18" fmla="*/ 384053 h 5157933"/>
              <a:gd name="connsiteX0" fmla="*/ 42599 w 4498630"/>
              <a:gd name="connsiteY0" fmla="*/ 384053 h 5157933"/>
              <a:gd name="connsiteX1" fmla="*/ 113851 w 4498630"/>
              <a:gd name="connsiteY1" fmla="*/ 1167824 h 5157933"/>
              <a:gd name="connsiteX2" fmla="*/ 897623 w 4498630"/>
              <a:gd name="connsiteY2" fmla="*/ 1250951 h 5157933"/>
              <a:gd name="connsiteX3" fmla="*/ 1372636 w 4498630"/>
              <a:gd name="connsiteY3" fmla="*/ 1440957 h 5157933"/>
              <a:gd name="connsiteX4" fmla="*/ 1491389 w 4498630"/>
              <a:gd name="connsiteY4" fmla="*/ 2414733 h 5157933"/>
              <a:gd name="connsiteX5" fmla="*/ 1574516 w 4498630"/>
              <a:gd name="connsiteY5" fmla="*/ 2699741 h 5157933"/>
              <a:gd name="connsiteX6" fmla="*/ 2037654 w 4498630"/>
              <a:gd name="connsiteY6" fmla="*/ 2889746 h 5157933"/>
              <a:gd name="connsiteX7" fmla="*/ 2132656 w 4498630"/>
              <a:gd name="connsiteY7" fmla="*/ 3341009 h 5157933"/>
              <a:gd name="connsiteX8" fmla="*/ 1598267 w 4498630"/>
              <a:gd name="connsiteY8" fmla="*/ 3554764 h 5157933"/>
              <a:gd name="connsiteX9" fmla="*/ 1384511 w 4498630"/>
              <a:gd name="connsiteY9" fmla="*/ 4112905 h 5157933"/>
              <a:gd name="connsiteX10" fmla="*/ 256355 w 4498630"/>
              <a:gd name="connsiteY10" fmla="*/ 4196032 h 5157933"/>
              <a:gd name="connsiteX11" fmla="*/ 66350 w 4498630"/>
              <a:gd name="connsiteY11" fmla="*/ 4991679 h 5157933"/>
              <a:gd name="connsiteX12" fmla="*/ 838247 w 4498630"/>
              <a:gd name="connsiteY12" fmla="*/ 5157933 h 5157933"/>
              <a:gd name="connsiteX13" fmla="*/ 4032708 w 4498630"/>
              <a:gd name="connsiteY13" fmla="*/ 5098556 h 5157933"/>
              <a:gd name="connsiteX14" fmla="*/ 4424594 w 4498630"/>
              <a:gd name="connsiteY14" fmla="*/ 4255408 h 5157933"/>
              <a:gd name="connsiteX15" fmla="*/ 4472094 w 4498630"/>
              <a:gd name="connsiteY15" fmla="*/ 2640363 h 5157933"/>
              <a:gd name="connsiteX16" fmla="*/ 3961456 w 4498630"/>
              <a:gd name="connsiteY16" fmla="*/ 241549 h 5157933"/>
              <a:gd name="connsiteX17" fmla="*/ 481986 w 4498630"/>
              <a:gd name="connsiteY17" fmla="*/ 99045 h 5157933"/>
              <a:gd name="connsiteX18" fmla="*/ 42599 w 4498630"/>
              <a:gd name="connsiteY18" fmla="*/ 384053 h 5157933"/>
              <a:gd name="connsiteX0" fmla="*/ 298488 w 4754519"/>
              <a:gd name="connsiteY0" fmla="*/ 307247 h 5081127"/>
              <a:gd name="connsiteX1" fmla="*/ 369740 w 4754519"/>
              <a:gd name="connsiteY1" fmla="*/ 1091018 h 5081127"/>
              <a:gd name="connsiteX2" fmla="*/ 1153512 w 4754519"/>
              <a:gd name="connsiteY2" fmla="*/ 1174145 h 5081127"/>
              <a:gd name="connsiteX3" fmla="*/ 1628525 w 4754519"/>
              <a:gd name="connsiteY3" fmla="*/ 1364151 h 5081127"/>
              <a:gd name="connsiteX4" fmla="*/ 1747278 w 4754519"/>
              <a:gd name="connsiteY4" fmla="*/ 2337927 h 5081127"/>
              <a:gd name="connsiteX5" fmla="*/ 1830405 w 4754519"/>
              <a:gd name="connsiteY5" fmla="*/ 2622935 h 5081127"/>
              <a:gd name="connsiteX6" fmla="*/ 2293543 w 4754519"/>
              <a:gd name="connsiteY6" fmla="*/ 2812940 h 5081127"/>
              <a:gd name="connsiteX7" fmla="*/ 2388545 w 4754519"/>
              <a:gd name="connsiteY7" fmla="*/ 3264203 h 5081127"/>
              <a:gd name="connsiteX8" fmla="*/ 1854156 w 4754519"/>
              <a:gd name="connsiteY8" fmla="*/ 3477958 h 5081127"/>
              <a:gd name="connsiteX9" fmla="*/ 1640400 w 4754519"/>
              <a:gd name="connsiteY9" fmla="*/ 4036099 h 5081127"/>
              <a:gd name="connsiteX10" fmla="*/ 512244 w 4754519"/>
              <a:gd name="connsiteY10" fmla="*/ 4119226 h 5081127"/>
              <a:gd name="connsiteX11" fmla="*/ 322239 w 4754519"/>
              <a:gd name="connsiteY11" fmla="*/ 4914873 h 5081127"/>
              <a:gd name="connsiteX12" fmla="*/ 1094136 w 4754519"/>
              <a:gd name="connsiteY12" fmla="*/ 5081127 h 5081127"/>
              <a:gd name="connsiteX13" fmla="*/ 4288597 w 4754519"/>
              <a:gd name="connsiteY13" fmla="*/ 5021750 h 5081127"/>
              <a:gd name="connsiteX14" fmla="*/ 4680483 w 4754519"/>
              <a:gd name="connsiteY14" fmla="*/ 4178602 h 5081127"/>
              <a:gd name="connsiteX15" fmla="*/ 4727983 w 4754519"/>
              <a:gd name="connsiteY15" fmla="*/ 2563557 h 5081127"/>
              <a:gd name="connsiteX16" fmla="*/ 4217345 w 4754519"/>
              <a:gd name="connsiteY16" fmla="*/ 164743 h 5081127"/>
              <a:gd name="connsiteX17" fmla="*/ 298488 w 4754519"/>
              <a:gd name="connsiteY17" fmla="*/ 307247 h 5081127"/>
              <a:gd name="connsiteX0" fmla="*/ 19501 w 4475532"/>
              <a:gd name="connsiteY0" fmla="*/ 307247 h 5081127"/>
              <a:gd name="connsiteX1" fmla="*/ 90753 w 4475532"/>
              <a:gd name="connsiteY1" fmla="*/ 1091018 h 5081127"/>
              <a:gd name="connsiteX2" fmla="*/ 874525 w 4475532"/>
              <a:gd name="connsiteY2" fmla="*/ 1174145 h 5081127"/>
              <a:gd name="connsiteX3" fmla="*/ 1349538 w 4475532"/>
              <a:gd name="connsiteY3" fmla="*/ 1364151 h 5081127"/>
              <a:gd name="connsiteX4" fmla="*/ 1468291 w 4475532"/>
              <a:gd name="connsiteY4" fmla="*/ 2337927 h 5081127"/>
              <a:gd name="connsiteX5" fmla="*/ 1551418 w 4475532"/>
              <a:gd name="connsiteY5" fmla="*/ 2622935 h 5081127"/>
              <a:gd name="connsiteX6" fmla="*/ 2014556 w 4475532"/>
              <a:gd name="connsiteY6" fmla="*/ 2812940 h 5081127"/>
              <a:gd name="connsiteX7" fmla="*/ 2109558 w 4475532"/>
              <a:gd name="connsiteY7" fmla="*/ 3264203 h 5081127"/>
              <a:gd name="connsiteX8" fmla="*/ 1575169 w 4475532"/>
              <a:gd name="connsiteY8" fmla="*/ 3477958 h 5081127"/>
              <a:gd name="connsiteX9" fmla="*/ 1361413 w 4475532"/>
              <a:gd name="connsiteY9" fmla="*/ 4036099 h 5081127"/>
              <a:gd name="connsiteX10" fmla="*/ 233257 w 4475532"/>
              <a:gd name="connsiteY10" fmla="*/ 4119226 h 5081127"/>
              <a:gd name="connsiteX11" fmla="*/ 43252 w 4475532"/>
              <a:gd name="connsiteY11" fmla="*/ 4914873 h 5081127"/>
              <a:gd name="connsiteX12" fmla="*/ 815149 w 4475532"/>
              <a:gd name="connsiteY12" fmla="*/ 5081127 h 5081127"/>
              <a:gd name="connsiteX13" fmla="*/ 4009610 w 4475532"/>
              <a:gd name="connsiteY13" fmla="*/ 5021750 h 5081127"/>
              <a:gd name="connsiteX14" fmla="*/ 4401496 w 4475532"/>
              <a:gd name="connsiteY14" fmla="*/ 4178602 h 5081127"/>
              <a:gd name="connsiteX15" fmla="*/ 4448996 w 4475532"/>
              <a:gd name="connsiteY15" fmla="*/ 2563557 h 5081127"/>
              <a:gd name="connsiteX16" fmla="*/ 3938358 w 4475532"/>
              <a:gd name="connsiteY16" fmla="*/ 164743 h 5081127"/>
              <a:gd name="connsiteX17" fmla="*/ 19501 w 4475532"/>
              <a:gd name="connsiteY17" fmla="*/ 307247 h 5081127"/>
              <a:gd name="connsiteX0" fmla="*/ 19501 w 4475532"/>
              <a:gd name="connsiteY0" fmla="*/ 278785 h 5052665"/>
              <a:gd name="connsiteX1" fmla="*/ 90753 w 4475532"/>
              <a:gd name="connsiteY1" fmla="*/ 1062556 h 5052665"/>
              <a:gd name="connsiteX2" fmla="*/ 874525 w 4475532"/>
              <a:gd name="connsiteY2" fmla="*/ 1145683 h 5052665"/>
              <a:gd name="connsiteX3" fmla="*/ 1349538 w 4475532"/>
              <a:gd name="connsiteY3" fmla="*/ 1335689 h 5052665"/>
              <a:gd name="connsiteX4" fmla="*/ 1468291 w 4475532"/>
              <a:gd name="connsiteY4" fmla="*/ 2309465 h 5052665"/>
              <a:gd name="connsiteX5" fmla="*/ 1551418 w 4475532"/>
              <a:gd name="connsiteY5" fmla="*/ 2594473 h 5052665"/>
              <a:gd name="connsiteX6" fmla="*/ 2014556 w 4475532"/>
              <a:gd name="connsiteY6" fmla="*/ 2784478 h 5052665"/>
              <a:gd name="connsiteX7" fmla="*/ 2109558 w 4475532"/>
              <a:gd name="connsiteY7" fmla="*/ 3235741 h 5052665"/>
              <a:gd name="connsiteX8" fmla="*/ 1575169 w 4475532"/>
              <a:gd name="connsiteY8" fmla="*/ 3449496 h 5052665"/>
              <a:gd name="connsiteX9" fmla="*/ 1361413 w 4475532"/>
              <a:gd name="connsiteY9" fmla="*/ 4007637 h 5052665"/>
              <a:gd name="connsiteX10" fmla="*/ 233257 w 4475532"/>
              <a:gd name="connsiteY10" fmla="*/ 4090764 h 5052665"/>
              <a:gd name="connsiteX11" fmla="*/ 43252 w 4475532"/>
              <a:gd name="connsiteY11" fmla="*/ 4886411 h 5052665"/>
              <a:gd name="connsiteX12" fmla="*/ 815149 w 4475532"/>
              <a:gd name="connsiteY12" fmla="*/ 5052665 h 5052665"/>
              <a:gd name="connsiteX13" fmla="*/ 4009610 w 4475532"/>
              <a:gd name="connsiteY13" fmla="*/ 4993288 h 5052665"/>
              <a:gd name="connsiteX14" fmla="*/ 4401496 w 4475532"/>
              <a:gd name="connsiteY14" fmla="*/ 4150140 h 5052665"/>
              <a:gd name="connsiteX15" fmla="*/ 4448996 w 4475532"/>
              <a:gd name="connsiteY15" fmla="*/ 2535095 h 5052665"/>
              <a:gd name="connsiteX16" fmla="*/ 3938358 w 4475532"/>
              <a:gd name="connsiteY16" fmla="*/ 136281 h 5052665"/>
              <a:gd name="connsiteX17" fmla="*/ 19501 w 4475532"/>
              <a:gd name="connsiteY17" fmla="*/ 278785 h 505266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71134 w 4527165"/>
              <a:gd name="connsiteY0" fmla="*/ 190666 h 5074905"/>
              <a:gd name="connsiteX1" fmla="*/ 142386 w 4527165"/>
              <a:gd name="connsiteY1" fmla="*/ 1084796 h 5074905"/>
              <a:gd name="connsiteX2" fmla="*/ 926158 w 4527165"/>
              <a:gd name="connsiteY2" fmla="*/ 1167923 h 5074905"/>
              <a:gd name="connsiteX3" fmla="*/ 1401171 w 4527165"/>
              <a:gd name="connsiteY3" fmla="*/ 1357929 h 5074905"/>
              <a:gd name="connsiteX4" fmla="*/ 1519924 w 4527165"/>
              <a:gd name="connsiteY4" fmla="*/ 2331705 h 5074905"/>
              <a:gd name="connsiteX5" fmla="*/ 1603051 w 4527165"/>
              <a:gd name="connsiteY5" fmla="*/ 2616713 h 5074905"/>
              <a:gd name="connsiteX6" fmla="*/ 2066189 w 4527165"/>
              <a:gd name="connsiteY6" fmla="*/ 2806718 h 5074905"/>
              <a:gd name="connsiteX7" fmla="*/ 2161191 w 4527165"/>
              <a:gd name="connsiteY7" fmla="*/ 3257981 h 5074905"/>
              <a:gd name="connsiteX8" fmla="*/ 1626802 w 4527165"/>
              <a:gd name="connsiteY8" fmla="*/ 3471736 h 5074905"/>
              <a:gd name="connsiteX9" fmla="*/ 1413046 w 4527165"/>
              <a:gd name="connsiteY9" fmla="*/ 4029877 h 5074905"/>
              <a:gd name="connsiteX10" fmla="*/ 158766 w 4527165"/>
              <a:gd name="connsiteY10" fmla="*/ 4128769 h 5074905"/>
              <a:gd name="connsiteX11" fmla="*/ 94885 w 4527165"/>
              <a:gd name="connsiteY11" fmla="*/ 4908651 h 5074905"/>
              <a:gd name="connsiteX12" fmla="*/ 866782 w 4527165"/>
              <a:gd name="connsiteY12" fmla="*/ 5074905 h 5074905"/>
              <a:gd name="connsiteX13" fmla="*/ 4061243 w 4527165"/>
              <a:gd name="connsiteY13" fmla="*/ 5015528 h 5074905"/>
              <a:gd name="connsiteX14" fmla="*/ 4453129 w 4527165"/>
              <a:gd name="connsiteY14" fmla="*/ 4172380 h 5074905"/>
              <a:gd name="connsiteX15" fmla="*/ 4500629 w 4527165"/>
              <a:gd name="connsiteY15" fmla="*/ 2557335 h 5074905"/>
              <a:gd name="connsiteX16" fmla="*/ 3989991 w 4527165"/>
              <a:gd name="connsiteY16" fmla="*/ 158521 h 5074905"/>
              <a:gd name="connsiteX17" fmla="*/ 71134 w 4527165"/>
              <a:gd name="connsiteY17" fmla="*/ 190666 h 5074905"/>
              <a:gd name="connsiteX0" fmla="*/ 13891 w 4469922"/>
              <a:gd name="connsiteY0" fmla="*/ 190666 h 5074905"/>
              <a:gd name="connsiteX1" fmla="*/ 85143 w 4469922"/>
              <a:gd name="connsiteY1" fmla="*/ 1084796 h 5074905"/>
              <a:gd name="connsiteX2" fmla="*/ 868915 w 4469922"/>
              <a:gd name="connsiteY2" fmla="*/ 1167923 h 5074905"/>
              <a:gd name="connsiteX3" fmla="*/ 1343928 w 4469922"/>
              <a:gd name="connsiteY3" fmla="*/ 1357929 h 5074905"/>
              <a:gd name="connsiteX4" fmla="*/ 1462681 w 4469922"/>
              <a:gd name="connsiteY4" fmla="*/ 2331705 h 5074905"/>
              <a:gd name="connsiteX5" fmla="*/ 1545808 w 4469922"/>
              <a:gd name="connsiteY5" fmla="*/ 2616713 h 5074905"/>
              <a:gd name="connsiteX6" fmla="*/ 2008946 w 4469922"/>
              <a:gd name="connsiteY6" fmla="*/ 2806718 h 5074905"/>
              <a:gd name="connsiteX7" fmla="*/ 2103948 w 4469922"/>
              <a:gd name="connsiteY7" fmla="*/ 3257981 h 5074905"/>
              <a:gd name="connsiteX8" fmla="*/ 1569559 w 4469922"/>
              <a:gd name="connsiteY8" fmla="*/ 3471736 h 5074905"/>
              <a:gd name="connsiteX9" fmla="*/ 1355803 w 4469922"/>
              <a:gd name="connsiteY9" fmla="*/ 4029877 h 5074905"/>
              <a:gd name="connsiteX10" fmla="*/ 101523 w 4469922"/>
              <a:gd name="connsiteY10" fmla="*/ 4128769 h 5074905"/>
              <a:gd name="connsiteX11" fmla="*/ 37642 w 4469922"/>
              <a:gd name="connsiteY11" fmla="*/ 4908651 h 5074905"/>
              <a:gd name="connsiteX12" fmla="*/ 809539 w 4469922"/>
              <a:gd name="connsiteY12" fmla="*/ 5074905 h 5074905"/>
              <a:gd name="connsiteX13" fmla="*/ 4004000 w 4469922"/>
              <a:gd name="connsiteY13" fmla="*/ 5015528 h 5074905"/>
              <a:gd name="connsiteX14" fmla="*/ 4395886 w 4469922"/>
              <a:gd name="connsiteY14" fmla="*/ 4172380 h 5074905"/>
              <a:gd name="connsiteX15" fmla="*/ 4443386 w 4469922"/>
              <a:gd name="connsiteY15" fmla="*/ 2557335 h 5074905"/>
              <a:gd name="connsiteX16" fmla="*/ 3932748 w 4469922"/>
              <a:gd name="connsiteY16" fmla="*/ 158521 h 5074905"/>
              <a:gd name="connsiteX17" fmla="*/ 13891 w 4469922"/>
              <a:gd name="connsiteY17" fmla="*/ 190666 h 5074905"/>
              <a:gd name="connsiteX0" fmla="*/ 10295 w 4466326"/>
              <a:gd name="connsiteY0" fmla="*/ 190666 h 5097596"/>
              <a:gd name="connsiteX1" fmla="*/ 81547 w 4466326"/>
              <a:gd name="connsiteY1" fmla="*/ 1084796 h 5097596"/>
              <a:gd name="connsiteX2" fmla="*/ 865319 w 4466326"/>
              <a:gd name="connsiteY2" fmla="*/ 1167923 h 5097596"/>
              <a:gd name="connsiteX3" fmla="*/ 1340332 w 4466326"/>
              <a:gd name="connsiteY3" fmla="*/ 1357929 h 5097596"/>
              <a:gd name="connsiteX4" fmla="*/ 1459085 w 4466326"/>
              <a:gd name="connsiteY4" fmla="*/ 2331705 h 5097596"/>
              <a:gd name="connsiteX5" fmla="*/ 1542212 w 4466326"/>
              <a:gd name="connsiteY5" fmla="*/ 2616713 h 5097596"/>
              <a:gd name="connsiteX6" fmla="*/ 2005350 w 4466326"/>
              <a:gd name="connsiteY6" fmla="*/ 2806718 h 5097596"/>
              <a:gd name="connsiteX7" fmla="*/ 2100352 w 4466326"/>
              <a:gd name="connsiteY7" fmla="*/ 3257981 h 5097596"/>
              <a:gd name="connsiteX8" fmla="*/ 1565963 w 4466326"/>
              <a:gd name="connsiteY8" fmla="*/ 3471736 h 5097596"/>
              <a:gd name="connsiteX9" fmla="*/ 1352207 w 4466326"/>
              <a:gd name="connsiteY9" fmla="*/ 4029877 h 5097596"/>
              <a:gd name="connsiteX10" fmla="*/ 97927 w 4466326"/>
              <a:gd name="connsiteY10" fmla="*/ 4128769 h 5097596"/>
              <a:gd name="connsiteX11" fmla="*/ 112874 w 4466326"/>
              <a:gd name="connsiteY11" fmla="*/ 5003244 h 5097596"/>
              <a:gd name="connsiteX12" fmla="*/ 805943 w 4466326"/>
              <a:gd name="connsiteY12" fmla="*/ 5074905 h 5097596"/>
              <a:gd name="connsiteX13" fmla="*/ 4000404 w 4466326"/>
              <a:gd name="connsiteY13" fmla="*/ 5015528 h 5097596"/>
              <a:gd name="connsiteX14" fmla="*/ 4392290 w 4466326"/>
              <a:gd name="connsiteY14" fmla="*/ 4172380 h 5097596"/>
              <a:gd name="connsiteX15" fmla="*/ 4439790 w 4466326"/>
              <a:gd name="connsiteY15" fmla="*/ 2557335 h 5097596"/>
              <a:gd name="connsiteX16" fmla="*/ 3929152 w 4466326"/>
              <a:gd name="connsiteY16" fmla="*/ 158521 h 5097596"/>
              <a:gd name="connsiteX17" fmla="*/ 10295 w 4466326"/>
              <a:gd name="connsiteY17" fmla="*/ 190666 h 5097596"/>
              <a:gd name="connsiteX0" fmla="*/ 10295 w 4466326"/>
              <a:gd name="connsiteY0" fmla="*/ 190666 h 5097596"/>
              <a:gd name="connsiteX1" fmla="*/ 81547 w 4466326"/>
              <a:gd name="connsiteY1" fmla="*/ 1084796 h 5097596"/>
              <a:gd name="connsiteX2" fmla="*/ 865319 w 4466326"/>
              <a:gd name="connsiteY2" fmla="*/ 1167923 h 5097596"/>
              <a:gd name="connsiteX3" fmla="*/ 1340332 w 4466326"/>
              <a:gd name="connsiteY3" fmla="*/ 1357929 h 5097596"/>
              <a:gd name="connsiteX4" fmla="*/ 1459085 w 4466326"/>
              <a:gd name="connsiteY4" fmla="*/ 2331705 h 5097596"/>
              <a:gd name="connsiteX5" fmla="*/ 1542212 w 4466326"/>
              <a:gd name="connsiteY5" fmla="*/ 2616713 h 5097596"/>
              <a:gd name="connsiteX6" fmla="*/ 2005350 w 4466326"/>
              <a:gd name="connsiteY6" fmla="*/ 2806718 h 5097596"/>
              <a:gd name="connsiteX7" fmla="*/ 2100352 w 4466326"/>
              <a:gd name="connsiteY7" fmla="*/ 3257981 h 5097596"/>
              <a:gd name="connsiteX8" fmla="*/ 1565963 w 4466326"/>
              <a:gd name="connsiteY8" fmla="*/ 3471736 h 5097596"/>
              <a:gd name="connsiteX9" fmla="*/ 1352207 w 4466326"/>
              <a:gd name="connsiteY9" fmla="*/ 4029877 h 5097596"/>
              <a:gd name="connsiteX10" fmla="*/ 97927 w 4466326"/>
              <a:gd name="connsiteY10" fmla="*/ 4128769 h 5097596"/>
              <a:gd name="connsiteX11" fmla="*/ 112874 w 4466326"/>
              <a:gd name="connsiteY11" fmla="*/ 5003244 h 5097596"/>
              <a:gd name="connsiteX12" fmla="*/ 805943 w 4466326"/>
              <a:gd name="connsiteY12" fmla="*/ 5074905 h 5097596"/>
              <a:gd name="connsiteX13" fmla="*/ 4000404 w 4466326"/>
              <a:gd name="connsiteY13" fmla="*/ 5015528 h 5097596"/>
              <a:gd name="connsiteX14" fmla="*/ 4392290 w 4466326"/>
              <a:gd name="connsiteY14" fmla="*/ 4172380 h 5097596"/>
              <a:gd name="connsiteX15" fmla="*/ 4439790 w 4466326"/>
              <a:gd name="connsiteY15" fmla="*/ 2557335 h 5097596"/>
              <a:gd name="connsiteX16" fmla="*/ 3929152 w 4466326"/>
              <a:gd name="connsiteY16" fmla="*/ 158521 h 5097596"/>
              <a:gd name="connsiteX17" fmla="*/ 10295 w 4466326"/>
              <a:gd name="connsiteY17" fmla="*/ 190666 h 5097596"/>
              <a:gd name="connsiteX0" fmla="*/ 10295 w 4466326"/>
              <a:gd name="connsiteY0" fmla="*/ 190666 h 5074977"/>
              <a:gd name="connsiteX1" fmla="*/ 81547 w 4466326"/>
              <a:gd name="connsiteY1" fmla="*/ 1084796 h 5074977"/>
              <a:gd name="connsiteX2" fmla="*/ 865319 w 4466326"/>
              <a:gd name="connsiteY2" fmla="*/ 1167923 h 5074977"/>
              <a:gd name="connsiteX3" fmla="*/ 1340332 w 4466326"/>
              <a:gd name="connsiteY3" fmla="*/ 1357929 h 5074977"/>
              <a:gd name="connsiteX4" fmla="*/ 1459085 w 4466326"/>
              <a:gd name="connsiteY4" fmla="*/ 2331705 h 5074977"/>
              <a:gd name="connsiteX5" fmla="*/ 1542212 w 4466326"/>
              <a:gd name="connsiteY5" fmla="*/ 2616713 h 5074977"/>
              <a:gd name="connsiteX6" fmla="*/ 2005350 w 4466326"/>
              <a:gd name="connsiteY6" fmla="*/ 2806718 h 5074977"/>
              <a:gd name="connsiteX7" fmla="*/ 2100352 w 4466326"/>
              <a:gd name="connsiteY7" fmla="*/ 3257981 h 5074977"/>
              <a:gd name="connsiteX8" fmla="*/ 1565963 w 4466326"/>
              <a:gd name="connsiteY8" fmla="*/ 3471736 h 5074977"/>
              <a:gd name="connsiteX9" fmla="*/ 1352207 w 4466326"/>
              <a:gd name="connsiteY9" fmla="*/ 4029877 h 5074977"/>
              <a:gd name="connsiteX10" fmla="*/ 97927 w 4466326"/>
              <a:gd name="connsiteY10" fmla="*/ 4128769 h 5074977"/>
              <a:gd name="connsiteX11" fmla="*/ 112874 w 4466326"/>
              <a:gd name="connsiteY11" fmla="*/ 5003244 h 5074977"/>
              <a:gd name="connsiteX12" fmla="*/ 805943 w 4466326"/>
              <a:gd name="connsiteY12" fmla="*/ 5074905 h 5074977"/>
              <a:gd name="connsiteX13" fmla="*/ 4000404 w 4466326"/>
              <a:gd name="connsiteY13" fmla="*/ 5015528 h 5074977"/>
              <a:gd name="connsiteX14" fmla="*/ 4392290 w 4466326"/>
              <a:gd name="connsiteY14" fmla="*/ 4172380 h 5074977"/>
              <a:gd name="connsiteX15" fmla="*/ 4439790 w 4466326"/>
              <a:gd name="connsiteY15" fmla="*/ 2557335 h 5074977"/>
              <a:gd name="connsiteX16" fmla="*/ 3929152 w 4466326"/>
              <a:gd name="connsiteY16" fmla="*/ 158521 h 5074977"/>
              <a:gd name="connsiteX17" fmla="*/ 10295 w 4466326"/>
              <a:gd name="connsiteY17" fmla="*/ 190666 h 5074977"/>
              <a:gd name="connsiteX0" fmla="*/ 10295 w 4466326"/>
              <a:gd name="connsiteY0" fmla="*/ 190666 h 5074977"/>
              <a:gd name="connsiteX1" fmla="*/ 81547 w 4466326"/>
              <a:gd name="connsiteY1" fmla="*/ 1084796 h 5074977"/>
              <a:gd name="connsiteX2" fmla="*/ 865319 w 4466326"/>
              <a:gd name="connsiteY2" fmla="*/ 1167923 h 5074977"/>
              <a:gd name="connsiteX3" fmla="*/ 1340332 w 4466326"/>
              <a:gd name="connsiteY3" fmla="*/ 1357929 h 5074977"/>
              <a:gd name="connsiteX4" fmla="*/ 1459085 w 4466326"/>
              <a:gd name="connsiteY4" fmla="*/ 2331705 h 5074977"/>
              <a:gd name="connsiteX5" fmla="*/ 1542212 w 4466326"/>
              <a:gd name="connsiteY5" fmla="*/ 2616713 h 5074977"/>
              <a:gd name="connsiteX6" fmla="*/ 2005350 w 4466326"/>
              <a:gd name="connsiteY6" fmla="*/ 2806718 h 5074977"/>
              <a:gd name="connsiteX7" fmla="*/ 2100352 w 4466326"/>
              <a:gd name="connsiteY7" fmla="*/ 3257981 h 5074977"/>
              <a:gd name="connsiteX8" fmla="*/ 1565963 w 4466326"/>
              <a:gd name="connsiteY8" fmla="*/ 3471736 h 5074977"/>
              <a:gd name="connsiteX9" fmla="*/ 1352207 w 4466326"/>
              <a:gd name="connsiteY9" fmla="*/ 4029877 h 5074977"/>
              <a:gd name="connsiteX10" fmla="*/ 97927 w 4466326"/>
              <a:gd name="connsiteY10" fmla="*/ 4128769 h 5074977"/>
              <a:gd name="connsiteX11" fmla="*/ 112874 w 4466326"/>
              <a:gd name="connsiteY11" fmla="*/ 5003244 h 5074977"/>
              <a:gd name="connsiteX12" fmla="*/ 805943 w 4466326"/>
              <a:gd name="connsiteY12" fmla="*/ 5074905 h 5074977"/>
              <a:gd name="connsiteX13" fmla="*/ 4000404 w 4466326"/>
              <a:gd name="connsiteY13" fmla="*/ 5015528 h 5074977"/>
              <a:gd name="connsiteX14" fmla="*/ 4392290 w 4466326"/>
              <a:gd name="connsiteY14" fmla="*/ 4172380 h 5074977"/>
              <a:gd name="connsiteX15" fmla="*/ 4439790 w 4466326"/>
              <a:gd name="connsiteY15" fmla="*/ 2557335 h 5074977"/>
              <a:gd name="connsiteX16" fmla="*/ 3929152 w 4466326"/>
              <a:gd name="connsiteY16" fmla="*/ 158521 h 5074977"/>
              <a:gd name="connsiteX17" fmla="*/ 10295 w 4466326"/>
              <a:gd name="connsiteY17" fmla="*/ 190666 h 5074977"/>
              <a:gd name="connsiteX0" fmla="*/ 10295 w 4466326"/>
              <a:gd name="connsiteY0" fmla="*/ 190666 h 5116813"/>
              <a:gd name="connsiteX1" fmla="*/ 81547 w 4466326"/>
              <a:gd name="connsiteY1" fmla="*/ 1084796 h 5116813"/>
              <a:gd name="connsiteX2" fmla="*/ 865319 w 4466326"/>
              <a:gd name="connsiteY2" fmla="*/ 1167923 h 5116813"/>
              <a:gd name="connsiteX3" fmla="*/ 1340332 w 4466326"/>
              <a:gd name="connsiteY3" fmla="*/ 1357929 h 5116813"/>
              <a:gd name="connsiteX4" fmla="*/ 1459085 w 4466326"/>
              <a:gd name="connsiteY4" fmla="*/ 2331705 h 5116813"/>
              <a:gd name="connsiteX5" fmla="*/ 1542212 w 4466326"/>
              <a:gd name="connsiteY5" fmla="*/ 2616713 h 5116813"/>
              <a:gd name="connsiteX6" fmla="*/ 2005350 w 4466326"/>
              <a:gd name="connsiteY6" fmla="*/ 2806718 h 5116813"/>
              <a:gd name="connsiteX7" fmla="*/ 2100352 w 4466326"/>
              <a:gd name="connsiteY7" fmla="*/ 3257981 h 5116813"/>
              <a:gd name="connsiteX8" fmla="*/ 1565963 w 4466326"/>
              <a:gd name="connsiteY8" fmla="*/ 3471736 h 5116813"/>
              <a:gd name="connsiteX9" fmla="*/ 1352207 w 4466326"/>
              <a:gd name="connsiteY9" fmla="*/ 4029877 h 5116813"/>
              <a:gd name="connsiteX10" fmla="*/ 97927 w 4466326"/>
              <a:gd name="connsiteY10" fmla="*/ 4128769 h 5116813"/>
              <a:gd name="connsiteX11" fmla="*/ 112874 w 4466326"/>
              <a:gd name="connsiteY11" fmla="*/ 5003244 h 5116813"/>
              <a:gd name="connsiteX12" fmla="*/ 4000404 w 4466326"/>
              <a:gd name="connsiteY12" fmla="*/ 5015528 h 5116813"/>
              <a:gd name="connsiteX13" fmla="*/ 4392290 w 4466326"/>
              <a:gd name="connsiteY13" fmla="*/ 4172380 h 5116813"/>
              <a:gd name="connsiteX14" fmla="*/ 4439790 w 4466326"/>
              <a:gd name="connsiteY14" fmla="*/ 2557335 h 5116813"/>
              <a:gd name="connsiteX15" fmla="*/ 3929152 w 4466326"/>
              <a:gd name="connsiteY15" fmla="*/ 158521 h 5116813"/>
              <a:gd name="connsiteX16" fmla="*/ 10295 w 4466326"/>
              <a:gd name="connsiteY16" fmla="*/ 190666 h 5116813"/>
              <a:gd name="connsiteX0" fmla="*/ 10295 w 4498942"/>
              <a:gd name="connsiteY0" fmla="*/ 190666 h 5229991"/>
              <a:gd name="connsiteX1" fmla="*/ 81547 w 4498942"/>
              <a:gd name="connsiteY1" fmla="*/ 1084796 h 5229991"/>
              <a:gd name="connsiteX2" fmla="*/ 865319 w 4498942"/>
              <a:gd name="connsiteY2" fmla="*/ 1167923 h 5229991"/>
              <a:gd name="connsiteX3" fmla="*/ 1340332 w 4498942"/>
              <a:gd name="connsiteY3" fmla="*/ 1357929 h 5229991"/>
              <a:gd name="connsiteX4" fmla="*/ 1459085 w 4498942"/>
              <a:gd name="connsiteY4" fmla="*/ 2331705 h 5229991"/>
              <a:gd name="connsiteX5" fmla="*/ 1542212 w 4498942"/>
              <a:gd name="connsiteY5" fmla="*/ 2616713 h 5229991"/>
              <a:gd name="connsiteX6" fmla="*/ 2005350 w 4498942"/>
              <a:gd name="connsiteY6" fmla="*/ 2806718 h 5229991"/>
              <a:gd name="connsiteX7" fmla="*/ 2100352 w 4498942"/>
              <a:gd name="connsiteY7" fmla="*/ 3257981 h 5229991"/>
              <a:gd name="connsiteX8" fmla="*/ 1565963 w 4498942"/>
              <a:gd name="connsiteY8" fmla="*/ 3471736 h 5229991"/>
              <a:gd name="connsiteX9" fmla="*/ 1352207 w 4498942"/>
              <a:gd name="connsiteY9" fmla="*/ 4029877 h 5229991"/>
              <a:gd name="connsiteX10" fmla="*/ 97927 w 4498942"/>
              <a:gd name="connsiteY10" fmla="*/ 4128769 h 5229991"/>
              <a:gd name="connsiteX11" fmla="*/ 112874 w 4498942"/>
              <a:gd name="connsiteY11" fmla="*/ 5003244 h 5229991"/>
              <a:gd name="connsiteX12" fmla="*/ 4000404 w 4498942"/>
              <a:gd name="connsiteY12" fmla="*/ 5015528 h 5229991"/>
              <a:gd name="connsiteX13" fmla="*/ 4439790 w 4498942"/>
              <a:gd name="connsiteY13" fmla="*/ 2557335 h 5229991"/>
              <a:gd name="connsiteX14" fmla="*/ 3929152 w 4498942"/>
              <a:gd name="connsiteY14" fmla="*/ 158521 h 5229991"/>
              <a:gd name="connsiteX15" fmla="*/ 10295 w 4498942"/>
              <a:gd name="connsiteY15" fmla="*/ 190666 h 5229991"/>
              <a:gd name="connsiteX0" fmla="*/ 10295 w 4498942"/>
              <a:gd name="connsiteY0" fmla="*/ 190666 h 5229991"/>
              <a:gd name="connsiteX1" fmla="*/ 81547 w 4498942"/>
              <a:gd name="connsiteY1" fmla="*/ 1084796 h 5229991"/>
              <a:gd name="connsiteX2" fmla="*/ 865319 w 4498942"/>
              <a:gd name="connsiteY2" fmla="*/ 1167923 h 5229991"/>
              <a:gd name="connsiteX3" fmla="*/ 1340332 w 4498942"/>
              <a:gd name="connsiteY3" fmla="*/ 1357929 h 5229991"/>
              <a:gd name="connsiteX4" fmla="*/ 1459085 w 4498942"/>
              <a:gd name="connsiteY4" fmla="*/ 2331705 h 5229991"/>
              <a:gd name="connsiteX5" fmla="*/ 1542212 w 4498942"/>
              <a:gd name="connsiteY5" fmla="*/ 2616713 h 5229991"/>
              <a:gd name="connsiteX6" fmla="*/ 2005350 w 4498942"/>
              <a:gd name="connsiteY6" fmla="*/ 2806718 h 5229991"/>
              <a:gd name="connsiteX7" fmla="*/ 2100352 w 4498942"/>
              <a:gd name="connsiteY7" fmla="*/ 3257981 h 5229991"/>
              <a:gd name="connsiteX8" fmla="*/ 1565963 w 4498942"/>
              <a:gd name="connsiteY8" fmla="*/ 3471736 h 5229991"/>
              <a:gd name="connsiteX9" fmla="*/ 1352207 w 4498942"/>
              <a:gd name="connsiteY9" fmla="*/ 4029877 h 5229991"/>
              <a:gd name="connsiteX10" fmla="*/ 97927 w 4498942"/>
              <a:gd name="connsiteY10" fmla="*/ 4128769 h 5229991"/>
              <a:gd name="connsiteX11" fmla="*/ 112874 w 4498942"/>
              <a:gd name="connsiteY11" fmla="*/ 5003244 h 5229991"/>
              <a:gd name="connsiteX12" fmla="*/ 4000404 w 4498942"/>
              <a:gd name="connsiteY12" fmla="*/ 5015528 h 5229991"/>
              <a:gd name="connsiteX13" fmla="*/ 4439790 w 4498942"/>
              <a:gd name="connsiteY13" fmla="*/ 2557335 h 5229991"/>
              <a:gd name="connsiteX14" fmla="*/ 3929152 w 4498942"/>
              <a:gd name="connsiteY14" fmla="*/ 158521 h 5229991"/>
              <a:gd name="connsiteX15" fmla="*/ 10295 w 4498942"/>
              <a:gd name="connsiteY15" fmla="*/ 190666 h 5229991"/>
              <a:gd name="connsiteX0" fmla="*/ 10295 w 4498942"/>
              <a:gd name="connsiteY0" fmla="*/ 190666 h 5089274"/>
              <a:gd name="connsiteX1" fmla="*/ 81547 w 4498942"/>
              <a:gd name="connsiteY1" fmla="*/ 1084796 h 5089274"/>
              <a:gd name="connsiteX2" fmla="*/ 865319 w 4498942"/>
              <a:gd name="connsiteY2" fmla="*/ 1167923 h 5089274"/>
              <a:gd name="connsiteX3" fmla="*/ 1340332 w 4498942"/>
              <a:gd name="connsiteY3" fmla="*/ 1357929 h 5089274"/>
              <a:gd name="connsiteX4" fmla="*/ 1459085 w 4498942"/>
              <a:gd name="connsiteY4" fmla="*/ 2331705 h 5089274"/>
              <a:gd name="connsiteX5" fmla="*/ 1542212 w 4498942"/>
              <a:gd name="connsiteY5" fmla="*/ 2616713 h 5089274"/>
              <a:gd name="connsiteX6" fmla="*/ 2005350 w 4498942"/>
              <a:gd name="connsiteY6" fmla="*/ 2806718 h 5089274"/>
              <a:gd name="connsiteX7" fmla="*/ 2100352 w 4498942"/>
              <a:gd name="connsiteY7" fmla="*/ 3257981 h 5089274"/>
              <a:gd name="connsiteX8" fmla="*/ 1565963 w 4498942"/>
              <a:gd name="connsiteY8" fmla="*/ 3471736 h 5089274"/>
              <a:gd name="connsiteX9" fmla="*/ 1352207 w 4498942"/>
              <a:gd name="connsiteY9" fmla="*/ 4029877 h 5089274"/>
              <a:gd name="connsiteX10" fmla="*/ 97927 w 4498942"/>
              <a:gd name="connsiteY10" fmla="*/ 4128769 h 5089274"/>
              <a:gd name="connsiteX11" fmla="*/ 112874 w 4498942"/>
              <a:gd name="connsiteY11" fmla="*/ 5003244 h 5089274"/>
              <a:gd name="connsiteX12" fmla="*/ 4000404 w 4498942"/>
              <a:gd name="connsiteY12" fmla="*/ 5015528 h 5089274"/>
              <a:gd name="connsiteX13" fmla="*/ 4439790 w 4498942"/>
              <a:gd name="connsiteY13" fmla="*/ 2557335 h 5089274"/>
              <a:gd name="connsiteX14" fmla="*/ 3929152 w 4498942"/>
              <a:gd name="connsiteY14" fmla="*/ 158521 h 5089274"/>
              <a:gd name="connsiteX15" fmla="*/ 10295 w 4498942"/>
              <a:gd name="connsiteY15" fmla="*/ 190666 h 5089274"/>
              <a:gd name="connsiteX0" fmla="*/ 10295 w 4550489"/>
              <a:gd name="connsiteY0" fmla="*/ 190666 h 5073471"/>
              <a:gd name="connsiteX1" fmla="*/ 81547 w 4550489"/>
              <a:gd name="connsiteY1" fmla="*/ 1084796 h 5073471"/>
              <a:gd name="connsiteX2" fmla="*/ 865319 w 4550489"/>
              <a:gd name="connsiteY2" fmla="*/ 1167923 h 5073471"/>
              <a:gd name="connsiteX3" fmla="*/ 1340332 w 4550489"/>
              <a:gd name="connsiteY3" fmla="*/ 1357929 h 5073471"/>
              <a:gd name="connsiteX4" fmla="*/ 1459085 w 4550489"/>
              <a:gd name="connsiteY4" fmla="*/ 2331705 h 5073471"/>
              <a:gd name="connsiteX5" fmla="*/ 1542212 w 4550489"/>
              <a:gd name="connsiteY5" fmla="*/ 2616713 h 5073471"/>
              <a:gd name="connsiteX6" fmla="*/ 2005350 w 4550489"/>
              <a:gd name="connsiteY6" fmla="*/ 2806718 h 5073471"/>
              <a:gd name="connsiteX7" fmla="*/ 2100352 w 4550489"/>
              <a:gd name="connsiteY7" fmla="*/ 3257981 h 5073471"/>
              <a:gd name="connsiteX8" fmla="*/ 1565963 w 4550489"/>
              <a:gd name="connsiteY8" fmla="*/ 3471736 h 5073471"/>
              <a:gd name="connsiteX9" fmla="*/ 1352207 w 4550489"/>
              <a:gd name="connsiteY9" fmla="*/ 4029877 h 5073471"/>
              <a:gd name="connsiteX10" fmla="*/ 97927 w 4550489"/>
              <a:gd name="connsiteY10" fmla="*/ 4128769 h 5073471"/>
              <a:gd name="connsiteX11" fmla="*/ 112874 w 4550489"/>
              <a:gd name="connsiteY11" fmla="*/ 5003244 h 5073471"/>
              <a:gd name="connsiteX12" fmla="*/ 4110763 w 4550489"/>
              <a:gd name="connsiteY12" fmla="*/ 4968231 h 5073471"/>
              <a:gd name="connsiteX13" fmla="*/ 4439790 w 4550489"/>
              <a:gd name="connsiteY13" fmla="*/ 2557335 h 5073471"/>
              <a:gd name="connsiteX14" fmla="*/ 3929152 w 4550489"/>
              <a:gd name="connsiteY14" fmla="*/ 158521 h 5073471"/>
              <a:gd name="connsiteX15" fmla="*/ 10295 w 4550489"/>
              <a:gd name="connsiteY15" fmla="*/ 190666 h 5073471"/>
              <a:gd name="connsiteX0" fmla="*/ 10295 w 4466326"/>
              <a:gd name="connsiteY0" fmla="*/ 190666 h 5073471"/>
              <a:gd name="connsiteX1" fmla="*/ 81547 w 4466326"/>
              <a:gd name="connsiteY1" fmla="*/ 1084796 h 5073471"/>
              <a:gd name="connsiteX2" fmla="*/ 865319 w 4466326"/>
              <a:gd name="connsiteY2" fmla="*/ 1167923 h 5073471"/>
              <a:gd name="connsiteX3" fmla="*/ 1340332 w 4466326"/>
              <a:gd name="connsiteY3" fmla="*/ 1357929 h 5073471"/>
              <a:gd name="connsiteX4" fmla="*/ 1459085 w 4466326"/>
              <a:gd name="connsiteY4" fmla="*/ 2331705 h 5073471"/>
              <a:gd name="connsiteX5" fmla="*/ 1542212 w 4466326"/>
              <a:gd name="connsiteY5" fmla="*/ 2616713 h 5073471"/>
              <a:gd name="connsiteX6" fmla="*/ 2005350 w 4466326"/>
              <a:gd name="connsiteY6" fmla="*/ 2806718 h 5073471"/>
              <a:gd name="connsiteX7" fmla="*/ 2100352 w 4466326"/>
              <a:gd name="connsiteY7" fmla="*/ 3257981 h 5073471"/>
              <a:gd name="connsiteX8" fmla="*/ 1565963 w 4466326"/>
              <a:gd name="connsiteY8" fmla="*/ 3471736 h 5073471"/>
              <a:gd name="connsiteX9" fmla="*/ 1352207 w 4466326"/>
              <a:gd name="connsiteY9" fmla="*/ 4029877 h 5073471"/>
              <a:gd name="connsiteX10" fmla="*/ 97927 w 4466326"/>
              <a:gd name="connsiteY10" fmla="*/ 4128769 h 5073471"/>
              <a:gd name="connsiteX11" fmla="*/ 112874 w 4466326"/>
              <a:gd name="connsiteY11" fmla="*/ 5003244 h 5073471"/>
              <a:gd name="connsiteX12" fmla="*/ 4110763 w 4466326"/>
              <a:gd name="connsiteY12" fmla="*/ 4968231 h 5073471"/>
              <a:gd name="connsiteX13" fmla="*/ 4439790 w 4466326"/>
              <a:gd name="connsiteY13" fmla="*/ 2557335 h 5073471"/>
              <a:gd name="connsiteX14" fmla="*/ 3929152 w 4466326"/>
              <a:gd name="connsiteY14" fmla="*/ 158521 h 5073471"/>
              <a:gd name="connsiteX15" fmla="*/ 10295 w 4466326"/>
              <a:gd name="connsiteY15" fmla="*/ 190666 h 5073471"/>
              <a:gd name="connsiteX0" fmla="*/ 10295 w 4466326"/>
              <a:gd name="connsiteY0" fmla="*/ 190666 h 5073471"/>
              <a:gd name="connsiteX1" fmla="*/ 81547 w 4466326"/>
              <a:gd name="connsiteY1" fmla="*/ 1084796 h 5073471"/>
              <a:gd name="connsiteX2" fmla="*/ 865319 w 4466326"/>
              <a:gd name="connsiteY2" fmla="*/ 1167923 h 5073471"/>
              <a:gd name="connsiteX3" fmla="*/ 1340332 w 4466326"/>
              <a:gd name="connsiteY3" fmla="*/ 1357929 h 5073471"/>
              <a:gd name="connsiteX4" fmla="*/ 1459085 w 4466326"/>
              <a:gd name="connsiteY4" fmla="*/ 2331705 h 5073471"/>
              <a:gd name="connsiteX5" fmla="*/ 1542212 w 4466326"/>
              <a:gd name="connsiteY5" fmla="*/ 2616713 h 5073471"/>
              <a:gd name="connsiteX6" fmla="*/ 2005350 w 4466326"/>
              <a:gd name="connsiteY6" fmla="*/ 2806718 h 5073471"/>
              <a:gd name="connsiteX7" fmla="*/ 2100352 w 4466326"/>
              <a:gd name="connsiteY7" fmla="*/ 3257981 h 5073471"/>
              <a:gd name="connsiteX8" fmla="*/ 1565963 w 4466326"/>
              <a:gd name="connsiteY8" fmla="*/ 3471736 h 5073471"/>
              <a:gd name="connsiteX9" fmla="*/ 1352207 w 4466326"/>
              <a:gd name="connsiteY9" fmla="*/ 4029877 h 5073471"/>
              <a:gd name="connsiteX10" fmla="*/ 97927 w 4466326"/>
              <a:gd name="connsiteY10" fmla="*/ 4128769 h 5073471"/>
              <a:gd name="connsiteX11" fmla="*/ 112874 w 4466326"/>
              <a:gd name="connsiteY11" fmla="*/ 5003244 h 5073471"/>
              <a:gd name="connsiteX12" fmla="*/ 4110763 w 4466326"/>
              <a:gd name="connsiteY12" fmla="*/ 4968231 h 5073471"/>
              <a:gd name="connsiteX13" fmla="*/ 4439790 w 4466326"/>
              <a:gd name="connsiteY13" fmla="*/ 2557335 h 5073471"/>
              <a:gd name="connsiteX14" fmla="*/ 3929152 w 4466326"/>
              <a:gd name="connsiteY14" fmla="*/ 158521 h 5073471"/>
              <a:gd name="connsiteX15" fmla="*/ 10295 w 4466326"/>
              <a:gd name="connsiteY15" fmla="*/ 190666 h 5073471"/>
              <a:gd name="connsiteX0" fmla="*/ 10295 w 4453663"/>
              <a:gd name="connsiteY0" fmla="*/ 190666 h 5073471"/>
              <a:gd name="connsiteX1" fmla="*/ 81547 w 4453663"/>
              <a:gd name="connsiteY1" fmla="*/ 1084796 h 5073471"/>
              <a:gd name="connsiteX2" fmla="*/ 865319 w 4453663"/>
              <a:gd name="connsiteY2" fmla="*/ 1167923 h 5073471"/>
              <a:gd name="connsiteX3" fmla="*/ 1340332 w 4453663"/>
              <a:gd name="connsiteY3" fmla="*/ 1357929 h 5073471"/>
              <a:gd name="connsiteX4" fmla="*/ 1459085 w 4453663"/>
              <a:gd name="connsiteY4" fmla="*/ 2331705 h 5073471"/>
              <a:gd name="connsiteX5" fmla="*/ 1542212 w 4453663"/>
              <a:gd name="connsiteY5" fmla="*/ 2616713 h 5073471"/>
              <a:gd name="connsiteX6" fmla="*/ 2005350 w 4453663"/>
              <a:gd name="connsiteY6" fmla="*/ 2806718 h 5073471"/>
              <a:gd name="connsiteX7" fmla="*/ 2100352 w 4453663"/>
              <a:gd name="connsiteY7" fmla="*/ 3257981 h 5073471"/>
              <a:gd name="connsiteX8" fmla="*/ 1565963 w 4453663"/>
              <a:gd name="connsiteY8" fmla="*/ 3471736 h 5073471"/>
              <a:gd name="connsiteX9" fmla="*/ 1352207 w 4453663"/>
              <a:gd name="connsiteY9" fmla="*/ 4029877 h 5073471"/>
              <a:gd name="connsiteX10" fmla="*/ 97927 w 4453663"/>
              <a:gd name="connsiteY10" fmla="*/ 4128769 h 5073471"/>
              <a:gd name="connsiteX11" fmla="*/ 112874 w 4453663"/>
              <a:gd name="connsiteY11" fmla="*/ 5003244 h 5073471"/>
              <a:gd name="connsiteX12" fmla="*/ 4110763 w 4453663"/>
              <a:gd name="connsiteY12" fmla="*/ 4968231 h 5073471"/>
              <a:gd name="connsiteX13" fmla="*/ 4439790 w 4453663"/>
              <a:gd name="connsiteY13" fmla="*/ 2557335 h 5073471"/>
              <a:gd name="connsiteX14" fmla="*/ 3929152 w 4453663"/>
              <a:gd name="connsiteY14" fmla="*/ 158521 h 5073471"/>
              <a:gd name="connsiteX15" fmla="*/ 10295 w 4453663"/>
              <a:gd name="connsiteY15" fmla="*/ 190666 h 5073471"/>
              <a:gd name="connsiteX0" fmla="*/ 10295 w 4453663"/>
              <a:gd name="connsiteY0" fmla="*/ 32145 h 4914950"/>
              <a:gd name="connsiteX1" fmla="*/ 81547 w 4453663"/>
              <a:gd name="connsiteY1" fmla="*/ 926275 h 4914950"/>
              <a:gd name="connsiteX2" fmla="*/ 865319 w 4453663"/>
              <a:gd name="connsiteY2" fmla="*/ 1009402 h 4914950"/>
              <a:gd name="connsiteX3" fmla="*/ 1340332 w 4453663"/>
              <a:gd name="connsiteY3" fmla="*/ 1199408 h 4914950"/>
              <a:gd name="connsiteX4" fmla="*/ 1459085 w 4453663"/>
              <a:gd name="connsiteY4" fmla="*/ 2173184 h 4914950"/>
              <a:gd name="connsiteX5" fmla="*/ 1542212 w 4453663"/>
              <a:gd name="connsiteY5" fmla="*/ 2458192 h 4914950"/>
              <a:gd name="connsiteX6" fmla="*/ 2005350 w 4453663"/>
              <a:gd name="connsiteY6" fmla="*/ 2648197 h 4914950"/>
              <a:gd name="connsiteX7" fmla="*/ 2100352 w 4453663"/>
              <a:gd name="connsiteY7" fmla="*/ 3099460 h 4914950"/>
              <a:gd name="connsiteX8" fmla="*/ 1565963 w 4453663"/>
              <a:gd name="connsiteY8" fmla="*/ 3313215 h 4914950"/>
              <a:gd name="connsiteX9" fmla="*/ 1352207 w 4453663"/>
              <a:gd name="connsiteY9" fmla="*/ 3871356 h 4914950"/>
              <a:gd name="connsiteX10" fmla="*/ 97927 w 4453663"/>
              <a:gd name="connsiteY10" fmla="*/ 3970248 h 4914950"/>
              <a:gd name="connsiteX11" fmla="*/ 112874 w 4453663"/>
              <a:gd name="connsiteY11" fmla="*/ 4844723 h 4914950"/>
              <a:gd name="connsiteX12" fmla="*/ 4110763 w 4453663"/>
              <a:gd name="connsiteY12" fmla="*/ 4809710 h 4914950"/>
              <a:gd name="connsiteX13" fmla="*/ 4439790 w 4453663"/>
              <a:gd name="connsiteY13" fmla="*/ 2398814 h 4914950"/>
              <a:gd name="connsiteX14" fmla="*/ 3929152 w 4453663"/>
              <a:gd name="connsiteY14" fmla="*/ 0 h 4914950"/>
              <a:gd name="connsiteX15" fmla="*/ 10295 w 4453663"/>
              <a:gd name="connsiteY15" fmla="*/ 32145 h 4914950"/>
              <a:gd name="connsiteX0" fmla="*/ 10295 w 4439933"/>
              <a:gd name="connsiteY0" fmla="*/ 32145 h 4914950"/>
              <a:gd name="connsiteX1" fmla="*/ 81547 w 4439933"/>
              <a:gd name="connsiteY1" fmla="*/ 926275 h 4914950"/>
              <a:gd name="connsiteX2" fmla="*/ 865319 w 4439933"/>
              <a:gd name="connsiteY2" fmla="*/ 1009402 h 4914950"/>
              <a:gd name="connsiteX3" fmla="*/ 1340332 w 4439933"/>
              <a:gd name="connsiteY3" fmla="*/ 1199408 h 4914950"/>
              <a:gd name="connsiteX4" fmla="*/ 1459085 w 4439933"/>
              <a:gd name="connsiteY4" fmla="*/ 2173184 h 4914950"/>
              <a:gd name="connsiteX5" fmla="*/ 1542212 w 4439933"/>
              <a:gd name="connsiteY5" fmla="*/ 2458192 h 4914950"/>
              <a:gd name="connsiteX6" fmla="*/ 2005350 w 4439933"/>
              <a:gd name="connsiteY6" fmla="*/ 2648197 h 4914950"/>
              <a:gd name="connsiteX7" fmla="*/ 2100352 w 4439933"/>
              <a:gd name="connsiteY7" fmla="*/ 3099460 h 4914950"/>
              <a:gd name="connsiteX8" fmla="*/ 1565963 w 4439933"/>
              <a:gd name="connsiteY8" fmla="*/ 3313215 h 4914950"/>
              <a:gd name="connsiteX9" fmla="*/ 1352207 w 4439933"/>
              <a:gd name="connsiteY9" fmla="*/ 3871356 h 4914950"/>
              <a:gd name="connsiteX10" fmla="*/ 97927 w 4439933"/>
              <a:gd name="connsiteY10" fmla="*/ 3970248 h 4914950"/>
              <a:gd name="connsiteX11" fmla="*/ 112874 w 4439933"/>
              <a:gd name="connsiteY11" fmla="*/ 4844723 h 4914950"/>
              <a:gd name="connsiteX12" fmla="*/ 3303939 w 4439933"/>
              <a:gd name="connsiteY12" fmla="*/ 4809710 h 4914950"/>
              <a:gd name="connsiteX13" fmla="*/ 4439790 w 4439933"/>
              <a:gd name="connsiteY13" fmla="*/ 2398814 h 4914950"/>
              <a:gd name="connsiteX14" fmla="*/ 3929152 w 4439933"/>
              <a:gd name="connsiteY14" fmla="*/ 0 h 4914950"/>
              <a:gd name="connsiteX15" fmla="*/ 10295 w 4439933"/>
              <a:gd name="connsiteY15" fmla="*/ 32145 h 4914950"/>
              <a:gd name="connsiteX0" fmla="*/ 10295 w 4439933"/>
              <a:gd name="connsiteY0" fmla="*/ 32145 h 4914950"/>
              <a:gd name="connsiteX1" fmla="*/ 81547 w 4439933"/>
              <a:gd name="connsiteY1" fmla="*/ 926275 h 4914950"/>
              <a:gd name="connsiteX2" fmla="*/ 865319 w 4439933"/>
              <a:gd name="connsiteY2" fmla="*/ 1009402 h 4914950"/>
              <a:gd name="connsiteX3" fmla="*/ 1340332 w 4439933"/>
              <a:gd name="connsiteY3" fmla="*/ 1199408 h 4914950"/>
              <a:gd name="connsiteX4" fmla="*/ 1459085 w 4439933"/>
              <a:gd name="connsiteY4" fmla="*/ 2173184 h 4914950"/>
              <a:gd name="connsiteX5" fmla="*/ 1542212 w 4439933"/>
              <a:gd name="connsiteY5" fmla="*/ 2458192 h 4914950"/>
              <a:gd name="connsiteX6" fmla="*/ 2005350 w 4439933"/>
              <a:gd name="connsiteY6" fmla="*/ 2648197 h 4914950"/>
              <a:gd name="connsiteX7" fmla="*/ 2100352 w 4439933"/>
              <a:gd name="connsiteY7" fmla="*/ 3099460 h 4914950"/>
              <a:gd name="connsiteX8" fmla="*/ 1565963 w 4439933"/>
              <a:gd name="connsiteY8" fmla="*/ 3313215 h 4914950"/>
              <a:gd name="connsiteX9" fmla="*/ 1352207 w 4439933"/>
              <a:gd name="connsiteY9" fmla="*/ 3871356 h 4914950"/>
              <a:gd name="connsiteX10" fmla="*/ 97927 w 4439933"/>
              <a:gd name="connsiteY10" fmla="*/ 3970248 h 4914950"/>
              <a:gd name="connsiteX11" fmla="*/ 112874 w 4439933"/>
              <a:gd name="connsiteY11" fmla="*/ 4844723 h 4914950"/>
              <a:gd name="connsiteX12" fmla="*/ 3303939 w 4439933"/>
              <a:gd name="connsiteY12" fmla="*/ 4809710 h 4914950"/>
              <a:gd name="connsiteX13" fmla="*/ 4439790 w 4439933"/>
              <a:gd name="connsiteY13" fmla="*/ 2398814 h 4914950"/>
              <a:gd name="connsiteX14" fmla="*/ 3108881 w 4439933"/>
              <a:gd name="connsiteY14" fmla="*/ 0 h 4914950"/>
              <a:gd name="connsiteX15" fmla="*/ 10295 w 4439933"/>
              <a:gd name="connsiteY15" fmla="*/ 32145 h 4914950"/>
              <a:gd name="connsiteX0" fmla="*/ 10295 w 3617691"/>
              <a:gd name="connsiteY0" fmla="*/ 32145 h 4914950"/>
              <a:gd name="connsiteX1" fmla="*/ 81547 w 3617691"/>
              <a:gd name="connsiteY1" fmla="*/ 926275 h 4914950"/>
              <a:gd name="connsiteX2" fmla="*/ 865319 w 3617691"/>
              <a:gd name="connsiteY2" fmla="*/ 1009402 h 4914950"/>
              <a:gd name="connsiteX3" fmla="*/ 1340332 w 3617691"/>
              <a:gd name="connsiteY3" fmla="*/ 1199408 h 4914950"/>
              <a:gd name="connsiteX4" fmla="*/ 1459085 w 3617691"/>
              <a:gd name="connsiteY4" fmla="*/ 2173184 h 4914950"/>
              <a:gd name="connsiteX5" fmla="*/ 1542212 w 3617691"/>
              <a:gd name="connsiteY5" fmla="*/ 2458192 h 4914950"/>
              <a:gd name="connsiteX6" fmla="*/ 2005350 w 3617691"/>
              <a:gd name="connsiteY6" fmla="*/ 2648197 h 4914950"/>
              <a:gd name="connsiteX7" fmla="*/ 2100352 w 3617691"/>
              <a:gd name="connsiteY7" fmla="*/ 3099460 h 4914950"/>
              <a:gd name="connsiteX8" fmla="*/ 1565963 w 3617691"/>
              <a:gd name="connsiteY8" fmla="*/ 3313215 h 4914950"/>
              <a:gd name="connsiteX9" fmla="*/ 1352207 w 3617691"/>
              <a:gd name="connsiteY9" fmla="*/ 3871356 h 4914950"/>
              <a:gd name="connsiteX10" fmla="*/ 97927 w 3617691"/>
              <a:gd name="connsiteY10" fmla="*/ 3970248 h 4914950"/>
              <a:gd name="connsiteX11" fmla="*/ 112874 w 3617691"/>
              <a:gd name="connsiteY11" fmla="*/ 4844723 h 4914950"/>
              <a:gd name="connsiteX12" fmla="*/ 3303939 w 3617691"/>
              <a:gd name="connsiteY12" fmla="*/ 4809710 h 4914950"/>
              <a:gd name="connsiteX13" fmla="*/ 3592626 w 3617691"/>
              <a:gd name="connsiteY13" fmla="*/ 2439155 h 4914950"/>
              <a:gd name="connsiteX14" fmla="*/ 3108881 w 3617691"/>
              <a:gd name="connsiteY14" fmla="*/ 0 h 4914950"/>
              <a:gd name="connsiteX15" fmla="*/ 10295 w 3617691"/>
              <a:gd name="connsiteY15" fmla="*/ 32145 h 4914950"/>
              <a:gd name="connsiteX0" fmla="*/ 10295 w 3617691"/>
              <a:gd name="connsiteY0" fmla="*/ 32145 h 4914950"/>
              <a:gd name="connsiteX1" fmla="*/ 81547 w 3617691"/>
              <a:gd name="connsiteY1" fmla="*/ 926275 h 4914950"/>
              <a:gd name="connsiteX2" fmla="*/ 865319 w 3617691"/>
              <a:gd name="connsiteY2" fmla="*/ 1009402 h 4914950"/>
              <a:gd name="connsiteX3" fmla="*/ 1340332 w 3617691"/>
              <a:gd name="connsiteY3" fmla="*/ 1199408 h 4914950"/>
              <a:gd name="connsiteX4" fmla="*/ 1459085 w 3617691"/>
              <a:gd name="connsiteY4" fmla="*/ 2173184 h 4914950"/>
              <a:gd name="connsiteX5" fmla="*/ 1542212 w 3617691"/>
              <a:gd name="connsiteY5" fmla="*/ 2458192 h 4914950"/>
              <a:gd name="connsiteX6" fmla="*/ 2005350 w 3617691"/>
              <a:gd name="connsiteY6" fmla="*/ 2648197 h 4914950"/>
              <a:gd name="connsiteX7" fmla="*/ 2100352 w 3617691"/>
              <a:gd name="connsiteY7" fmla="*/ 3099460 h 4914950"/>
              <a:gd name="connsiteX8" fmla="*/ 1565963 w 3617691"/>
              <a:gd name="connsiteY8" fmla="*/ 3313215 h 4914950"/>
              <a:gd name="connsiteX9" fmla="*/ 1352207 w 3617691"/>
              <a:gd name="connsiteY9" fmla="*/ 3871356 h 4914950"/>
              <a:gd name="connsiteX10" fmla="*/ 97927 w 3617691"/>
              <a:gd name="connsiteY10" fmla="*/ 3970248 h 4914950"/>
              <a:gd name="connsiteX11" fmla="*/ 112874 w 3617691"/>
              <a:gd name="connsiteY11" fmla="*/ 4844723 h 4914950"/>
              <a:gd name="connsiteX12" fmla="*/ 3303939 w 3617691"/>
              <a:gd name="connsiteY12" fmla="*/ 4809710 h 4914950"/>
              <a:gd name="connsiteX13" fmla="*/ 3592626 w 3617691"/>
              <a:gd name="connsiteY13" fmla="*/ 2439155 h 4914950"/>
              <a:gd name="connsiteX14" fmla="*/ 3108881 w 3617691"/>
              <a:gd name="connsiteY14" fmla="*/ 0 h 4914950"/>
              <a:gd name="connsiteX15" fmla="*/ 10295 w 3617691"/>
              <a:gd name="connsiteY15" fmla="*/ 32145 h 4914950"/>
              <a:gd name="connsiteX0" fmla="*/ 10295 w 3593007"/>
              <a:gd name="connsiteY0" fmla="*/ 32145 h 4914950"/>
              <a:gd name="connsiteX1" fmla="*/ 81547 w 3593007"/>
              <a:gd name="connsiteY1" fmla="*/ 926275 h 4914950"/>
              <a:gd name="connsiteX2" fmla="*/ 865319 w 3593007"/>
              <a:gd name="connsiteY2" fmla="*/ 1009402 h 4914950"/>
              <a:gd name="connsiteX3" fmla="*/ 1340332 w 3593007"/>
              <a:gd name="connsiteY3" fmla="*/ 1199408 h 4914950"/>
              <a:gd name="connsiteX4" fmla="*/ 1459085 w 3593007"/>
              <a:gd name="connsiteY4" fmla="*/ 2173184 h 4914950"/>
              <a:gd name="connsiteX5" fmla="*/ 1542212 w 3593007"/>
              <a:gd name="connsiteY5" fmla="*/ 2458192 h 4914950"/>
              <a:gd name="connsiteX6" fmla="*/ 2005350 w 3593007"/>
              <a:gd name="connsiteY6" fmla="*/ 2648197 h 4914950"/>
              <a:gd name="connsiteX7" fmla="*/ 2100352 w 3593007"/>
              <a:gd name="connsiteY7" fmla="*/ 3099460 h 4914950"/>
              <a:gd name="connsiteX8" fmla="*/ 1565963 w 3593007"/>
              <a:gd name="connsiteY8" fmla="*/ 3313215 h 4914950"/>
              <a:gd name="connsiteX9" fmla="*/ 1352207 w 3593007"/>
              <a:gd name="connsiteY9" fmla="*/ 3871356 h 4914950"/>
              <a:gd name="connsiteX10" fmla="*/ 97927 w 3593007"/>
              <a:gd name="connsiteY10" fmla="*/ 3970248 h 4914950"/>
              <a:gd name="connsiteX11" fmla="*/ 112874 w 3593007"/>
              <a:gd name="connsiteY11" fmla="*/ 4844723 h 4914950"/>
              <a:gd name="connsiteX12" fmla="*/ 3303939 w 3593007"/>
              <a:gd name="connsiteY12" fmla="*/ 4809710 h 4914950"/>
              <a:gd name="connsiteX13" fmla="*/ 3592626 w 3593007"/>
              <a:gd name="connsiteY13" fmla="*/ 2439155 h 4914950"/>
              <a:gd name="connsiteX14" fmla="*/ 3108881 w 3593007"/>
              <a:gd name="connsiteY14" fmla="*/ 0 h 4914950"/>
              <a:gd name="connsiteX15" fmla="*/ 10295 w 3593007"/>
              <a:gd name="connsiteY15" fmla="*/ 32145 h 4914950"/>
              <a:gd name="connsiteX0" fmla="*/ 10295 w 3313772"/>
              <a:gd name="connsiteY0" fmla="*/ 32145 h 4914950"/>
              <a:gd name="connsiteX1" fmla="*/ 81547 w 3313772"/>
              <a:gd name="connsiteY1" fmla="*/ 926275 h 4914950"/>
              <a:gd name="connsiteX2" fmla="*/ 865319 w 3313772"/>
              <a:gd name="connsiteY2" fmla="*/ 1009402 h 4914950"/>
              <a:gd name="connsiteX3" fmla="*/ 1340332 w 3313772"/>
              <a:gd name="connsiteY3" fmla="*/ 1199408 h 4914950"/>
              <a:gd name="connsiteX4" fmla="*/ 1459085 w 3313772"/>
              <a:gd name="connsiteY4" fmla="*/ 2173184 h 4914950"/>
              <a:gd name="connsiteX5" fmla="*/ 1542212 w 3313772"/>
              <a:gd name="connsiteY5" fmla="*/ 2458192 h 4914950"/>
              <a:gd name="connsiteX6" fmla="*/ 2005350 w 3313772"/>
              <a:gd name="connsiteY6" fmla="*/ 2648197 h 4914950"/>
              <a:gd name="connsiteX7" fmla="*/ 2100352 w 3313772"/>
              <a:gd name="connsiteY7" fmla="*/ 3099460 h 4914950"/>
              <a:gd name="connsiteX8" fmla="*/ 1565963 w 3313772"/>
              <a:gd name="connsiteY8" fmla="*/ 3313215 h 4914950"/>
              <a:gd name="connsiteX9" fmla="*/ 1352207 w 3313772"/>
              <a:gd name="connsiteY9" fmla="*/ 3871356 h 4914950"/>
              <a:gd name="connsiteX10" fmla="*/ 97927 w 3313772"/>
              <a:gd name="connsiteY10" fmla="*/ 3970248 h 4914950"/>
              <a:gd name="connsiteX11" fmla="*/ 112874 w 3313772"/>
              <a:gd name="connsiteY11" fmla="*/ 4844723 h 4914950"/>
              <a:gd name="connsiteX12" fmla="*/ 3303939 w 3313772"/>
              <a:gd name="connsiteY12" fmla="*/ 4809710 h 4914950"/>
              <a:gd name="connsiteX13" fmla="*/ 3269896 w 3313772"/>
              <a:gd name="connsiteY13" fmla="*/ 2533285 h 4914950"/>
              <a:gd name="connsiteX14" fmla="*/ 3108881 w 3313772"/>
              <a:gd name="connsiteY14" fmla="*/ 0 h 4914950"/>
              <a:gd name="connsiteX15" fmla="*/ 10295 w 3313772"/>
              <a:gd name="connsiteY15" fmla="*/ 32145 h 491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313772" h="4914950">
                <a:moveTo>
                  <a:pt x="10295" y="32145"/>
                </a:moveTo>
                <a:cubicBezTo>
                  <a:pt x="31179" y="454538"/>
                  <a:pt x="-60957" y="763399"/>
                  <a:pt x="81547" y="926275"/>
                </a:cubicBezTo>
                <a:cubicBezTo>
                  <a:pt x="224051" y="1089151"/>
                  <a:pt x="655522" y="963880"/>
                  <a:pt x="865319" y="1009402"/>
                </a:cubicBezTo>
                <a:cubicBezTo>
                  <a:pt x="1075116" y="1054924"/>
                  <a:pt x="1241371" y="1005444"/>
                  <a:pt x="1340332" y="1199408"/>
                </a:cubicBezTo>
                <a:cubicBezTo>
                  <a:pt x="1439293" y="1393372"/>
                  <a:pt x="1425438" y="1963387"/>
                  <a:pt x="1459085" y="2173184"/>
                </a:cubicBezTo>
                <a:cubicBezTo>
                  <a:pt x="1492732" y="2382981"/>
                  <a:pt x="1451168" y="2379023"/>
                  <a:pt x="1542212" y="2458192"/>
                </a:cubicBezTo>
                <a:cubicBezTo>
                  <a:pt x="1633256" y="2537361"/>
                  <a:pt x="1912327" y="2541319"/>
                  <a:pt x="2005350" y="2648197"/>
                </a:cubicBezTo>
                <a:cubicBezTo>
                  <a:pt x="2098373" y="2755075"/>
                  <a:pt x="2173583" y="2988624"/>
                  <a:pt x="2100352" y="3099460"/>
                </a:cubicBezTo>
                <a:cubicBezTo>
                  <a:pt x="2027121" y="3210296"/>
                  <a:pt x="1690654" y="3184566"/>
                  <a:pt x="1565963" y="3313215"/>
                </a:cubicBezTo>
                <a:cubicBezTo>
                  <a:pt x="1441272" y="3441864"/>
                  <a:pt x="1596880" y="3761851"/>
                  <a:pt x="1352207" y="3871356"/>
                </a:cubicBezTo>
                <a:cubicBezTo>
                  <a:pt x="1107534" y="3980861"/>
                  <a:pt x="349152" y="3981442"/>
                  <a:pt x="97927" y="3970248"/>
                </a:cubicBezTo>
                <a:cubicBezTo>
                  <a:pt x="114716" y="4290130"/>
                  <a:pt x="89464" y="4655503"/>
                  <a:pt x="112874" y="4844723"/>
                </a:cubicBezTo>
                <a:cubicBezTo>
                  <a:pt x="763287" y="4992516"/>
                  <a:pt x="2614318" y="4870520"/>
                  <a:pt x="3303939" y="4809710"/>
                </a:cubicBezTo>
                <a:cubicBezTo>
                  <a:pt x="3335581" y="4102514"/>
                  <a:pt x="3281771" y="3342786"/>
                  <a:pt x="3269896" y="2533285"/>
                </a:cubicBezTo>
                <a:cubicBezTo>
                  <a:pt x="3267917" y="1755451"/>
                  <a:pt x="3176654" y="814445"/>
                  <a:pt x="3108881" y="0"/>
                </a:cubicBezTo>
                <a:lnTo>
                  <a:pt x="10295" y="32145"/>
                </a:lnTo>
                <a:close/>
              </a:path>
            </a:pathLst>
          </a:custGeom>
          <a:solidFill>
            <a:srgbClr val="FF0000">
              <a:alpha val="22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" name="Dowolny kształt 29"/>
          <p:cNvSpPr/>
          <p:nvPr/>
        </p:nvSpPr>
        <p:spPr>
          <a:xfrm>
            <a:off x="6033058" y="2086115"/>
            <a:ext cx="1384550" cy="2992172"/>
          </a:xfrm>
          <a:custGeom>
            <a:avLst/>
            <a:gdLst>
              <a:gd name="connsiteX0" fmla="*/ 77444 w 1437806"/>
              <a:gd name="connsiteY0" fmla="*/ 190071 h 3302749"/>
              <a:gd name="connsiteX1" fmla="*/ 77444 w 1437806"/>
              <a:gd name="connsiteY1" fmla="*/ 3087650 h 3302749"/>
              <a:gd name="connsiteX2" fmla="*/ 766213 w 1437806"/>
              <a:gd name="connsiteY2" fmla="*/ 3028274 h 3302749"/>
              <a:gd name="connsiteX3" fmla="*/ 825590 w 1437806"/>
              <a:gd name="connsiteY3" fmla="*/ 2541385 h 3302749"/>
              <a:gd name="connsiteX4" fmla="*/ 1407481 w 1437806"/>
              <a:gd name="connsiteY4" fmla="*/ 2315754 h 3302749"/>
              <a:gd name="connsiteX5" fmla="*/ 1312478 w 1437806"/>
              <a:gd name="connsiteY5" fmla="*/ 1840741 h 3302749"/>
              <a:gd name="connsiteX6" fmla="*/ 944343 w 1437806"/>
              <a:gd name="connsiteY6" fmla="*/ 1710113 h 3302749"/>
              <a:gd name="connsiteX7" fmla="*/ 742463 w 1437806"/>
              <a:gd name="connsiteY7" fmla="*/ 771962 h 3302749"/>
              <a:gd name="connsiteX8" fmla="*/ 623709 w 1437806"/>
              <a:gd name="connsiteY8" fmla="*/ 332575 h 3302749"/>
              <a:gd name="connsiteX9" fmla="*/ 77444 w 1437806"/>
              <a:gd name="connsiteY9" fmla="*/ 190071 h 3302749"/>
              <a:gd name="connsiteX0" fmla="*/ 77444 w 1437806"/>
              <a:gd name="connsiteY0" fmla="*/ 190071 h 3302749"/>
              <a:gd name="connsiteX1" fmla="*/ 77444 w 1437806"/>
              <a:gd name="connsiteY1" fmla="*/ 3087650 h 3302749"/>
              <a:gd name="connsiteX2" fmla="*/ 766213 w 1437806"/>
              <a:gd name="connsiteY2" fmla="*/ 3028274 h 3302749"/>
              <a:gd name="connsiteX3" fmla="*/ 825590 w 1437806"/>
              <a:gd name="connsiteY3" fmla="*/ 2541385 h 3302749"/>
              <a:gd name="connsiteX4" fmla="*/ 1407481 w 1437806"/>
              <a:gd name="connsiteY4" fmla="*/ 2315754 h 3302749"/>
              <a:gd name="connsiteX5" fmla="*/ 1312478 w 1437806"/>
              <a:gd name="connsiteY5" fmla="*/ 1840741 h 3302749"/>
              <a:gd name="connsiteX6" fmla="*/ 944343 w 1437806"/>
              <a:gd name="connsiteY6" fmla="*/ 1710113 h 3302749"/>
              <a:gd name="connsiteX7" fmla="*/ 742463 w 1437806"/>
              <a:gd name="connsiteY7" fmla="*/ 771962 h 3302749"/>
              <a:gd name="connsiteX8" fmla="*/ 623709 w 1437806"/>
              <a:gd name="connsiteY8" fmla="*/ 332575 h 3302749"/>
              <a:gd name="connsiteX9" fmla="*/ 77444 w 1437806"/>
              <a:gd name="connsiteY9" fmla="*/ 190071 h 3302749"/>
              <a:gd name="connsiteX0" fmla="*/ 134228 w 1494590"/>
              <a:gd name="connsiteY0" fmla="*/ 190071 h 3302749"/>
              <a:gd name="connsiteX1" fmla="*/ 134228 w 1494590"/>
              <a:gd name="connsiteY1" fmla="*/ 3087650 h 3302749"/>
              <a:gd name="connsiteX2" fmla="*/ 822997 w 1494590"/>
              <a:gd name="connsiteY2" fmla="*/ 3028274 h 3302749"/>
              <a:gd name="connsiteX3" fmla="*/ 882374 w 1494590"/>
              <a:gd name="connsiteY3" fmla="*/ 2541385 h 3302749"/>
              <a:gd name="connsiteX4" fmla="*/ 1464265 w 1494590"/>
              <a:gd name="connsiteY4" fmla="*/ 2315754 h 3302749"/>
              <a:gd name="connsiteX5" fmla="*/ 1369262 w 1494590"/>
              <a:gd name="connsiteY5" fmla="*/ 1840741 h 3302749"/>
              <a:gd name="connsiteX6" fmla="*/ 1001127 w 1494590"/>
              <a:gd name="connsiteY6" fmla="*/ 1710113 h 3302749"/>
              <a:gd name="connsiteX7" fmla="*/ 799247 w 1494590"/>
              <a:gd name="connsiteY7" fmla="*/ 771962 h 3302749"/>
              <a:gd name="connsiteX8" fmla="*/ 680493 w 1494590"/>
              <a:gd name="connsiteY8" fmla="*/ 332575 h 3302749"/>
              <a:gd name="connsiteX9" fmla="*/ 134228 w 1494590"/>
              <a:gd name="connsiteY9" fmla="*/ 190071 h 3302749"/>
              <a:gd name="connsiteX0" fmla="*/ 134228 w 1494590"/>
              <a:gd name="connsiteY0" fmla="*/ 3527 h 3116205"/>
              <a:gd name="connsiteX1" fmla="*/ 134228 w 1494590"/>
              <a:gd name="connsiteY1" fmla="*/ 2901106 h 3116205"/>
              <a:gd name="connsiteX2" fmla="*/ 822997 w 1494590"/>
              <a:gd name="connsiteY2" fmla="*/ 2841730 h 3116205"/>
              <a:gd name="connsiteX3" fmla="*/ 882374 w 1494590"/>
              <a:gd name="connsiteY3" fmla="*/ 2354841 h 3116205"/>
              <a:gd name="connsiteX4" fmla="*/ 1464265 w 1494590"/>
              <a:gd name="connsiteY4" fmla="*/ 2129210 h 3116205"/>
              <a:gd name="connsiteX5" fmla="*/ 1369262 w 1494590"/>
              <a:gd name="connsiteY5" fmla="*/ 1654197 h 3116205"/>
              <a:gd name="connsiteX6" fmla="*/ 1001127 w 1494590"/>
              <a:gd name="connsiteY6" fmla="*/ 1523569 h 3116205"/>
              <a:gd name="connsiteX7" fmla="*/ 799247 w 1494590"/>
              <a:gd name="connsiteY7" fmla="*/ 585418 h 3116205"/>
              <a:gd name="connsiteX8" fmla="*/ 680493 w 1494590"/>
              <a:gd name="connsiteY8" fmla="*/ 146031 h 3116205"/>
              <a:gd name="connsiteX9" fmla="*/ 134228 w 1494590"/>
              <a:gd name="connsiteY9" fmla="*/ 3527 h 3116205"/>
              <a:gd name="connsiteX0" fmla="*/ 52826 w 1413188"/>
              <a:gd name="connsiteY0" fmla="*/ 0 h 3112678"/>
              <a:gd name="connsiteX1" fmla="*/ 52826 w 1413188"/>
              <a:gd name="connsiteY1" fmla="*/ 2897579 h 3112678"/>
              <a:gd name="connsiteX2" fmla="*/ 741595 w 1413188"/>
              <a:gd name="connsiteY2" fmla="*/ 2838203 h 3112678"/>
              <a:gd name="connsiteX3" fmla="*/ 800972 w 1413188"/>
              <a:gd name="connsiteY3" fmla="*/ 2351314 h 3112678"/>
              <a:gd name="connsiteX4" fmla="*/ 1382863 w 1413188"/>
              <a:gd name="connsiteY4" fmla="*/ 2125683 h 3112678"/>
              <a:gd name="connsiteX5" fmla="*/ 1287860 w 1413188"/>
              <a:gd name="connsiteY5" fmla="*/ 1650670 h 3112678"/>
              <a:gd name="connsiteX6" fmla="*/ 919725 w 1413188"/>
              <a:gd name="connsiteY6" fmla="*/ 1520042 h 3112678"/>
              <a:gd name="connsiteX7" fmla="*/ 717845 w 1413188"/>
              <a:gd name="connsiteY7" fmla="*/ 581891 h 3112678"/>
              <a:gd name="connsiteX8" fmla="*/ 599091 w 1413188"/>
              <a:gd name="connsiteY8" fmla="*/ 142504 h 3112678"/>
              <a:gd name="connsiteX9" fmla="*/ 52826 w 1413188"/>
              <a:gd name="connsiteY9" fmla="*/ 0 h 3112678"/>
              <a:gd name="connsiteX0" fmla="*/ 52826 w 1413188"/>
              <a:gd name="connsiteY0" fmla="*/ 0 h 3112678"/>
              <a:gd name="connsiteX1" fmla="*/ 52826 w 1413188"/>
              <a:gd name="connsiteY1" fmla="*/ 2897579 h 3112678"/>
              <a:gd name="connsiteX2" fmla="*/ 741595 w 1413188"/>
              <a:gd name="connsiteY2" fmla="*/ 2838203 h 3112678"/>
              <a:gd name="connsiteX3" fmla="*/ 800972 w 1413188"/>
              <a:gd name="connsiteY3" fmla="*/ 2351314 h 3112678"/>
              <a:gd name="connsiteX4" fmla="*/ 1382863 w 1413188"/>
              <a:gd name="connsiteY4" fmla="*/ 2125683 h 3112678"/>
              <a:gd name="connsiteX5" fmla="*/ 1287860 w 1413188"/>
              <a:gd name="connsiteY5" fmla="*/ 1650670 h 3112678"/>
              <a:gd name="connsiteX6" fmla="*/ 919725 w 1413188"/>
              <a:gd name="connsiteY6" fmla="*/ 1520042 h 3112678"/>
              <a:gd name="connsiteX7" fmla="*/ 717845 w 1413188"/>
              <a:gd name="connsiteY7" fmla="*/ 581891 h 3112678"/>
              <a:gd name="connsiteX8" fmla="*/ 599091 w 1413188"/>
              <a:gd name="connsiteY8" fmla="*/ 142504 h 3112678"/>
              <a:gd name="connsiteX9" fmla="*/ 52826 w 1413188"/>
              <a:gd name="connsiteY9" fmla="*/ 0 h 3112678"/>
              <a:gd name="connsiteX0" fmla="*/ 2788 w 1363150"/>
              <a:gd name="connsiteY0" fmla="*/ 0 h 3112678"/>
              <a:gd name="connsiteX1" fmla="*/ 2788 w 1363150"/>
              <a:gd name="connsiteY1" fmla="*/ 2897579 h 3112678"/>
              <a:gd name="connsiteX2" fmla="*/ 691557 w 1363150"/>
              <a:gd name="connsiteY2" fmla="*/ 2838203 h 3112678"/>
              <a:gd name="connsiteX3" fmla="*/ 750934 w 1363150"/>
              <a:gd name="connsiteY3" fmla="*/ 2351314 h 3112678"/>
              <a:gd name="connsiteX4" fmla="*/ 1332825 w 1363150"/>
              <a:gd name="connsiteY4" fmla="*/ 2125683 h 3112678"/>
              <a:gd name="connsiteX5" fmla="*/ 1237822 w 1363150"/>
              <a:gd name="connsiteY5" fmla="*/ 1650670 h 3112678"/>
              <a:gd name="connsiteX6" fmla="*/ 869687 w 1363150"/>
              <a:gd name="connsiteY6" fmla="*/ 1520042 h 3112678"/>
              <a:gd name="connsiteX7" fmla="*/ 667807 w 1363150"/>
              <a:gd name="connsiteY7" fmla="*/ 581891 h 3112678"/>
              <a:gd name="connsiteX8" fmla="*/ 549053 w 1363150"/>
              <a:gd name="connsiteY8" fmla="*/ 142504 h 3112678"/>
              <a:gd name="connsiteX9" fmla="*/ 2788 w 1363150"/>
              <a:gd name="connsiteY9" fmla="*/ 0 h 3112678"/>
              <a:gd name="connsiteX0" fmla="*/ 2788 w 1363150"/>
              <a:gd name="connsiteY0" fmla="*/ 0 h 2907180"/>
              <a:gd name="connsiteX1" fmla="*/ 2788 w 1363150"/>
              <a:gd name="connsiteY1" fmla="*/ 2897579 h 2907180"/>
              <a:gd name="connsiteX2" fmla="*/ 691557 w 1363150"/>
              <a:gd name="connsiteY2" fmla="*/ 2838203 h 2907180"/>
              <a:gd name="connsiteX3" fmla="*/ 750934 w 1363150"/>
              <a:gd name="connsiteY3" fmla="*/ 2351314 h 2907180"/>
              <a:gd name="connsiteX4" fmla="*/ 1332825 w 1363150"/>
              <a:gd name="connsiteY4" fmla="*/ 2125683 h 2907180"/>
              <a:gd name="connsiteX5" fmla="*/ 1237822 w 1363150"/>
              <a:gd name="connsiteY5" fmla="*/ 1650670 h 2907180"/>
              <a:gd name="connsiteX6" fmla="*/ 869687 w 1363150"/>
              <a:gd name="connsiteY6" fmla="*/ 1520042 h 2907180"/>
              <a:gd name="connsiteX7" fmla="*/ 667807 w 1363150"/>
              <a:gd name="connsiteY7" fmla="*/ 581891 h 2907180"/>
              <a:gd name="connsiteX8" fmla="*/ 549053 w 1363150"/>
              <a:gd name="connsiteY8" fmla="*/ 142504 h 2907180"/>
              <a:gd name="connsiteX9" fmla="*/ 2788 w 1363150"/>
              <a:gd name="connsiteY9" fmla="*/ 0 h 2907180"/>
              <a:gd name="connsiteX0" fmla="*/ 2788 w 1358917"/>
              <a:gd name="connsiteY0" fmla="*/ 0 h 2908918"/>
              <a:gd name="connsiteX1" fmla="*/ 2788 w 1358917"/>
              <a:gd name="connsiteY1" fmla="*/ 2897579 h 2908918"/>
              <a:gd name="connsiteX2" fmla="*/ 691557 w 1358917"/>
              <a:gd name="connsiteY2" fmla="*/ 2838203 h 2908918"/>
              <a:gd name="connsiteX3" fmla="*/ 810311 w 1358917"/>
              <a:gd name="connsiteY3" fmla="*/ 2315688 h 2908918"/>
              <a:gd name="connsiteX4" fmla="*/ 1332825 w 1358917"/>
              <a:gd name="connsiteY4" fmla="*/ 2125683 h 2908918"/>
              <a:gd name="connsiteX5" fmla="*/ 1237822 w 1358917"/>
              <a:gd name="connsiteY5" fmla="*/ 1650670 h 2908918"/>
              <a:gd name="connsiteX6" fmla="*/ 869687 w 1358917"/>
              <a:gd name="connsiteY6" fmla="*/ 1520042 h 2908918"/>
              <a:gd name="connsiteX7" fmla="*/ 667807 w 1358917"/>
              <a:gd name="connsiteY7" fmla="*/ 581891 h 2908918"/>
              <a:gd name="connsiteX8" fmla="*/ 549053 w 1358917"/>
              <a:gd name="connsiteY8" fmla="*/ 142504 h 2908918"/>
              <a:gd name="connsiteX9" fmla="*/ 2788 w 1358917"/>
              <a:gd name="connsiteY9" fmla="*/ 0 h 2908918"/>
              <a:gd name="connsiteX0" fmla="*/ 2788 w 1362465"/>
              <a:gd name="connsiteY0" fmla="*/ 0 h 2908918"/>
              <a:gd name="connsiteX1" fmla="*/ 2788 w 1362465"/>
              <a:gd name="connsiteY1" fmla="*/ 2897579 h 2908918"/>
              <a:gd name="connsiteX2" fmla="*/ 691557 w 1362465"/>
              <a:gd name="connsiteY2" fmla="*/ 2838203 h 2908918"/>
              <a:gd name="connsiteX3" fmla="*/ 810311 w 1362465"/>
              <a:gd name="connsiteY3" fmla="*/ 2315688 h 2908918"/>
              <a:gd name="connsiteX4" fmla="*/ 1332825 w 1362465"/>
              <a:gd name="connsiteY4" fmla="*/ 2125683 h 2908918"/>
              <a:gd name="connsiteX5" fmla="*/ 1237822 w 1362465"/>
              <a:gd name="connsiteY5" fmla="*/ 1650670 h 2908918"/>
              <a:gd name="connsiteX6" fmla="*/ 739058 w 1362465"/>
              <a:gd name="connsiteY6" fmla="*/ 1401289 h 2908918"/>
              <a:gd name="connsiteX7" fmla="*/ 667807 w 1362465"/>
              <a:gd name="connsiteY7" fmla="*/ 581891 h 2908918"/>
              <a:gd name="connsiteX8" fmla="*/ 549053 w 1362465"/>
              <a:gd name="connsiteY8" fmla="*/ 142504 h 2908918"/>
              <a:gd name="connsiteX9" fmla="*/ 2788 w 1362465"/>
              <a:gd name="connsiteY9" fmla="*/ 0 h 2908918"/>
              <a:gd name="connsiteX0" fmla="*/ 2788 w 1382597"/>
              <a:gd name="connsiteY0" fmla="*/ 0 h 2908918"/>
              <a:gd name="connsiteX1" fmla="*/ 2788 w 1382597"/>
              <a:gd name="connsiteY1" fmla="*/ 2897579 h 2908918"/>
              <a:gd name="connsiteX2" fmla="*/ 691557 w 1382597"/>
              <a:gd name="connsiteY2" fmla="*/ 2838203 h 2908918"/>
              <a:gd name="connsiteX3" fmla="*/ 810311 w 1382597"/>
              <a:gd name="connsiteY3" fmla="*/ 2315688 h 2908918"/>
              <a:gd name="connsiteX4" fmla="*/ 1356620 w 1382597"/>
              <a:gd name="connsiteY4" fmla="*/ 2101888 h 2908918"/>
              <a:gd name="connsiteX5" fmla="*/ 1237822 w 1382597"/>
              <a:gd name="connsiteY5" fmla="*/ 1650670 h 2908918"/>
              <a:gd name="connsiteX6" fmla="*/ 739058 w 1382597"/>
              <a:gd name="connsiteY6" fmla="*/ 1401289 h 2908918"/>
              <a:gd name="connsiteX7" fmla="*/ 667807 w 1382597"/>
              <a:gd name="connsiteY7" fmla="*/ 581891 h 2908918"/>
              <a:gd name="connsiteX8" fmla="*/ 549053 w 1382597"/>
              <a:gd name="connsiteY8" fmla="*/ 142504 h 2908918"/>
              <a:gd name="connsiteX9" fmla="*/ 2788 w 1382597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8 w 1385066"/>
              <a:gd name="connsiteY6" fmla="*/ 1401289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8 w 1385066"/>
              <a:gd name="connsiteY6" fmla="*/ 1401289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158"/>
              <a:gd name="connsiteY0" fmla="*/ 0 h 2908918"/>
              <a:gd name="connsiteX1" fmla="*/ 2788 w 1385158"/>
              <a:gd name="connsiteY1" fmla="*/ 2897579 h 2908918"/>
              <a:gd name="connsiteX2" fmla="*/ 691557 w 1385158"/>
              <a:gd name="connsiteY2" fmla="*/ 2838203 h 2908918"/>
              <a:gd name="connsiteX3" fmla="*/ 810311 w 1385158"/>
              <a:gd name="connsiteY3" fmla="*/ 2315688 h 2908918"/>
              <a:gd name="connsiteX4" fmla="*/ 1356620 w 1385158"/>
              <a:gd name="connsiteY4" fmla="*/ 2101888 h 2908918"/>
              <a:gd name="connsiteX5" fmla="*/ 1248020 w 1385158"/>
              <a:gd name="connsiteY5" fmla="*/ 1633674 h 2908918"/>
              <a:gd name="connsiteX6" fmla="*/ 735659 w 1385158"/>
              <a:gd name="connsiteY6" fmla="*/ 1374095 h 2908918"/>
              <a:gd name="connsiteX7" fmla="*/ 667807 w 1385158"/>
              <a:gd name="connsiteY7" fmla="*/ 581891 h 2908918"/>
              <a:gd name="connsiteX8" fmla="*/ 549053 w 1385158"/>
              <a:gd name="connsiteY8" fmla="*/ 142504 h 2908918"/>
              <a:gd name="connsiteX9" fmla="*/ 2788 w 1385158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18460 w 1385066"/>
              <a:gd name="connsiteY8" fmla="*/ 118709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2255 w 1385066"/>
              <a:gd name="connsiteY8" fmla="*/ 128907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67762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2255 w 1385066"/>
              <a:gd name="connsiteY8" fmla="*/ 128907 h 2908918"/>
              <a:gd name="connsiteX9" fmla="*/ 2788 w 1385066"/>
              <a:gd name="connsiteY9" fmla="*/ 0 h 2908918"/>
              <a:gd name="connsiteX0" fmla="*/ 2788 w 1384822"/>
              <a:gd name="connsiteY0" fmla="*/ 0 h 2907907"/>
              <a:gd name="connsiteX1" fmla="*/ 2788 w 1384822"/>
              <a:gd name="connsiteY1" fmla="*/ 2897579 h 2907907"/>
              <a:gd name="connsiteX2" fmla="*/ 667762 w 1384822"/>
              <a:gd name="connsiteY2" fmla="*/ 2838203 h 2907907"/>
              <a:gd name="connsiteX3" fmla="*/ 813710 w 1384822"/>
              <a:gd name="connsiteY3" fmla="*/ 2336083 h 2907907"/>
              <a:gd name="connsiteX4" fmla="*/ 1356620 w 1384822"/>
              <a:gd name="connsiteY4" fmla="*/ 2101888 h 2907907"/>
              <a:gd name="connsiteX5" fmla="*/ 1248020 w 1384822"/>
              <a:gd name="connsiteY5" fmla="*/ 1633674 h 2907907"/>
              <a:gd name="connsiteX6" fmla="*/ 739059 w 1384822"/>
              <a:gd name="connsiteY6" fmla="*/ 1377494 h 2907907"/>
              <a:gd name="connsiteX7" fmla="*/ 667807 w 1384822"/>
              <a:gd name="connsiteY7" fmla="*/ 581891 h 2907907"/>
              <a:gd name="connsiteX8" fmla="*/ 542255 w 1384822"/>
              <a:gd name="connsiteY8" fmla="*/ 128907 h 2907907"/>
              <a:gd name="connsiteX9" fmla="*/ 2788 w 1384822"/>
              <a:gd name="connsiteY9" fmla="*/ 0 h 2907907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67807 w 1384731"/>
              <a:gd name="connsiteY7" fmla="*/ 581891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913"/>
              <a:gd name="connsiteY0" fmla="*/ 0 h 2908239"/>
              <a:gd name="connsiteX1" fmla="*/ 2788 w 1384913"/>
              <a:gd name="connsiteY1" fmla="*/ 2897579 h 2908239"/>
              <a:gd name="connsiteX2" fmla="*/ 667762 w 1384913"/>
              <a:gd name="connsiteY2" fmla="*/ 2838203 h 2908239"/>
              <a:gd name="connsiteX3" fmla="*/ 813710 w 1384913"/>
              <a:gd name="connsiteY3" fmla="*/ 2329284 h 2908239"/>
              <a:gd name="connsiteX4" fmla="*/ 1356620 w 1384913"/>
              <a:gd name="connsiteY4" fmla="*/ 2101888 h 2908239"/>
              <a:gd name="connsiteX5" fmla="*/ 1248020 w 1384913"/>
              <a:gd name="connsiteY5" fmla="*/ 1633674 h 2908239"/>
              <a:gd name="connsiteX6" fmla="*/ 735660 w 1384913"/>
              <a:gd name="connsiteY6" fmla="*/ 1353700 h 2908239"/>
              <a:gd name="connsiteX7" fmla="*/ 674605 w 1384913"/>
              <a:gd name="connsiteY7" fmla="*/ 588690 h 2908239"/>
              <a:gd name="connsiteX8" fmla="*/ 542255 w 1384913"/>
              <a:gd name="connsiteY8" fmla="*/ 128907 h 2908239"/>
              <a:gd name="connsiteX9" fmla="*/ 2788 w 1384913"/>
              <a:gd name="connsiteY9" fmla="*/ 0 h 2908239"/>
              <a:gd name="connsiteX0" fmla="*/ 2788 w 1384550"/>
              <a:gd name="connsiteY0" fmla="*/ 0 h 2908239"/>
              <a:gd name="connsiteX1" fmla="*/ 2788 w 1384550"/>
              <a:gd name="connsiteY1" fmla="*/ 2897579 h 2908239"/>
              <a:gd name="connsiteX2" fmla="*/ 667762 w 1384550"/>
              <a:gd name="connsiteY2" fmla="*/ 2838203 h 2908239"/>
              <a:gd name="connsiteX3" fmla="*/ 813710 w 1384550"/>
              <a:gd name="connsiteY3" fmla="*/ 2329284 h 2908239"/>
              <a:gd name="connsiteX4" fmla="*/ 1356620 w 1384550"/>
              <a:gd name="connsiteY4" fmla="*/ 2101888 h 2908239"/>
              <a:gd name="connsiteX5" fmla="*/ 1248020 w 1384550"/>
              <a:gd name="connsiteY5" fmla="*/ 1633674 h 2908239"/>
              <a:gd name="connsiteX6" fmla="*/ 749257 w 1384550"/>
              <a:gd name="connsiteY6" fmla="*/ 1387692 h 2908239"/>
              <a:gd name="connsiteX7" fmla="*/ 674605 w 1384550"/>
              <a:gd name="connsiteY7" fmla="*/ 588690 h 2908239"/>
              <a:gd name="connsiteX8" fmla="*/ 542255 w 1384550"/>
              <a:gd name="connsiteY8" fmla="*/ 128907 h 2908239"/>
              <a:gd name="connsiteX9" fmla="*/ 2788 w 1384550"/>
              <a:gd name="connsiteY9" fmla="*/ 0 h 2908239"/>
              <a:gd name="connsiteX0" fmla="*/ 2788 w 1384550"/>
              <a:gd name="connsiteY0" fmla="*/ 0 h 2993335"/>
              <a:gd name="connsiteX1" fmla="*/ 2788 w 1384550"/>
              <a:gd name="connsiteY1" fmla="*/ 2992172 h 2993335"/>
              <a:gd name="connsiteX2" fmla="*/ 667762 w 1384550"/>
              <a:gd name="connsiteY2" fmla="*/ 2838203 h 2993335"/>
              <a:gd name="connsiteX3" fmla="*/ 813710 w 1384550"/>
              <a:gd name="connsiteY3" fmla="*/ 2329284 h 2993335"/>
              <a:gd name="connsiteX4" fmla="*/ 1356620 w 1384550"/>
              <a:gd name="connsiteY4" fmla="*/ 2101888 h 2993335"/>
              <a:gd name="connsiteX5" fmla="*/ 1248020 w 1384550"/>
              <a:gd name="connsiteY5" fmla="*/ 1633674 h 2993335"/>
              <a:gd name="connsiteX6" fmla="*/ 749257 w 1384550"/>
              <a:gd name="connsiteY6" fmla="*/ 1387692 h 2993335"/>
              <a:gd name="connsiteX7" fmla="*/ 674605 w 1384550"/>
              <a:gd name="connsiteY7" fmla="*/ 588690 h 2993335"/>
              <a:gd name="connsiteX8" fmla="*/ 542255 w 1384550"/>
              <a:gd name="connsiteY8" fmla="*/ 128907 h 2993335"/>
              <a:gd name="connsiteX9" fmla="*/ 2788 w 1384550"/>
              <a:gd name="connsiteY9" fmla="*/ 0 h 2993335"/>
              <a:gd name="connsiteX0" fmla="*/ 2788 w 1384550"/>
              <a:gd name="connsiteY0" fmla="*/ 0 h 2992172"/>
              <a:gd name="connsiteX1" fmla="*/ 2788 w 1384550"/>
              <a:gd name="connsiteY1" fmla="*/ 2992172 h 2992172"/>
              <a:gd name="connsiteX2" fmla="*/ 667762 w 1384550"/>
              <a:gd name="connsiteY2" fmla="*/ 2838203 h 2992172"/>
              <a:gd name="connsiteX3" fmla="*/ 813710 w 1384550"/>
              <a:gd name="connsiteY3" fmla="*/ 2329284 h 2992172"/>
              <a:gd name="connsiteX4" fmla="*/ 1356620 w 1384550"/>
              <a:gd name="connsiteY4" fmla="*/ 2101888 h 2992172"/>
              <a:gd name="connsiteX5" fmla="*/ 1248020 w 1384550"/>
              <a:gd name="connsiteY5" fmla="*/ 1633674 h 2992172"/>
              <a:gd name="connsiteX6" fmla="*/ 749257 w 1384550"/>
              <a:gd name="connsiteY6" fmla="*/ 1387692 h 2992172"/>
              <a:gd name="connsiteX7" fmla="*/ 674605 w 1384550"/>
              <a:gd name="connsiteY7" fmla="*/ 588690 h 2992172"/>
              <a:gd name="connsiteX8" fmla="*/ 542255 w 1384550"/>
              <a:gd name="connsiteY8" fmla="*/ 128907 h 2992172"/>
              <a:gd name="connsiteX9" fmla="*/ 2788 w 1384550"/>
              <a:gd name="connsiteY9" fmla="*/ 0 h 299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84550" h="2992172">
                <a:moveTo>
                  <a:pt x="2788" y="0"/>
                </a:moveTo>
                <a:cubicBezTo>
                  <a:pt x="-5128" y="530432"/>
                  <a:pt x="6746" y="2507263"/>
                  <a:pt x="2788" y="2992172"/>
                </a:cubicBezTo>
                <a:cubicBezTo>
                  <a:pt x="450092" y="2970537"/>
                  <a:pt x="532608" y="2948684"/>
                  <a:pt x="667762" y="2838203"/>
                </a:cubicBezTo>
                <a:cubicBezTo>
                  <a:pt x="802916" y="2727722"/>
                  <a:pt x="712497" y="2455402"/>
                  <a:pt x="813710" y="2329284"/>
                </a:cubicBezTo>
                <a:cubicBezTo>
                  <a:pt x="914923" y="2203166"/>
                  <a:pt x="1284235" y="2217823"/>
                  <a:pt x="1356620" y="2101888"/>
                </a:cubicBezTo>
                <a:cubicBezTo>
                  <a:pt x="1429005" y="1985953"/>
                  <a:pt x="1349247" y="1752707"/>
                  <a:pt x="1248020" y="1633674"/>
                </a:cubicBezTo>
                <a:cubicBezTo>
                  <a:pt x="1146793" y="1514641"/>
                  <a:pt x="807435" y="1572054"/>
                  <a:pt x="749257" y="1387692"/>
                </a:cubicBezTo>
                <a:cubicBezTo>
                  <a:pt x="691079" y="1203330"/>
                  <a:pt x="709105" y="798487"/>
                  <a:pt x="674605" y="588690"/>
                </a:cubicBezTo>
                <a:cubicBezTo>
                  <a:pt x="640105" y="378893"/>
                  <a:pt x="654224" y="227022"/>
                  <a:pt x="542255" y="128907"/>
                </a:cubicBezTo>
                <a:cubicBezTo>
                  <a:pt x="430286" y="30792"/>
                  <a:pt x="343214" y="27709"/>
                  <a:pt x="2788" y="0"/>
                </a:cubicBezTo>
                <a:close/>
              </a:path>
            </a:pathLst>
          </a:custGeom>
          <a:solidFill>
            <a:schemeClr val="accent3">
              <a:lumMod val="75000"/>
              <a:alpha val="3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pic>
        <p:nvPicPr>
          <p:cNvPr id="17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18" name="Obraz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19" name="Obraz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0" name="Obraz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1" name="Obraz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2" name="Obraz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4" name="Obraz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6" name="Obraz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7" name="Obraz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8" name="Obraz 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32" name="Obraz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33" name="Obraz 2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34" name="Obraz 2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35" name="Obraz 2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3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le tekstowe 28"/>
          <p:cNvSpPr txBox="1"/>
          <p:nvPr/>
        </p:nvSpPr>
        <p:spPr>
          <a:xfrm>
            <a:off x="2378940" y="514908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CC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9" name="pole tekstowe 28"/>
          <p:cNvSpPr txBox="1"/>
          <p:nvPr/>
        </p:nvSpPr>
        <p:spPr>
          <a:xfrm>
            <a:off x="3396753" y="514908"/>
            <a:ext cx="1111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GreedyCC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0326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rostokąt 30"/>
          <p:cNvSpPr/>
          <p:nvPr/>
        </p:nvSpPr>
        <p:spPr>
          <a:xfrm>
            <a:off x="828840" y="2047165"/>
            <a:ext cx="1266015" cy="612799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32513" y="3371003"/>
            <a:ext cx="1266015" cy="724044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rostokąt 28"/>
          <p:cNvSpPr/>
          <p:nvPr/>
        </p:nvSpPr>
        <p:spPr>
          <a:xfrm>
            <a:off x="834117" y="4954909"/>
            <a:ext cx="1266015" cy="531492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5130777" y="1373259"/>
            <a:ext cx="389039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/>
              <a:t>Goal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pick</a:t>
            </a:r>
            <a:r>
              <a:rPr lang="pl-PL" dirty="0"/>
              <a:t> </a:t>
            </a:r>
            <a:r>
              <a:rPr lang="pl-PL" i="1" dirty="0"/>
              <a:t>K</a:t>
            </a:r>
            <a:r>
              <a:rPr lang="pl-PL" dirty="0"/>
              <a:t> </a:t>
            </a:r>
            <a:r>
              <a:rPr lang="pl-PL" dirty="0" err="1"/>
              <a:t>winners</a:t>
            </a:r>
            <a:r>
              <a:rPr lang="pl-PL" dirty="0"/>
              <a:t> </a:t>
            </a:r>
            <a:r>
              <a:rPr lang="pl-PL" dirty="0" err="1"/>
              <a:t>among</a:t>
            </a:r>
            <a:r>
              <a:rPr lang="pl-PL" dirty="0"/>
              <a:t> </a:t>
            </a:r>
            <a:r>
              <a:rPr lang="pl-PL" i="1" dirty="0"/>
              <a:t>m</a:t>
            </a:r>
            <a:r>
              <a:rPr lang="pl-PL" dirty="0"/>
              <a:t> </a:t>
            </a:r>
            <a:r>
              <a:rPr lang="pl-PL" dirty="0" err="1"/>
              <a:t>candidates</a:t>
            </a:r>
            <a:r>
              <a:rPr lang="pl-PL" dirty="0"/>
              <a:t>, to </a:t>
            </a:r>
            <a:r>
              <a:rPr lang="pl-PL" dirty="0" err="1"/>
              <a:t>get</a:t>
            </a:r>
            <a:r>
              <a:rPr lang="pl-PL" dirty="0"/>
              <a:t> the </a:t>
            </a:r>
            <a:r>
              <a:rPr lang="pl-PL" dirty="0" err="1"/>
              <a:t>highest</a:t>
            </a:r>
            <a:r>
              <a:rPr lang="pl-PL" dirty="0"/>
              <a:t> </a:t>
            </a:r>
            <a:r>
              <a:rPr lang="pl-PL" dirty="0" err="1"/>
              <a:t>utility</a:t>
            </a:r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b="1" dirty="0" err="1"/>
              <a:t>Initialize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Forget</a:t>
            </a:r>
            <a:r>
              <a:rPr lang="pl-PL" dirty="0"/>
              <a:t> </a:t>
            </a:r>
            <a:r>
              <a:rPr lang="pl-PL" dirty="0" err="1"/>
              <a:t>about</a:t>
            </a:r>
            <a:r>
              <a:rPr lang="pl-PL" dirty="0"/>
              <a:t> the </a:t>
            </a:r>
            <a:r>
              <a:rPr lang="pl-PL" dirty="0" err="1"/>
              <a:t>whole</a:t>
            </a:r>
            <a:r>
              <a:rPr lang="pl-PL" dirty="0"/>
              <a:t> profile </a:t>
            </a:r>
            <a:r>
              <a:rPr lang="pl-PL" dirty="0" err="1"/>
              <a:t>beyond</a:t>
            </a:r>
            <a:r>
              <a:rPr lang="pl-PL" dirty="0"/>
              <a:t> </a:t>
            </a:r>
            <a:r>
              <a:rPr lang="pl-PL" dirty="0" err="1"/>
              <a:t>rank</a:t>
            </a:r>
            <a:r>
              <a:rPr lang="pl-PL" dirty="0"/>
              <a:t> </a:t>
            </a:r>
            <a:r>
              <a:rPr lang="pl-PL" i="1" dirty="0"/>
              <a:t>x</a:t>
            </a:r>
            <a:r>
              <a:rPr lang="pl-PL" dirty="0"/>
              <a:t>:</a:t>
            </a:r>
          </a:p>
          <a:p>
            <a:endParaRPr lang="pl-PL" dirty="0"/>
          </a:p>
          <a:p>
            <a:r>
              <a:rPr lang="pl-PL" dirty="0"/>
              <a:t>x = </a:t>
            </a:r>
            <a:r>
              <a:rPr lang="pl-PL" dirty="0" err="1"/>
              <a:t>mw</a:t>
            </a:r>
            <a:r>
              <a:rPr lang="pl-PL" dirty="0"/>
              <a:t>(K) / K   	</a:t>
            </a:r>
            <a:r>
              <a:rPr lang="pl-PL" sz="1400" dirty="0"/>
              <a:t>(w(K) </a:t>
            </a:r>
            <a:r>
              <a:rPr lang="pl-PL" sz="1400" dirty="0" err="1"/>
              <a:t>is</a:t>
            </a:r>
            <a:r>
              <a:rPr lang="pl-PL" sz="1400" dirty="0"/>
              <a:t> </a:t>
            </a:r>
            <a:r>
              <a:rPr lang="pl-PL" sz="1400" dirty="0" err="1"/>
              <a:t>Lambert’s</a:t>
            </a:r>
            <a:r>
              <a:rPr lang="pl-PL" sz="1400" dirty="0"/>
              <a:t> 			W </a:t>
            </a:r>
            <a:r>
              <a:rPr lang="pl-PL" sz="1400" dirty="0" err="1"/>
              <a:t>function</a:t>
            </a:r>
            <a:r>
              <a:rPr lang="pl-PL" sz="1400" dirty="0"/>
              <a:t>, O(log K))</a:t>
            </a:r>
          </a:p>
          <a:p>
            <a:endParaRPr lang="pl-PL" sz="1400" b="1" dirty="0"/>
          </a:p>
          <a:p>
            <a:r>
              <a:rPr lang="pl-PL" b="1" dirty="0" err="1"/>
              <a:t>Loop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Keep</a:t>
            </a:r>
            <a:r>
              <a:rPr lang="pl-PL" dirty="0"/>
              <a:t> </a:t>
            </a:r>
            <a:r>
              <a:rPr lang="pl-PL" dirty="0" err="1"/>
              <a:t>picking</a:t>
            </a:r>
            <a:r>
              <a:rPr lang="pl-PL" dirty="0"/>
              <a:t> the </a:t>
            </a:r>
            <a:r>
              <a:rPr lang="pl-PL" dirty="0" err="1"/>
              <a:t>candidate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</a:t>
            </a:r>
            <a:r>
              <a:rPr lang="pl-PL" dirty="0" err="1"/>
              <a:t>appears</a:t>
            </a:r>
            <a:r>
              <a:rPr lang="pl-PL" dirty="0"/>
              <a:t> in the „</a:t>
            </a:r>
            <a:r>
              <a:rPr lang="pl-PL" dirty="0" err="1"/>
              <a:t>available</a:t>
            </a:r>
            <a:r>
              <a:rPr lang="pl-PL" dirty="0"/>
              <a:t>” part of the profile most </a:t>
            </a:r>
            <a:r>
              <a:rPr lang="pl-PL" dirty="0" err="1"/>
              <a:t>frequently</a:t>
            </a:r>
            <a:r>
              <a:rPr lang="pl-PL" dirty="0"/>
              <a:t>.</a:t>
            </a:r>
          </a:p>
          <a:p>
            <a:endParaRPr lang="pl-PL" sz="1400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2800" b="1" dirty="0"/>
              <a:t>Algorithm P</a:t>
            </a:r>
            <a:endParaRPr lang="pl-PL" sz="2800" baseline="30000" dirty="0"/>
          </a:p>
        </p:txBody>
      </p:sp>
      <p:sp>
        <p:nvSpPr>
          <p:cNvPr id="4" name="Prostokąt 3"/>
          <p:cNvSpPr/>
          <p:nvPr/>
        </p:nvSpPr>
        <p:spPr>
          <a:xfrm>
            <a:off x="832513" y="2019869"/>
            <a:ext cx="4053386" cy="34665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465105" y="2019869"/>
            <a:ext cx="369012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</a:p>
          <a:p>
            <a:r>
              <a:rPr lang="pl-PL" dirty="0"/>
              <a:t>v</a:t>
            </a:r>
            <a:r>
              <a:rPr lang="pl-PL" baseline="-25000" dirty="0"/>
              <a:t>2</a:t>
            </a:r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878535" y="1431612"/>
            <a:ext cx="40543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Rank</a:t>
            </a:r>
            <a:endParaRPr lang="pl-PL" dirty="0"/>
          </a:p>
          <a:p>
            <a:r>
              <a:rPr lang="pl-PL" sz="1600" dirty="0"/>
              <a:t>1  2  3                                                                     m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116369" y="2047165"/>
            <a:ext cx="2769530" cy="3410771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 flipH="1">
            <a:off x="2116368" y="1431612"/>
            <a:ext cx="1" cy="4573403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974342" y="115746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x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90" y="20471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90" y="23519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6" y="3349340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551" y="354067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51" y="382267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5" y="494165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57" y="5214027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748" y="5008529"/>
            <a:ext cx="631202" cy="68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3" name="Łącznik prostoliniowy 22"/>
          <p:cNvCxnSpPr/>
          <p:nvPr/>
        </p:nvCxnSpPr>
        <p:spPr>
          <a:xfrm flipH="1">
            <a:off x="465106" y="265996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oliniowy 25"/>
          <p:cNvCxnSpPr/>
          <p:nvPr/>
        </p:nvCxnSpPr>
        <p:spPr>
          <a:xfrm flipH="1">
            <a:off x="448870" y="3371003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Łącznik prostoliniowy 26"/>
          <p:cNvCxnSpPr/>
          <p:nvPr/>
        </p:nvCxnSpPr>
        <p:spPr>
          <a:xfrm flipH="1">
            <a:off x="463640" y="4095047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oliniowy 27"/>
          <p:cNvCxnSpPr/>
          <p:nvPr/>
        </p:nvCxnSpPr>
        <p:spPr>
          <a:xfrm flipH="1">
            <a:off x="463640" y="494165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78" y="3553289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502" y="4900725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87" y="408018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2" y="231307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382" y="2624338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0" y="2962079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9" y="4177347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737" y="4659824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5" y="4411658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030" y="2053714"/>
            <a:ext cx="141122" cy="259360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79" y="4420919"/>
            <a:ext cx="141122" cy="25936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30" y="3106019"/>
            <a:ext cx="141122" cy="25936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210803" y="6159959"/>
            <a:ext cx="8782050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P. </a:t>
            </a:r>
            <a:r>
              <a:rPr lang="en-US" sz="1400" dirty="0" err="1"/>
              <a:t>Faliszewski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: Achieving Fully Proportional Representation: </a:t>
            </a:r>
            <a:r>
              <a:rPr lang="en-US" sz="1400" dirty="0" err="1"/>
              <a:t>Approximability</a:t>
            </a:r>
            <a:r>
              <a:rPr lang="en-US" sz="1400" dirty="0"/>
              <a:t> Results (AI ‘15)</a:t>
            </a:r>
          </a:p>
        </p:txBody>
      </p:sp>
    </p:spTree>
    <p:extLst>
      <p:ext uri="{BB962C8B-B14F-4D97-AF65-F5344CB8AC3E}">
        <p14:creationId xmlns:p14="http://schemas.microsoft.com/office/powerpoint/2010/main" val="104913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0" grpId="0" animBg="1"/>
      <p:bldP spid="29" grpId="0" animBg="1"/>
      <p:bldP spid="4" grpId="0" animBg="1"/>
      <p:bldP spid="5" grpId="0"/>
      <p:bldP spid="6" grpId="0"/>
      <p:bldP spid="11" grpId="0" animBg="1"/>
      <p:bldP spid="12" grpId="0"/>
      <p:bldP spid="43" grpId="0" animBg="1"/>
    </p:bld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rostokąt 49"/>
          <p:cNvSpPr/>
          <p:nvPr/>
        </p:nvSpPr>
        <p:spPr>
          <a:xfrm>
            <a:off x="838225" y="2969778"/>
            <a:ext cx="1266015" cy="200403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828840" y="2047165"/>
            <a:ext cx="1266015" cy="612799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32513" y="3371002"/>
            <a:ext cx="1266015" cy="2086933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5130777" y="1373259"/>
            <a:ext cx="389039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/>
              <a:t>Goal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pick</a:t>
            </a:r>
            <a:r>
              <a:rPr lang="pl-PL" dirty="0"/>
              <a:t> </a:t>
            </a:r>
            <a:r>
              <a:rPr lang="pl-PL" i="1" dirty="0"/>
              <a:t>K</a:t>
            </a:r>
            <a:r>
              <a:rPr lang="pl-PL" dirty="0"/>
              <a:t> </a:t>
            </a:r>
            <a:r>
              <a:rPr lang="pl-PL" dirty="0" err="1"/>
              <a:t>winners</a:t>
            </a:r>
            <a:r>
              <a:rPr lang="pl-PL" dirty="0"/>
              <a:t> </a:t>
            </a:r>
            <a:r>
              <a:rPr lang="pl-PL" dirty="0" err="1"/>
              <a:t>among</a:t>
            </a:r>
            <a:r>
              <a:rPr lang="pl-PL" dirty="0"/>
              <a:t> </a:t>
            </a:r>
            <a:r>
              <a:rPr lang="pl-PL" i="1" dirty="0"/>
              <a:t>m</a:t>
            </a:r>
            <a:r>
              <a:rPr lang="pl-PL" dirty="0"/>
              <a:t> </a:t>
            </a:r>
            <a:r>
              <a:rPr lang="pl-PL" dirty="0" err="1"/>
              <a:t>candidates</a:t>
            </a:r>
            <a:r>
              <a:rPr lang="pl-PL" dirty="0"/>
              <a:t>, to </a:t>
            </a:r>
            <a:r>
              <a:rPr lang="pl-PL" dirty="0" err="1"/>
              <a:t>get</a:t>
            </a:r>
            <a:r>
              <a:rPr lang="pl-PL" dirty="0"/>
              <a:t> the </a:t>
            </a:r>
            <a:r>
              <a:rPr lang="pl-PL" dirty="0" err="1"/>
              <a:t>highest</a:t>
            </a:r>
            <a:r>
              <a:rPr lang="pl-PL" dirty="0"/>
              <a:t> </a:t>
            </a:r>
            <a:r>
              <a:rPr lang="pl-PL" dirty="0" err="1"/>
              <a:t>utility</a:t>
            </a:r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b="1" dirty="0" err="1"/>
              <a:t>Initialize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Forget</a:t>
            </a:r>
            <a:r>
              <a:rPr lang="pl-PL" dirty="0"/>
              <a:t> </a:t>
            </a:r>
            <a:r>
              <a:rPr lang="pl-PL" dirty="0" err="1"/>
              <a:t>about</a:t>
            </a:r>
            <a:r>
              <a:rPr lang="pl-PL" dirty="0"/>
              <a:t> the </a:t>
            </a:r>
            <a:r>
              <a:rPr lang="pl-PL" dirty="0" err="1"/>
              <a:t>whole</a:t>
            </a:r>
            <a:r>
              <a:rPr lang="pl-PL" dirty="0"/>
              <a:t> profile </a:t>
            </a:r>
            <a:r>
              <a:rPr lang="pl-PL" dirty="0" err="1"/>
              <a:t>beyond</a:t>
            </a:r>
            <a:r>
              <a:rPr lang="pl-PL" dirty="0"/>
              <a:t> </a:t>
            </a:r>
            <a:r>
              <a:rPr lang="pl-PL" dirty="0" err="1"/>
              <a:t>rank</a:t>
            </a:r>
            <a:r>
              <a:rPr lang="pl-PL" dirty="0"/>
              <a:t> </a:t>
            </a:r>
            <a:r>
              <a:rPr lang="pl-PL" i="1" dirty="0"/>
              <a:t>x</a:t>
            </a:r>
            <a:r>
              <a:rPr lang="pl-PL" dirty="0"/>
              <a:t>:</a:t>
            </a:r>
          </a:p>
          <a:p>
            <a:endParaRPr lang="pl-PL" dirty="0"/>
          </a:p>
          <a:p>
            <a:r>
              <a:rPr lang="pl-PL" dirty="0"/>
              <a:t>x = </a:t>
            </a:r>
            <a:r>
              <a:rPr lang="pl-PL" dirty="0" err="1"/>
              <a:t>mw</a:t>
            </a:r>
            <a:r>
              <a:rPr lang="pl-PL" dirty="0"/>
              <a:t>(K) / K   	</a:t>
            </a:r>
            <a:r>
              <a:rPr lang="pl-PL" sz="1400" dirty="0"/>
              <a:t>(w(K) </a:t>
            </a:r>
            <a:r>
              <a:rPr lang="pl-PL" sz="1400" dirty="0" err="1"/>
              <a:t>is</a:t>
            </a:r>
            <a:r>
              <a:rPr lang="pl-PL" sz="1400" dirty="0"/>
              <a:t> </a:t>
            </a:r>
            <a:r>
              <a:rPr lang="pl-PL" sz="1400" dirty="0" err="1"/>
              <a:t>Lambert’s</a:t>
            </a:r>
            <a:r>
              <a:rPr lang="pl-PL" sz="1400" dirty="0"/>
              <a:t> 			W </a:t>
            </a:r>
            <a:r>
              <a:rPr lang="pl-PL" sz="1400" dirty="0" err="1"/>
              <a:t>function</a:t>
            </a:r>
            <a:r>
              <a:rPr lang="pl-PL" sz="1400" dirty="0"/>
              <a:t>, O(log K))</a:t>
            </a:r>
          </a:p>
          <a:p>
            <a:endParaRPr lang="pl-PL" sz="1400" b="1" dirty="0"/>
          </a:p>
          <a:p>
            <a:r>
              <a:rPr lang="pl-PL" b="1" dirty="0" err="1"/>
              <a:t>Loop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Keep</a:t>
            </a:r>
            <a:r>
              <a:rPr lang="pl-PL" dirty="0"/>
              <a:t> </a:t>
            </a:r>
            <a:r>
              <a:rPr lang="pl-PL" dirty="0" err="1"/>
              <a:t>picking</a:t>
            </a:r>
            <a:r>
              <a:rPr lang="pl-PL" dirty="0"/>
              <a:t> the </a:t>
            </a:r>
            <a:r>
              <a:rPr lang="pl-PL" dirty="0" err="1"/>
              <a:t>candidate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</a:t>
            </a:r>
            <a:r>
              <a:rPr lang="pl-PL" dirty="0" err="1"/>
              <a:t>appears</a:t>
            </a:r>
            <a:r>
              <a:rPr lang="pl-PL" dirty="0"/>
              <a:t> in the „</a:t>
            </a:r>
            <a:r>
              <a:rPr lang="pl-PL" dirty="0" err="1"/>
              <a:t>available</a:t>
            </a:r>
            <a:r>
              <a:rPr lang="pl-PL" dirty="0"/>
              <a:t>” part of the profile most </a:t>
            </a:r>
            <a:r>
              <a:rPr lang="pl-PL" dirty="0" err="1"/>
              <a:t>frequently</a:t>
            </a:r>
            <a:r>
              <a:rPr lang="pl-PL" dirty="0"/>
              <a:t>.</a:t>
            </a:r>
          </a:p>
          <a:p>
            <a:endParaRPr lang="pl-PL" sz="1400" dirty="0"/>
          </a:p>
        </p:txBody>
      </p:sp>
      <p:sp>
        <p:nvSpPr>
          <p:cNvPr id="4" name="Prostokąt 3"/>
          <p:cNvSpPr/>
          <p:nvPr/>
        </p:nvSpPr>
        <p:spPr>
          <a:xfrm>
            <a:off x="832513" y="2019869"/>
            <a:ext cx="4053386" cy="34665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465105" y="2019869"/>
            <a:ext cx="369012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</a:p>
          <a:p>
            <a:r>
              <a:rPr lang="pl-PL" dirty="0"/>
              <a:t>v</a:t>
            </a:r>
            <a:r>
              <a:rPr lang="pl-PL" baseline="-25000" dirty="0"/>
              <a:t>2</a:t>
            </a:r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878535" y="1431612"/>
            <a:ext cx="40543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Rank</a:t>
            </a:r>
            <a:endParaRPr lang="pl-PL" dirty="0"/>
          </a:p>
          <a:p>
            <a:r>
              <a:rPr lang="pl-PL" sz="1600" dirty="0"/>
              <a:t>1  2  3                                                                     m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116369" y="2047165"/>
            <a:ext cx="2769530" cy="3410771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 flipH="1">
            <a:off x="2116368" y="1431612"/>
            <a:ext cx="1" cy="4573403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974342" y="115746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x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90" y="20471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90" y="23519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6" y="3349340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551" y="354067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51" y="382267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5" y="494165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57" y="5214027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748" y="5008529"/>
            <a:ext cx="631202" cy="68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3" name="Łącznik prostoliniowy 22"/>
          <p:cNvCxnSpPr/>
          <p:nvPr/>
        </p:nvCxnSpPr>
        <p:spPr>
          <a:xfrm flipH="1">
            <a:off x="463640" y="265996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oliniowy 25"/>
          <p:cNvCxnSpPr/>
          <p:nvPr/>
        </p:nvCxnSpPr>
        <p:spPr>
          <a:xfrm flipH="1">
            <a:off x="448870" y="3371003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78" y="3553289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502" y="4900725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87" y="408018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2" y="231307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382" y="2624338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0" y="2962079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9" y="4177347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737" y="4659824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5" y="4411658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030" y="2053714"/>
            <a:ext cx="141122" cy="259360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79" y="4420919"/>
            <a:ext cx="141122" cy="25936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30" y="3106019"/>
            <a:ext cx="141122" cy="259360"/>
          </a:xfrm>
          <a:prstGeom prst="rect">
            <a:avLst/>
          </a:prstGeom>
        </p:spPr>
      </p:pic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985" y="5008530"/>
            <a:ext cx="519499" cy="68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8" name="Łącznik prostoliniowy 47"/>
          <p:cNvCxnSpPr/>
          <p:nvPr/>
        </p:nvCxnSpPr>
        <p:spPr>
          <a:xfrm flipH="1">
            <a:off x="456270" y="2969778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Łącznik prostoliniowy 48"/>
          <p:cNvCxnSpPr/>
          <p:nvPr/>
        </p:nvCxnSpPr>
        <p:spPr>
          <a:xfrm flipH="1">
            <a:off x="465107" y="3170181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pl-PL" sz="2800" b="1" dirty="0"/>
              <a:t>1-Best: PTAS (</a:t>
            </a:r>
            <a:r>
              <a:rPr lang="pl-PL" sz="2800" b="1" dirty="0" err="1"/>
              <a:t>Borda</a:t>
            </a:r>
            <a:r>
              <a:rPr lang="pl-PL" sz="2800" b="1" dirty="0"/>
              <a:t> Utilities)</a:t>
            </a:r>
            <a:endParaRPr lang="pl-PL" sz="2800" baseline="30000" dirty="0"/>
          </a:p>
        </p:txBody>
      </p:sp>
      <p:sp>
        <p:nvSpPr>
          <p:cNvPr id="43" name="TextBox 42"/>
          <p:cNvSpPr txBox="1"/>
          <p:nvPr/>
        </p:nvSpPr>
        <p:spPr>
          <a:xfrm>
            <a:off x="210803" y="6159959"/>
            <a:ext cx="8782050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P. </a:t>
            </a:r>
            <a:r>
              <a:rPr lang="en-US" sz="1400" dirty="0" err="1"/>
              <a:t>Faliszewski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: Achieving Fully Proportional Representation: </a:t>
            </a:r>
            <a:r>
              <a:rPr lang="en-US" sz="1400" dirty="0" err="1"/>
              <a:t>Approximability</a:t>
            </a:r>
            <a:r>
              <a:rPr lang="en-US" sz="1400" dirty="0"/>
              <a:t> Results (AI ‘15)</a:t>
            </a:r>
          </a:p>
        </p:txBody>
      </p:sp>
    </p:spTree>
    <p:extLst>
      <p:ext uri="{BB962C8B-B14F-4D97-AF65-F5344CB8AC3E}">
        <p14:creationId xmlns:p14="http://schemas.microsoft.com/office/powerpoint/2010/main" val="20286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upa 55"/>
          <p:cNvGrpSpPr/>
          <p:nvPr/>
        </p:nvGrpSpPr>
        <p:grpSpPr>
          <a:xfrm rot="10800000">
            <a:off x="8197465" y="5955470"/>
            <a:ext cx="608087" cy="302821"/>
            <a:chOff x="3865419" y="6005014"/>
            <a:chExt cx="1893062" cy="452652"/>
          </a:xfrm>
        </p:grpSpPr>
        <p:sp>
          <p:nvSpPr>
            <p:cNvPr id="57" name="Prostokąt 56"/>
            <p:cNvSpPr/>
            <p:nvPr/>
          </p:nvSpPr>
          <p:spPr>
            <a:xfrm flipV="1">
              <a:off x="3865419" y="6005015"/>
              <a:ext cx="1880692" cy="452651"/>
            </a:xfrm>
            <a:prstGeom prst="rect">
              <a:avLst/>
            </a:prstGeom>
            <a:pattFill prst="ltDnDiag">
              <a:fgClr>
                <a:srgbClr val="FF0000"/>
              </a:fgClr>
              <a:bgClr>
                <a:schemeClr val="bg1"/>
              </a:bgClr>
            </a:patt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grpSp>
          <p:nvGrpSpPr>
            <p:cNvPr id="58" name="Grupa 57"/>
            <p:cNvGrpSpPr/>
            <p:nvPr/>
          </p:nvGrpSpPr>
          <p:grpSpPr>
            <a:xfrm>
              <a:off x="4107218" y="6005014"/>
              <a:ext cx="1651263" cy="452651"/>
              <a:chOff x="5312069" y="5897854"/>
              <a:chExt cx="1651263" cy="452651"/>
            </a:xfrm>
          </p:grpSpPr>
          <p:cxnSp>
            <p:nvCxnSpPr>
              <p:cNvPr id="59" name="Łącznik prostoliniowy 58"/>
              <p:cNvCxnSpPr/>
              <p:nvPr/>
            </p:nvCxnSpPr>
            <p:spPr>
              <a:xfrm flipH="1">
                <a:off x="5312069" y="5897854"/>
                <a:ext cx="165126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Łącznik prostoliniowy 59"/>
              <p:cNvCxnSpPr/>
              <p:nvPr/>
            </p:nvCxnSpPr>
            <p:spPr>
              <a:xfrm flipH="1">
                <a:off x="5312070" y="6350505"/>
                <a:ext cx="165126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Łącznik prostoliniowy 60"/>
              <p:cNvCxnSpPr/>
              <p:nvPr/>
            </p:nvCxnSpPr>
            <p:spPr>
              <a:xfrm flipV="1">
                <a:off x="6963331" y="5897855"/>
                <a:ext cx="1" cy="45265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upa 24"/>
          <p:cNvGrpSpPr/>
          <p:nvPr/>
        </p:nvGrpSpPr>
        <p:grpSpPr>
          <a:xfrm>
            <a:off x="5070269" y="5955474"/>
            <a:ext cx="1893062" cy="302821"/>
            <a:chOff x="3865419" y="6005014"/>
            <a:chExt cx="1893062" cy="452652"/>
          </a:xfrm>
        </p:grpSpPr>
        <p:sp>
          <p:nvSpPr>
            <p:cNvPr id="55" name="Prostokąt 54"/>
            <p:cNvSpPr/>
            <p:nvPr/>
          </p:nvSpPr>
          <p:spPr>
            <a:xfrm flipV="1">
              <a:off x="3865419" y="6005015"/>
              <a:ext cx="1880692" cy="452651"/>
            </a:xfrm>
            <a:prstGeom prst="rect">
              <a:avLst/>
            </a:prstGeom>
            <a:pattFill prst="ltDnDiag">
              <a:fgClr>
                <a:srgbClr val="FF0000"/>
              </a:fgClr>
              <a:bgClr>
                <a:schemeClr val="bg1"/>
              </a:bgClr>
            </a:patt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grpSp>
          <p:nvGrpSpPr>
            <p:cNvPr id="24" name="Grupa 23"/>
            <p:cNvGrpSpPr/>
            <p:nvPr/>
          </p:nvGrpSpPr>
          <p:grpSpPr>
            <a:xfrm>
              <a:off x="4107218" y="6005014"/>
              <a:ext cx="1651263" cy="452651"/>
              <a:chOff x="5312069" y="5897854"/>
              <a:chExt cx="1651263" cy="452651"/>
            </a:xfrm>
          </p:grpSpPr>
          <p:cxnSp>
            <p:nvCxnSpPr>
              <p:cNvPr id="52" name="Łącznik prostoliniowy 51"/>
              <p:cNvCxnSpPr/>
              <p:nvPr/>
            </p:nvCxnSpPr>
            <p:spPr>
              <a:xfrm flipH="1">
                <a:off x="5312069" y="5897854"/>
                <a:ext cx="165126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Łącznik prostoliniowy 52"/>
              <p:cNvCxnSpPr/>
              <p:nvPr/>
            </p:nvCxnSpPr>
            <p:spPr>
              <a:xfrm flipH="1">
                <a:off x="5312070" y="6350505"/>
                <a:ext cx="165126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Łącznik prostoliniowy 53"/>
              <p:cNvCxnSpPr/>
              <p:nvPr/>
            </p:nvCxnSpPr>
            <p:spPr>
              <a:xfrm flipV="1">
                <a:off x="6963331" y="5897855"/>
                <a:ext cx="1" cy="45265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1" name="Prostokąt 30"/>
          <p:cNvSpPr/>
          <p:nvPr/>
        </p:nvSpPr>
        <p:spPr>
          <a:xfrm>
            <a:off x="828840" y="2047165"/>
            <a:ext cx="1266015" cy="612799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32513" y="2969778"/>
            <a:ext cx="1266015" cy="2488157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832513" y="2019869"/>
            <a:ext cx="4053386" cy="34665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465105" y="2019869"/>
            <a:ext cx="369012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</a:p>
          <a:p>
            <a:r>
              <a:rPr lang="pl-PL" dirty="0"/>
              <a:t>v</a:t>
            </a:r>
            <a:r>
              <a:rPr lang="pl-PL" baseline="-25000" dirty="0"/>
              <a:t>2</a:t>
            </a:r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878535" y="1431612"/>
            <a:ext cx="40543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Rank</a:t>
            </a:r>
            <a:endParaRPr lang="pl-PL" dirty="0"/>
          </a:p>
          <a:p>
            <a:r>
              <a:rPr lang="pl-PL" sz="1600" dirty="0"/>
              <a:t>1  2  3                                                                     m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116369" y="2047165"/>
            <a:ext cx="2769530" cy="3410771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 flipH="1">
            <a:off x="2116368" y="1431612"/>
            <a:ext cx="1" cy="4573403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974342" y="115746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x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90" y="20471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90" y="23519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6" y="3349340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551" y="354067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51" y="382267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5" y="494165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57" y="5214027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748" y="5008529"/>
            <a:ext cx="631202" cy="68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3" name="Łącznik prostoliniowy 22"/>
          <p:cNvCxnSpPr/>
          <p:nvPr/>
        </p:nvCxnSpPr>
        <p:spPr>
          <a:xfrm flipH="1">
            <a:off x="463640" y="265996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78" y="3553289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502" y="4900725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87" y="408018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2" y="231307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382" y="2624338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0" y="2962079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9" y="4177347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737" y="4659824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5" y="4411658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030" y="2053714"/>
            <a:ext cx="141122" cy="259360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79" y="4420919"/>
            <a:ext cx="141122" cy="25936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30" y="3106019"/>
            <a:ext cx="141122" cy="259360"/>
          </a:xfrm>
          <a:prstGeom prst="rect">
            <a:avLst/>
          </a:prstGeom>
        </p:spPr>
      </p:pic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985" y="5008530"/>
            <a:ext cx="519499" cy="68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8" name="Łącznik prostoliniowy 47"/>
          <p:cNvCxnSpPr/>
          <p:nvPr/>
        </p:nvCxnSpPr>
        <p:spPr>
          <a:xfrm flipH="1">
            <a:off x="456270" y="2969778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Obraz 5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331" y="4942004"/>
            <a:ext cx="392915" cy="722116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5130777" y="1373259"/>
            <a:ext cx="389039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/>
              <a:t>Goal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pick</a:t>
            </a:r>
            <a:r>
              <a:rPr lang="pl-PL" dirty="0"/>
              <a:t> </a:t>
            </a:r>
            <a:r>
              <a:rPr lang="pl-PL" i="1" dirty="0"/>
              <a:t>K</a:t>
            </a:r>
            <a:r>
              <a:rPr lang="pl-PL" dirty="0"/>
              <a:t> </a:t>
            </a:r>
            <a:r>
              <a:rPr lang="pl-PL" dirty="0" err="1"/>
              <a:t>winners</a:t>
            </a:r>
            <a:r>
              <a:rPr lang="pl-PL" dirty="0"/>
              <a:t> </a:t>
            </a:r>
            <a:r>
              <a:rPr lang="pl-PL" dirty="0" err="1"/>
              <a:t>among</a:t>
            </a:r>
            <a:r>
              <a:rPr lang="pl-PL" dirty="0"/>
              <a:t> </a:t>
            </a:r>
            <a:r>
              <a:rPr lang="pl-PL" i="1" dirty="0"/>
              <a:t>m</a:t>
            </a:r>
            <a:r>
              <a:rPr lang="pl-PL" dirty="0"/>
              <a:t> </a:t>
            </a:r>
            <a:r>
              <a:rPr lang="pl-PL" dirty="0" err="1"/>
              <a:t>candidates</a:t>
            </a:r>
            <a:r>
              <a:rPr lang="pl-PL" dirty="0"/>
              <a:t>, to </a:t>
            </a:r>
            <a:r>
              <a:rPr lang="pl-PL" dirty="0" err="1"/>
              <a:t>get</a:t>
            </a:r>
            <a:r>
              <a:rPr lang="pl-PL" dirty="0"/>
              <a:t> the </a:t>
            </a:r>
            <a:r>
              <a:rPr lang="pl-PL" dirty="0" err="1"/>
              <a:t>highest</a:t>
            </a:r>
            <a:r>
              <a:rPr lang="pl-PL" dirty="0"/>
              <a:t> </a:t>
            </a:r>
            <a:r>
              <a:rPr lang="pl-PL" dirty="0" err="1"/>
              <a:t>utility</a:t>
            </a:r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b="1" dirty="0" err="1"/>
              <a:t>Initialize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Forget</a:t>
            </a:r>
            <a:r>
              <a:rPr lang="pl-PL" dirty="0"/>
              <a:t> </a:t>
            </a:r>
            <a:r>
              <a:rPr lang="pl-PL" dirty="0" err="1"/>
              <a:t>about</a:t>
            </a:r>
            <a:r>
              <a:rPr lang="pl-PL" dirty="0"/>
              <a:t> the </a:t>
            </a:r>
            <a:r>
              <a:rPr lang="pl-PL" dirty="0" err="1"/>
              <a:t>whole</a:t>
            </a:r>
            <a:r>
              <a:rPr lang="pl-PL" dirty="0"/>
              <a:t> profile </a:t>
            </a:r>
            <a:r>
              <a:rPr lang="pl-PL" dirty="0" err="1"/>
              <a:t>beyond</a:t>
            </a:r>
            <a:r>
              <a:rPr lang="pl-PL" dirty="0"/>
              <a:t> </a:t>
            </a:r>
            <a:r>
              <a:rPr lang="pl-PL" dirty="0" err="1"/>
              <a:t>rank</a:t>
            </a:r>
            <a:r>
              <a:rPr lang="pl-PL" dirty="0"/>
              <a:t> </a:t>
            </a:r>
            <a:r>
              <a:rPr lang="pl-PL" i="1" dirty="0"/>
              <a:t>x</a:t>
            </a:r>
            <a:r>
              <a:rPr lang="pl-PL" dirty="0"/>
              <a:t>:</a:t>
            </a:r>
          </a:p>
          <a:p>
            <a:endParaRPr lang="pl-PL" dirty="0"/>
          </a:p>
          <a:p>
            <a:r>
              <a:rPr lang="pl-PL" dirty="0"/>
              <a:t>x = </a:t>
            </a:r>
            <a:r>
              <a:rPr lang="pl-PL" dirty="0" err="1"/>
              <a:t>mw</a:t>
            </a:r>
            <a:r>
              <a:rPr lang="pl-PL" dirty="0"/>
              <a:t>(K) / K   	</a:t>
            </a:r>
            <a:r>
              <a:rPr lang="pl-PL" sz="1400" dirty="0"/>
              <a:t>(w(K) </a:t>
            </a:r>
            <a:r>
              <a:rPr lang="pl-PL" sz="1400" dirty="0" err="1"/>
              <a:t>is</a:t>
            </a:r>
            <a:r>
              <a:rPr lang="pl-PL" sz="1400" dirty="0"/>
              <a:t> </a:t>
            </a:r>
            <a:r>
              <a:rPr lang="pl-PL" sz="1400" dirty="0" err="1"/>
              <a:t>Lambert’s</a:t>
            </a:r>
            <a:r>
              <a:rPr lang="pl-PL" sz="1400" dirty="0"/>
              <a:t> 			W </a:t>
            </a:r>
            <a:r>
              <a:rPr lang="pl-PL" sz="1400" dirty="0" err="1"/>
              <a:t>function</a:t>
            </a:r>
            <a:r>
              <a:rPr lang="pl-PL" sz="1400" dirty="0"/>
              <a:t>, O(log K))</a:t>
            </a:r>
          </a:p>
          <a:p>
            <a:endParaRPr lang="pl-PL" sz="1400" b="1" dirty="0"/>
          </a:p>
          <a:p>
            <a:r>
              <a:rPr lang="pl-PL" b="1" dirty="0" err="1"/>
              <a:t>Loop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Keep</a:t>
            </a:r>
            <a:r>
              <a:rPr lang="pl-PL" dirty="0"/>
              <a:t> </a:t>
            </a:r>
            <a:r>
              <a:rPr lang="pl-PL" dirty="0" err="1"/>
              <a:t>picking</a:t>
            </a:r>
            <a:r>
              <a:rPr lang="pl-PL" dirty="0"/>
              <a:t> the </a:t>
            </a:r>
            <a:r>
              <a:rPr lang="pl-PL" dirty="0" err="1"/>
              <a:t>candidate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</a:t>
            </a:r>
            <a:r>
              <a:rPr lang="pl-PL" dirty="0" err="1"/>
              <a:t>appears</a:t>
            </a:r>
            <a:r>
              <a:rPr lang="pl-PL" dirty="0"/>
              <a:t> in the „</a:t>
            </a:r>
            <a:r>
              <a:rPr lang="pl-PL" dirty="0" err="1"/>
              <a:t>available</a:t>
            </a:r>
            <a:r>
              <a:rPr lang="pl-PL" dirty="0"/>
              <a:t>” part of the profile most </a:t>
            </a:r>
            <a:r>
              <a:rPr lang="pl-PL" dirty="0" err="1"/>
              <a:t>frequently</a:t>
            </a:r>
            <a:r>
              <a:rPr lang="pl-PL" dirty="0"/>
              <a:t>.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b="1" dirty="0" err="1"/>
              <a:t>Guarantee</a:t>
            </a:r>
            <a:r>
              <a:rPr lang="pl-PL" b="1" dirty="0"/>
              <a:t>:</a:t>
            </a:r>
            <a:r>
              <a:rPr lang="pl-PL" dirty="0"/>
              <a:t> n(m-1)(1 – 2w(K)/K) </a:t>
            </a:r>
            <a:r>
              <a:rPr lang="pl-PL" dirty="0" err="1"/>
              <a:t>utility</a:t>
            </a:r>
            <a:endParaRPr lang="pl-PL" dirty="0"/>
          </a:p>
          <a:p>
            <a:endParaRPr lang="pl-PL" sz="1400" dirty="0"/>
          </a:p>
        </p:txBody>
      </p:sp>
      <p:sp>
        <p:nvSpPr>
          <p:cNvPr id="50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pl-PL" sz="2800" b="1" dirty="0"/>
              <a:t>1-Best: PTAS (</a:t>
            </a:r>
            <a:r>
              <a:rPr lang="pl-PL" sz="2800" b="1" dirty="0" err="1"/>
              <a:t>Borda</a:t>
            </a:r>
            <a:r>
              <a:rPr lang="pl-PL" sz="2800" b="1" dirty="0"/>
              <a:t> Utilities)</a:t>
            </a:r>
            <a:endParaRPr lang="pl-PL" sz="2800" baseline="30000" dirty="0"/>
          </a:p>
        </p:txBody>
      </p:sp>
      <p:sp>
        <p:nvSpPr>
          <p:cNvPr id="49" name="TextBox 48"/>
          <p:cNvSpPr txBox="1"/>
          <p:nvPr/>
        </p:nvSpPr>
        <p:spPr>
          <a:xfrm>
            <a:off x="210803" y="6374471"/>
            <a:ext cx="8782050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P. </a:t>
            </a:r>
            <a:r>
              <a:rPr lang="en-US" sz="1400" dirty="0" err="1"/>
              <a:t>Faliszewski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: Achieving Fully Proportional Representation: </a:t>
            </a:r>
            <a:r>
              <a:rPr lang="en-US" sz="1400" dirty="0" err="1"/>
              <a:t>Approximability</a:t>
            </a:r>
            <a:r>
              <a:rPr lang="en-US" sz="1400" dirty="0"/>
              <a:t> Results (AI ‘15)</a:t>
            </a:r>
          </a:p>
        </p:txBody>
      </p:sp>
    </p:spTree>
    <p:extLst>
      <p:ext uri="{BB962C8B-B14F-4D97-AF65-F5344CB8AC3E}">
        <p14:creationId xmlns:p14="http://schemas.microsoft.com/office/powerpoint/2010/main" val="320667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rostokąt 30"/>
          <p:cNvSpPr/>
          <p:nvPr/>
        </p:nvSpPr>
        <p:spPr>
          <a:xfrm>
            <a:off x="828840" y="2047165"/>
            <a:ext cx="1266015" cy="612799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32513" y="2969778"/>
            <a:ext cx="1266015" cy="2488157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832513" y="2019869"/>
            <a:ext cx="4053386" cy="34665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465105" y="2019869"/>
            <a:ext cx="369012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</a:p>
          <a:p>
            <a:r>
              <a:rPr lang="pl-PL" dirty="0"/>
              <a:t>v</a:t>
            </a:r>
            <a:r>
              <a:rPr lang="pl-PL" baseline="-25000" dirty="0"/>
              <a:t>2</a:t>
            </a:r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878535" y="1431612"/>
            <a:ext cx="40543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Rank</a:t>
            </a:r>
            <a:endParaRPr lang="pl-PL" dirty="0"/>
          </a:p>
          <a:p>
            <a:r>
              <a:rPr lang="pl-PL" sz="1600" dirty="0"/>
              <a:t>1  2  3                                                                     m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116369" y="2047165"/>
            <a:ext cx="2769530" cy="3410771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 flipH="1">
            <a:off x="2116368" y="1431612"/>
            <a:ext cx="1" cy="4573403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974342" y="115746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x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90" y="20471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90" y="23519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6" y="3349340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551" y="354067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51" y="382267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5" y="494165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57" y="5214027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3" name="Łącznik prostoliniowy 22"/>
          <p:cNvCxnSpPr/>
          <p:nvPr/>
        </p:nvCxnSpPr>
        <p:spPr>
          <a:xfrm flipH="1">
            <a:off x="463640" y="265996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78" y="3553289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502" y="4900725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87" y="408018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2" y="231307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382" y="2624338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0" y="2962079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9" y="4177347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737" y="4659824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5" y="4411658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030" y="2053714"/>
            <a:ext cx="141122" cy="259360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79" y="4420919"/>
            <a:ext cx="141122" cy="25936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30" y="3106019"/>
            <a:ext cx="141122" cy="259360"/>
          </a:xfrm>
          <a:prstGeom prst="rect">
            <a:avLst/>
          </a:prstGeom>
        </p:spPr>
      </p:pic>
      <p:cxnSp>
        <p:nvCxnSpPr>
          <p:cNvPr id="48" name="Łącznik prostoliniowy 47"/>
          <p:cNvCxnSpPr/>
          <p:nvPr/>
        </p:nvCxnSpPr>
        <p:spPr>
          <a:xfrm flipH="1">
            <a:off x="456270" y="2969778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pl-PL" sz="2800" b="1" dirty="0"/>
              <a:t>1-Best: PTAS (</a:t>
            </a:r>
            <a:r>
              <a:rPr lang="pl-PL" sz="2800" b="1" dirty="0" err="1"/>
              <a:t>Borda</a:t>
            </a:r>
            <a:r>
              <a:rPr lang="pl-PL" sz="2800" b="1" dirty="0"/>
              <a:t> Utilities)</a:t>
            </a:r>
            <a:endParaRPr lang="pl-PL" sz="2800" baseline="30000" dirty="0"/>
          </a:p>
        </p:txBody>
      </p:sp>
      <p:pic>
        <p:nvPicPr>
          <p:cNvPr id="49" name="Obraz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2" name="Obraz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3" name="Obraz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4" name="Obraz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5" name="Obraz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6" name="Obraz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7" name="Obraz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8" name="Obraz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9" name="Obraz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70" name="Obraz 2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71" name="Obraz 2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72" name="Obraz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73" name="Obraz 2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74" name="Obraz 2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210803" y="6159959"/>
            <a:ext cx="8782050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P. </a:t>
            </a:r>
            <a:r>
              <a:rPr lang="en-US" sz="1400" dirty="0" err="1"/>
              <a:t>Faliszewski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: Achieving Fully Proportional Representation: </a:t>
            </a:r>
            <a:r>
              <a:rPr lang="en-US" sz="1400" dirty="0" err="1"/>
              <a:t>Approximability</a:t>
            </a:r>
            <a:r>
              <a:rPr lang="en-US" sz="1400" dirty="0"/>
              <a:t> Results (AI ‘15)</a:t>
            </a:r>
          </a:p>
        </p:txBody>
      </p:sp>
    </p:spTree>
    <p:extLst>
      <p:ext uri="{BB962C8B-B14F-4D97-AF65-F5344CB8AC3E}">
        <p14:creationId xmlns:p14="http://schemas.microsoft.com/office/powerpoint/2010/main" val="1464145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le tekstowe 28"/>
          <p:cNvSpPr txBox="1"/>
          <p:nvPr/>
        </p:nvSpPr>
        <p:spPr>
          <a:xfrm>
            <a:off x="2378940" y="514908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CC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9" name="pole tekstowe 28"/>
          <p:cNvSpPr txBox="1"/>
          <p:nvPr/>
        </p:nvSpPr>
        <p:spPr>
          <a:xfrm>
            <a:off x="3396753" y="514908"/>
            <a:ext cx="1111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GreedyCC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0" name="pole tekstowe 28"/>
          <p:cNvSpPr txBox="1"/>
          <p:nvPr/>
        </p:nvSpPr>
        <p:spPr>
          <a:xfrm>
            <a:off x="4672401" y="485512"/>
            <a:ext cx="1287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Algorithm P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94147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rostokąt 30"/>
          <p:cNvSpPr/>
          <p:nvPr/>
        </p:nvSpPr>
        <p:spPr>
          <a:xfrm>
            <a:off x="828840" y="2047165"/>
            <a:ext cx="1266015" cy="612799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32513" y="2969778"/>
            <a:ext cx="1266015" cy="2488157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832513" y="2019869"/>
            <a:ext cx="4053386" cy="34665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465105" y="2019869"/>
            <a:ext cx="369012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</a:p>
          <a:p>
            <a:r>
              <a:rPr lang="pl-PL" dirty="0"/>
              <a:t>v</a:t>
            </a:r>
            <a:r>
              <a:rPr lang="pl-PL" baseline="-25000" dirty="0"/>
              <a:t>2</a:t>
            </a:r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878535" y="1431612"/>
            <a:ext cx="40543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Rank</a:t>
            </a:r>
            <a:endParaRPr lang="pl-PL" dirty="0"/>
          </a:p>
          <a:p>
            <a:r>
              <a:rPr lang="pl-PL" sz="1600" dirty="0"/>
              <a:t>1  2  3                                                                     m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116369" y="2047165"/>
            <a:ext cx="2769530" cy="3410771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 flipH="1">
            <a:off x="2116368" y="1431612"/>
            <a:ext cx="1" cy="4573403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974342" y="115746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x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90" y="20471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90" y="23519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6" y="3349340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551" y="354067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51" y="382267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5" y="494165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57" y="5214027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3" name="Łącznik prostoliniowy 22"/>
          <p:cNvCxnSpPr/>
          <p:nvPr/>
        </p:nvCxnSpPr>
        <p:spPr>
          <a:xfrm flipH="1">
            <a:off x="463640" y="265996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78" y="3553289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502" y="4900725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87" y="408018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2" y="231307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382" y="2624338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0" y="2962079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9" y="4177347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737" y="4659824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5" y="4411658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030" y="2053714"/>
            <a:ext cx="141122" cy="259360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79" y="4420919"/>
            <a:ext cx="141122" cy="25936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30" y="3106019"/>
            <a:ext cx="141122" cy="259360"/>
          </a:xfrm>
          <a:prstGeom prst="rect">
            <a:avLst/>
          </a:prstGeom>
        </p:spPr>
      </p:pic>
      <p:cxnSp>
        <p:nvCxnSpPr>
          <p:cNvPr id="48" name="Łącznik prostoliniowy 47"/>
          <p:cNvCxnSpPr/>
          <p:nvPr/>
        </p:nvCxnSpPr>
        <p:spPr>
          <a:xfrm flipH="1">
            <a:off x="456270" y="2969778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pl-PL" sz="2800" b="1" dirty="0"/>
              <a:t>RangingCC</a:t>
            </a:r>
            <a:endParaRPr lang="pl-PL" sz="2800" baseline="30000" dirty="0"/>
          </a:p>
        </p:txBody>
      </p:sp>
      <p:sp>
        <p:nvSpPr>
          <p:cNvPr id="2" name="Strzałka w prawo 1"/>
          <p:cNvSpPr/>
          <p:nvPr/>
        </p:nvSpPr>
        <p:spPr>
          <a:xfrm>
            <a:off x="2152800" y="1404368"/>
            <a:ext cx="484094" cy="244863"/>
          </a:xfrm>
          <a:prstGeom prst="rightArrow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9" name="Strzałka w prawo 48"/>
          <p:cNvSpPr/>
          <p:nvPr/>
        </p:nvSpPr>
        <p:spPr>
          <a:xfrm rot="10800000">
            <a:off x="1579510" y="1410942"/>
            <a:ext cx="484094" cy="244863"/>
          </a:xfrm>
          <a:prstGeom prst="rightArrow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2" name="Obraz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3" name="Obraz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4" name="Obraz 20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5" name="Obraz 205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6" name="Obraz 205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7" name="Obraz 205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8" name="Obraz 205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9" name="Obraz 205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0" name="Obraz 205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1" name="Obraz 205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2" name="Obraz 205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3" name="Obraz 2058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4" name="Obraz 205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5" name="Obraz 206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210803" y="6159959"/>
            <a:ext cx="8782050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P. </a:t>
            </a:r>
            <a:r>
              <a:rPr lang="en-US" sz="1400" dirty="0" err="1"/>
              <a:t>Faliszewski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: Achieving Fully Proportional Representation: </a:t>
            </a:r>
            <a:r>
              <a:rPr lang="en-US" sz="1400" dirty="0" err="1"/>
              <a:t>Approximability</a:t>
            </a:r>
            <a:r>
              <a:rPr lang="en-US" sz="1400" dirty="0"/>
              <a:t> Results (AI ‘15)</a:t>
            </a:r>
          </a:p>
        </p:txBody>
      </p:sp>
    </p:spTree>
    <p:extLst>
      <p:ext uri="{BB962C8B-B14F-4D97-AF65-F5344CB8AC3E}">
        <p14:creationId xmlns:p14="http://schemas.microsoft.com/office/powerpoint/2010/main" val="1137254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9" grpId="0" animBg="1"/>
      <p:bldP spid="51" grpId="0" animBg="1"/>
    </p:bld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le tekstowe 28"/>
          <p:cNvSpPr txBox="1"/>
          <p:nvPr/>
        </p:nvSpPr>
        <p:spPr>
          <a:xfrm>
            <a:off x="2378940" y="514908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CC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9" name="pole tekstowe 28"/>
          <p:cNvSpPr txBox="1"/>
          <p:nvPr/>
        </p:nvSpPr>
        <p:spPr>
          <a:xfrm>
            <a:off x="3396753" y="514908"/>
            <a:ext cx="1111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GreedyCC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056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0" name="pole tekstowe 28"/>
          <p:cNvSpPr txBox="1"/>
          <p:nvPr/>
        </p:nvSpPr>
        <p:spPr>
          <a:xfrm>
            <a:off x="4672401" y="485512"/>
            <a:ext cx="1287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Algorithm P</a:t>
            </a:r>
          </a:p>
        </p:txBody>
      </p:sp>
      <p:sp>
        <p:nvSpPr>
          <p:cNvPr id="51" name="pole tekstowe 28"/>
          <p:cNvSpPr txBox="1"/>
          <p:nvPr/>
        </p:nvSpPr>
        <p:spPr>
          <a:xfrm>
            <a:off x="6124188" y="485512"/>
            <a:ext cx="1181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RangingCC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056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056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056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16995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Banzhaf CC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 greedy, but select differently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180975" y="6117617"/>
            <a:ext cx="8782050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222222"/>
                </a:solidFill>
                <a:latin typeface="Open Sans"/>
              </a:rPr>
              <a:t>E.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Elkind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P.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Faliszewski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M.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Lackner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D. Peters, N.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Talmon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Committee Scoring Rules, Banzhaf Values, and Approximation Algorithms, EXPLORE-2017</a:t>
            </a:r>
            <a:endParaRPr lang="en-US" sz="1400" dirty="0">
              <a:latin typeface="Open Sans"/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1696340" y="3088534"/>
            <a:ext cx="575131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/>
              <a:t>Simulated Annealing Heuristic for CC</a:t>
            </a:r>
            <a:endParaRPr lang="he-IL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58200" cy="53565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At each iteration randomly replace a committee member</a:t>
            </a:r>
            <a:endParaRPr lang="he-I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255" y="2917690"/>
            <a:ext cx="2933700" cy="21697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350" y="6128671"/>
            <a:ext cx="8782050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222222"/>
                </a:solidFill>
                <a:latin typeface="Open Sans"/>
              </a:rPr>
              <a:t>E.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Elkind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P.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Faliszewski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M.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Lackner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D. Peters, N.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Talmon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Committee Scoring Rules, Banzhaf Values, and Approximation Algorithms, EXPLORE-2017</a:t>
            </a:r>
            <a:endParaRPr lang="en-US" sz="1400" dirty="0">
              <a:latin typeface="Open Sans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1213420" y="3147491"/>
            <a:ext cx="303383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74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76" y="2628134"/>
            <a:ext cx="3125118" cy="23438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Computing CC: Other Ideas/Heuristics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-468193" y="1646538"/>
            <a:ext cx="3638657" cy="757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/>
              <a:t>Simulated Annealing</a:t>
            </a:r>
            <a:r>
              <a:rPr lang="pl-PL" sz="2400" dirty="0"/>
              <a:t/>
            </a:r>
            <a:br>
              <a:rPr lang="pl-PL" sz="2400" dirty="0"/>
            </a:br>
            <a:r>
              <a:rPr lang="pl-PL" sz="2400" dirty="0"/>
              <a:t>(Metropolis filter)</a:t>
            </a:r>
            <a:endParaRPr lang="he-IL" sz="240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-73586" y="4933055"/>
            <a:ext cx="2849444" cy="16800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000" dirty="0"/>
              <a:t>At each iteration randomly replace a committee member</a:t>
            </a:r>
            <a:endParaRPr lang="he-IL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07" y="2861310"/>
            <a:ext cx="2224733" cy="1645376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2939143" y="1422513"/>
            <a:ext cx="0" cy="492930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170464" y="1422513"/>
            <a:ext cx="2522765" cy="9815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2200" dirty="0"/>
              <a:t>GreedyCC, but </a:t>
            </a:r>
            <a:br>
              <a:rPr lang="pl-PL" sz="2200" dirty="0"/>
            </a:br>
            <a:r>
              <a:rPr lang="pl-PL" sz="2200" dirty="0"/>
              <a:t>choose candidates </a:t>
            </a:r>
            <a:br>
              <a:rPr lang="pl-PL" sz="2200" dirty="0"/>
            </a:br>
            <a:r>
              <a:rPr lang="pl-PL" sz="2200" dirty="0"/>
              <a:t>using Banzhaf value</a:t>
            </a:r>
            <a:endParaRPr lang="he-IL" sz="2200" dirty="0"/>
          </a:p>
        </p:txBody>
      </p:sp>
      <p:pic>
        <p:nvPicPr>
          <p:cNvPr id="4100" name="Picture 4" descr="EXPLORE-2017: The 4th Workshop on Exploring Beyond the Worst Case in Computational Social Choic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464" y="5541311"/>
            <a:ext cx="2814048" cy="81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000" y="2628000"/>
            <a:ext cx="3125118" cy="2343838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6183194" y="1422513"/>
            <a:ext cx="0" cy="492930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82415">
            <a:off x="6411298" y="3259623"/>
            <a:ext cx="2514621" cy="1255083"/>
          </a:xfrm>
          <a:prstGeom prst="rect">
            <a:avLst/>
          </a:prstGeom>
          <a:noFill/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5924549" y="1646538"/>
            <a:ext cx="3638657" cy="757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2400" dirty="0"/>
              <a:t>Clustering</a:t>
            </a:r>
            <a:endParaRPr lang="he-IL" sz="2400" dirty="0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6414514" y="4782217"/>
            <a:ext cx="2582728" cy="1680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l-PL" sz="2000" dirty="0"/>
              <a:t>CC creates a natural clustering goal and it is natural to try an iterative heuristic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140670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9" grpId="0"/>
      <p:bldP spid="20" grpId="0"/>
      <p:bldP spid="21" grpId="0"/>
    </p:bld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82415">
            <a:off x="6049666" y="797239"/>
            <a:ext cx="2824632" cy="137368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Clustering Heuristic for </a:t>
            </a:r>
            <a:r>
              <a:rPr lang="en-US" dirty="0" err="1"/>
              <a:t>Borda</a:t>
            </a:r>
            <a:r>
              <a:rPr lang="en-US" dirty="0"/>
              <a:t>-CC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226469"/>
            <a:ext cx="7886700" cy="8163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Observation:</a:t>
            </a:r>
            <a:r>
              <a:rPr lang="en-US" dirty="0"/>
              <a:t> </a:t>
            </a:r>
            <a:r>
              <a:rPr lang="en-US" dirty="0" err="1"/>
              <a:t>Borda</a:t>
            </a:r>
            <a:r>
              <a:rPr lang="en-US" dirty="0"/>
              <a:t>-CC </a:t>
            </a:r>
            <a:r>
              <a:rPr lang="en-US" b="1" dirty="0"/>
              <a:t>cluster</a:t>
            </a:r>
            <a:r>
              <a:rPr lang="en-US" dirty="0"/>
              <a:t> the voters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Idea:</a:t>
            </a:r>
            <a:r>
              <a:rPr lang="en-US" dirty="0"/>
              <a:t> Use a clustering algorithm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8650" y="3503748"/>
            <a:ext cx="7867795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pPr algn="l" rtl="0"/>
            <a:r>
              <a:rPr lang="en-US" sz="2400" dirty="0"/>
              <a:t>Initialize with some committee C</a:t>
            </a:r>
          </a:p>
          <a:p>
            <a:pPr algn="l" rtl="0"/>
            <a:r>
              <a:rPr lang="en-US" sz="2400" dirty="0"/>
              <a:t>Repeat (while improving):</a:t>
            </a:r>
          </a:p>
          <a:p>
            <a:pPr algn="l" rtl="0"/>
            <a:r>
              <a:rPr lang="en-US" sz="2400" dirty="0"/>
              <a:t>  Compute the assignment of voters to committee members</a:t>
            </a:r>
          </a:p>
          <a:p>
            <a:pPr algn="l" rtl="0"/>
            <a:r>
              <a:rPr lang="en-US" sz="2400" dirty="0"/>
              <a:t>  Compute a Borda winner of each part as the new committee</a:t>
            </a:r>
            <a:endParaRPr lang="he-IL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80975" y="5861675"/>
            <a:ext cx="878205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dirty="0"/>
              <a:t>[FSST16] </a:t>
            </a:r>
            <a:r>
              <a:rPr lang="en-US" dirty="0"/>
              <a:t>P. </a:t>
            </a:r>
            <a:r>
              <a:rPr lang="en-US" dirty="0" err="1"/>
              <a:t>Faliszewski</a:t>
            </a:r>
            <a:r>
              <a:rPr lang="en-US" dirty="0"/>
              <a:t>, A. </a:t>
            </a:r>
            <a:r>
              <a:rPr lang="en-US" dirty="0" err="1"/>
              <a:t>Slinko</a:t>
            </a:r>
            <a:r>
              <a:rPr lang="en-US" dirty="0"/>
              <a:t>, K. Stahl, N. </a:t>
            </a:r>
            <a:r>
              <a:rPr lang="en-US" dirty="0" err="1"/>
              <a:t>Talmon</a:t>
            </a:r>
            <a:r>
              <a:rPr lang="en-US" dirty="0"/>
              <a:t>:</a:t>
            </a:r>
            <a:r>
              <a:rPr lang="pl-PL" dirty="0"/>
              <a:t> </a:t>
            </a:r>
            <a:r>
              <a:rPr lang="en-US" dirty="0"/>
              <a:t>Achieving Fully Proportional Representation by Clustering Voters</a:t>
            </a:r>
            <a:r>
              <a:rPr lang="pl-PL" dirty="0"/>
              <a:t>, </a:t>
            </a:r>
            <a:r>
              <a:rPr lang="en-US" dirty="0"/>
              <a:t>AAMAS </a:t>
            </a:r>
            <a:r>
              <a:rPr lang="pl-PL" dirty="0"/>
              <a:t>20</a:t>
            </a:r>
            <a:r>
              <a:rPr lang="en-US" dirty="0"/>
              <a:t>16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87545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05279" y="1258603"/>
            <a:ext cx="2716256" cy="33855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600" b="1" dirty="0"/>
              <a:t>Initial committee C</a:t>
            </a:r>
            <a:r>
              <a:rPr lang="en-US" sz="1600" b="1" baseline="-25000" dirty="0"/>
              <a:t>0</a:t>
            </a:r>
            <a:r>
              <a:rPr lang="en-US" sz="1600" b="1" dirty="0"/>
              <a:t> = </a:t>
            </a:r>
            <a:r>
              <a:rPr lang="pl-PL" sz="1600" b="1" dirty="0"/>
              <a:t>{     </a:t>
            </a:r>
            <a:r>
              <a:rPr lang="en-US" sz="1600" b="1" dirty="0"/>
              <a:t>, </a:t>
            </a:r>
            <a:r>
              <a:rPr lang="pl-PL" sz="1600" b="1" dirty="0"/>
              <a:t>    </a:t>
            </a:r>
            <a:r>
              <a:rPr lang="en-US" sz="1600" b="1" dirty="0"/>
              <a:t>}</a:t>
            </a:r>
            <a:endParaRPr lang="he-IL" sz="16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Clustering Heuristic for </a:t>
            </a:r>
            <a:r>
              <a:rPr lang="en-US" dirty="0" err="1"/>
              <a:t>Borda</a:t>
            </a:r>
            <a:r>
              <a:rPr lang="en-US" dirty="0"/>
              <a:t>-CC</a:t>
            </a:r>
            <a:endParaRPr lang="he-IL" dirty="0"/>
          </a:p>
        </p:txBody>
      </p:sp>
      <p:sp>
        <p:nvSpPr>
          <p:cNvPr id="10" name="Oval 9"/>
          <p:cNvSpPr/>
          <p:nvPr/>
        </p:nvSpPr>
        <p:spPr>
          <a:xfrm>
            <a:off x="6019688" y="2206345"/>
            <a:ext cx="2362378" cy="302115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/>
            <a:endParaRPr lang="he-IL" sz="1350" dirty="0"/>
          </a:p>
        </p:txBody>
      </p:sp>
      <p:sp>
        <p:nvSpPr>
          <p:cNvPr id="9" name="TextBox 8"/>
          <p:cNvSpPr txBox="1"/>
          <p:nvPr/>
        </p:nvSpPr>
        <p:spPr>
          <a:xfrm>
            <a:off x="4023298" y="1760520"/>
            <a:ext cx="599844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a</a:t>
            </a:r>
            <a:endParaRPr lang="he-IL" sz="1350" dirty="0"/>
          </a:p>
        </p:txBody>
      </p:sp>
      <p:sp>
        <p:nvSpPr>
          <p:cNvPr id="12" name="TextBox 11"/>
          <p:cNvSpPr txBox="1"/>
          <p:nvPr/>
        </p:nvSpPr>
        <p:spPr>
          <a:xfrm>
            <a:off x="6943501" y="1753027"/>
            <a:ext cx="607859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b</a:t>
            </a:r>
            <a:endParaRPr lang="he-IL" sz="1350" dirty="0"/>
          </a:p>
        </p:txBody>
      </p:sp>
      <p:sp>
        <p:nvSpPr>
          <p:cNvPr id="14" name="TextBox 13"/>
          <p:cNvSpPr txBox="1"/>
          <p:nvPr/>
        </p:nvSpPr>
        <p:spPr>
          <a:xfrm>
            <a:off x="3411812" y="5283802"/>
            <a:ext cx="1907445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c</a:t>
            </a:r>
            <a:endParaRPr lang="he-IL" sz="2100" dirty="0"/>
          </a:p>
        </p:txBody>
      </p:sp>
      <p:sp>
        <p:nvSpPr>
          <p:cNvPr id="15" name="TextBox 14"/>
          <p:cNvSpPr txBox="1"/>
          <p:nvPr/>
        </p:nvSpPr>
        <p:spPr>
          <a:xfrm>
            <a:off x="6322397" y="5290245"/>
            <a:ext cx="1934697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b</a:t>
            </a:r>
            <a:endParaRPr lang="he-IL" sz="2100" dirty="0"/>
          </a:p>
        </p:txBody>
      </p:sp>
      <p:sp>
        <p:nvSpPr>
          <p:cNvPr id="3" name="TextBox 2"/>
          <p:cNvSpPr txBox="1"/>
          <p:nvPr/>
        </p:nvSpPr>
        <p:spPr>
          <a:xfrm>
            <a:off x="5015216" y="5002570"/>
            <a:ext cx="1701043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Total satisfaction: 16  </a:t>
            </a:r>
            <a:endParaRPr lang="he-IL" sz="1350" dirty="0"/>
          </a:p>
        </p:txBody>
      </p:sp>
      <p:sp>
        <p:nvSpPr>
          <p:cNvPr id="16" name="TextBox 15"/>
          <p:cNvSpPr txBox="1"/>
          <p:nvPr/>
        </p:nvSpPr>
        <p:spPr>
          <a:xfrm>
            <a:off x="180975" y="5861675"/>
            <a:ext cx="878205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dirty="0"/>
              <a:t>[FSST16] </a:t>
            </a:r>
            <a:r>
              <a:rPr lang="en-US" dirty="0"/>
              <a:t>P. </a:t>
            </a:r>
            <a:r>
              <a:rPr lang="en-US" dirty="0" err="1"/>
              <a:t>Faliszewski</a:t>
            </a:r>
            <a:r>
              <a:rPr lang="en-US" dirty="0"/>
              <a:t>, A. </a:t>
            </a:r>
            <a:r>
              <a:rPr lang="en-US" dirty="0" err="1"/>
              <a:t>Slinko</a:t>
            </a:r>
            <a:r>
              <a:rPr lang="en-US" dirty="0"/>
              <a:t>, K. Stahl, N. </a:t>
            </a:r>
            <a:r>
              <a:rPr lang="en-US" dirty="0" err="1"/>
              <a:t>Talmon</a:t>
            </a:r>
            <a:r>
              <a:rPr lang="en-US" dirty="0"/>
              <a:t>:</a:t>
            </a:r>
            <a:r>
              <a:rPr lang="pl-PL" dirty="0"/>
              <a:t> </a:t>
            </a:r>
            <a:r>
              <a:rPr lang="en-US" dirty="0"/>
              <a:t>Achieving Fully Proportional Representation by Clustering Voters</a:t>
            </a:r>
            <a:r>
              <a:rPr lang="pl-PL" dirty="0"/>
              <a:t>, </a:t>
            </a:r>
            <a:r>
              <a:rPr lang="en-US" dirty="0"/>
              <a:t>AAMAS </a:t>
            </a:r>
            <a:r>
              <a:rPr lang="pl-PL" dirty="0"/>
              <a:t>20</a:t>
            </a:r>
            <a:r>
              <a:rPr lang="en-US" dirty="0"/>
              <a:t>16</a:t>
            </a:r>
            <a:endParaRPr lang="he-IL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00" y="2223564"/>
            <a:ext cx="206622" cy="41324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388" y="2232717"/>
            <a:ext cx="251821" cy="4003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981" y="2221349"/>
            <a:ext cx="277649" cy="432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72" y="2221350"/>
            <a:ext cx="264734" cy="42615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00" y="2624630"/>
            <a:ext cx="206622" cy="41324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43" y="2633783"/>
            <a:ext cx="251821" cy="40033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536" y="2622415"/>
            <a:ext cx="277649" cy="432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627" y="2622416"/>
            <a:ext cx="264734" cy="4261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00" y="3023482"/>
            <a:ext cx="206622" cy="41324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390" y="3032635"/>
            <a:ext cx="251821" cy="40033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983" y="3021267"/>
            <a:ext cx="277649" cy="432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4" y="3021268"/>
            <a:ext cx="264734" cy="4261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3498687"/>
            <a:ext cx="277649" cy="43261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701" y="3498688"/>
            <a:ext cx="264734" cy="4261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224" y="3510371"/>
            <a:ext cx="206622" cy="41324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784" y="3519524"/>
            <a:ext cx="251821" cy="40033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3852418"/>
            <a:ext cx="277649" cy="432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413" y="3852419"/>
            <a:ext cx="264734" cy="42615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936" y="3864102"/>
            <a:ext cx="206622" cy="41324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496" y="3873255"/>
            <a:ext cx="251821" cy="40033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4231044"/>
            <a:ext cx="277649" cy="43261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963" y="4231045"/>
            <a:ext cx="264734" cy="42615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86" y="4242728"/>
            <a:ext cx="206622" cy="41324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046" y="4251881"/>
            <a:ext cx="251821" cy="40033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4611939"/>
            <a:ext cx="277649" cy="43261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859" y="4611940"/>
            <a:ext cx="264734" cy="42615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382" y="4623623"/>
            <a:ext cx="206622" cy="41324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942" y="4632776"/>
            <a:ext cx="251821" cy="40033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4992835"/>
            <a:ext cx="251821" cy="4003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281" y="4965763"/>
            <a:ext cx="277649" cy="43261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85" y="4979492"/>
            <a:ext cx="206622" cy="41324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085" y="4986769"/>
            <a:ext cx="264734" cy="426158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522000" y="2175635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6" name="Rectangle 55"/>
          <p:cNvSpPr/>
          <p:nvPr/>
        </p:nvSpPr>
        <p:spPr>
          <a:xfrm>
            <a:off x="522000" y="257421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7" name="Rectangle 56"/>
          <p:cNvSpPr/>
          <p:nvPr/>
        </p:nvSpPr>
        <p:spPr>
          <a:xfrm>
            <a:off x="522000" y="295979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8" name="Rectangle 57"/>
          <p:cNvSpPr/>
          <p:nvPr/>
        </p:nvSpPr>
        <p:spPr>
          <a:xfrm>
            <a:off x="479710" y="349477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9" name="Rectangle 58"/>
          <p:cNvSpPr/>
          <p:nvPr/>
        </p:nvSpPr>
        <p:spPr>
          <a:xfrm>
            <a:off x="479710" y="381877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0" name="Rectangle 59"/>
          <p:cNvSpPr/>
          <p:nvPr/>
        </p:nvSpPr>
        <p:spPr>
          <a:xfrm>
            <a:off x="479710" y="4161018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1" name="Rectangle 60"/>
          <p:cNvSpPr/>
          <p:nvPr/>
        </p:nvSpPr>
        <p:spPr>
          <a:xfrm>
            <a:off x="479710" y="4529422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2" name="Rectangle 61"/>
          <p:cNvSpPr/>
          <p:nvPr/>
        </p:nvSpPr>
        <p:spPr>
          <a:xfrm>
            <a:off x="479710" y="4950033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98" name="Picture 9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435" y="2506157"/>
            <a:ext cx="146441" cy="29288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995" y="2515310"/>
            <a:ext cx="178475" cy="283729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589" y="2503943"/>
            <a:ext cx="196780" cy="306610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679" y="2503943"/>
            <a:ext cx="187627" cy="302034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990" y="2907223"/>
            <a:ext cx="146441" cy="29288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550" y="2916376"/>
            <a:ext cx="178475" cy="283729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144" y="2905009"/>
            <a:ext cx="196780" cy="306610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234" y="2905009"/>
            <a:ext cx="187627" cy="302034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437" y="3306075"/>
            <a:ext cx="146441" cy="292882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997" y="3315228"/>
            <a:ext cx="178475" cy="283729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591" y="3303861"/>
            <a:ext cx="196780" cy="306610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81" y="3303861"/>
            <a:ext cx="187627" cy="302034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508" y="3605895"/>
            <a:ext cx="196780" cy="30661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598" y="3605895"/>
            <a:ext cx="187627" cy="302034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121" y="3617578"/>
            <a:ext cx="146441" cy="292882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81" y="3626731"/>
            <a:ext cx="178475" cy="283729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220" y="3959626"/>
            <a:ext cx="196780" cy="306610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310" y="3959626"/>
            <a:ext cx="187627" cy="302034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833" y="3971309"/>
            <a:ext cx="146441" cy="292882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393" y="3980462"/>
            <a:ext cx="178475" cy="283729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770" y="4338252"/>
            <a:ext cx="196780" cy="306610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860" y="4338252"/>
            <a:ext cx="187627" cy="302034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383" y="4349935"/>
            <a:ext cx="146441" cy="292882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8943" y="4359088"/>
            <a:ext cx="178475" cy="283729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666" y="4719147"/>
            <a:ext cx="196780" cy="306610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756" y="4719147"/>
            <a:ext cx="187627" cy="302034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279" y="4730830"/>
            <a:ext cx="146441" cy="292882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839" y="4739983"/>
            <a:ext cx="178475" cy="283729"/>
          </a:xfrm>
          <a:prstGeom prst="rect">
            <a:avLst/>
          </a:prstGeom>
        </p:spPr>
      </p:pic>
      <p:sp>
        <p:nvSpPr>
          <p:cNvPr id="126" name="Rectangle 125"/>
          <p:cNvSpPr/>
          <p:nvPr/>
        </p:nvSpPr>
        <p:spPr>
          <a:xfrm>
            <a:off x="3574800" y="2458228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27" name="Rectangle 126"/>
          <p:cNvSpPr/>
          <p:nvPr/>
        </p:nvSpPr>
        <p:spPr>
          <a:xfrm>
            <a:off x="3574800" y="2856803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28" name="Rectangle 127"/>
          <p:cNvSpPr/>
          <p:nvPr/>
        </p:nvSpPr>
        <p:spPr>
          <a:xfrm>
            <a:off x="3574800" y="3242383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29" name="Rectangle 128"/>
          <p:cNvSpPr/>
          <p:nvPr/>
        </p:nvSpPr>
        <p:spPr>
          <a:xfrm>
            <a:off x="3574800" y="3601977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0" name="Rectangle 129"/>
          <p:cNvSpPr/>
          <p:nvPr/>
        </p:nvSpPr>
        <p:spPr>
          <a:xfrm>
            <a:off x="3574800" y="3925977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1" name="Rectangle 130"/>
          <p:cNvSpPr/>
          <p:nvPr/>
        </p:nvSpPr>
        <p:spPr>
          <a:xfrm>
            <a:off x="3574800" y="4268225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2" name="Rectangle 131"/>
          <p:cNvSpPr/>
          <p:nvPr/>
        </p:nvSpPr>
        <p:spPr>
          <a:xfrm>
            <a:off x="3574800" y="4636629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33" name="Picture 1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604" y="3554133"/>
            <a:ext cx="178475" cy="283729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204" y="3527062"/>
            <a:ext cx="196780" cy="306610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407" y="3540790"/>
            <a:ext cx="146441" cy="292882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007" y="3548067"/>
            <a:ext cx="187627" cy="302034"/>
          </a:xfrm>
          <a:prstGeom prst="rect">
            <a:avLst/>
          </a:prstGeom>
        </p:spPr>
      </p:pic>
      <p:sp>
        <p:nvSpPr>
          <p:cNvPr id="137" name="Rectangle 136"/>
          <p:cNvSpPr/>
          <p:nvPr/>
        </p:nvSpPr>
        <p:spPr>
          <a:xfrm>
            <a:off x="6522013" y="351133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38" name="Picture 1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942" y="1285707"/>
            <a:ext cx="178475" cy="283729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591" y="1285562"/>
            <a:ext cx="146441" cy="292882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549" y="5411189"/>
            <a:ext cx="178475" cy="283729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082" y="5311722"/>
            <a:ext cx="196780" cy="306610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3118925" y="2206345"/>
            <a:ext cx="2362378" cy="3055166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en-US" sz="1350" dirty="0"/>
          </a:p>
        </p:txBody>
      </p:sp>
    </p:spTree>
    <p:extLst>
      <p:ext uri="{BB962C8B-B14F-4D97-AF65-F5344CB8AC3E}">
        <p14:creationId xmlns:p14="http://schemas.microsoft.com/office/powerpoint/2010/main" val="163366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9" grpId="0"/>
      <p:bldP spid="12" grpId="0"/>
      <p:bldP spid="14" grpId="0"/>
      <p:bldP spid="15" grpId="0"/>
      <p:bldP spid="3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7" grpId="0"/>
      <p:bldP spid="8" grpId="0" animBg="1"/>
    </p:bld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Box 95"/>
          <p:cNvSpPr txBox="1"/>
          <p:nvPr/>
        </p:nvSpPr>
        <p:spPr>
          <a:xfrm>
            <a:off x="2505279" y="1258603"/>
            <a:ext cx="2785186" cy="33855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600" b="1" dirty="0"/>
              <a:t>Initial committee C</a:t>
            </a:r>
            <a:r>
              <a:rPr lang="pl-PL" sz="1600" b="1" baseline="-25000" dirty="0"/>
              <a:t>1</a:t>
            </a:r>
            <a:r>
              <a:rPr lang="en-US" sz="1600" b="1" dirty="0"/>
              <a:t> = </a:t>
            </a:r>
            <a:r>
              <a:rPr lang="pl-PL" sz="1600" b="1" dirty="0"/>
              <a:t>{     </a:t>
            </a:r>
            <a:r>
              <a:rPr lang="en-US" sz="1600" b="1" dirty="0"/>
              <a:t>, </a:t>
            </a:r>
            <a:r>
              <a:rPr lang="pl-PL" sz="1600" b="1" dirty="0"/>
              <a:t>    </a:t>
            </a:r>
            <a:r>
              <a:rPr lang="en-US" sz="1600" b="1" dirty="0"/>
              <a:t>}</a:t>
            </a:r>
            <a:endParaRPr lang="he-IL" sz="16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Clustering Heuristic for </a:t>
            </a:r>
            <a:r>
              <a:rPr lang="en-US" dirty="0" err="1"/>
              <a:t>Borda</a:t>
            </a:r>
            <a:r>
              <a:rPr lang="en-US" dirty="0"/>
              <a:t>-CC</a:t>
            </a:r>
            <a:endParaRPr lang="he-IL" dirty="0"/>
          </a:p>
        </p:txBody>
      </p:sp>
      <p:sp>
        <p:nvSpPr>
          <p:cNvPr id="8" name="Oval 7"/>
          <p:cNvSpPr/>
          <p:nvPr/>
        </p:nvSpPr>
        <p:spPr>
          <a:xfrm>
            <a:off x="3118925" y="2206345"/>
            <a:ext cx="2362378" cy="305516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en-US" sz="1350" dirty="0"/>
          </a:p>
        </p:txBody>
      </p:sp>
      <p:sp>
        <p:nvSpPr>
          <p:cNvPr id="10" name="Oval 9"/>
          <p:cNvSpPr/>
          <p:nvPr/>
        </p:nvSpPr>
        <p:spPr>
          <a:xfrm>
            <a:off x="6019688" y="2206345"/>
            <a:ext cx="2362378" cy="302115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/>
            <a:endParaRPr lang="he-IL" sz="1350" dirty="0"/>
          </a:p>
        </p:txBody>
      </p:sp>
      <p:sp>
        <p:nvSpPr>
          <p:cNvPr id="9" name="TextBox 8"/>
          <p:cNvSpPr txBox="1"/>
          <p:nvPr/>
        </p:nvSpPr>
        <p:spPr>
          <a:xfrm>
            <a:off x="4023298" y="1760520"/>
            <a:ext cx="599844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a</a:t>
            </a:r>
            <a:endParaRPr lang="he-IL" sz="1350" dirty="0"/>
          </a:p>
        </p:txBody>
      </p:sp>
      <p:sp>
        <p:nvSpPr>
          <p:cNvPr id="12" name="TextBox 11"/>
          <p:cNvSpPr txBox="1"/>
          <p:nvPr/>
        </p:nvSpPr>
        <p:spPr>
          <a:xfrm>
            <a:off x="6943501" y="1753027"/>
            <a:ext cx="607859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b</a:t>
            </a:r>
            <a:endParaRPr lang="he-IL" sz="1350" dirty="0"/>
          </a:p>
        </p:txBody>
      </p:sp>
      <p:sp>
        <p:nvSpPr>
          <p:cNvPr id="14" name="TextBox 13"/>
          <p:cNvSpPr txBox="1"/>
          <p:nvPr/>
        </p:nvSpPr>
        <p:spPr>
          <a:xfrm>
            <a:off x="3411812" y="5283802"/>
            <a:ext cx="1907445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c</a:t>
            </a:r>
            <a:endParaRPr lang="he-IL" sz="2100" dirty="0"/>
          </a:p>
        </p:txBody>
      </p:sp>
      <p:sp>
        <p:nvSpPr>
          <p:cNvPr id="15" name="TextBox 14"/>
          <p:cNvSpPr txBox="1"/>
          <p:nvPr/>
        </p:nvSpPr>
        <p:spPr>
          <a:xfrm>
            <a:off x="6322397" y="5290245"/>
            <a:ext cx="1921873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a</a:t>
            </a:r>
            <a:endParaRPr lang="he-IL" sz="2100" dirty="0"/>
          </a:p>
        </p:txBody>
      </p:sp>
      <p:sp>
        <p:nvSpPr>
          <p:cNvPr id="3" name="TextBox 2"/>
          <p:cNvSpPr txBox="1"/>
          <p:nvPr/>
        </p:nvSpPr>
        <p:spPr>
          <a:xfrm>
            <a:off x="5015216" y="5002570"/>
            <a:ext cx="1701043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Total satisfaction: 21  </a:t>
            </a:r>
            <a:endParaRPr lang="he-IL" sz="1350" dirty="0"/>
          </a:p>
        </p:txBody>
      </p:sp>
      <p:pic>
        <p:nvPicPr>
          <p:cNvPr id="110" name="Picture 10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096" y="3125910"/>
            <a:ext cx="196780" cy="30661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186" y="3125910"/>
            <a:ext cx="187627" cy="302034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709" y="3137593"/>
            <a:ext cx="146441" cy="292882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269" y="3146746"/>
            <a:ext cx="178475" cy="283729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808" y="3479641"/>
            <a:ext cx="196780" cy="306610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898" y="3479641"/>
            <a:ext cx="187627" cy="302034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421" y="3491324"/>
            <a:ext cx="146441" cy="292882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981" y="3500477"/>
            <a:ext cx="178475" cy="283729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358" y="3858267"/>
            <a:ext cx="196780" cy="306610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448" y="3858267"/>
            <a:ext cx="187627" cy="302034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971" y="3869950"/>
            <a:ext cx="146441" cy="292882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531" y="3879103"/>
            <a:ext cx="178475" cy="283729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254" y="4193331"/>
            <a:ext cx="196780" cy="306610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344" y="4193331"/>
            <a:ext cx="187627" cy="302034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867" y="4205014"/>
            <a:ext cx="146441" cy="292882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427" y="4259998"/>
            <a:ext cx="178475" cy="283729"/>
          </a:xfrm>
          <a:prstGeom prst="rect">
            <a:avLst/>
          </a:prstGeom>
        </p:spPr>
      </p:pic>
      <p:sp>
        <p:nvSpPr>
          <p:cNvPr id="129" name="Rectangle 128"/>
          <p:cNvSpPr/>
          <p:nvPr/>
        </p:nvSpPr>
        <p:spPr>
          <a:xfrm>
            <a:off x="3578244" y="3121992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0" name="Rectangle 129"/>
          <p:cNvSpPr/>
          <p:nvPr/>
        </p:nvSpPr>
        <p:spPr>
          <a:xfrm>
            <a:off x="3589724" y="340016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1" name="Rectangle 130"/>
          <p:cNvSpPr/>
          <p:nvPr/>
        </p:nvSpPr>
        <p:spPr>
          <a:xfrm>
            <a:off x="3587254" y="3742409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2" name="Rectangle 131"/>
          <p:cNvSpPr/>
          <p:nvPr/>
        </p:nvSpPr>
        <p:spPr>
          <a:xfrm>
            <a:off x="3603543" y="4110813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65" name="Picture 1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059" y="3151780"/>
            <a:ext cx="146441" cy="292882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619" y="3160933"/>
            <a:ext cx="178475" cy="283729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213" y="3149566"/>
            <a:ext cx="196780" cy="306610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303" y="3149566"/>
            <a:ext cx="187627" cy="302034"/>
          </a:xfrm>
          <a:prstGeom prst="rect">
            <a:avLst/>
          </a:prstGeom>
        </p:spPr>
      </p:pic>
      <p:pic>
        <p:nvPicPr>
          <p:cNvPr id="169" name="Picture 1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614" y="3552846"/>
            <a:ext cx="146441" cy="292882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174" y="3561999"/>
            <a:ext cx="178475" cy="283729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768" y="3550632"/>
            <a:ext cx="196780" cy="306610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858" y="3550632"/>
            <a:ext cx="187627" cy="302034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061" y="3951698"/>
            <a:ext cx="146441" cy="292882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621" y="3960851"/>
            <a:ext cx="178475" cy="283729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215" y="3949484"/>
            <a:ext cx="196780" cy="306610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305" y="3949484"/>
            <a:ext cx="187627" cy="302034"/>
          </a:xfrm>
          <a:prstGeom prst="rect">
            <a:avLst/>
          </a:prstGeom>
        </p:spPr>
      </p:pic>
      <p:sp>
        <p:nvSpPr>
          <p:cNvPr id="177" name="Rectangle 176"/>
          <p:cNvSpPr/>
          <p:nvPr/>
        </p:nvSpPr>
        <p:spPr>
          <a:xfrm>
            <a:off x="6429632" y="310385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78" name="Rectangle 177"/>
          <p:cNvSpPr/>
          <p:nvPr/>
        </p:nvSpPr>
        <p:spPr>
          <a:xfrm>
            <a:off x="6462790" y="3502426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79" name="Rectangle 178"/>
          <p:cNvSpPr/>
          <p:nvPr/>
        </p:nvSpPr>
        <p:spPr>
          <a:xfrm>
            <a:off x="6471125" y="3888006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80" name="Picture 1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716" y="4322259"/>
            <a:ext cx="178475" cy="283729"/>
          </a:xfrm>
          <a:prstGeom prst="rect">
            <a:avLst/>
          </a:prstGeom>
        </p:spPr>
      </p:pic>
      <p:pic>
        <p:nvPicPr>
          <p:cNvPr id="181" name="Picture 18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316" y="4295188"/>
            <a:ext cx="196780" cy="306610"/>
          </a:xfrm>
          <a:prstGeom prst="rect">
            <a:avLst/>
          </a:prstGeom>
        </p:spPr>
      </p:pic>
      <p:pic>
        <p:nvPicPr>
          <p:cNvPr id="182" name="Picture 1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5519" y="4308916"/>
            <a:ext cx="146441" cy="292882"/>
          </a:xfrm>
          <a:prstGeom prst="rect">
            <a:avLst/>
          </a:prstGeom>
        </p:spPr>
      </p:pic>
      <p:pic>
        <p:nvPicPr>
          <p:cNvPr id="183" name="Picture 18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119" y="4316193"/>
            <a:ext cx="187627" cy="302034"/>
          </a:xfrm>
          <a:prstGeom prst="rect">
            <a:avLst/>
          </a:prstGeom>
        </p:spPr>
      </p:pic>
      <p:sp>
        <p:nvSpPr>
          <p:cNvPr id="184" name="Rectangle 183"/>
          <p:cNvSpPr/>
          <p:nvPr/>
        </p:nvSpPr>
        <p:spPr>
          <a:xfrm>
            <a:off x="6471125" y="4279457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86" name="Picture 18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090" y="1283101"/>
            <a:ext cx="196780" cy="306610"/>
          </a:xfrm>
          <a:prstGeom prst="rect">
            <a:avLst/>
          </a:prstGeom>
        </p:spPr>
      </p:pic>
      <p:pic>
        <p:nvPicPr>
          <p:cNvPr id="187" name="Picture 18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666" y="1286015"/>
            <a:ext cx="178475" cy="283729"/>
          </a:xfrm>
          <a:prstGeom prst="rect">
            <a:avLst/>
          </a:prstGeom>
        </p:spPr>
      </p:pic>
      <p:pic>
        <p:nvPicPr>
          <p:cNvPr id="189" name="Picture 18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026" y="5363996"/>
            <a:ext cx="196780" cy="306610"/>
          </a:xfrm>
          <a:prstGeom prst="rect">
            <a:avLst/>
          </a:prstGeom>
        </p:spPr>
      </p:pic>
      <p:pic>
        <p:nvPicPr>
          <p:cNvPr id="190" name="Picture 18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410" y="5408933"/>
            <a:ext cx="146441" cy="292882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00" y="2223564"/>
            <a:ext cx="206622" cy="413244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388" y="2232717"/>
            <a:ext cx="251821" cy="400330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981" y="2221349"/>
            <a:ext cx="277649" cy="432615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72" y="2221350"/>
            <a:ext cx="264734" cy="426158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00" y="2624630"/>
            <a:ext cx="206622" cy="413244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43" y="2633783"/>
            <a:ext cx="251821" cy="40033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536" y="2622415"/>
            <a:ext cx="277649" cy="432615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627" y="2622416"/>
            <a:ext cx="264734" cy="426158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00" y="3023482"/>
            <a:ext cx="206622" cy="413244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390" y="3032635"/>
            <a:ext cx="251821" cy="400330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983" y="3021267"/>
            <a:ext cx="277649" cy="432615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4" y="3021268"/>
            <a:ext cx="264734" cy="426158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3498687"/>
            <a:ext cx="277649" cy="432615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701" y="3498688"/>
            <a:ext cx="264734" cy="426158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224" y="3510371"/>
            <a:ext cx="206622" cy="413244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784" y="3519524"/>
            <a:ext cx="251821" cy="400330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3852418"/>
            <a:ext cx="277649" cy="432615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413" y="3852419"/>
            <a:ext cx="264734" cy="426158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936" y="3864102"/>
            <a:ext cx="206622" cy="413244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496" y="3873255"/>
            <a:ext cx="251821" cy="400330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4231044"/>
            <a:ext cx="277649" cy="432615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963" y="4231045"/>
            <a:ext cx="264734" cy="426158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86" y="4242728"/>
            <a:ext cx="206622" cy="413244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046" y="4251881"/>
            <a:ext cx="251821" cy="400330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4611939"/>
            <a:ext cx="277649" cy="432615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859" y="4611940"/>
            <a:ext cx="264734" cy="426158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382" y="4623623"/>
            <a:ext cx="206622" cy="413244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942" y="4632776"/>
            <a:ext cx="251821" cy="400330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4992835"/>
            <a:ext cx="251821" cy="400330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281" y="4965763"/>
            <a:ext cx="277649" cy="432615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85" y="4979492"/>
            <a:ext cx="206622" cy="413244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085" y="4986769"/>
            <a:ext cx="264734" cy="426158"/>
          </a:xfrm>
          <a:prstGeom prst="rect">
            <a:avLst/>
          </a:prstGeom>
        </p:spPr>
      </p:pic>
      <p:sp>
        <p:nvSpPr>
          <p:cNvPr id="149" name="Rectangle 148"/>
          <p:cNvSpPr/>
          <p:nvPr/>
        </p:nvSpPr>
        <p:spPr>
          <a:xfrm>
            <a:off x="522000" y="2175635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0" name="Rectangle 149"/>
          <p:cNvSpPr/>
          <p:nvPr/>
        </p:nvSpPr>
        <p:spPr>
          <a:xfrm>
            <a:off x="522000" y="257421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1" name="Rectangle 150"/>
          <p:cNvSpPr/>
          <p:nvPr/>
        </p:nvSpPr>
        <p:spPr>
          <a:xfrm>
            <a:off x="522000" y="295979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2" name="Rectangle 151"/>
          <p:cNvSpPr/>
          <p:nvPr/>
        </p:nvSpPr>
        <p:spPr>
          <a:xfrm>
            <a:off x="479710" y="349477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3" name="Rectangle 152"/>
          <p:cNvSpPr/>
          <p:nvPr/>
        </p:nvSpPr>
        <p:spPr>
          <a:xfrm>
            <a:off x="479710" y="381877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4" name="Rectangle 153"/>
          <p:cNvSpPr/>
          <p:nvPr/>
        </p:nvSpPr>
        <p:spPr>
          <a:xfrm>
            <a:off x="479710" y="4161018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5" name="Rectangle 154"/>
          <p:cNvSpPr/>
          <p:nvPr/>
        </p:nvSpPr>
        <p:spPr>
          <a:xfrm>
            <a:off x="479710" y="4529422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6" name="Rectangle 155"/>
          <p:cNvSpPr/>
          <p:nvPr/>
        </p:nvSpPr>
        <p:spPr>
          <a:xfrm>
            <a:off x="479710" y="4950033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7" name="TextBox 156"/>
          <p:cNvSpPr txBox="1"/>
          <p:nvPr/>
        </p:nvSpPr>
        <p:spPr>
          <a:xfrm>
            <a:off x="180975" y="5861675"/>
            <a:ext cx="878205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dirty="0"/>
              <a:t>[FSST16] </a:t>
            </a:r>
            <a:r>
              <a:rPr lang="en-US" dirty="0"/>
              <a:t>P. </a:t>
            </a:r>
            <a:r>
              <a:rPr lang="en-US" dirty="0" err="1"/>
              <a:t>Faliszewski</a:t>
            </a:r>
            <a:r>
              <a:rPr lang="en-US" dirty="0"/>
              <a:t>, A. </a:t>
            </a:r>
            <a:r>
              <a:rPr lang="en-US" dirty="0" err="1"/>
              <a:t>Slinko</a:t>
            </a:r>
            <a:r>
              <a:rPr lang="en-US" dirty="0"/>
              <a:t>, K. Stahl, N. </a:t>
            </a:r>
            <a:r>
              <a:rPr lang="en-US" dirty="0" err="1"/>
              <a:t>Talmon</a:t>
            </a:r>
            <a:r>
              <a:rPr lang="en-US" dirty="0"/>
              <a:t>:</a:t>
            </a:r>
            <a:r>
              <a:rPr lang="pl-PL" dirty="0"/>
              <a:t> </a:t>
            </a:r>
            <a:r>
              <a:rPr lang="en-US" dirty="0"/>
              <a:t>Achieving Fully Proportional Representation by Clustering Voters</a:t>
            </a:r>
            <a:r>
              <a:rPr lang="pl-PL" dirty="0"/>
              <a:t>, </a:t>
            </a:r>
            <a:r>
              <a:rPr lang="en-US" dirty="0"/>
              <a:t>AAMAS </a:t>
            </a:r>
            <a:r>
              <a:rPr lang="pl-PL" dirty="0"/>
              <a:t>20</a:t>
            </a:r>
            <a:r>
              <a:rPr lang="en-US" dirty="0"/>
              <a:t>16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941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" grpId="0"/>
    </p:bld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/>
          <p:cNvSpPr txBox="1"/>
          <p:nvPr/>
        </p:nvSpPr>
        <p:spPr>
          <a:xfrm>
            <a:off x="2505279" y="1258603"/>
            <a:ext cx="2785186" cy="33855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600" b="1" dirty="0"/>
              <a:t>Initial committee C</a:t>
            </a:r>
            <a:r>
              <a:rPr lang="pl-PL" sz="1600" b="1" baseline="-25000" dirty="0"/>
              <a:t>2</a:t>
            </a:r>
            <a:r>
              <a:rPr lang="en-US" sz="1600" b="1" dirty="0"/>
              <a:t> = </a:t>
            </a:r>
            <a:r>
              <a:rPr lang="pl-PL" sz="1600" b="1" dirty="0"/>
              <a:t>{     </a:t>
            </a:r>
            <a:r>
              <a:rPr lang="en-US" sz="1600" b="1" dirty="0"/>
              <a:t>, </a:t>
            </a:r>
            <a:r>
              <a:rPr lang="pl-PL" sz="1600" b="1" dirty="0"/>
              <a:t>    </a:t>
            </a:r>
            <a:r>
              <a:rPr lang="en-US" sz="1600" b="1" dirty="0"/>
              <a:t>}</a:t>
            </a:r>
            <a:endParaRPr lang="he-IL" sz="16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Clustering Heuristic for </a:t>
            </a:r>
            <a:r>
              <a:rPr lang="en-US" dirty="0" err="1"/>
              <a:t>Borda</a:t>
            </a:r>
            <a:r>
              <a:rPr lang="en-US" dirty="0"/>
              <a:t>-CC</a:t>
            </a:r>
            <a:endParaRPr lang="he-IL" dirty="0"/>
          </a:p>
        </p:txBody>
      </p:sp>
      <p:sp>
        <p:nvSpPr>
          <p:cNvPr id="8" name="Oval 7"/>
          <p:cNvSpPr/>
          <p:nvPr/>
        </p:nvSpPr>
        <p:spPr>
          <a:xfrm>
            <a:off x="3118925" y="2206345"/>
            <a:ext cx="2362378" cy="305516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en-US" sz="1350" dirty="0"/>
          </a:p>
        </p:txBody>
      </p:sp>
      <p:sp>
        <p:nvSpPr>
          <p:cNvPr id="10" name="Oval 9"/>
          <p:cNvSpPr/>
          <p:nvPr/>
        </p:nvSpPr>
        <p:spPr>
          <a:xfrm>
            <a:off x="6019688" y="2206345"/>
            <a:ext cx="2362378" cy="302115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/>
            <a:endParaRPr lang="he-IL" sz="1350" dirty="0"/>
          </a:p>
        </p:txBody>
      </p:sp>
      <p:sp>
        <p:nvSpPr>
          <p:cNvPr id="9" name="TextBox 8"/>
          <p:cNvSpPr txBox="1"/>
          <p:nvPr/>
        </p:nvSpPr>
        <p:spPr>
          <a:xfrm>
            <a:off x="4023298" y="1760520"/>
            <a:ext cx="599844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a</a:t>
            </a:r>
            <a:endParaRPr lang="he-IL" sz="1350" dirty="0"/>
          </a:p>
        </p:txBody>
      </p:sp>
      <p:sp>
        <p:nvSpPr>
          <p:cNvPr id="12" name="TextBox 11"/>
          <p:cNvSpPr txBox="1"/>
          <p:nvPr/>
        </p:nvSpPr>
        <p:spPr>
          <a:xfrm>
            <a:off x="6943501" y="1753027"/>
            <a:ext cx="607859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b</a:t>
            </a:r>
            <a:endParaRPr lang="he-IL" sz="1350" dirty="0"/>
          </a:p>
        </p:txBody>
      </p:sp>
      <p:sp>
        <p:nvSpPr>
          <p:cNvPr id="14" name="TextBox 13"/>
          <p:cNvSpPr txBox="1"/>
          <p:nvPr/>
        </p:nvSpPr>
        <p:spPr>
          <a:xfrm>
            <a:off x="3411812" y="5283802"/>
            <a:ext cx="1907445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c</a:t>
            </a:r>
            <a:endParaRPr lang="he-IL" sz="2100" dirty="0"/>
          </a:p>
        </p:txBody>
      </p:sp>
      <p:sp>
        <p:nvSpPr>
          <p:cNvPr id="15" name="TextBox 14"/>
          <p:cNvSpPr txBox="1"/>
          <p:nvPr/>
        </p:nvSpPr>
        <p:spPr>
          <a:xfrm>
            <a:off x="6322397" y="5290245"/>
            <a:ext cx="1921873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a</a:t>
            </a:r>
            <a:endParaRPr lang="he-IL" sz="2100" dirty="0"/>
          </a:p>
        </p:txBody>
      </p:sp>
      <p:sp>
        <p:nvSpPr>
          <p:cNvPr id="3" name="TextBox 2"/>
          <p:cNvSpPr txBox="1"/>
          <p:nvPr/>
        </p:nvSpPr>
        <p:spPr>
          <a:xfrm>
            <a:off x="5015216" y="5002570"/>
            <a:ext cx="1701043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Total satisfaction: 2</a:t>
            </a:r>
            <a:r>
              <a:rPr lang="pl-PL" sz="1350" dirty="0"/>
              <a:t>3</a:t>
            </a:r>
            <a:r>
              <a:rPr lang="en-US" sz="1350" dirty="0"/>
              <a:t>  </a:t>
            </a:r>
            <a:endParaRPr lang="he-IL" sz="1350" dirty="0"/>
          </a:p>
        </p:txBody>
      </p:sp>
      <p:pic>
        <p:nvPicPr>
          <p:cNvPr id="110" name="Picture 10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096" y="2801170"/>
            <a:ext cx="196780" cy="30661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186" y="2801170"/>
            <a:ext cx="187627" cy="302034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709" y="2812853"/>
            <a:ext cx="146441" cy="292882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269" y="2822006"/>
            <a:ext cx="178475" cy="283729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808" y="3154901"/>
            <a:ext cx="196780" cy="306610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898" y="3154901"/>
            <a:ext cx="187627" cy="302034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421" y="3166584"/>
            <a:ext cx="146441" cy="292882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981" y="3175737"/>
            <a:ext cx="178475" cy="283729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358" y="3533527"/>
            <a:ext cx="196780" cy="306610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448" y="3533527"/>
            <a:ext cx="187627" cy="302034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971" y="3545210"/>
            <a:ext cx="146441" cy="292882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531" y="3554363"/>
            <a:ext cx="178475" cy="283729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254" y="3868591"/>
            <a:ext cx="196780" cy="306610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344" y="3868591"/>
            <a:ext cx="187627" cy="302034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867" y="3880274"/>
            <a:ext cx="146441" cy="292882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427" y="3935258"/>
            <a:ext cx="178475" cy="283729"/>
          </a:xfrm>
          <a:prstGeom prst="rect">
            <a:avLst/>
          </a:prstGeom>
        </p:spPr>
      </p:pic>
      <p:sp>
        <p:nvSpPr>
          <p:cNvPr id="129" name="Rectangle 128"/>
          <p:cNvSpPr/>
          <p:nvPr/>
        </p:nvSpPr>
        <p:spPr>
          <a:xfrm>
            <a:off x="3578244" y="2797252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0" name="Rectangle 129"/>
          <p:cNvSpPr/>
          <p:nvPr/>
        </p:nvSpPr>
        <p:spPr>
          <a:xfrm>
            <a:off x="3589724" y="307542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1" name="Rectangle 130"/>
          <p:cNvSpPr/>
          <p:nvPr/>
        </p:nvSpPr>
        <p:spPr>
          <a:xfrm>
            <a:off x="3587254" y="3417669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2" name="Rectangle 131"/>
          <p:cNvSpPr/>
          <p:nvPr/>
        </p:nvSpPr>
        <p:spPr>
          <a:xfrm>
            <a:off x="3603543" y="3786073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65" name="Picture 1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059" y="3151780"/>
            <a:ext cx="146441" cy="292882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619" y="3160933"/>
            <a:ext cx="178475" cy="283729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213" y="3149566"/>
            <a:ext cx="196780" cy="306610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303" y="3149566"/>
            <a:ext cx="187627" cy="302034"/>
          </a:xfrm>
          <a:prstGeom prst="rect">
            <a:avLst/>
          </a:prstGeom>
        </p:spPr>
      </p:pic>
      <p:pic>
        <p:nvPicPr>
          <p:cNvPr id="169" name="Picture 1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614" y="3552846"/>
            <a:ext cx="146441" cy="292882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174" y="3561999"/>
            <a:ext cx="178475" cy="283729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768" y="3550632"/>
            <a:ext cx="196780" cy="306610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858" y="3550632"/>
            <a:ext cx="187627" cy="302034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061" y="3951698"/>
            <a:ext cx="146441" cy="292882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621" y="3960851"/>
            <a:ext cx="178475" cy="283729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215" y="3949484"/>
            <a:ext cx="196780" cy="306610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305" y="3949484"/>
            <a:ext cx="187627" cy="302034"/>
          </a:xfrm>
          <a:prstGeom prst="rect">
            <a:avLst/>
          </a:prstGeom>
        </p:spPr>
      </p:pic>
      <p:sp>
        <p:nvSpPr>
          <p:cNvPr id="177" name="Rectangle 176"/>
          <p:cNvSpPr/>
          <p:nvPr/>
        </p:nvSpPr>
        <p:spPr>
          <a:xfrm>
            <a:off x="6429632" y="310385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78" name="Rectangle 177"/>
          <p:cNvSpPr/>
          <p:nvPr/>
        </p:nvSpPr>
        <p:spPr>
          <a:xfrm>
            <a:off x="6462790" y="3502426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79" name="Rectangle 178"/>
          <p:cNvSpPr/>
          <p:nvPr/>
        </p:nvSpPr>
        <p:spPr>
          <a:xfrm>
            <a:off x="6471125" y="3888006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80" name="Picture 1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776" y="4297393"/>
            <a:ext cx="178475" cy="283729"/>
          </a:xfrm>
          <a:prstGeom prst="rect">
            <a:avLst/>
          </a:prstGeom>
        </p:spPr>
      </p:pic>
      <p:pic>
        <p:nvPicPr>
          <p:cNvPr id="181" name="Picture 18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376" y="4270322"/>
            <a:ext cx="196780" cy="306610"/>
          </a:xfrm>
          <a:prstGeom prst="rect">
            <a:avLst/>
          </a:prstGeom>
        </p:spPr>
      </p:pic>
      <p:pic>
        <p:nvPicPr>
          <p:cNvPr id="182" name="Picture 1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579" y="4284050"/>
            <a:ext cx="146441" cy="292882"/>
          </a:xfrm>
          <a:prstGeom prst="rect">
            <a:avLst/>
          </a:prstGeom>
        </p:spPr>
      </p:pic>
      <p:pic>
        <p:nvPicPr>
          <p:cNvPr id="183" name="Picture 18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79" y="4291327"/>
            <a:ext cx="187627" cy="302034"/>
          </a:xfrm>
          <a:prstGeom prst="rect">
            <a:avLst/>
          </a:prstGeom>
        </p:spPr>
      </p:pic>
      <p:sp>
        <p:nvSpPr>
          <p:cNvPr id="184" name="Rectangle 183"/>
          <p:cNvSpPr/>
          <p:nvPr/>
        </p:nvSpPr>
        <p:spPr>
          <a:xfrm>
            <a:off x="3574185" y="425459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806" y="1270623"/>
            <a:ext cx="196780" cy="30661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461" y="1275663"/>
            <a:ext cx="146441" cy="292882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329" y="5383383"/>
            <a:ext cx="146441" cy="29288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61" y="5383383"/>
            <a:ext cx="196780" cy="306610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00" y="2223564"/>
            <a:ext cx="206622" cy="413244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388" y="2232717"/>
            <a:ext cx="251821" cy="40033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981" y="2221349"/>
            <a:ext cx="277649" cy="432615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72" y="2221350"/>
            <a:ext cx="264734" cy="426158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00" y="2624630"/>
            <a:ext cx="206622" cy="413244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43" y="2633783"/>
            <a:ext cx="251821" cy="400330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536" y="2622415"/>
            <a:ext cx="277649" cy="432615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627" y="2622416"/>
            <a:ext cx="264734" cy="426158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00" y="3023482"/>
            <a:ext cx="206622" cy="413244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390" y="3032635"/>
            <a:ext cx="251821" cy="400330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983" y="3021267"/>
            <a:ext cx="277649" cy="432615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4" y="3021268"/>
            <a:ext cx="264734" cy="426158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3498687"/>
            <a:ext cx="277649" cy="432615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701" y="3498688"/>
            <a:ext cx="264734" cy="426158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224" y="3510371"/>
            <a:ext cx="206622" cy="413244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784" y="3519524"/>
            <a:ext cx="251821" cy="400330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3852418"/>
            <a:ext cx="277649" cy="432615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413" y="3852419"/>
            <a:ext cx="264734" cy="426158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936" y="3864102"/>
            <a:ext cx="206622" cy="413244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496" y="3873255"/>
            <a:ext cx="251821" cy="400330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4231044"/>
            <a:ext cx="277649" cy="432615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963" y="4231045"/>
            <a:ext cx="264734" cy="426158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86" y="4242728"/>
            <a:ext cx="206622" cy="413244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046" y="4251881"/>
            <a:ext cx="251821" cy="400330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4611939"/>
            <a:ext cx="277649" cy="432615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859" y="4611940"/>
            <a:ext cx="264734" cy="426158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382" y="4623623"/>
            <a:ext cx="206622" cy="413244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942" y="4632776"/>
            <a:ext cx="251821" cy="400330"/>
          </a:xfrm>
          <a:prstGeom prst="rect">
            <a:avLst/>
          </a:prstGeom>
        </p:spPr>
      </p:pic>
      <p:pic>
        <p:nvPicPr>
          <p:cNvPr id="149" name="Picture 1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10" y="4992835"/>
            <a:ext cx="251821" cy="400330"/>
          </a:xfrm>
          <a:prstGeom prst="rect">
            <a:avLst/>
          </a:prstGeom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281" y="4965763"/>
            <a:ext cx="277649" cy="432615"/>
          </a:xfrm>
          <a:prstGeom prst="rect">
            <a:avLst/>
          </a:prstGeom>
        </p:spPr>
      </p:pic>
      <p:pic>
        <p:nvPicPr>
          <p:cNvPr id="151" name="Picture 1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85" y="4979492"/>
            <a:ext cx="206622" cy="413244"/>
          </a:xfrm>
          <a:prstGeom prst="rect">
            <a:avLst/>
          </a:prstGeom>
        </p:spPr>
      </p:pic>
      <p:pic>
        <p:nvPicPr>
          <p:cNvPr id="152" name="Picture 1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085" y="4986769"/>
            <a:ext cx="264734" cy="426158"/>
          </a:xfrm>
          <a:prstGeom prst="rect">
            <a:avLst/>
          </a:prstGeom>
        </p:spPr>
      </p:pic>
      <p:sp>
        <p:nvSpPr>
          <p:cNvPr id="153" name="Rectangle 152"/>
          <p:cNvSpPr/>
          <p:nvPr/>
        </p:nvSpPr>
        <p:spPr>
          <a:xfrm>
            <a:off x="522000" y="2175635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4" name="Rectangle 153"/>
          <p:cNvSpPr/>
          <p:nvPr/>
        </p:nvSpPr>
        <p:spPr>
          <a:xfrm>
            <a:off x="522000" y="257421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5" name="Rectangle 154"/>
          <p:cNvSpPr/>
          <p:nvPr/>
        </p:nvSpPr>
        <p:spPr>
          <a:xfrm>
            <a:off x="522000" y="295979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6" name="Rectangle 155"/>
          <p:cNvSpPr/>
          <p:nvPr/>
        </p:nvSpPr>
        <p:spPr>
          <a:xfrm>
            <a:off x="479710" y="349477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7" name="Rectangle 156"/>
          <p:cNvSpPr/>
          <p:nvPr/>
        </p:nvSpPr>
        <p:spPr>
          <a:xfrm>
            <a:off x="479710" y="381877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8" name="Rectangle 157"/>
          <p:cNvSpPr/>
          <p:nvPr/>
        </p:nvSpPr>
        <p:spPr>
          <a:xfrm>
            <a:off x="479710" y="4161018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59" name="Rectangle 158"/>
          <p:cNvSpPr/>
          <p:nvPr/>
        </p:nvSpPr>
        <p:spPr>
          <a:xfrm>
            <a:off x="479710" y="4529422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60" name="Rectangle 159"/>
          <p:cNvSpPr/>
          <p:nvPr/>
        </p:nvSpPr>
        <p:spPr>
          <a:xfrm>
            <a:off x="479710" y="4950033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61" name="TextBox 160"/>
          <p:cNvSpPr txBox="1"/>
          <p:nvPr/>
        </p:nvSpPr>
        <p:spPr>
          <a:xfrm>
            <a:off x="180975" y="5861675"/>
            <a:ext cx="878205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dirty="0"/>
              <a:t>[FSST16] </a:t>
            </a:r>
            <a:r>
              <a:rPr lang="en-US" dirty="0"/>
              <a:t>P. </a:t>
            </a:r>
            <a:r>
              <a:rPr lang="en-US" dirty="0" err="1"/>
              <a:t>Faliszewski</a:t>
            </a:r>
            <a:r>
              <a:rPr lang="en-US" dirty="0"/>
              <a:t>, A. </a:t>
            </a:r>
            <a:r>
              <a:rPr lang="en-US" dirty="0" err="1"/>
              <a:t>Slinko</a:t>
            </a:r>
            <a:r>
              <a:rPr lang="en-US" dirty="0"/>
              <a:t>, K. Stahl, N. </a:t>
            </a:r>
            <a:r>
              <a:rPr lang="en-US" dirty="0" err="1"/>
              <a:t>Talmon</a:t>
            </a:r>
            <a:r>
              <a:rPr lang="en-US" dirty="0"/>
              <a:t>:</a:t>
            </a:r>
            <a:r>
              <a:rPr lang="pl-PL" dirty="0"/>
              <a:t> </a:t>
            </a:r>
            <a:r>
              <a:rPr lang="en-US" dirty="0"/>
              <a:t>Achieving Fully Proportional Representation by Clustering Voters</a:t>
            </a:r>
            <a:r>
              <a:rPr lang="pl-PL" dirty="0"/>
              <a:t>, </a:t>
            </a:r>
            <a:r>
              <a:rPr lang="en-US" dirty="0"/>
              <a:t>AAMAS </a:t>
            </a:r>
            <a:r>
              <a:rPr lang="pl-PL" dirty="0"/>
              <a:t>20</a:t>
            </a:r>
            <a:r>
              <a:rPr lang="en-US" dirty="0"/>
              <a:t>16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6829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" grpId="0"/>
    </p:bld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Further Algorithm Engineering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569181" y="1368411"/>
            <a:ext cx="5782480" cy="147732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Initialize with some committee C</a:t>
            </a:r>
          </a:p>
          <a:p>
            <a:pPr algn="l" rtl="0"/>
            <a:r>
              <a:rPr lang="en-US" dirty="0"/>
              <a:t>Repeat:</a:t>
            </a:r>
          </a:p>
          <a:p>
            <a:pPr algn="l" rtl="0"/>
            <a:r>
              <a:rPr lang="en-US" dirty="0"/>
              <a:t>  Compute the assignment of voters to committee members</a:t>
            </a:r>
          </a:p>
          <a:p>
            <a:pPr algn="l" rtl="0"/>
            <a:r>
              <a:rPr lang="en-US" dirty="0"/>
              <a:t>  Compute a Borda winner of each part</a:t>
            </a:r>
          </a:p>
          <a:p>
            <a:pPr algn="l" rtl="0"/>
            <a:r>
              <a:rPr lang="en-US" dirty="0"/>
              <a:t>  </a:t>
            </a:r>
            <a:r>
              <a:rPr lang="en-US" b="1" dirty="0"/>
              <a:t>Add missing members</a:t>
            </a:r>
            <a:endParaRPr lang="he-IL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719651" y="2882828"/>
            <a:ext cx="5800265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dirty="0"/>
              <a:t>Greedy</a:t>
            </a:r>
          </a:p>
          <a:p>
            <a:pPr marL="342900" indent="-342900">
              <a:buFont typeface="+mj-lt"/>
              <a:buAutoNum type="arabicParenR"/>
            </a:pPr>
            <a:r>
              <a:rPr lang="en-US" dirty="0"/>
              <a:t>Uniformly at random</a:t>
            </a:r>
          </a:p>
          <a:p>
            <a:pPr marL="342900" indent="-342900">
              <a:buFont typeface="+mj-lt"/>
              <a:buAutoNum type="arabicParenR"/>
            </a:pPr>
            <a:r>
              <a:rPr lang="en-US" dirty="0"/>
              <a:t>Some greedy candidates and some random candidates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724070" y="4423339"/>
            <a:ext cx="3755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>
                <a:solidFill>
                  <a:srgbClr val="FF0000"/>
                </a:solidFill>
              </a:rPr>
              <a:t>Tip: Keep a pool of partial committees</a:t>
            </a:r>
          </a:p>
        </p:txBody>
      </p:sp>
      <p:cxnSp>
        <p:nvCxnSpPr>
          <p:cNvPr id="32" name="Curved Connector 31"/>
          <p:cNvCxnSpPr/>
          <p:nvPr/>
        </p:nvCxnSpPr>
        <p:spPr>
          <a:xfrm rot="5400000">
            <a:off x="-192096" y="1957302"/>
            <a:ext cx="1176083" cy="346473"/>
          </a:xfrm>
          <a:prstGeom prst="curvedConnector3">
            <a:avLst>
              <a:gd name="adj1" fmla="val -11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urved Connector 42"/>
          <p:cNvCxnSpPr/>
          <p:nvPr/>
        </p:nvCxnSpPr>
        <p:spPr>
          <a:xfrm>
            <a:off x="222710" y="2718580"/>
            <a:ext cx="1396603" cy="667940"/>
          </a:xfrm>
          <a:prstGeom prst="curvedConnector3">
            <a:avLst>
              <a:gd name="adj1" fmla="val 12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urved Connector 46"/>
          <p:cNvCxnSpPr/>
          <p:nvPr/>
        </p:nvCxnSpPr>
        <p:spPr>
          <a:xfrm rot="5400000">
            <a:off x="377871" y="2695844"/>
            <a:ext cx="310232" cy="199073"/>
          </a:xfrm>
          <a:prstGeom prst="curvedConnector3">
            <a:avLst>
              <a:gd name="adj1" fmla="val -8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urved Connector 47"/>
          <p:cNvCxnSpPr/>
          <p:nvPr/>
        </p:nvCxnSpPr>
        <p:spPr>
          <a:xfrm>
            <a:off x="433450" y="2950494"/>
            <a:ext cx="1185863" cy="338317"/>
          </a:xfrm>
          <a:prstGeom prst="curvedConnector3">
            <a:avLst>
              <a:gd name="adj1" fmla="val 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827748" y="5088646"/>
            <a:ext cx="3523913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Usually achieves &gt; 99% satisfaction</a:t>
            </a:r>
            <a:endParaRPr lang="he-IL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80975" y="5861675"/>
            <a:ext cx="878205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dirty="0"/>
              <a:t>[FSST16] </a:t>
            </a:r>
            <a:r>
              <a:rPr lang="en-US" dirty="0"/>
              <a:t>P. </a:t>
            </a:r>
            <a:r>
              <a:rPr lang="en-US" dirty="0" err="1"/>
              <a:t>Faliszewski</a:t>
            </a:r>
            <a:r>
              <a:rPr lang="en-US" dirty="0"/>
              <a:t>, A. </a:t>
            </a:r>
            <a:r>
              <a:rPr lang="en-US" dirty="0" err="1"/>
              <a:t>Slinko</a:t>
            </a:r>
            <a:r>
              <a:rPr lang="en-US" dirty="0"/>
              <a:t>, K. Stahl, N. </a:t>
            </a:r>
            <a:r>
              <a:rPr lang="en-US" dirty="0" err="1"/>
              <a:t>Talmon</a:t>
            </a:r>
            <a:r>
              <a:rPr lang="en-US" dirty="0"/>
              <a:t>:</a:t>
            </a:r>
            <a:r>
              <a:rPr lang="pl-PL" dirty="0"/>
              <a:t> </a:t>
            </a:r>
            <a:r>
              <a:rPr lang="en-US" dirty="0"/>
              <a:t>Achieving Fully Proportional Representation by Clustering Voters</a:t>
            </a:r>
            <a:r>
              <a:rPr lang="pl-PL" dirty="0"/>
              <a:t>, </a:t>
            </a:r>
            <a:r>
              <a:rPr lang="en-US" dirty="0"/>
              <a:t>AAMAS </a:t>
            </a:r>
            <a:r>
              <a:rPr lang="pl-PL" dirty="0"/>
              <a:t>20</a:t>
            </a:r>
            <a:r>
              <a:rPr lang="en-US" dirty="0"/>
              <a:t>16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6841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/>
      <p:bldP spid="15" grpId="0" animBg="1"/>
    </p:bld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Diversity/Coverage Summary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1331733" y="1501888"/>
            <a:ext cx="6540188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3200" dirty="0"/>
              <a:t>many </a:t>
            </a:r>
            <a:r>
              <a:rPr lang="en-US" sz="3200" dirty="0" smtClean="0"/>
              <a:t>applications (business, facilities)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1162809" y="2422905"/>
            <a:ext cx="6878037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3200" dirty="0" smtClean="0"/>
              <a:t>CC seems tailored for diversity/coverage</a:t>
            </a:r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550097" y="3318286"/>
            <a:ext cx="8166531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3200" dirty="0"/>
              <a:t>NP-hard but various ways </a:t>
            </a:r>
            <a:r>
              <a:rPr lang="en-US" sz="3200" dirty="0" smtClean="0"/>
              <a:t>exist to </a:t>
            </a:r>
            <a:r>
              <a:rPr lang="en-US" sz="3200" dirty="0"/>
              <a:t>cope with </a:t>
            </a:r>
            <a:r>
              <a:rPr lang="en-US" sz="3200" dirty="0" smtClean="0"/>
              <a:t>this</a:t>
            </a:r>
            <a:endParaRPr lang="he-IL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652" y="4743507"/>
            <a:ext cx="1869925" cy="18699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057" y="4871124"/>
            <a:ext cx="2095620" cy="15498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47" y="4743507"/>
            <a:ext cx="2034325" cy="193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33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Voting and Facility Location</a:t>
            </a:r>
            <a:endParaRPr lang="he-IL" dirty="0"/>
          </a:p>
        </p:txBody>
      </p:sp>
      <p:sp>
        <p:nvSpPr>
          <p:cNvPr id="4" name="Right Arrow 3"/>
          <p:cNvSpPr/>
          <p:nvPr/>
        </p:nvSpPr>
        <p:spPr>
          <a:xfrm>
            <a:off x="1213420" y="3147491"/>
            <a:ext cx="303383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938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CC and Genetic Algorithms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Quick overview and basic results</a:t>
            </a:r>
            <a:endParaRPr lang="he-IL"/>
          </a:p>
        </p:txBody>
      </p:sp>
      <p:sp>
        <p:nvSpPr>
          <p:cNvPr id="4" name="Right Arrow 3"/>
          <p:cNvSpPr/>
          <p:nvPr/>
        </p:nvSpPr>
        <p:spPr>
          <a:xfrm>
            <a:off x="1213420" y="3147491"/>
            <a:ext cx="303383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807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185862"/>
            <a:ext cx="8229600" cy="45862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Nature of the Committees</a:t>
            </a:r>
          </a:p>
          <a:p>
            <a:pPr marL="0" indent="0" algn="ctr">
              <a:buNone/>
            </a:pPr>
            <a:r>
              <a:rPr lang="pl-PL" sz="6600" dirty="0"/>
              <a:t>(Proportionality)</a:t>
            </a:r>
          </a:p>
        </p:txBody>
      </p:sp>
    </p:spTree>
    <p:extLst>
      <p:ext uri="{BB962C8B-B14F-4D97-AF65-F5344CB8AC3E}">
        <p14:creationId xmlns:p14="http://schemas.microsoft.com/office/powerpoint/2010/main" val="192158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734" y="3328876"/>
            <a:ext cx="959823" cy="102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058" y="1232126"/>
            <a:ext cx="884576" cy="1289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4505"/>
            <a:ext cx="9144000" cy="720080"/>
          </a:xfrm>
        </p:spPr>
        <p:txBody>
          <a:bodyPr/>
          <a:lstStyle/>
          <a:p>
            <a:pPr algn="ctr"/>
            <a:r>
              <a:rPr lang="pl-PL" dirty="0"/>
              <a:t>What Are We After?</a:t>
            </a:r>
          </a:p>
        </p:txBody>
      </p:sp>
      <p:sp>
        <p:nvSpPr>
          <p:cNvPr id="7" name="TextBox 6"/>
          <p:cNvSpPr txBox="1"/>
          <p:nvPr/>
        </p:nvSpPr>
        <p:spPr>
          <a:xfrm rot="3769082">
            <a:off x="2624919" y="1603083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Committee</a:t>
            </a:r>
            <a:br>
              <a:rPr lang="pl-PL" b="1" dirty="0">
                <a:solidFill>
                  <a:srgbClr val="FF0000"/>
                </a:solidFill>
              </a:rPr>
            </a:br>
            <a:r>
              <a:rPr lang="pl-PL" b="1" dirty="0">
                <a:solidFill>
                  <a:srgbClr val="FF0000"/>
                </a:solidFill>
              </a:rPr>
              <a:t>monotonicity</a:t>
            </a:r>
          </a:p>
        </p:txBody>
      </p:sp>
      <p:sp>
        <p:nvSpPr>
          <p:cNvPr id="8" name="TextBox 7"/>
          <p:cNvSpPr txBox="1"/>
          <p:nvPr/>
        </p:nvSpPr>
        <p:spPr>
          <a:xfrm rot="20261312">
            <a:off x="4901045" y="2232741"/>
            <a:ext cx="1003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Gehrlein</a:t>
            </a:r>
            <a:br>
              <a:rPr lang="pl-PL" b="1" dirty="0">
                <a:solidFill>
                  <a:srgbClr val="0070C0"/>
                </a:solidFill>
              </a:rPr>
            </a:br>
            <a:r>
              <a:rPr lang="pl-PL" b="1" dirty="0">
                <a:solidFill>
                  <a:srgbClr val="0070C0"/>
                </a:solidFill>
              </a:rPr>
              <a:t>stability</a:t>
            </a:r>
          </a:p>
        </p:txBody>
      </p:sp>
      <p:sp>
        <p:nvSpPr>
          <p:cNvPr id="9" name="TextBox 8"/>
          <p:cNvSpPr txBox="1"/>
          <p:nvPr/>
        </p:nvSpPr>
        <p:spPr>
          <a:xfrm rot="21165559">
            <a:off x="4204064" y="2103717"/>
            <a:ext cx="935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k-Borda</a:t>
            </a:r>
          </a:p>
        </p:txBody>
      </p:sp>
      <p:sp>
        <p:nvSpPr>
          <p:cNvPr id="10" name="TextBox 9"/>
          <p:cNvSpPr txBox="1"/>
          <p:nvPr/>
        </p:nvSpPr>
        <p:spPr>
          <a:xfrm rot="1389884">
            <a:off x="4210843" y="264998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NED</a:t>
            </a:r>
          </a:p>
        </p:txBody>
      </p:sp>
      <p:sp>
        <p:nvSpPr>
          <p:cNvPr id="11" name="TextBox 10"/>
          <p:cNvSpPr txBox="1"/>
          <p:nvPr/>
        </p:nvSpPr>
        <p:spPr>
          <a:xfrm rot="20630724">
            <a:off x="2582248" y="4196649"/>
            <a:ext cx="2309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F1DFF"/>
                </a:solidFill>
              </a:rPr>
              <a:t>Chamberlin—Courant</a:t>
            </a:r>
          </a:p>
        </p:txBody>
      </p:sp>
      <p:sp>
        <p:nvSpPr>
          <p:cNvPr id="12" name="TextBox 11"/>
          <p:cNvSpPr txBox="1"/>
          <p:nvPr/>
        </p:nvSpPr>
        <p:spPr>
          <a:xfrm rot="5138120">
            <a:off x="5215120" y="4794101"/>
            <a:ext cx="2427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bg2">
                    <a:lumMod val="25000"/>
                  </a:schemeClr>
                </a:solidFill>
              </a:rPr>
              <a:t>justified representation</a:t>
            </a:r>
          </a:p>
        </p:txBody>
      </p:sp>
      <p:sp>
        <p:nvSpPr>
          <p:cNvPr id="13" name="TextBox 12"/>
          <p:cNvSpPr txBox="1"/>
          <p:nvPr/>
        </p:nvSpPr>
        <p:spPr>
          <a:xfrm rot="845464">
            <a:off x="2564800" y="5949321"/>
            <a:ext cx="932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EJR, PJR</a:t>
            </a:r>
          </a:p>
        </p:txBody>
      </p:sp>
      <p:sp>
        <p:nvSpPr>
          <p:cNvPr id="14" name="TextBox 13"/>
          <p:cNvSpPr txBox="1"/>
          <p:nvPr/>
        </p:nvSpPr>
        <p:spPr>
          <a:xfrm rot="21342146">
            <a:off x="3640736" y="6002529"/>
            <a:ext cx="2672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Dummet’s Proportionality</a:t>
            </a:r>
          </a:p>
        </p:txBody>
      </p:sp>
      <p:sp>
        <p:nvSpPr>
          <p:cNvPr id="17" name="TextBox 16"/>
          <p:cNvSpPr txBox="1"/>
          <p:nvPr/>
        </p:nvSpPr>
        <p:spPr>
          <a:xfrm rot="797404">
            <a:off x="5084496" y="4216946"/>
            <a:ext cx="8771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narrow</a:t>
            </a:r>
            <a:br>
              <a:rPr lang="pl-PL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top</a:t>
            </a:r>
          </a:p>
        </p:txBody>
      </p:sp>
      <p:sp>
        <p:nvSpPr>
          <p:cNvPr id="18" name="TextBox 17"/>
          <p:cNvSpPr txBox="1"/>
          <p:nvPr/>
        </p:nvSpPr>
        <p:spPr>
          <a:xfrm rot="21283796">
            <a:off x="3778870" y="4301706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C000"/>
                </a:solidFill>
              </a:rPr>
              <a:t>top-member</a:t>
            </a:r>
            <a:br>
              <a:rPr lang="pl-PL" b="1" dirty="0">
                <a:solidFill>
                  <a:srgbClr val="FFC000"/>
                </a:solidFill>
              </a:rPr>
            </a:br>
            <a:r>
              <a:rPr lang="pl-PL" b="1" dirty="0">
                <a:solidFill>
                  <a:srgbClr val="FFC000"/>
                </a:solidFill>
              </a:rPr>
              <a:t>monotonicity</a:t>
            </a:r>
          </a:p>
        </p:txBody>
      </p:sp>
      <p:sp>
        <p:nvSpPr>
          <p:cNvPr id="19" name="TextBox 18"/>
          <p:cNvSpPr txBox="1"/>
          <p:nvPr/>
        </p:nvSpPr>
        <p:spPr>
          <a:xfrm rot="21118622">
            <a:off x="2621770" y="2603077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7030A0"/>
                </a:solidFill>
              </a:rPr>
              <a:t>non-crossing</a:t>
            </a:r>
            <a:br>
              <a:rPr lang="pl-PL" b="1" dirty="0">
                <a:solidFill>
                  <a:srgbClr val="7030A0"/>
                </a:solidFill>
              </a:rPr>
            </a:br>
            <a:r>
              <a:rPr lang="pl-PL" b="1" dirty="0">
                <a:solidFill>
                  <a:srgbClr val="7030A0"/>
                </a:solidFill>
              </a:rPr>
              <a:t>monotonicity</a:t>
            </a:r>
          </a:p>
        </p:txBody>
      </p:sp>
      <p:sp>
        <p:nvSpPr>
          <p:cNvPr id="20" name="TextBox 19"/>
          <p:cNvSpPr txBox="1"/>
          <p:nvPr/>
        </p:nvSpPr>
        <p:spPr>
          <a:xfrm rot="21333570">
            <a:off x="3378062" y="5781898"/>
            <a:ext cx="556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/>
              <a:t>PAV</a:t>
            </a:r>
          </a:p>
        </p:txBody>
      </p:sp>
      <p:sp>
        <p:nvSpPr>
          <p:cNvPr id="21" name="TextBox 20"/>
          <p:cNvSpPr txBox="1"/>
          <p:nvPr/>
        </p:nvSpPr>
        <p:spPr>
          <a:xfrm rot="835022">
            <a:off x="2827991" y="5134752"/>
            <a:ext cx="541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CC00"/>
                </a:solidFill>
              </a:rPr>
              <a:t>STV</a:t>
            </a:r>
          </a:p>
        </p:txBody>
      </p:sp>
      <p:sp>
        <p:nvSpPr>
          <p:cNvPr id="22" name="TextBox 21"/>
          <p:cNvSpPr txBox="1"/>
          <p:nvPr/>
        </p:nvSpPr>
        <p:spPr>
          <a:xfrm rot="17752764">
            <a:off x="5433988" y="4922588"/>
            <a:ext cx="951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Monroe</a:t>
            </a:r>
          </a:p>
        </p:txBody>
      </p:sp>
      <p:sp>
        <p:nvSpPr>
          <p:cNvPr id="23" name="TextBox 22"/>
          <p:cNvSpPr txBox="1"/>
          <p:nvPr/>
        </p:nvSpPr>
        <p:spPr>
          <a:xfrm rot="912290">
            <a:off x="5596014" y="2911444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00FF"/>
                </a:solidFill>
              </a:rPr>
              <a:t>SNTV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42872" y="1127095"/>
            <a:ext cx="2443165" cy="5201423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Applicatons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Shortlisting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Jobs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Awards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Competitions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Movie selection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One movie per passenger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Proportional to interest?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Parliamentary elections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National level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Company level or internal level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653212" y="1127095"/>
            <a:ext cx="2381250" cy="1933921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Axioms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Committee Monotonicity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Dummet’s Proportionality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...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653212" y="3171826"/>
            <a:ext cx="2381250" cy="3156692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Algorithms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Efficient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Poly-time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FPT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Approx.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Heuristics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NP-hardness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W[]-hard.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Inapprox.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600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42871" y="6431762"/>
            <a:ext cx="8891591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[FSST17] P. Faliszewski, P. Skowron, A. Slinko, N.Talmon, Multiwinner Voting: A New Challenge for Social Choice Theory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586038" y="1127095"/>
            <a:ext cx="406717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Excellence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treated identically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Diversity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at most one gets in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Proportionality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outcome proportional to support 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</p:txBody>
      </p:sp>
    </p:spTree>
    <p:extLst>
      <p:ext uri="{BB962C8B-B14F-4D97-AF65-F5344CB8AC3E}">
        <p14:creationId xmlns:p14="http://schemas.microsoft.com/office/powerpoint/2010/main" val="1101476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7" grpId="0"/>
      <p:bldP spid="18" grpId="0"/>
      <p:bldP spid="19" grpId="0"/>
      <p:bldP spid="23" grpId="0"/>
    </p:bld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Traditional</a:t>
            </a:r>
            <a:r>
              <a:rPr lang="pl-PL" sz="3200" dirty="0"/>
              <a:t> </a:t>
            </a:r>
            <a:r>
              <a:rPr lang="pl-PL" sz="3200" dirty="0" err="1"/>
              <a:t>Approaches</a:t>
            </a:r>
            <a:r>
              <a:rPr lang="pl-PL" sz="3200" dirty="0"/>
              <a:t> to </a:t>
            </a:r>
            <a:r>
              <a:rPr lang="pl-PL" sz="3200" dirty="0" err="1"/>
              <a:t>Electing</a:t>
            </a:r>
            <a:r>
              <a:rPr lang="pl-PL" sz="3200" dirty="0"/>
              <a:t> a </a:t>
            </a:r>
            <a:r>
              <a:rPr lang="pl-PL" sz="3200" dirty="0" err="1"/>
              <a:t>Parliament</a:t>
            </a:r>
            <a:endParaRPr lang="pl-PL" sz="32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340768"/>
            <a:ext cx="4403609" cy="23858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b="1" dirty="0"/>
              <a:t>Single-</a:t>
            </a:r>
            <a:r>
              <a:rPr lang="pl-PL" b="1" dirty="0" err="1"/>
              <a:t>member</a:t>
            </a:r>
            <a:r>
              <a:rPr lang="pl-PL" b="1" dirty="0"/>
              <a:t> </a:t>
            </a:r>
            <a:r>
              <a:rPr lang="pl-PL" b="1" dirty="0" err="1"/>
              <a:t>districts</a:t>
            </a:r>
            <a:r>
              <a:rPr lang="pl-PL" b="1" dirty="0"/>
              <a:t>:</a:t>
            </a:r>
          </a:p>
          <a:p>
            <a:r>
              <a:rPr lang="pl-PL" dirty="0" err="1"/>
              <a:t>voters</a:t>
            </a:r>
            <a:r>
              <a:rPr lang="pl-PL" dirty="0"/>
              <a:t> and </a:t>
            </a:r>
            <a:r>
              <a:rPr lang="pl-PL" dirty="0" err="1"/>
              <a:t>candidates</a:t>
            </a:r>
            <a:r>
              <a:rPr lang="pl-PL" dirty="0"/>
              <a:t> </a:t>
            </a:r>
            <a:r>
              <a:rPr lang="pl-PL" dirty="0" err="1"/>
              <a:t>are</a:t>
            </a:r>
            <a:r>
              <a:rPr lang="pl-PL" dirty="0"/>
              <a:t> </a:t>
            </a:r>
            <a:r>
              <a:rPr lang="pl-PL" dirty="0" err="1"/>
              <a:t>divided</a:t>
            </a:r>
            <a:r>
              <a:rPr lang="pl-PL" dirty="0"/>
              <a:t> </a:t>
            </a:r>
            <a:r>
              <a:rPr lang="pl-PL" dirty="0" err="1"/>
              <a:t>into</a:t>
            </a:r>
            <a:r>
              <a:rPr lang="pl-PL" dirty="0"/>
              <a:t> </a:t>
            </a:r>
            <a:r>
              <a:rPr lang="pl-PL" dirty="0" err="1"/>
              <a:t>districts</a:t>
            </a:r>
            <a:endParaRPr lang="pl-PL" dirty="0"/>
          </a:p>
          <a:p>
            <a:r>
              <a:rPr lang="pl-PL" dirty="0" err="1"/>
              <a:t>each</a:t>
            </a:r>
            <a:r>
              <a:rPr lang="pl-PL" dirty="0"/>
              <a:t> </a:t>
            </a:r>
            <a:r>
              <a:rPr lang="pl-PL" dirty="0" err="1"/>
              <a:t>electoral</a:t>
            </a:r>
            <a:r>
              <a:rPr lang="pl-PL" dirty="0"/>
              <a:t> </a:t>
            </a:r>
            <a:r>
              <a:rPr lang="pl-PL" dirty="0" err="1"/>
              <a:t>district</a:t>
            </a:r>
            <a:r>
              <a:rPr lang="pl-PL" dirty="0"/>
              <a:t> </a:t>
            </a:r>
            <a:r>
              <a:rPr lang="pl-PL" dirty="0" err="1"/>
              <a:t>selects</a:t>
            </a:r>
            <a:r>
              <a:rPr lang="pl-PL" dirty="0"/>
              <a:t> a single </a:t>
            </a:r>
            <a:r>
              <a:rPr lang="pl-PL" dirty="0" err="1"/>
              <a:t>candidate</a:t>
            </a:r>
            <a:endParaRPr lang="pl-PL" dirty="0"/>
          </a:p>
        </p:txBody>
      </p:sp>
      <p:cxnSp>
        <p:nvCxnSpPr>
          <p:cNvPr id="79" name="Łącznik prosty 78"/>
          <p:cNvCxnSpPr/>
          <p:nvPr/>
        </p:nvCxnSpPr>
        <p:spPr>
          <a:xfrm>
            <a:off x="638355" y="3858385"/>
            <a:ext cx="32491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Łącznik prosty 80"/>
          <p:cNvCxnSpPr/>
          <p:nvPr/>
        </p:nvCxnSpPr>
        <p:spPr>
          <a:xfrm>
            <a:off x="4860809" y="1441817"/>
            <a:ext cx="0" cy="2284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31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Traditional</a:t>
            </a:r>
            <a:r>
              <a:rPr lang="pl-PL" sz="3200" dirty="0"/>
              <a:t> </a:t>
            </a:r>
            <a:r>
              <a:rPr lang="pl-PL" sz="3200" dirty="0" err="1"/>
              <a:t>Approaches</a:t>
            </a:r>
            <a:r>
              <a:rPr lang="pl-PL" sz="3200" dirty="0"/>
              <a:t> to </a:t>
            </a:r>
            <a:r>
              <a:rPr lang="pl-PL" sz="3200" dirty="0" err="1"/>
              <a:t>Electing</a:t>
            </a:r>
            <a:r>
              <a:rPr lang="pl-PL" sz="3200" dirty="0"/>
              <a:t> a </a:t>
            </a:r>
            <a:r>
              <a:rPr lang="pl-PL" sz="3200" dirty="0" err="1"/>
              <a:t>Parliament</a:t>
            </a:r>
            <a:endParaRPr lang="pl-PL" sz="32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340768"/>
            <a:ext cx="4333723" cy="23858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b="1" dirty="0"/>
              <a:t>Single-</a:t>
            </a:r>
            <a:r>
              <a:rPr lang="pl-PL" b="1" dirty="0" err="1"/>
              <a:t>member</a:t>
            </a:r>
            <a:r>
              <a:rPr lang="pl-PL" b="1" dirty="0"/>
              <a:t> </a:t>
            </a:r>
            <a:r>
              <a:rPr lang="pl-PL" b="1" dirty="0" err="1"/>
              <a:t>districts</a:t>
            </a:r>
            <a:r>
              <a:rPr lang="pl-PL" b="1" dirty="0"/>
              <a:t>:</a:t>
            </a:r>
          </a:p>
          <a:p>
            <a:r>
              <a:rPr lang="pl-PL" dirty="0" err="1"/>
              <a:t>voters</a:t>
            </a:r>
            <a:r>
              <a:rPr lang="pl-PL" dirty="0"/>
              <a:t> and </a:t>
            </a:r>
            <a:r>
              <a:rPr lang="pl-PL" dirty="0" err="1"/>
              <a:t>candidates</a:t>
            </a:r>
            <a:r>
              <a:rPr lang="pl-PL" dirty="0"/>
              <a:t> </a:t>
            </a:r>
            <a:r>
              <a:rPr lang="pl-PL" dirty="0" err="1"/>
              <a:t>are</a:t>
            </a:r>
            <a:r>
              <a:rPr lang="pl-PL" dirty="0"/>
              <a:t> </a:t>
            </a:r>
            <a:r>
              <a:rPr lang="pl-PL" dirty="0" err="1"/>
              <a:t>divided</a:t>
            </a:r>
            <a:r>
              <a:rPr lang="pl-PL" dirty="0"/>
              <a:t> </a:t>
            </a:r>
            <a:r>
              <a:rPr lang="pl-PL" dirty="0" err="1"/>
              <a:t>into</a:t>
            </a:r>
            <a:r>
              <a:rPr lang="pl-PL" dirty="0"/>
              <a:t> </a:t>
            </a:r>
            <a:r>
              <a:rPr lang="pl-PL" dirty="0" err="1"/>
              <a:t>districts</a:t>
            </a:r>
            <a:endParaRPr lang="pl-PL" dirty="0"/>
          </a:p>
          <a:p>
            <a:r>
              <a:rPr lang="pl-PL" dirty="0" err="1"/>
              <a:t>each</a:t>
            </a:r>
            <a:r>
              <a:rPr lang="pl-PL" dirty="0"/>
              <a:t> </a:t>
            </a:r>
            <a:r>
              <a:rPr lang="pl-PL" dirty="0" err="1"/>
              <a:t>electoral</a:t>
            </a:r>
            <a:r>
              <a:rPr lang="pl-PL" dirty="0"/>
              <a:t> </a:t>
            </a:r>
            <a:r>
              <a:rPr lang="pl-PL" dirty="0" err="1"/>
              <a:t>district</a:t>
            </a:r>
            <a:r>
              <a:rPr lang="pl-PL" dirty="0"/>
              <a:t> </a:t>
            </a:r>
            <a:r>
              <a:rPr lang="pl-PL" dirty="0" err="1"/>
              <a:t>selects</a:t>
            </a:r>
            <a:r>
              <a:rPr lang="pl-PL" dirty="0"/>
              <a:t> a single </a:t>
            </a:r>
            <a:r>
              <a:rPr lang="pl-PL" dirty="0" err="1"/>
              <a:t>candidate</a:t>
            </a:r>
            <a:endParaRPr lang="pl-PL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55" y="253722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159" y="30519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159" y="245722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55" y="31442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257" y="186251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061" y="1813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963" y="243280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865" y="181660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027" y="24513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442" y="312267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318" y="3105971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254" y="3628125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928" y="372961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stokąt: zaokrąglone rogi 19"/>
          <p:cNvSpPr/>
          <p:nvPr/>
        </p:nvSpPr>
        <p:spPr>
          <a:xfrm>
            <a:off x="5258355" y="1126234"/>
            <a:ext cx="1604463" cy="336578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ole tekstowe 20"/>
          <p:cNvSpPr txBox="1"/>
          <p:nvPr/>
        </p:nvSpPr>
        <p:spPr>
          <a:xfrm>
            <a:off x="5437257" y="112623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2</a:t>
            </a:r>
          </a:p>
        </p:txBody>
      </p:sp>
      <p:sp>
        <p:nvSpPr>
          <p:cNvPr id="22" name="Strzałka w dół 5"/>
          <p:cNvSpPr/>
          <p:nvPr/>
        </p:nvSpPr>
        <p:spPr>
          <a:xfrm>
            <a:off x="6031972" y="4596095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337" y="25402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141" y="305491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141" y="246020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337" y="314720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39" y="186549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043" y="181664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7945" y="243578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847" y="181958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655" y="244504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24" y="31256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300" y="3108951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36" y="3631105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910" y="373259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Prostokąt: zaokrąglone rogi 36"/>
          <p:cNvSpPr/>
          <p:nvPr/>
        </p:nvSpPr>
        <p:spPr>
          <a:xfrm>
            <a:off x="7082337" y="1126234"/>
            <a:ext cx="1604463" cy="336876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ole tekstowe 37"/>
          <p:cNvSpPr txBox="1"/>
          <p:nvPr/>
        </p:nvSpPr>
        <p:spPr>
          <a:xfrm>
            <a:off x="7261239" y="112921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3</a:t>
            </a:r>
          </a:p>
        </p:txBody>
      </p:sp>
      <p:sp>
        <p:nvSpPr>
          <p:cNvPr id="39" name="Strzałka w dół 5"/>
          <p:cNvSpPr/>
          <p:nvPr/>
        </p:nvSpPr>
        <p:spPr>
          <a:xfrm>
            <a:off x="7855954" y="4607701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25" y="55071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254" y="507665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95" y="584454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806" y="508618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08" y="48814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984" y="579188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605" y="568331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699" y="5120570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951" y="579188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106" y="55532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033" y="512271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358" y="504105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615" y="514655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pole tekstowe 71"/>
          <p:cNvSpPr txBox="1"/>
          <p:nvPr/>
        </p:nvSpPr>
        <p:spPr>
          <a:xfrm>
            <a:off x="1338633" y="440611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1</a:t>
            </a:r>
          </a:p>
        </p:txBody>
      </p:sp>
      <p:sp>
        <p:nvSpPr>
          <p:cNvPr id="73" name="Strzałka w dół 5"/>
          <p:cNvSpPr/>
          <p:nvPr/>
        </p:nvSpPr>
        <p:spPr>
          <a:xfrm rot="16200000">
            <a:off x="3494651" y="5535208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5" name="Prostokąt: zaokrąglone rogi 74"/>
          <p:cNvSpPr/>
          <p:nvPr/>
        </p:nvSpPr>
        <p:spPr>
          <a:xfrm>
            <a:off x="560717" y="4358267"/>
            <a:ext cx="2751826" cy="220643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79" name="Łącznik prosty 78"/>
          <p:cNvCxnSpPr/>
          <p:nvPr/>
        </p:nvCxnSpPr>
        <p:spPr>
          <a:xfrm>
            <a:off x="638355" y="3858385"/>
            <a:ext cx="32491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Łącznik prosty 80"/>
          <p:cNvCxnSpPr/>
          <p:nvPr/>
        </p:nvCxnSpPr>
        <p:spPr>
          <a:xfrm>
            <a:off x="4860809" y="1441817"/>
            <a:ext cx="0" cy="2284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pole tekstowe 86"/>
          <p:cNvSpPr txBox="1"/>
          <p:nvPr/>
        </p:nvSpPr>
        <p:spPr>
          <a:xfrm>
            <a:off x="4733115" y="5869238"/>
            <a:ext cx="3223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committee</a:t>
            </a:r>
            <a:r>
              <a:rPr lang="pl-PL" sz="2400" dirty="0"/>
              <a:t> of </a:t>
            </a:r>
            <a:r>
              <a:rPr lang="pl-PL" sz="2400" dirty="0" err="1"/>
              <a:t>size</a:t>
            </a:r>
            <a:r>
              <a:rPr lang="pl-PL" sz="2400" dirty="0"/>
              <a:t> k = 3</a:t>
            </a:r>
          </a:p>
        </p:txBody>
      </p:sp>
      <p:pic>
        <p:nvPicPr>
          <p:cNvPr id="55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920" y="5126440"/>
            <a:ext cx="2476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754" y="5076651"/>
            <a:ext cx="2476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16" y="5503718"/>
            <a:ext cx="2476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663247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Traditional</a:t>
            </a:r>
            <a:r>
              <a:rPr lang="pl-PL" sz="3200" dirty="0"/>
              <a:t> </a:t>
            </a:r>
            <a:r>
              <a:rPr lang="pl-PL" sz="3200" dirty="0" err="1"/>
              <a:t>Approaches</a:t>
            </a:r>
            <a:r>
              <a:rPr lang="pl-PL" sz="3200" dirty="0"/>
              <a:t> to </a:t>
            </a:r>
            <a:r>
              <a:rPr lang="pl-PL" sz="3200" dirty="0" err="1"/>
              <a:t>Electing</a:t>
            </a:r>
            <a:r>
              <a:rPr lang="pl-PL" sz="3200" dirty="0"/>
              <a:t> a </a:t>
            </a:r>
            <a:r>
              <a:rPr lang="pl-PL" sz="3200" dirty="0" err="1"/>
              <a:t>Parliament</a:t>
            </a:r>
            <a:endParaRPr lang="pl-PL" sz="32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340769"/>
            <a:ext cx="4360130" cy="23087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b="1" dirty="0"/>
              <a:t>Single-</a:t>
            </a:r>
            <a:r>
              <a:rPr lang="pl-PL" b="1" dirty="0" err="1"/>
              <a:t>member</a:t>
            </a:r>
            <a:r>
              <a:rPr lang="pl-PL" b="1" dirty="0"/>
              <a:t> </a:t>
            </a:r>
            <a:r>
              <a:rPr lang="pl-PL" b="1" dirty="0" err="1"/>
              <a:t>districts</a:t>
            </a:r>
            <a:r>
              <a:rPr lang="pl-PL" b="1" dirty="0"/>
              <a:t>:</a:t>
            </a:r>
          </a:p>
          <a:p>
            <a:r>
              <a:rPr lang="pl-PL" dirty="0" err="1"/>
              <a:t>voters</a:t>
            </a:r>
            <a:r>
              <a:rPr lang="pl-PL" dirty="0"/>
              <a:t> and </a:t>
            </a:r>
            <a:r>
              <a:rPr lang="pl-PL" dirty="0" err="1"/>
              <a:t>candidates</a:t>
            </a:r>
            <a:r>
              <a:rPr lang="pl-PL" dirty="0"/>
              <a:t> </a:t>
            </a:r>
            <a:r>
              <a:rPr lang="pl-PL" dirty="0" err="1"/>
              <a:t>are</a:t>
            </a:r>
            <a:r>
              <a:rPr lang="pl-PL" dirty="0"/>
              <a:t> </a:t>
            </a:r>
            <a:r>
              <a:rPr lang="pl-PL" dirty="0" err="1"/>
              <a:t>divided</a:t>
            </a:r>
            <a:r>
              <a:rPr lang="pl-PL" dirty="0"/>
              <a:t> </a:t>
            </a:r>
            <a:r>
              <a:rPr lang="pl-PL" dirty="0" err="1"/>
              <a:t>into</a:t>
            </a:r>
            <a:r>
              <a:rPr lang="pl-PL" dirty="0"/>
              <a:t> </a:t>
            </a:r>
            <a:r>
              <a:rPr lang="pl-PL" dirty="0" err="1"/>
              <a:t>districts</a:t>
            </a:r>
            <a:endParaRPr lang="pl-PL" dirty="0"/>
          </a:p>
          <a:p>
            <a:r>
              <a:rPr lang="pl-PL" dirty="0" err="1"/>
              <a:t>each</a:t>
            </a:r>
            <a:r>
              <a:rPr lang="pl-PL" dirty="0"/>
              <a:t> </a:t>
            </a:r>
            <a:r>
              <a:rPr lang="pl-PL" dirty="0" err="1"/>
              <a:t>electoral</a:t>
            </a:r>
            <a:r>
              <a:rPr lang="pl-PL" dirty="0"/>
              <a:t> </a:t>
            </a:r>
            <a:r>
              <a:rPr lang="pl-PL" dirty="0" err="1"/>
              <a:t>district</a:t>
            </a:r>
            <a:r>
              <a:rPr lang="pl-PL" dirty="0"/>
              <a:t> </a:t>
            </a:r>
            <a:r>
              <a:rPr lang="pl-PL" dirty="0" err="1"/>
              <a:t>selects</a:t>
            </a:r>
            <a:r>
              <a:rPr lang="pl-PL" dirty="0"/>
              <a:t> a single </a:t>
            </a:r>
            <a:r>
              <a:rPr lang="pl-PL" dirty="0" err="1"/>
              <a:t>candidate</a:t>
            </a:r>
            <a:endParaRPr lang="pl-PL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55" y="253722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159" y="30519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159" y="245722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55" y="31442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257" y="186251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061" y="1813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963" y="243280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865" y="181660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027" y="24513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442" y="312267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318" y="3105971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254" y="3628125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928" y="372961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stokąt: zaokrąglone rogi 19"/>
          <p:cNvSpPr/>
          <p:nvPr/>
        </p:nvSpPr>
        <p:spPr>
          <a:xfrm>
            <a:off x="5258355" y="1126234"/>
            <a:ext cx="1604463" cy="336578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ole tekstowe 20"/>
          <p:cNvSpPr txBox="1"/>
          <p:nvPr/>
        </p:nvSpPr>
        <p:spPr>
          <a:xfrm>
            <a:off x="5437257" y="112623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2</a:t>
            </a:r>
          </a:p>
        </p:txBody>
      </p:sp>
      <p:sp>
        <p:nvSpPr>
          <p:cNvPr id="22" name="Strzałka w dół 5"/>
          <p:cNvSpPr/>
          <p:nvPr/>
        </p:nvSpPr>
        <p:spPr>
          <a:xfrm>
            <a:off x="6031972" y="4596095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590" y="507665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337" y="25402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141" y="305491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141" y="246020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337" y="314720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39" y="186549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043" y="181664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7945" y="243578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847" y="181958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655" y="244504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24" y="31256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300" y="3108951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36" y="3631105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910" y="373259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Prostokąt: zaokrąglone rogi 36"/>
          <p:cNvSpPr/>
          <p:nvPr/>
        </p:nvSpPr>
        <p:spPr>
          <a:xfrm>
            <a:off x="7082337" y="1126234"/>
            <a:ext cx="1604463" cy="336876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ole tekstowe 37"/>
          <p:cNvSpPr txBox="1"/>
          <p:nvPr/>
        </p:nvSpPr>
        <p:spPr>
          <a:xfrm>
            <a:off x="7261239" y="112921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3</a:t>
            </a:r>
          </a:p>
        </p:txBody>
      </p:sp>
      <p:sp>
        <p:nvSpPr>
          <p:cNvPr id="39" name="Strzałka w dół 5"/>
          <p:cNvSpPr/>
          <p:nvPr/>
        </p:nvSpPr>
        <p:spPr>
          <a:xfrm>
            <a:off x="7855954" y="4599075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843" y="519751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25" y="55071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254" y="507665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95" y="584454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806" y="508618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08" y="48814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984" y="579188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605" y="568331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699" y="5120570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951" y="579188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106" y="55532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033" y="512271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358" y="504105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615" y="514655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pole tekstowe 71"/>
          <p:cNvSpPr txBox="1"/>
          <p:nvPr/>
        </p:nvSpPr>
        <p:spPr>
          <a:xfrm>
            <a:off x="1338633" y="440611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1</a:t>
            </a:r>
          </a:p>
        </p:txBody>
      </p:sp>
      <p:sp>
        <p:nvSpPr>
          <p:cNvPr id="73" name="Strzałka w dół 5"/>
          <p:cNvSpPr/>
          <p:nvPr/>
        </p:nvSpPr>
        <p:spPr>
          <a:xfrm rot="16200000">
            <a:off x="3494651" y="5535208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585" y="533097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Prostokąt: zaokrąglone rogi 74"/>
          <p:cNvSpPr/>
          <p:nvPr/>
        </p:nvSpPr>
        <p:spPr>
          <a:xfrm>
            <a:off x="560717" y="4358267"/>
            <a:ext cx="2751826" cy="220643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79" name="Łącznik prosty 78"/>
          <p:cNvCxnSpPr/>
          <p:nvPr/>
        </p:nvCxnSpPr>
        <p:spPr>
          <a:xfrm>
            <a:off x="638355" y="3858385"/>
            <a:ext cx="32491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Łącznik prosty 80"/>
          <p:cNvCxnSpPr/>
          <p:nvPr/>
        </p:nvCxnSpPr>
        <p:spPr>
          <a:xfrm>
            <a:off x="4860809" y="1441817"/>
            <a:ext cx="0" cy="2284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Owal 85"/>
          <p:cNvSpPr/>
          <p:nvPr/>
        </p:nvSpPr>
        <p:spPr>
          <a:xfrm>
            <a:off x="3802653" y="4785281"/>
            <a:ext cx="4743901" cy="1766102"/>
          </a:xfrm>
          <a:prstGeom prst="ellipse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C00000"/>
              </a:solidFill>
              <a:highlight>
                <a:srgbClr val="FFFF00"/>
              </a:highlight>
            </a:endParaRPr>
          </a:p>
        </p:txBody>
      </p:sp>
      <p:sp>
        <p:nvSpPr>
          <p:cNvPr id="87" name="pole tekstowe 86"/>
          <p:cNvSpPr txBox="1"/>
          <p:nvPr/>
        </p:nvSpPr>
        <p:spPr>
          <a:xfrm>
            <a:off x="4733115" y="5869238"/>
            <a:ext cx="3223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committee</a:t>
            </a:r>
            <a:r>
              <a:rPr lang="pl-PL" sz="2400" dirty="0"/>
              <a:t> of </a:t>
            </a:r>
            <a:r>
              <a:rPr lang="pl-PL" sz="2400" dirty="0" err="1"/>
              <a:t>size</a:t>
            </a:r>
            <a:r>
              <a:rPr lang="pl-PL" sz="2400" dirty="0"/>
              <a:t> k = 3</a:t>
            </a:r>
          </a:p>
        </p:txBody>
      </p:sp>
      <p:sp>
        <p:nvSpPr>
          <p:cNvPr id="88" name="TextBox 1"/>
          <p:cNvSpPr txBox="1"/>
          <p:nvPr/>
        </p:nvSpPr>
        <p:spPr>
          <a:xfrm>
            <a:off x="3174521" y="2833104"/>
            <a:ext cx="2640826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pl-PL" sz="1600" b="1" dirty="0"/>
          </a:p>
          <a:p>
            <a:pPr algn="ctr"/>
            <a:r>
              <a:rPr lang="pl-PL" sz="1600" b="1" dirty="0" err="1"/>
              <a:t>This</a:t>
            </a:r>
            <a:r>
              <a:rPr lang="pl-PL" sz="1600" b="1" dirty="0"/>
              <a:t> </a:t>
            </a:r>
            <a:r>
              <a:rPr lang="pl-PL" sz="1600" b="1" dirty="0" err="1"/>
              <a:t>is</a:t>
            </a:r>
            <a:r>
              <a:rPr lang="pl-PL" sz="1600" b="1" dirty="0"/>
              <a:t> not </a:t>
            </a:r>
            <a:r>
              <a:rPr lang="pl-PL" sz="1600" b="1" dirty="0" err="1"/>
              <a:t>proportional</a:t>
            </a:r>
            <a:r>
              <a:rPr lang="pl-PL" sz="1600" b="1" dirty="0"/>
              <a:t>!</a:t>
            </a:r>
          </a:p>
          <a:p>
            <a:endParaRPr lang="pl-PL" sz="1600" dirty="0"/>
          </a:p>
        </p:txBody>
      </p:sp>
      <p:sp>
        <p:nvSpPr>
          <p:cNvPr id="90" name="TextBox 1"/>
          <p:cNvSpPr txBox="1"/>
          <p:nvPr/>
        </p:nvSpPr>
        <p:spPr>
          <a:xfrm>
            <a:off x="4201861" y="4769614"/>
            <a:ext cx="3880730" cy="156966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err="1"/>
              <a:t>Disproportionality</a:t>
            </a:r>
            <a:r>
              <a:rPr lang="pl-PL" sz="1600" b="1" dirty="0"/>
              <a:t> of the single-</a:t>
            </a:r>
            <a:r>
              <a:rPr lang="pl-PL" sz="1600" b="1" dirty="0" err="1"/>
              <a:t>member</a:t>
            </a:r>
            <a:r>
              <a:rPr lang="pl-PL" sz="1600" b="1" dirty="0"/>
              <a:t> </a:t>
            </a:r>
            <a:r>
              <a:rPr lang="pl-PL" sz="1600" b="1" dirty="0" err="1"/>
              <a:t>constituency</a:t>
            </a:r>
            <a:r>
              <a:rPr lang="pl-PL" sz="1600" b="1" dirty="0"/>
              <a:t> </a:t>
            </a:r>
            <a:r>
              <a:rPr lang="pl-PL" sz="1600" b="1" dirty="0" err="1"/>
              <a:t>can</a:t>
            </a:r>
            <a:r>
              <a:rPr lang="pl-PL" sz="1600" b="1" dirty="0"/>
              <a:t> be </a:t>
            </a:r>
            <a:r>
              <a:rPr lang="pl-PL" sz="1600" b="1" dirty="0" err="1"/>
              <a:t>very</a:t>
            </a:r>
            <a:r>
              <a:rPr lang="pl-PL" sz="1600" b="1" dirty="0"/>
              <a:t> </a:t>
            </a:r>
            <a:r>
              <a:rPr lang="pl-PL" sz="1600" b="1" dirty="0" err="1"/>
              <a:t>large</a:t>
            </a:r>
            <a:r>
              <a:rPr lang="pl-PL" sz="1600" b="1" dirty="0"/>
              <a:t>:</a:t>
            </a:r>
          </a:p>
          <a:p>
            <a:endParaRPr lang="pl-PL" sz="1600" dirty="0"/>
          </a:p>
          <a:p>
            <a:r>
              <a:rPr lang="pl-PL" sz="1600" dirty="0"/>
              <a:t>[BLLZ17] Y. </a:t>
            </a:r>
            <a:r>
              <a:rPr lang="pl-PL" sz="1600" dirty="0" err="1"/>
              <a:t>Bachrach</a:t>
            </a:r>
            <a:r>
              <a:rPr lang="pl-PL" sz="1600" dirty="0"/>
              <a:t>, O. </a:t>
            </a:r>
            <a:r>
              <a:rPr lang="pl-PL" sz="1600" dirty="0" err="1"/>
              <a:t>Lev</a:t>
            </a:r>
            <a:r>
              <a:rPr lang="pl-PL" sz="1600" dirty="0"/>
              <a:t>, Y. </a:t>
            </a:r>
            <a:r>
              <a:rPr lang="pl-PL" sz="1600" dirty="0" err="1"/>
              <a:t>Lewenberg</a:t>
            </a:r>
            <a:r>
              <a:rPr lang="pl-PL" sz="1600" dirty="0"/>
              <a:t>,  Y. </a:t>
            </a:r>
            <a:r>
              <a:rPr lang="pl-PL" sz="1600" dirty="0" err="1"/>
              <a:t>Zick</a:t>
            </a:r>
            <a:r>
              <a:rPr lang="pl-PL" sz="1600" dirty="0"/>
              <a:t>, </a:t>
            </a:r>
            <a:r>
              <a:rPr lang="pl-PL" sz="1600" dirty="0" err="1"/>
              <a:t>Misrepresentation</a:t>
            </a:r>
            <a:r>
              <a:rPr lang="pl-PL" sz="1600" dirty="0"/>
              <a:t> in </a:t>
            </a:r>
            <a:r>
              <a:rPr lang="pl-PL" sz="1600" dirty="0" err="1"/>
              <a:t>District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r>
              <a:rPr lang="pl-PL" sz="1600" dirty="0"/>
              <a:t>, IJCAI, 2016</a:t>
            </a:r>
          </a:p>
        </p:txBody>
      </p:sp>
    </p:spTree>
    <p:extLst>
      <p:ext uri="{BB962C8B-B14F-4D97-AF65-F5344CB8AC3E}">
        <p14:creationId xmlns:p14="http://schemas.microsoft.com/office/powerpoint/2010/main" val="147423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90" grpId="0" animBg="1"/>
    </p:bld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Traditional</a:t>
            </a:r>
            <a:r>
              <a:rPr lang="pl-PL" sz="3200" dirty="0"/>
              <a:t> </a:t>
            </a:r>
            <a:r>
              <a:rPr lang="pl-PL" sz="3200" dirty="0" err="1"/>
              <a:t>Approaches</a:t>
            </a:r>
            <a:r>
              <a:rPr lang="pl-PL" sz="3200" dirty="0"/>
              <a:t> to </a:t>
            </a:r>
            <a:r>
              <a:rPr lang="pl-PL" sz="3200" dirty="0" err="1"/>
              <a:t>Electing</a:t>
            </a:r>
            <a:r>
              <a:rPr lang="pl-PL" sz="3200" dirty="0"/>
              <a:t> a </a:t>
            </a:r>
            <a:r>
              <a:rPr lang="pl-PL" sz="3200" dirty="0" err="1"/>
              <a:t>Parliament</a:t>
            </a:r>
            <a:endParaRPr lang="pl-PL" sz="32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351401"/>
            <a:ext cx="4993340" cy="16119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b="1" dirty="0"/>
              <a:t>Party list </a:t>
            </a:r>
            <a:r>
              <a:rPr lang="pl-PL" b="1" dirty="0" err="1"/>
              <a:t>systems</a:t>
            </a:r>
            <a:r>
              <a:rPr lang="pl-PL" b="1" dirty="0"/>
              <a:t>:</a:t>
            </a:r>
          </a:p>
          <a:p>
            <a:r>
              <a:rPr lang="pl-PL" dirty="0" err="1"/>
              <a:t>voters</a:t>
            </a:r>
            <a:r>
              <a:rPr lang="pl-PL" dirty="0"/>
              <a:t> </a:t>
            </a:r>
            <a:r>
              <a:rPr lang="pl-PL" dirty="0" err="1"/>
              <a:t>vote</a:t>
            </a:r>
            <a:r>
              <a:rPr lang="pl-PL" dirty="0"/>
              <a:t> for </a:t>
            </a:r>
            <a:r>
              <a:rPr lang="pl-PL" dirty="0" err="1"/>
              <a:t>political</a:t>
            </a:r>
            <a:r>
              <a:rPr lang="pl-PL" dirty="0"/>
              <a:t> </a:t>
            </a:r>
            <a:r>
              <a:rPr lang="pl-PL" dirty="0" err="1"/>
              <a:t>parties</a:t>
            </a:r>
            <a:r>
              <a:rPr lang="pl-PL" dirty="0"/>
              <a:t> </a:t>
            </a:r>
            <a:r>
              <a:rPr lang="pl-PL" dirty="0" err="1"/>
              <a:t>rather</a:t>
            </a:r>
            <a:r>
              <a:rPr lang="pl-PL" dirty="0"/>
              <a:t> </a:t>
            </a:r>
            <a:r>
              <a:rPr lang="pl-PL" dirty="0" err="1"/>
              <a:t>than</a:t>
            </a:r>
            <a:r>
              <a:rPr lang="pl-PL" dirty="0"/>
              <a:t> for </a:t>
            </a:r>
            <a:r>
              <a:rPr lang="pl-PL" dirty="0" err="1"/>
              <a:t>individuals</a:t>
            </a:r>
            <a:endParaRPr lang="pl-PL" dirty="0"/>
          </a:p>
        </p:txBody>
      </p:sp>
      <p:cxnSp>
        <p:nvCxnSpPr>
          <p:cNvPr id="79" name="Łącznik prosty 78"/>
          <p:cNvCxnSpPr/>
          <p:nvPr/>
        </p:nvCxnSpPr>
        <p:spPr>
          <a:xfrm>
            <a:off x="635162" y="2963386"/>
            <a:ext cx="32491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15240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1" name="Wykres 40"/>
          <p:cNvGraphicFramePr/>
          <p:nvPr/>
        </p:nvGraphicFramePr>
        <p:xfrm>
          <a:off x="5450540" y="3101728"/>
          <a:ext cx="3243280" cy="3451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4" name="Wykres 43"/>
          <p:cNvGraphicFramePr/>
          <p:nvPr/>
        </p:nvGraphicFramePr>
        <p:xfrm>
          <a:off x="116541" y="3259161"/>
          <a:ext cx="3767802" cy="3408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1" name="Strzałka w dół 5"/>
          <p:cNvSpPr/>
          <p:nvPr/>
        </p:nvSpPr>
        <p:spPr>
          <a:xfrm rot="16200000">
            <a:off x="4662416" y="4556319"/>
            <a:ext cx="517010" cy="1059238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6" name="TextBox 1"/>
          <p:cNvSpPr txBox="1"/>
          <p:nvPr/>
        </p:nvSpPr>
        <p:spPr>
          <a:xfrm>
            <a:off x="5290781" y="1489391"/>
            <a:ext cx="3331938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pl-PL" sz="1600" b="1" dirty="0"/>
          </a:p>
          <a:p>
            <a:pPr algn="ctr"/>
            <a:r>
              <a:rPr lang="pl-PL" sz="1600" b="1" dirty="0" err="1"/>
              <a:t>Voters</a:t>
            </a:r>
            <a:r>
              <a:rPr lang="pl-PL" sz="1600" b="1" dirty="0"/>
              <a:t> do not </a:t>
            </a:r>
            <a:r>
              <a:rPr lang="pl-PL" sz="1600" b="1" dirty="0" err="1"/>
              <a:t>really</a:t>
            </a:r>
            <a:r>
              <a:rPr lang="pl-PL" sz="1600" b="1" dirty="0"/>
              <a:t> </a:t>
            </a:r>
            <a:r>
              <a:rPr lang="pl-PL" sz="1600" b="1" dirty="0" err="1"/>
              <a:t>have</a:t>
            </a:r>
            <a:r>
              <a:rPr lang="pl-PL" sz="1600" b="1" dirty="0"/>
              <a:t> influence </a:t>
            </a:r>
            <a:r>
              <a:rPr lang="pl-PL" sz="1600" b="1" dirty="0" err="1"/>
              <a:t>who’ll</a:t>
            </a:r>
            <a:r>
              <a:rPr lang="pl-PL" sz="1600" b="1" dirty="0"/>
              <a:t> </a:t>
            </a:r>
            <a:r>
              <a:rPr lang="pl-PL" sz="1600" b="1" dirty="0" err="1"/>
              <a:t>get</a:t>
            </a:r>
            <a:r>
              <a:rPr lang="pl-PL" sz="1600" b="1" dirty="0"/>
              <a:t> to the </a:t>
            </a:r>
            <a:r>
              <a:rPr lang="pl-PL" sz="1600" b="1" dirty="0" err="1"/>
              <a:t>parliament</a:t>
            </a:r>
            <a:r>
              <a:rPr lang="pl-PL" sz="1600" b="1" dirty="0"/>
              <a:t>.</a:t>
            </a:r>
          </a:p>
          <a:p>
            <a:endParaRPr lang="pl-PL" sz="1600" dirty="0"/>
          </a:p>
        </p:txBody>
      </p:sp>
      <p:sp>
        <p:nvSpPr>
          <p:cNvPr id="77" name="TextBox 1"/>
          <p:cNvSpPr txBox="1"/>
          <p:nvPr/>
        </p:nvSpPr>
        <p:spPr>
          <a:xfrm>
            <a:off x="457200" y="1003231"/>
            <a:ext cx="4486381" cy="230832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Some</a:t>
            </a:r>
            <a:r>
              <a:rPr lang="pl-PL" sz="1600" dirty="0"/>
              <a:t> </a:t>
            </a:r>
            <a:r>
              <a:rPr lang="pl-PL" sz="1600" dirty="0" err="1"/>
              <a:t>countries</a:t>
            </a:r>
            <a:r>
              <a:rPr lang="pl-PL" sz="1600" dirty="0"/>
              <a:t> </a:t>
            </a:r>
            <a:r>
              <a:rPr lang="pl-PL" sz="1600" dirty="0" err="1"/>
              <a:t>use</a:t>
            </a:r>
            <a:r>
              <a:rPr lang="pl-PL" sz="1600" dirty="0"/>
              <a:t> open-list </a:t>
            </a:r>
            <a:r>
              <a:rPr lang="pl-PL" sz="1600" dirty="0" err="1"/>
              <a:t>systems</a:t>
            </a:r>
            <a:r>
              <a:rPr lang="pl-PL" sz="1600" dirty="0"/>
              <a:t/>
            </a:r>
            <a:br>
              <a:rPr lang="pl-PL" sz="1600" dirty="0"/>
            </a:br>
            <a:endParaRPr lang="pl-PL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In ``</a:t>
            </a:r>
            <a:r>
              <a:rPr lang="pl-PL" sz="1600" dirty="0" err="1"/>
              <a:t>panachage</a:t>
            </a:r>
            <a:r>
              <a:rPr lang="pl-PL" sz="1600" dirty="0"/>
              <a:t>’’ </a:t>
            </a:r>
            <a:r>
              <a:rPr lang="pl-PL" sz="1600" dirty="0" err="1"/>
              <a:t>voters</a:t>
            </a:r>
            <a:r>
              <a:rPr lang="pl-PL" sz="1600" dirty="0"/>
              <a:t> </a:t>
            </a:r>
            <a:r>
              <a:rPr lang="pl-PL" sz="1600" dirty="0" err="1"/>
              <a:t>can</a:t>
            </a:r>
            <a:r>
              <a:rPr lang="pl-PL" sz="1600" dirty="0"/>
              <a:t> </a:t>
            </a:r>
            <a:r>
              <a:rPr lang="pl-PL" sz="1600" dirty="0" err="1"/>
              <a:t>vote</a:t>
            </a:r>
            <a:r>
              <a:rPr lang="pl-PL" sz="1600" dirty="0"/>
              <a:t> for </a:t>
            </a:r>
            <a:r>
              <a:rPr lang="pl-PL" sz="1600" dirty="0" err="1"/>
              <a:t>candidates</a:t>
            </a:r>
            <a:r>
              <a:rPr lang="pl-PL" sz="1600" dirty="0"/>
              <a:t> from </a:t>
            </a:r>
            <a:r>
              <a:rPr lang="pl-PL" sz="1600" dirty="0" err="1"/>
              <a:t>different</a:t>
            </a:r>
            <a:r>
              <a:rPr lang="pl-PL" sz="1600" dirty="0"/>
              <a:t> </a:t>
            </a:r>
            <a:r>
              <a:rPr lang="pl-PL" sz="1600" dirty="0" err="1"/>
              <a:t>parties</a:t>
            </a:r>
            <a:endParaRPr lang="pl-PL" sz="1600" dirty="0"/>
          </a:p>
          <a:p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>[LS16] J.-F. </a:t>
            </a:r>
            <a:r>
              <a:rPr lang="pl-PL" sz="1600" dirty="0" err="1"/>
              <a:t>Laslier</a:t>
            </a:r>
            <a:r>
              <a:rPr lang="pl-PL" sz="1600" dirty="0"/>
              <a:t>, K. Van der </a:t>
            </a:r>
            <a:r>
              <a:rPr lang="pl-PL" sz="1600" dirty="0" err="1"/>
              <a:t>Straeten</a:t>
            </a:r>
            <a:r>
              <a:rPr lang="pl-PL" sz="1600" dirty="0"/>
              <a:t>, </a:t>
            </a:r>
            <a:r>
              <a:rPr lang="en-US" sz="1600" dirty="0"/>
              <a:t>Strategic voting in multi-winners elections with approval balloting: a theory for large electorates</a:t>
            </a:r>
            <a:r>
              <a:rPr lang="pl-PL" sz="1600" dirty="0"/>
              <a:t>, </a:t>
            </a:r>
            <a:r>
              <a:rPr lang="pl-PL" sz="1600" dirty="0" err="1"/>
              <a:t>Social</a:t>
            </a:r>
            <a:r>
              <a:rPr lang="pl-PL" sz="1600" dirty="0"/>
              <a:t> Choice and </a:t>
            </a:r>
            <a:r>
              <a:rPr lang="pl-PL" sz="1600" dirty="0" err="1"/>
              <a:t>Welfare</a:t>
            </a:r>
            <a:r>
              <a:rPr lang="pl-PL" sz="1600" dirty="0"/>
              <a:t>, 2016</a:t>
            </a:r>
          </a:p>
        </p:txBody>
      </p:sp>
      <p:pic>
        <p:nvPicPr>
          <p:cNvPr id="78" name="Obraz 3" descr="myohmy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812" y="5465829"/>
            <a:ext cx="722039" cy="129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Objaśnienie owalne 5"/>
          <p:cNvSpPr/>
          <p:nvPr/>
        </p:nvSpPr>
        <p:spPr>
          <a:xfrm>
            <a:off x="2950039" y="3406971"/>
            <a:ext cx="2969210" cy="1460329"/>
          </a:xfrm>
          <a:prstGeom prst="wedgeEllipseCallout">
            <a:avLst>
              <a:gd name="adj1" fmla="val 27160"/>
              <a:gd name="adj2" fmla="val 10312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I </a:t>
            </a:r>
            <a:r>
              <a:rPr lang="pl-PL" sz="1600" b="1" dirty="0" err="1">
                <a:solidFill>
                  <a:schemeClr val="tx1"/>
                </a:solidFill>
              </a:rPr>
              <a:t>should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600" b="1" dirty="0" err="1">
                <a:solidFill>
                  <a:schemeClr val="tx1"/>
                </a:solidFill>
              </a:rPr>
              <a:t>care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600" b="1" dirty="0" err="1">
                <a:solidFill>
                  <a:schemeClr val="tx1"/>
                </a:solidFill>
              </a:rPr>
              <a:t>more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600" b="1" dirty="0" err="1">
                <a:solidFill>
                  <a:schemeClr val="tx1"/>
                </a:solidFill>
              </a:rPr>
              <a:t>about</a:t>
            </a:r>
            <a:r>
              <a:rPr lang="pl-PL" sz="1600" b="1" dirty="0">
                <a:solidFill>
                  <a:schemeClr val="tx1"/>
                </a:solidFill>
              </a:rPr>
              <a:t> my party </a:t>
            </a:r>
            <a:r>
              <a:rPr lang="pl-PL" sz="1600" b="1" dirty="0" err="1">
                <a:solidFill>
                  <a:schemeClr val="tx1"/>
                </a:solidFill>
              </a:rPr>
              <a:t>than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600" b="1" dirty="0" err="1">
                <a:solidFill>
                  <a:schemeClr val="tx1"/>
                </a:solidFill>
              </a:rPr>
              <a:t>about</a:t>
            </a:r>
            <a:r>
              <a:rPr lang="pl-PL" sz="1600" b="1" dirty="0">
                <a:solidFill>
                  <a:schemeClr val="tx1"/>
                </a:solidFill>
              </a:rPr>
              <a:t> the </a:t>
            </a:r>
            <a:r>
              <a:rPr lang="pl-PL" sz="1600" b="1" dirty="0" err="1">
                <a:solidFill>
                  <a:schemeClr val="tx1"/>
                </a:solidFill>
              </a:rPr>
              <a:t>electorate</a:t>
            </a:r>
            <a:endParaRPr lang="pl-PL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939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 animBg="1"/>
      <p:bldP spid="80" grpId="0" animBg="1"/>
    </p:bld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9"/>
                <a:stretch>
                  <a:fillRect l="-2238" t="-194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le tekstowe 7"/>
              <p:cNvSpPr txBox="1"/>
              <p:nvPr/>
            </p:nvSpPr>
            <p:spPr>
              <a:xfrm>
                <a:off x="1072473" y="4740795"/>
                <a:ext cx="306126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b="0" dirty="0"/>
                  <a:t>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pl-PL" sz="3200" b="0" dirty="0"/>
                  <a:t> and </a:t>
                </a:r>
                <a14:m>
                  <m:oMath xmlns:m="http://schemas.openxmlformats.org/officeDocument/2006/math">
                    <m:r>
                      <a:rPr lang="pl-PL" sz="3200" i="1">
                        <a:latin typeface="Cambria Math" panose="02040503050406030204" pitchFamily="18" charset="0"/>
                      </a:rPr>
                      <m:t>ℓ</m:t>
                    </m:r>
                    <m:r>
                      <a:rPr lang="pl-PL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pl-PL" sz="3200" b="0" dirty="0"/>
              </a:p>
            </p:txBody>
          </p:sp>
        </mc:Choice>
        <mc:Fallback xmlns="">
          <p:sp>
            <p:nvSpPr>
              <p:cNvPr id="8" name="pole tekstow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2473" y="4740795"/>
                <a:ext cx="3061262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04024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3410057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9"/>
                <a:stretch>
                  <a:fillRect l="-2238" t="-194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le tekstowe 7"/>
              <p:cNvSpPr txBox="1"/>
              <p:nvPr/>
            </p:nvSpPr>
            <p:spPr>
              <a:xfrm>
                <a:off x="1072473" y="4740795"/>
                <a:ext cx="306126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b="0" dirty="0"/>
                  <a:t>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pl-PL" sz="3200" b="0" dirty="0"/>
                  <a:t> and </a:t>
                </a:r>
                <a14:m>
                  <m:oMath xmlns:m="http://schemas.openxmlformats.org/officeDocument/2006/math">
                    <m:r>
                      <a:rPr lang="pl-PL" sz="3200" i="1">
                        <a:latin typeface="Cambria Math" panose="02040503050406030204" pitchFamily="18" charset="0"/>
                      </a:rPr>
                      <m:t>ℓ</m:t>
                    </m:r>
                    <m:r>
                      <a:rPr lang="pl-PL" sz="3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pl-PL" sz="3200" b="0" dirty="0"/>
              </a:p>
            </p:txBody>
          </p:sp>
        </mc:Choice>
        <mc:Fallback xmlns="">
          <p:sp>
            <p:nvSpPr>
              <p:cNvPr id="8" name="pole tekstow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2473" y="4740795"/>
                <a:ext cx="3061262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551985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6715991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10"/>
                <a:stretch>
                  <a:fillRect l="-2238" t="-194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04024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1"/>
          <p:cNvSpPr txBox="1"/>
          <p:nvPr/>
        </p:nvSpPr>
        <p:spPr>
          <a:xfrm>
            <a:off x="313132" y="4052580"/>
            <a:ext cx="5161449" cy="24929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800" b="1" dirty="0" err="1"/>
              <a:t>Justified</a:t>
            </a:r>
            <a:r>
              <a:rPr lang="pl-PL" sz="2800" b="1" dirty="0"/>
              <a:t> </a:t>
            </a:r>
            <a:r>
              <a:rPr lang="pl-PL" sz="2800" b="1" dirty="0" err="1"/>
              <a:t>Representation</a:t>
            </a:r>
            <a:r>
              <a:rPr lang="pl-PL" sz="2800" b="1" dirty="0"/>
              <a:t>:</a:t>
            </a:r>
          </a:p>
          <a:p>
            <a:endParaRPr lang="pl-PL" sz="2800" b="1" dirty="0"/>
          </a:p>
          <a:p>
            <a:r>
              <a:rPr lang="pl-PL" sz="2800" dirty="0"/>
              <a:t>In </a:t>
            </a:r>
            <a:r>
              <a:rPr lang="pl-PL" sz="2800" dirty="0" err="1"/>
              <a:t>each</a:t>
            </a:r>
            <a:r>
              <a:rPr lang="pl-PL" sz="2800" dirty="0"/>
              <a:t> 1-cohesive </a:t>
            </a:r>
            <a:r>
              <a:rPr lang="pl-PL" sz="2800" dirty="0" err="1"/>
              <a:t>group</a:t>
            </a:r>
            <a:r>
              <a:rPr lang="pl-PL" sz="2800" dirty="0"/>
              <a:t> </a:t>
            </a:r>
            <a:r>
              <a:rPr lang="pl-PL" sz="2800" dirty="0" err="1"/>
              <a:t>there</a:t>
            </a:r>
            <a:r>
              <a:rPr lang="pl-PL" sz="2800" dirty="0"/>
              <a:t> </a:t>
            </a:r>
            <a:r>
              <a:rPr lang="pl-PL" sz="2800" dirty="0" err="1"/>
              <a:t>should</a:t>
            </a:r>
            <a:r>
              <a:rPr lang="pl-PL" sz="2800" dirty="0"/>
              <a:t> be a </a:t>
            </a:r>
            <a:r>
              <a:rPr lang="pl-PL" sz="2800" dirty="0" err="1"/>
              <a:t>voter</a:t>
            </a:r>
            <a:r>
              <a:rPr lang="pl-PL" sz="2800" dirty="0"/>
              <a:t> </a:t>
            </a:r>
            <a:r>
              <a:rPr lang="pl-PL" sz="2800" dirty="0" err="1"/>
              <a:t>who</a:t>
            </a:r>
            <a:r>
              <a:rPr lang="pl-PL" sz="2800" dirty="0"/>
              <a:t> </a:t>
            </a:r>
            <a:r>
              <a:rPr lang="pl-PL" sz="2800" dirty="0" err="1"/>
              <a:t>approves</a:t>
            </a:r>
            <a:r>
              <a:rPr lang="pl-PL" sz="2800" dirty="0"/>
              <a:t> a </a:t>
            </a:r>
            <a:r>
              <a:rPr lang="pl-PL" sz="2800" dirty="0" err="1"/>
              <a:t>committee</a:t>
            </a:r>
            <a:r>
              <a:rPr lang="pl-PL" sz="2800" dirty="0"/>
              <a:t> </a:t>
            </a:r>
            <a:r>
              <a:rPr lang="pl-PL" sz="2800" dirty="0" err="1"/>
              <a:t>member</a:t>
            </a:r>
            <a:endParaRPr lang="pl-PL" sz="2800" dirty="0"/>
          </a:p>
          <a:p>
            <a:endParaRPr lang="pl-PL" sz="1600" dirty="0"/>
          </a:p>
        </p:txBody>
      </p:sp>
      <p:pic>
        <p:nvPicPr>
          <p:cNvPr id="42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615" y="572752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wal 5"/>
          <p:cNvSpPr/>
          <p:nvPr/>
        </p:nvSpPr>
        <p:spPr>
          <a:xfrm>
            <a:off x="7506126" y="5483741"/>
            <a:ext cx="1425223" cy="1214771"/>
          </a:xfrm>
          <a:prstGeom prst="ellipse">
            <a:avLst/>
          </a:prstGeom>
          <a:noFill/>
          <a:ln w="285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8086959" y="4837814"/>
            <a:ext cx="1064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>
                <a:solidFill>
                  <a:srgbClr val="008000"/>
                </a:solidFill>
              </a:rPr>
              <a:t>OK!</a:t>
            </a:r>
          </a:p>
        </p:txBody>
      </p:sp>
      <p:sp>
        <p:nvSpPr>
          <p:cNvPr id="10" name="Prostokąt: zaokrąglone rogi 9"/>
          <p:cNvSpPr/>
          <p:nvPr/>
        </p:nvSpPr>
        <p:spPr>
          <a:xfrm>
            <a:off x="6170716" y="1827729"/>
            <a:ext cx="528476" cy="66922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1088" y="57349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4" name="pole tekstowe 43"/>
              <p:cNvSpPr txBox="1"/>
              <p:nvPr/>
            </p:nvSpPr>
            <p:spPr>
              <a:xfrm>
                <a:off x="6446748" y="6302449"/>
                <a:ext cx="13914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b="1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𝟐</m:t>
                    </m:r>
                  </m:oMath>
                </a14:m>
                <a:endParaRPr lang="pl-PL" sz="32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4" name="pole tekstow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6748" y="6302449"/>
                <a:ext cx="1391420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859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7" grpId="0"/>
      <p:bldP spid="10" grpId="0" animBg="1"/>
      <p:bldP spid="44" grpId="0"/>
    </p:bld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10"/>
                <a:stretch>
                  <a:fillRect l="-2238" t="-194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04024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1"/>
          <p:cNvSpPr txBox="1"/>
          <p:nvPr/>
        </p:nvSpPr>
        <p:spPr>
          <a:xfrm>
            <a:off x="313132" y="4052580"/>
            <a:ext cx="5161449" cy="24929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800" b="1" dirty="0" err="1"/>
              <a:t>Justified</a:t>
            </a:r>
            <a:r>
              <a:rPr lang="pl-PL" sz="2800" b="1" dirty="0"/>
              <a:t> </a:t>
            </a:r>
            <a:r>
              <a:rPr lang="pl-PL" sz="2800" b="1" dirty="0" err="1"/>
              <a:t>Representation</a:t>
            </a:r>
            <a:r>
              <a:rPr lang="pl-PL" sz="2800" b="1" dirty="0"/>
              <a:t>:</a:t>
            </a:r>
          </a:p>
          <a:p>
            <a:endParaRPr lang="pl-PL" sz="2800" b="1" dirty="0"/>
          </a:p>
          <a:p>
            <a:r>
              <a:rPr lang="pl-PL" sz="2800" dirty="0"/>
              <a:t>In </a:t>
            </a:r>
            <a:r>
              <a:rPr lang="pl-PL" sz="2800" dirty="0" err="1"/>
              <a:t>each</a:t>
            </a:r>
            <a:r>
              <a:rPr lang="pl-PL" sz="2800" dirty="0"/>
              <a:t> 1-cohesive </a:t>
            </a:r>
            <a:r>
              <a:rPr lang="pl-PL" sz="2800" dirty="0" err="1"/>
              <a:t>group</a:t>
            </a:r>
            <a:r>
              <a:rPr lang="pl-PL" sz="2800" dirty="0"/>
              <a:t> </a:t>
            </a:r>
            <a:r>
              <a:rPr lang="pl-PL" sz="2800" dirty="0" err="1"/>
              <a:t>there</a:t>
            </a:r>
            <a:r>
              <a:rPr lang="pl-PL" sz="2800" dirty="0"/>
              <a:t> </a:t>
            </a:r>
            <a:r>
              <a:rPr lang="pl-PL" sz="2800" dirty="0" err="1"/>
              <a:t>should</a:t>
            </a:r>
            <a:r>
              <a:rPr lang="pl-PL" sz="2800" dirty="0"/>
              <a:t> be a </a:t>
            </a:r>
            <a:r>
              <a:rPr lang="pl-PL" sz="2800" dirty="0" err="1"/>
              <a:t>voter</a:t>
            </a:r>
            <a:r>
              <a:rPr lang="pl-PL" sz="2800" dirty="0"/>
              <a:t> </a:t>
            </a:r>
            <a:r>
              <a:rPr lang="pl-PL" sz="2800" dirty="0" err="1"/>
              <a:t>who</a:t>
            </a:r>
            <a:r>
              <a:rPr lang="pl-PL" sz="2800" dirty="0"/>
              <a:t> </a:t>
            </a:r>
            <a:r>
              <a:rPr lang="pl-PL" sz="2800" dirty="0" err="1"/>
              <a:t>approves</a:t>
            </a:r>
            <a:r>
              <a:rPr lang="pl-PL" sz="2800" dirty="0"/>
              <a:t> a </a:t>
            </a:r>
            <a:r>
              <a:rPr lang="pl-PL" sz="2800" dirty="0" err="1"/>
              <a:t>committee</a:t>
            </a:r>
            <a:r>
              <a:rPr lang="pl-PL" sz="2800" dirty="0"/>
              <a:t> </a:t>
            </a:r>
            <a:r>
              <a:rPr lang="pl-PL" sz="2800" dirty="0" err="1"/>
              <a:t>member</a:t>
            </a:r>
            <a:endParaRPr lang="pl-PL" sz="2800" dirty="0"/>
          </a:p>
          <a:p>
            <a:endParaRPr lang="pl-PL" sz="1600" dirty="0"/>
          </a:p>
        </p:txBody>
      </p:sp>
      <p:pic>
        <p:nvPicPr>
          <p:cNvPr id="42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615" y="572752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wal 5"/>
          <p:cNvSpPr/>
          <p:nvPr/>
        </p:nvSpPr>
        <p:spPr>
          <a:xfrm>
            <a:off x="7506126" y="5483741"/>
            <a:ext cx="1425223" cy="1214771"/>
          </a:xfrm>
          <a:prstGeom prst="ellipse">
            <a:avLst/>
          </a:prstGeom>
          <a:noFill/>
          <a:ln w="285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8086959" y="4837814"/>
            <a:ext cx="1064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>
                <a:solidFill>
                  <a:srgbClr val="008000"/>
                </a:solidFill>
              </a:rPr>
              <a:t>OK!</a:t>
            </a:r>
          </a:p>
        </p:txBody>
      </p:sp>
      <p:sp>
        <p:nvSpPr>
          <p:cNvPr id="10" name="Prostokąt: zaokrąglone rogi 9"/>
          <p:cNvSpPr/>
          <p:nvPr/>
        </p:nvSpPr>
        <p:spPr>
          <a:xfrm>
            <a:off x="7212480" y="1136687"/>
            <a:ext cx="528476" cy="66922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003" y="572752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5" name="pole tekstowe 44"/>
              <p:cNvSpPr txBox="1"/>
              <p:nvPr/>
            </p:nvSpPr>
            <p:spPr>
              <a:xfrm>
                <a:off x="6446748" y="6302449"/>
                <a:ext cx="13914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b="1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𝟐</m:t>
                    </m:r>
                  </m:oMath>
                </a14:m>
                <a:endParaRPr lang="pl-PL" sz="32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5" name="pole tekstow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6748" y="6302449"/>
                <a:ext cx="1391420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54505556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10"/>
                <a:stretch>
                  <a:fillRect l="-2238" t="-194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04024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1"/>
          <p:cNvSpPr txBox="1"/>
          <p:nvPr/>
        </p:nvSpPr>
        <p:spPr>
          <a:xfrm>
            <a:off x="313132" y="4052580"/>
            <a:ext cx="5161449" cy="24929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800" b="1" dirty="0" err="1"/>
              <a:t>Justified</a:t>
            </a:r>
            <a:r>
              <a:rPr lang="pl-PL" sz="2800" b="1" dirty="0"/>
              <a:t> </a:t>
            </a:r>
            <a:r>
              <a:rPr lang="pl-PL" sz="2800" b="1" dirty="0" err="1"/>
              <a:t>Representation</a:t>
            </a:r>
            <a:r>
              <a:rPr lang="pl-PL" sz="2800" b="1" dirty="0"/>
              <a:t>:</a:t>
            </a:r>
          </a:p>
          <a:p>
            <a:endParaRPr lang="pl-PL" sz="2800" b="1" dirty="0"/>
          </a:p>
          <a:p>
            <a:r>
              <a:rPr lang="pl-PL" sz="2800" dirty="0"/>
              <a:t>In </a:t>
            </a:r>
            <a:r>
              <a:rPr lang="pl-PL" sz="2800" dirty="0" err="1"/>
              <a:t>each</a:t>
            </a:r>
            <a:r>
              <a:rPr lang="pl-PL" sz="2800" dirty="0"/>
              <a:t> 1-cohesive </a:t>
            </a:r>
            <a:r>
              <a:rPr lang="pl-PL" sz="2800" dirty="0" err="1"/>
              <a:t>group</a:t>
            </a:r>
            <a:r>
              <a:rPr lang="pl-PL" sz="2800" dirty="0"/>
              <a:t> </a:t>
            </a:r>
            <a:r>
              <a:rPr lang="pl-PL" sz="2800" dirty="0" err="1"/>
              <a:t>there</a:t>
            </a:r>
            <a:r>
              <a:rPr lang="pl-PL" sz="2800" dirty="0"/>
              <a:t> </a:t>
            </a:r>
            <a:r>
              <a:rPr lang="pl-PL" sz="2800" dirty="0" err="1"/>
              <a:t>should</a:t>
            </a:r>
            <a:r>
              <a:rPr lang="pl-PL" sz="2800" dirty="0"/>
              <a:t> be a </a:t>
            </a:r>
            <a:r>
              <a:rPr lang="pl-PL" sz="2800" dirty="0" err="1"/>
              <a:t>voter</a:t>
            </a:r>
            <a:r>
              <a:rPr lang="pl-PL" sz="2800" dirty="0"/>
              <a:t> </a:t>
            </a:r>
            <a:r>
              <a:rPr lang="pl-PL" sz="2800" dirty="0" err="1"/>
              <a:t>who</a:t>
            </a:r>
            <a:r>
              <a:rPr lang="pl-PL" sz="2800" dirty="0"/>
              <a:t> </a:t>
            </a:r>
            <a:r>
              <a:rPr lang="pl-PL" sz="2800" dirty="0" err="1"/>
              <a:t>approves</a:t>
            </a:r>
            <a:r>
              <a:rPr lang="pl-PL" sz="2800" dirty="0"/>
              <a:t> a </a:t>
            </a:r>
            <a:r>
              <a:rPr lang="pl-PL" sz="2800" dirty="0" err="1"/>
              <a:t>committee</a:t>
            </a:r>
            <a:r>
              <a:rPr lang="pl-PL" sz="2800" dirty="0"/>
              <a:t> </a:t>
            </a:r>
            <a:r>
              <a:rPr lang="pl-PL" sz="2800" dirty="0" err="1"/>
              <a:t>member</a:t>
            </a:r>
            <a:endParaRPr lang="pl-PL" sz="2800" dirty="0"/>
          </a:p>
          <a:p>
            <a:endParaRPr lang="pl-PL" sz="1600" dirty="0"/>
          </a:p>
        </p:txBody>
      </p:sp>
      <p:pic>
        <p:nvPicPr>
          <p:cNvPr id="42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615" y="572752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wal 5"/>
          <p:cNvSpPr/>
          <p:nvPr/>
        </p:nvSpPr>
        <p:spPr>
          <a:xfrm>
            <a:off x="7506126" y="5483741"/>
            <a:ext cx="1425223" cy="12147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7963786" y="4912241"/>
            <a:ext cx="14460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>
                <a:solidFill>
                  <a:srgbClr val="FF0000"/>
                </a:solidFill>
              </a:rPr>
              <a:t>BAD!</a:t>
            </a:r>
          </a:p>
        </p:txBody>
      </p:sp>
      <p:pic>
        <p:nvPicPr>
          <p:cNvPr id="44" name="Obraz 43" descr="bob-c.jp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5734938"/>
            <a:ext cx="358808" cy="6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Box 1"/>
          <p:cNvSpPr txBox="1"/>
          <p:nvPr/>
        </p:nvSpPr>
        <p:spPr>
          <a:xfrm>
            <a:off x="1765400" y="1863522"/>
            <a:ext cx="5852304" cy="3785652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err="1"/>
              <a:t>Rules</a:t>
            </a:r>
            <a:r>
              <a:rPr lang="pl-PL" sz="1600" b="1" dirty="0"/>
              <a:t> </a:t>
            </a:r>
            <a:r>
              <a:rPr lang="pl-PL" sz="1600" b="1" dirty="0" err="1"/>
              <a:t>satisfying</a:t>
            </a:r>
            <a:r>
              <a:rPr lang="pl-PL" sz="1600" b="1" dirty="0"/>
              <a:t> JR: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Greedy</a:t>
            </a:r>
            <a:r>
              <a:rPr lang="pl-PL" sz="1600" dirty="0"/>
              <a:t> </a:t>
            </a: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Chamberlin</a:t>
            </a:r>
            <a:r>
              <a:rPr lang="pl-PL" sz="1600" dirty="0"/>
              <a:t>-Courant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Approval</a:t>
            </a:r>
            <a:r>
              <a:rPr lang="pl-PL" sz="1600" dirty="0"/>
              <a:t> Monroe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Proportional</a:t>
            </a:r>
            <a:r>
              <a:rPr lang="pl-PL" sz="1600" dirty="0"/>
              <a:t> </a:t>
            </a: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endParaRPr lang="pl-PL" sz="1600" dirty="0"/>
          </a:p>
          <a:p>
            <a:endParaRPr lang="pl-PL" sz="1600" dirty="0"/>
          </a:p>
          <a:p>
            <a:r>
              <a:rPr lang="pl-PL" sz="1600" b="1" dirty="0" err="1"/>
              <a:t>Rules</a:t>
            </a:r>
            <a:r>
              <a:rPr lang="pl-PL" sz="1600" b="1" dirty="0"/>
              <a:t> not </a:t>
            </a:r>
            <a:r>
              <a:rPr lang="pl-PL" sz="1600" b="1" dirty="0" err="1"/>
              <a:t>satisfying</a:t>
            </a:r>
            <a:r>
              <a:rPr lang="pl-PL" sz="1600" b="1" dirty="0"/>
              <a:t> JR: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endParaRPr lang="pl-PL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Greedy</a:t>
            </a:r>
            <a:r>
              <a:rPr lang="pl-PL" sz="1600" dirty="0"/>
              <a:t> </a:t>
            </a:r>
            <a:r>
              <a:rPr lang="pl-PL" sz="1600" dirty="0" err="1"/>
              <a:t>Proportional</a:t>
            </a:r>
            <a:r>
              <a:rPr lang="pl-PL" sz="1600" dirty="0"/>
              <a:t> </a:t>
            </a: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endParaRPr lang="pl-PL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Satisfaction</a:t>
            </a:r>
            <a:r>
              <a:rPr lang="pl-PL" sz="1600" dirty="0"/>
              <a:t> </a:t>
            </a: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endParaRPr lang="pl-PL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Minimax</a:t>
            </a:r>
            <a:r>
              <a:rPr lang="pl-PL" sz="1600" dirty="0"/>
              <a:t> </a:t>
            </a: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endParaRPr lang="pl-PL" sz="1600" dirty="0"/>
          </a:p>
          <a:p>
            <a:endParaRPr lang="pl-PL" sz="1600" dirty="0"/>
          </a:p>
          <a:p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>[ABC+17] H.</a:t>
            </a:r>
            <a:r>
              <a:rPr lang="en-US" sz="1600" dirty="0"/>
              <a:t> Aziz, M</a:t>
            </a:r>
            <a:r>
              <a:rPr lang="pl-PL" sz="1600" dirty="0"/>
              <a:t>.</a:t>
            </a:r>
            <a:r>
              <a:rPr lang="en-US" sz="1600" dirty="0"/>
              <a:t> Brill, V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Conitzer</a:t>
            </a:r>
            <a:r>
              <a:rPr lang="en-US" sz="1600" dirty="0"/>
              <a:t>, E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Elkind</a:t>
            </a:r>
            <a:r>
              <a:rPr lang="en-US" sz="1600" dirty="0"/>
              <a:t>, R</a:t>
            </a:r>
            <a:r>
              <a:rPr lang="pl-PL" sz="1600" dirty="0"/>
              <a:t>.</a:t>
            </a:r>
            <a:r>
              <a:rPr lang="en-US" sz="1600" dirty="0"/>
              <a:t> Freeman, T</a:t>
            </a:r>
            <a:r>
              <a:rPr lang="pl-PL" sz="1600" dirty="0"/>
              <a:t>.</a:t>
            </a:r>
            <a:r>
              <a:rPr lang="en-US" sz="1600" dirty="0"/>
              <a:t> Walsh</a:t>
            </a:r>
            <a:r>
              <a:rPr lang="pl-PL" sz="1600" dirty="0"/>
              <a:t>,</a:t>
            </a:r>
            <a:r>
              <a:rPr lang="en-US" sz="1600" dirty="0"/>
              <a:t> Justified representation in approval-based committee voting</a:t>
            </a:r>
            <a:r>
              <a:rPr lang="pl-PL" sz="1600" dirty="0"/>
              <a:t>,</a:t>
            </a:r>
            <a:r>
              <a:rPr lang="en-US" sz="1600" dirty="0"/>
              <a:t> Social Choice and Welfare</a:t>
            </a:r>
            <a:r>
              <a:rPr lang="pl-PL" sz="1600" dirty="0"/>
              <a:t>, 2017.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pole tekstowe 42"/>
              <p:cNvSpPr txBox="1"/>
              <p:nvPr/>
            </p:nvSpPr>
            <p:spPr>
              <a:xfrm>
                <a:off x="6446748" y="6302449"/>
                <a:ext cx="13914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b="1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𝟐</m:t>
                    </m:r>
                  </m:oMath>
                </a14:m>
                <a:endParaRPr lang="pl-PL" sz="32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3" name="pole tekstow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6748" y="6302449"/>
                <a:ext cx="1391420" cy="58477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1682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PAV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Assume a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approves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of a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pl-PL" sz="2400" dirty="0"/>
                  <a:t>.</a:t>
                </a:r>
                <a:r>
                  <a:rPr lang="pl-PL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:r>
                  <a:rPr lang="pl-PL" sz="2400" dirty="0" err="1"/>
                  <a:t>gives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+…+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pl-PL" dirty="0"/>
                  <a:t>  </a:t>
                </a:r>
                <a:r>
                  <a:rPr lang="pl-PL" sz="2400" dirty="0"/>
                  <a:t>to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blipFill>
                <a:blip r:embed="rId10"/>
                <a:stretch>
                  <a:fillRect l="-1761" t="-3604" r="-1526" b="-405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pole tekstowe 4"/>
          <p:cNvSpPr txBox="1"/>
          <p:nvPr/>
        </p:nvSpPr>
        <p:spPr>
          <a:xfrm>
            <a:off x="172720" y="2682063"/>
            <a:ext cx="347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E.g</a:t>
            </a:r>
            <a:r>
              <a:rPr lang="pl-PL" sz="2400" dirty="0"/>
              <a:t>., </a:t>
            </a:r>
            <a:r>
              <a:rPr lang="pl-PL" sz="2400" dirty="0" err="1"/>
              <a:t>consider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endParaRPr lang="pl-PL" sz="2400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93" y="254095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49" y="253800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25" y="2586455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pole tekstowe 5"/>
              <p:cNvSpPr txBox="1"/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 err="1"/>
                  <a:t>Score</a:t>
                </a:r>
                <a:r>
                  <a:rPr lang="pl-PL" sz="2400" dirty="0"/>
                  <a:t> from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:</a:t>
                </a:r>
              </a:p>
              <a:p>
                <a:r>
                  <a:rPr lang="pl-PL" sz="2400" dirty="0"/>
                  <a:t> v1: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blipFill>
                <a:blip r:embed="rId11"/>
                <a:stretch>
                  <a:fillRect l="-3876" t="-4969" r="-2842" b="-621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Prostokąt: zaokrąglone rogi 50"/>
          <p:cNvSpPr/>
          <p:nvPr/>
        </p:nvSpPr>
        <p:spPr>
          <a:xfrm>
            <a:off x="6244764" y="1184385"/>
            <a:ext cx="937131" cy="652409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7109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51" grpId="0" animBg="1"/>
    </p:bld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PAV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Assume a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approves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of a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pl-PL" sz="2400" dirty="0"/>
                  <a:t>.</a:t>
                </a:r>
                <a:r>
                  <a:rPr lang="pl-PL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:r>
                  <a:rPr lang="pl-PL" sz="2400" dirty="0" err="1"/>
                  <a:t>gives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+…+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pl-PL" dirty="0"/>
                  <a:t>  </a:t>
                </a:r>
                <a:r>
                  <a:rPr lang="pl-PL" sz="2400" dirty="0"/>
                  <a:t>to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blipFill>
                <a:blip r:embed="rId10"/>
                <a:stretch>
                  <a:fillRect l="-1761" t="-3604" r="-1526" b="-405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pole tekstowe 4"/>
          <p:cNvSpPr txBox="1"/>
          <p:nvPr/>
        </p:nvSpPr>
        <p:spPr>
          <a:xfrm>
            <a:off x="172720" y="2682063"/>
            <a:ext cx="347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E.g</a:t>
            </a:r>
            <a:r>
              <a:rPr lang="pl-PL" sz="2400" dirty="0"/>
              <a:t>., </a:t>
            </a:r>
            <a:r>
              <a:rPr lang="pl-PL" sz="2400" dirty="0" err="1"/>
              <a:t>consider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endParaRPr lang="pl-PL" sz="2400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93" y="254095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49" y="253800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25" y="2586455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pole tekstowe 5"/>
              <p:cNvSpPr txBox="1"/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 err="1"/>
                  <a:t>Score</a:t>
                </a:r>
                <a:r>
                  <a:rPr lang="pl-PL" sz="2400" dirty="0"/>
                  <a:t> from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:</a:t>
                </a:r>
              </a:p>
              <a:p>
                <a:r>
                  <a:rPr lang="pl-PL" sz="2400" dirty="0"/>
                  <a:t> v1: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blipFill>
                <a:blip r:embed="rId11"/>
                <a:stretch>
                  <a:fillRect l="-3876" t="-4969" r="-2842" b="-621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pole tekstowe 47"/>
              <p:cNvSpPr txBox="1"/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v2: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48" name="pole tekstow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blipFill>
                <a:blip r:embed="rId12"/>
                <a:stretch>
                  <a:fillRect l="-6809" b="-1100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Prostokąt: zaokrąglone rogi 50"/>
          <p:cNvSpPr/>
          <p:nvPr/>
        </p:nvSpPr>
        <p:spPr>
          <a:xfrm>
            <a:off x="6205327" y="1824476"/>
            <a:ext cx="937131" cy="652409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925031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PAV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Assume a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approves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of a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pl-PL" sz="2400" dirty="0"/>
                  <a:t>.</a:t>
                </a:r>
                <a:r>
                  <a:rPr lang="pl-PL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:r>
                  <a:rPr lang="pl-PL" sz="2400" dirty="0" err="1"/>
                  <a:t>gives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+…+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pl-PL" dirty="0"/>
                  <a:t>  </a:t>
                </a:r>
                <a:r>
                  <a:rPr lang="pl-PL" sz="2400" dirty="0"/>
                  <a:t>to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blipFill>
                <a:blip r:embed="rId10"/>
                <a:stretch>
                  <a:fillRect l="-1761" t="-3604" r="-1526" b="-405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pole tekstowe 4"/>
          <p:cNvSpPr txBox="1"/>
          <p:nvPr/>
        </p:nvSpPr>
        <p:spPr>
          <a:xfrm>
            <a:off x="172720" y="2682063"/>
            <a:ext cx="347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E.g</a:t>
            </a:r>
            <a:r>
              <a:rPr lang="pl-PL" sz="2400" dirty="0"/>
              <a:t>., </a:t>
            </a:r>
            <a:r>
              <a:rPr lang="pl-PL" sz="2400" dirty="0" err="1"/>
              <a:t>consider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endParaRPr lang="pl-PL" sz="2400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93" y="254095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49" y="253800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25" y="2586455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pole tekstowe 5"/>
              <p:cNvSpPr txBox="1"/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 err="1"/>
                  <a:t>Score</a:t>
                </a:r>
                <a:r>
                  <a:rPr lang="pl-PL" sz="2400" dirty="0"/>
                  <a:t> from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:</a:t>
                </a:r>
              </a:p>
              <a:p>
                <a:r>
                  <a:rPr lang="pl-PL" sz="2400" dirty="0"/>
                  <a:t> v1: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blipFill>
                <a:blip r:embed="rId11"/>
                <a:stretch>
                  <a:fillRect l="-3876" t="-4969" r="-2842" b="-621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pole tekstowe 47"/>
              <p:cNvSpPr txBox="1"/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v2: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48" name="pole tekstow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blipFill>
                <a:blip r:embed="rId12"/>
                <a:stretch>
                  <a:fillRect l="-6809" b="-1100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Prostokąt: zaokrąglone rogi 50"/>
          <p:cNvSpPr/>
          <p:nvPr/>
        </p:nvSpPr>
        <p:spPr>
          <a:xfrm>
            <a:off x="6205327" y="2515421"/>
            <a:ext cx="937131" cy="652409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Prostokąt: zaokrąglone rogi 44"/>
          <p:cNvSpPr/>
          <p:nvPr/>
        </p:nvSpPr>
        <p:spPr>
          <a:xfrm>
            <a:off x="7756690" y="2453235"/>
            <a:ext cx="422134" cy="652409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pole tekstowe 45"/>
              <p:cNvSpPr txBox="1"/>
              <p:nvPr/>
            </p:nvSpPr>
            <p:spPr>
              <a:xfrm>
                <a:off x="232354" y="4477887"/>
                <a:ext cx="1926681" cy="6157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v3: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46" name="pole tekstow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54" y="4477887"/>
                <a:ext cx="1926681" cy="615746"/>
              </a:xfrm>
              <a:prstGeom prst="rect">
                <a:avLst/>
              </a:prstGeom>
              <a:blipFill>
                <a:blip r:embed="rId13"/>
                <a:stretch>
                  <a:fillRect l="-4747" b="-990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4816212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PAV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Assume a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approves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of a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pl-PL" sz="2400" dirty="0"/>
                  <a:t>.</a:t>
                </a:r>
                <a:r>
                  <a:rPr lang="pl-PL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:r>
                  <a:rPr lang="pl-PL" sz="2400" dirty="0" err="1"/>
                  <a:t>gives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+…+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pl-PL" dirty="0"/>
                  <a:t>  </a:t>
                </a:r>
                <a:r>
                  <a:rPr lang="pl-PL" sz="2400" dirty="0"/>
                  <a:t>to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blipFill>
                <a:blip r:embed="rId10"/>
                <a:stretch>
                  <a:fillRect l="-1761" t="-3604" r="-1526" b="-405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pole tekstowe 4"/>
          <p:cNvSpPr txBox="1"/>
          <p:nvPr/>
        </p:nvSpPr>
        <p:spPr>
          <a:xfrm>
            <a:off x="172720" y="2682063"/>
            <a:ext cx="347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E.g</a:t>
            </a:r>
            <a:r>
              <a:rPr lang="pl-PL" sz="2400" dirty="0"/>
              <a:t>., </a:t>
            </a:r>
            <a:r>
              <a:rPr lang="pl-PL" sz="2400" dirty="0" err="1"/>
              <a:t>consider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endParaRPr lang="pl-PL" sz="2400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93" y="254095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49" y="253800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25" y="2586455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pole tekstowe 5"/>
              <p:cNvSpPr txBox="1"/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 err="1"/>
                  <a:t>Score</a:t>
                </a:r>
                <a:r>
                  <a:rPr lang="pl-PL" sz="2400" dirty="0"/>
                  <a:t> from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:</a:t>
                </a:r>
              </a:p>
              <a:p>
                <a:r>
                  <a:rPr lang="pl-PL" sz="2400" dirty="0"/>
                  <a:t> v1: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blipFill>
                <a:blip r:embed="rId11"/>
                <a:stretch>
                  <a:fillRect l="-3876" t="-4969" r="-2842" b="-621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pole tekstowe 47"/>
              <p:cNvSpPr txBox="1"/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v2: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48" name="pole tekstow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blipFill>
                <a:blip r:embed="rId12"/>
                <a:stretch>
                  <a:fillRect l="-6809" b="-1100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pole tekstowe 45"/>
              <p:cNvSpPr txBox="1"/>
              <p:nvPr/>
            </p:nvSpPr>
            <p:spPr>
              <a:xfrm>
                <a:off x="232354" y="4477887"/>
                <a:ext cx="1926681" cy="6157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v3: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46" name="pole tekstow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54" y="4477887"/>
                <a:ext cx="1926681" cy="615746"/>
              </a:xfrm>
              <a:prstGeom prst="rect">
                <a:avLst/>
              </a:prstGeom>
              <a:blipFill>
                <a:blip r:embed="rId13"/>
                <a:stretch>
                  <a:fillRect l="-4747" b="-990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pole tekstowe 51"/>
              <p:cNvSpPr txBox="1"/>
              <p:nvPr/>
            </p:nvSpPr>
            <p:spPr>
              <a:xfrm>
                <a:off x="2743784" y="4491741"/>
                <a:ext cx="1430776" cy="613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v4: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2" name="pole tekstow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784" y="4491741"/>
                <a:ext cx="1430776" cy="613886"/>
              </a:xfrm>
              <a:prstGeom prst="rect">
                <a:avLst/>
              </a:prstGeom>
              <a:blipFill>
                <a:blip r:embed="rId14"/>
                <a:stretch>
                  <a:fillRect l="-6383" b="-990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pole tekstowe 52"/>
              <p:cNvSpPr txBox="1"/>
              <p:nvPr/>
            </p:nvSpPr>
            <p:spPr>
              <a:xfrm>
                <a:off x="232353" y="5106288"/>
                <a:ext cx="1430776" cy="613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v5: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3" name="pole tekstow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53" y="5106288"/>
                <a:ext cx="1430776" cy="613886"/>
              </a:xfrm>
              <a:prstGeom prst="rect">
                <a:avLst/>
              </a:prstGeom>
              <a:blipFill>
                <a:blip r:embed="rId15"/>
                <a:stretch>
                  <a:fillRect l="-6383" b="-1100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pole tekstowe 53"/>
              <p:cNvSpPr txBox="1"/>
              <p:nvPr/>
            </p:nvSpPr>
            <p:spPr>
              <a:xfrm>
                <a:off x="2741048" y="5182398"/>
                <a:ext cx="8002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v6: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4" name="pole tekstow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1048" y="5182398"/>
                <a:ext cx="800219" cy="461665"/>
              </a:xfrm>
              <a:prstGeom prst="rect">
                <a:avLst/>
              </a:prstGeom>
              <a:blipFill>
                <a:blip r:embed="rId16"/>
                <a:stretch>
                  <a:fillRect l="-12214" t="-10526" r="-763" b="-2894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pole tekstowe 54"/>
              <p:cNvSpPr txBox="1"/>
              <p:nvPr/>
            </p:nvSpPr>
            <p:spPr>
              <a:xfrm>
                <a:off x="232353" y="5794711"/>
                <a:ext cx="8002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v7: </a:t>
                </a:r>
                <a14:m>
                  <m:oMath xmlns:m="http://schemas.openxmlformats.org/officeDocument/2006/math">
                    <m:r>
                      <a:rPr lang="pl-PL" sz="240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5" name="pole tekstow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53" y="5794711"/>
                <a:ext cx="800219" cy="461665"/>
              </a:xfrm>
              <a:prstGeom prst="rect">
                <a:avLst/>
              </a:prstGeom>
              <a:blipFill>
                <a:blip r:embed="rId17"/>
                <a:stretch>
                  <a:fillRect l="-11450" t="-10667" r="-1527" b="-3066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pole tekstowe 55"/>
              <p:cNvSpPr txBox="1"/>
              <p:nvPr/>
            </p:nvSpPr>
            <p:spPr>
              <a:xfrm>
                <a:off x="2743784" y="5794710"/>
                <a:ext cx="8002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v8: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6" name="pole tekstow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784" y="5794710"/>
                <a:ext cx="800219" cy="461665"/>
              </a:xfrm>
              <a:prstGeom prst="rect">
                <a:avLst/>
              </a:prstGeom>
              <a:blipFill>
                <a:blip r:embed="rId18"/>
                <a:stretch>
                  <a:fillRect l="-11450" t="-10667" r="-1527" b="-3066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pole tekstowe 57"/>
              <p:cNvSpPr txBox="1"/>
              <p:nvPr/>
            </p:nvSpPr>
            <p:spPr>
              <a:xfrm>
                <a:off x="167477" y="6235778"/>
                <a:ext cx="4683918" cy="6222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Total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=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8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8" name="pole tekstow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77" y="6235778"/>
                <a:ext cx="4683918" cy="622222"/>
              </a:xfrm>
              <a:prstGeom prst="rect">
                <a:avLst/>
              </a:prstGeom>
              <a:blipFill>
                <a:blip r:embed="rId19"/>
                <a:stretch>
                  <a:fillRect l="-1951" b="-980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Łącznik prosty 7"/>
          <p:cNvCxnSpPr/>
          <p:nvPr/>
        </p:nvCxnSpPr>
        <p:spPr>
          <a:xfrm>
            <a:off x="167477" y="6256375"/>
            <a:ext cx="468391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1"/>
          <p:cNvSpPr txBox="1"/>
          <p:nvPr/>
        </p:nvSpPr>
        <p:spPr>
          <a:xfrm>
            <a:off x="985819" y="3809323"/>
            <a:ext cx="4206577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400" b="1" dirty="0"/>
              <a:t>A </a:t>
            </a:r>
            <a:r>
              <a:rPr lang="pl-PL" sz="2400" b="1" dirty="0" err="1"/>
              <a:t>committee</a:t>
            </a:r>
            <a:r>
              <a:rPr lang="pl-PL" sz="2400" b="1" dirty="0"/>
              <a:t> with the </a:t>
            </a:r>
            <a:r>
              <a:rPr lang="pl-PL" sz="2400" b="1" dirty="0" err="1"/>
              <a:t>highest</a:t>
            </a:r>
            <a:r>
              <a:rPr lang="pl-PL" sz="2400" b="1" dirty="0"/>
              <a:t> </a:t>
            </a:r>
            <a:r>
              <a:rPr lang="pl-PL" sz="2400" b="1" dirty="0" err="1"/>
              <a:t>total</a:t>
            </a:r>
            <a:r>
              <a:rPr lang="pl-PL" sz="2400" b="1" dirty="0"/>
              <a:t> </a:t>
            </a:r>
            <a:r>
              <a:rPr lang="pl-PL" sz="2400" b="1" dirty="0" err="1"/>
              <a:t>score</a:t>
            </a:r>
            <a:r>
              <a:rPr lang="pl-PL" sz="2400" b="1" dirty="0"/>
              <a:t> </a:t>
            </a:r>
            <a:r>
              <a:rPr lang="pl-PL" sz="2400" b="1" dirty="0" err="1"/>
              <a:t>wins</a:t>
            </a:r>
            <a:r>
              <a:rPr lang="pl-PL" sz="2400" b="1" dirty="0"/>
              <a:t> the </a:t>
            </a:r>
            <a:r>
              <a:rPr lang="pl-PL" sz="2400" b="1" dirty="0" err="1"/>
              <a:t>election</a:t>
            </a:r>
            <a:r>
              <a:rPr lang="pl-PL" sz="2400" b="1" dirty="0"/>
              <a:t>.</a:t>
            </a:r>
            <a:endParaRPr lang="pl-PL" sz="2400" dirty="0"/>
          </a:p>
          <a:p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403884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10"/>
                <a:stretch>
                  <a:fillRect l="-2238" t="-194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51385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1"/>
              <p:cNvSpPr txBox="1"/>
              <p:nvPr/>
            </p:nvSpPr>
            <p:spPr>
              <a:xfrm>
                <a:off x="152400" y="4052580"/>
                <a:ext cx="5422965" cy="2492990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Extended </a:t>
                </a:r>
                <a:r>
                  <a:rPr lang="pl-PL" sz="2800" b="1" dirty="0" err="1"/>
                  <a:t>Justified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Representation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In </a:t>
                </a:r>
                <a:r>
                  <a:rPr lang="pl-PL" sz="2800" dirty="0" err="1"/>
                  <a:t>each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-cohesive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</a:t>
                </a:r>
                <a:r>
                  <a:rPr lang="pl-PL" sz="2800" dirty="0" err="1"/>
                  <a:t>there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should</a:t>
                </a:r>
                <a:r>
                  <a:rPr lang="pl-PL" sz="2800" dirty="0"/>
                  <a:t> be a </a:t>
                </a:r>
                <a:r>
                  <a:rPr lang="pl-PL" sz="2800" dirty="0" err="1"/>
                  <a:t>voter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committee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members</a:t>
                </a:r>
                <a:r>
                  <a:rPr lang="pl-PL" sz="2800" dirty="0"/>
                  <a:t>.</a:t>
                </a:r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3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4052580"/>
                <a:ext cx="5422965" cy="2492990"/>
              </a:xfrm>
              <a:prstGeom prst="rect">
                <a:avLst/>
              </a:prstGeom>
              <a:blipFill>
                <a:blip r:embed="rId11"/>
                <a:stretch>
                  <a:fillRect l="-2130" t="-2190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1"/>
              <p:cNvSpPr txBox="1"/>
              <p:nvPr/>
            </p:nvSpPr>
            <p:spPr>
              <a:xfrm>
                <a:off x="6412263" y="4423731"/>
                <a:ext cx="2446350" cy="1631216"/>
              </a:xfrm>
              <a:prstGeom prst="rect">
                <a:avLst/>
              </a:prstGeom>
              <a:solidFill>
                <a:srgbClr val="FFFFCC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000" dirty="0"/>
                  <a:t>For</a:t>
                </a:r>
                <a14:m>
                  <m:oMath xmlns:m="http://schemas.openxmlformats.org/officeDocument/2006/math">
                    <m:r>
                      <a:rPr lang="pl-PL" sz="2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pl-PL" sz="2000" b="0" dirty="0"/>
                  <a:t> one of the </a:t>
                </a:r>
                <a:r>
                  <a:rPr lang="pl-PL" sz="2000" b="0" dirty="0" err="1"/>
                  <a:t>voters</a:t>
                </a:r>
                <a:r>
                  <a:rPr lang="pl-PL" sz="2000" b="0" dirty="0"/>
                  <a:t> v1, v2, v3, v4 </a:t>
                </a:r>
                <a:r>
                  <a:rPr lang="pl-PL" sz="2000" b="0" dirty="0" err="1"/>
                  <a:t>needs</a:t>
                </a:r>
                <a:r>
                  <a:rPr lang="pl-PL" sz="2000" b="0" dirty="0"/>
                  <a:t> to </a:t>
                </a:r>
                <a:r>
                  <a:rPr lang="pl-PL" sz="2000" b="0" dirty="0" err="1"/>
                  <a:t>approve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at</a:t>
                </a:r>
                <a:r>
                  <a:rPr lang="pl-PL" sz="2000" b="0" dirty="0"/>
                  <a:t> </a:t>
                </a:r>
                <a:r>
                  <a:rPr lang="pl-PL" sz="2000" dirty="0" err="1"/>
                  <a:t>l</a:t>
                </a:r>
                <a:r>
                  <a:rPr lang="pl-PL" sz="2000" b="0" dirty="0" err="1"/>
                  <a:t>east</a:t>
                </a:r>
                <a:r>
                  <a:rPr lang="pl-PL" sz="2000" b="0" dirty="0"/>
                  <a:t> 2 </a:t>
                </a:r>
                <a:r>
                  <a:rPr lang="pl-PL" sz="2000" b="0" dirty="0" err="1"/>
                  <a:t>committee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members</a:t>
                </a:r>
                <a:r>
                  <a:rPr lang="pl-PL" sz="2000" b="0" dirty="0"/>
                  <a:t>.</a:t>
                </a:r>
              </a:p>
            </p:txBody>
          </p:sp>
        </mc:Choice>
        <mc:Fallback xmlns="">
          <p:sp>
            <p:nvSpPr>
              <p:cNvPr id="46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2263" y="4423731"/>
                <a:ext cx="2446350" cy="1631216"/>
              </a:xfrm>
              <a:prstGeom prst="rect">
                <a:avLst/>
              </a:prstGeom>
              <a:blipFill>
                <a:blip r:embed="rId12"/>
                <a:stretch>
                  <a:fillRect l="-2481" t="-1859" b="-557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Łącznik prosty ze strzałką 7"/>
          <p:cNvCxnSpPr>
            <a:stCxn id="46" idx="0"/>
          </p:cNvCxnSpPr>
          <p:nvPr/>
        </p:nvCxnSpPr>
        <p:spPr>
          <a:xfrm flipH="1" flipV="1">
            <a:off x="7142458" y="3795428"/>
            <a:ext cx="492980" cy="62830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1"/>
          <p:cNvSpPr txBox="1"/>
          <p:nvPr/>
        </p:nvSpPr>
        <p:spPr>
          <a:xfrm>
            <a:off x="1468809" y="999959"/>
            <a:ext cx="5852304" cy="477053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err="1"/>
              <a:t>Rules</a:t>
            </a:r>
            <a:r>
              <a:rPr lang="pl-PL" sz="1600" b="1" dirty="0"/>
              <a:t> </a:t>
            </a:r>
            <a:r>
              <a:rPr lang="pl-PL" sz="1600" b="1" dirty="0" err="1"/>
              <a:t>satisfying</a:t>
            </a:r>
            <a:r>
              <a:rPr lang="pl-PL" sz="1600" b="1" dirty="0"/>
              <a:t> EJR: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PAV </a:t>
            </a:r>
            <a:r>
              <a:rPr lang="pl-PL" sz="1600" dirty="0" err="1"/>
              <a:t>is</a:t>
            </a:r>
            <a:r>
              <a:rPr lang="pl-PL" sz="1600" dirty="0"/>
              <a:t> the </a:t>
            </a:r>
            <a:r>
              <a:rPr lang="pl-PL" sz="1600" dirty="0" err="1"/>
              <a:t>only</a:t>
            </a:r>
            <a:r>
              <a:rPr lang="pl-PL" sz="1600" dirty="0"/>
              <a:t> OWA-</a:t>
            </a:r>
            <a:r>
              <a:rPr lang="pl-PL" sz="1600" dirty="0" err="1"/>
              <a:t>based</a:t>
            </a:r>
            <a:r>
              <a:rPr lang="pl-PL" sz="1600" dirty="0"/>
              <a:t> </a:t>
            </a:r>
            <a:r>
              <a:rPr lang="pl-PL" sz="1600" dirty="0" err="1"/>
              <a:t>rule</a:t>
            </a:r>
            <a:r>
              <a:rPr lang="pl-PL" sz="1600" dirty="0"/>
              <a:t> </a:t>
            </a:r>
            <a:r>
              <a:rPr lang="pl-PL" sz="1600" dirty="0" err="1"/>
              <a:t>which</a:t>
            </a:r>
            <a:r>
              <a:rPr lang="pl-PL" sz="1600" dirty="0"/>
              <a:t> </a:t>
            </a:r>
            <a:r>
              <a:rPr lang="pl-PL" sz="1600" dirty="0" err="1"/>
              <a:t>satisfies</a:t>
            </a:r>
            <a:r>
              <a:rPr lang="pl-PL" sz="1600" dirty="0"/>
              <a:t> EJR [ABC+17]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Local</a:t>
            </a:r>
            <a:r>
              <a:rPr lang="pl-PL" sz="1600" dirty="0"/>
              <a:t> </a:t>
            </a:r>
            <a:r>
              <a:rPr lang="pl-PL" sz="1600" dirty="0" err="1"/>
              <a:t>search</a:t>
            </a:r>
            <a:r>
              <a:rPr lang="pl-PL" sz="1600" dirty="0"/>
              <a:t> </a:t>
            </a:r>
            <a:r>
              <a:rPr lang="pl-PL" sz="1600" dirty="0" err="1"/>
              <a:t>algorithm</a:t>
            </a:r>
            <a:r>
              <a:rPr lang="pl-PL" sz="1600" dirty="0"/>
              <a:t> for PAV </a:t>
            </a:r>
            <a:r>
              <a:rPr lang="pl-PL" sz="1600" dirty="0" err="1"/>
              <a:t>satisfies</a:t>
            </a:r>
            <a:r>
              <a:rPr lang="pl-PL" sz="1600" dirty="0"/>
              <a:t> EJR [AH17, SLES17]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There</a:t>
            </a:r>
            <a:r>
              <a:rPr lang="pl-PL" sz="1600" dirty="0"/>
              <a:t> </a:t>
            </a:r>
            <a:r>
              <a:rPr lang="pl-PL" sz="1600" dirty="0" err="1"/>
              <a:t>exist</a:t>
            </a:r>
            <a:r>
              <a:rPr lang="pl-PL" sz="1600" dirty="0"/>
              <a:t> </a:t>
            </a:r>
            <a:r>
              <a:rPr lang="pl-PL" sz="1600" dirty="0" err="1"/>
              <a:t>some</a:t>
            </a:r>
            <a:r>
              <a:rPr lang="pl-PL" sz="1600" dirty="0"/>
              <a:t> </a:t>
            </a:r>
            <a:r>
              <a:rPr lang="pl-PL" sz="1600" dirty="0" err="1"/>
              <a:t>other</a:t>
            </a:r>
            <a:r>
              <a:rPr lang="pl-PL" sz="1600" dirty="0"/>
              <a:t> </a:t>
            </a:r>
            <a:r>
              <a:rPr lang="pl-PL" sz="1600" dirty="0" err="1"/>
              <a:t>rules</a:t>
            </a:r>
            <a:r>
              <a:rPr lang="pl-PL" sz="1600" dirty="0"/>
              <a:t> </a:t>
            </a:r>
            <a:r>
              <a:rPr lang="pl-PL" sz="1600" dirty="0" err="1"/>
              <a:t>satisfying</a:t>
            </a:r>
            <a:r>
              <a:rPr lang="pl-PL" sz="1600" dirty="0"/>
              <a:t> EJR [SEL17]</a:t>
            </a:r>
          </a:p>
          <a:p>
            <a:endParaRPr lang="pl-PL" sz="1600" dirty="0"/>
          </a:p>
          <a:p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>[ABC+17] H.</a:t>
            </a:r>
            <a:r>
              <a:rPr lang="en-US" sz="1600" dirty="0"/>
              <a:t> Aziz, M</a:t>
            </a:r>
            <a:r>
              <a:rPr lang="pl-PL" sz="1600" dirty="0"/>
              <a:t>.</a:t>
            </a:r>
            <a:r>
              <a:rPr lang="en-US" sz="1600" dirty="0"/>
              <a:t> Brill, V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Conitzer</a:t>
            </a:r>
            <a:r>
              <a:rPr lang="en-US" sz="1600" dirty="0"/>
              <a:t>, E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Elkind</a:t>
            </a:r>
            <a:r>
              <a:rPr lang="en-US" sz="1600" dirty="0"/>
              <a:t>, R</a:t>
            </a:r>
            <a:r>
              <a:rPr lang="pl-PL" sz="1600" dirty="0"/>
              <a:t>.</a:t>
            </a:r>
            <a:r>
              <a:rPr lang="en-US" sz="1600" dirty="0"/>
              <a:t> Freeman, T</a:t>
            </a:r>
            <a:r>
              <a:rPr lang="pl-PL" sz="1600" dirty="0"/>
              <a:t>.</a:t>
            </a:r>
            <a:r>
              <a:rPr lang="en-US" sz="1600" dirty="0"/>
              <a:t> Walsh</a:t>
            </a:r>
            <a:r>
              <a:rPr lang="pl-PL" sz="1600" dirty="0"/>
              <a:t>,</a:t>
            </a:r>
            <a:r>
              <a:rPr lang="en-US" sz="1600" dirty="0"/>
              <a:t> Justified representation in approval-based committee voting</a:t>
            </a:r>
            <a:r>
              <a:rPr lang="pl-PL" sz="1600" dirty="0"/>
              <a:t>,</a:t>
            </a:r>
            <a:r>
              <a:rPr lang="en-US" sz="1600" dirty="0"/>
              <a:t> Social Choice and Welfare</a:t>
            </a:r>
            <a:r>
              <a:rPr lang="pl-PL" sz="1600" dirty="0"/>
              <a:t>, 2017.</a:t>
            </a:r>
          </a:p>
          <a:p>
            <a:endParaRPr lang="pl-PL" sz="1600" dirty="0"/>
          </a:p>
          <a:p>
            <a:r>
              <a:rPr lang="pl-PL" sz="1600" dirty="0"/>
              <a:t>[AH17] H. Aziz, S. Huang, </a:t>
            </a:r>
            <a:r>
              <a:rPr lang="en-US" sz="1600" dirty="0"/>
              <a:t>A Polynomial-time Algorithm to Achieve Extended Justified Representation</a:t>
            </a:r>
            <a:r>
              <a:rPr lang="pl-PL" sz="1600" dirty="0"/>
              <a:t>, </a:t>
            </a:r>
            <a:r>
              <a:rPr lang="pl-PL" sz="1600" dirty="0" err="1"/>
              <a:t>Arxiv</a:t>
            </a:r>
            <a:r>
              <a:rPr lang="pl-PL" sz="1600" dirty="0"/>
              <a:t>, 2017</a:t>
            </a:r>
          </a:p>
          <a:p>
            <a:endParaRPr lang="pl-PL" sz="1600" dirty="0"/>
          </a:p>
          <a:p>
            <a:r>
              <a:rPr lang="pl-PL" sz="1600" dirty="0"/>
              <a:t>[SLES17] P. Skowron, M. </a:t>
            </a:r>
            <a:r>
              <a:rPr lang="pl-PL" sz="1600" dirty="0" err="1"/>
              <a:t>Lackner</a:t>
            </a:r>
            <a:r>
              <a:rPr lang="pl-PL" sz="1600" dirty="0"/>
              <a:t>, E. </a:t>
            </a:r>
            <a:r>
              <a:rPr lang="pl-PL" sz="1600" dirty="0" err="1"/>
              <a:t>Elkind</a:t>
            </a:r>
            <a:r>
              <a:rPr lang="pl-PL" sz="1600" dirty="0"/>
              <a:t>, L. </a:t>
            </a:r>
            <a:r>
              <a:rPr lang="pl-PL" sz="1600" dirty="0" err="1"/>
              <a:t>Sánchez-Fernández</a:t>
            </a:r>
            <a:r>
              <a:rPr lang="pl-PL" sz="1600" dirty="0"/>
              <a:t>, </a:t>
            </a:r>
            <a:r>
              <a:rPr lang="en-US" sz="1600" dirty="0"/>
              <a:t>Optimal Average Satisfaction and Extended Justified Representation in Polynomial Time</a:t>
            </a:r>
            <a:r>
              <a:rPr lang="pl-PL" sz="1600" dirty="0"/>
              <a:t>, </a:t>
            </a:r>
            <a:r>
              <a:rPr lang="pl-PL" sz="1600" dirty="0" err="1"/>
              <a:t>Arxiv</a:t>
            </a:r>
            <a:r>
              <a:rPr lang="pl-PL" sz="1600" dirty="0"/>
              <a:t>, 2017.</a:t>
            </a:r>
          </a:p>
          <a:p>
            <a:endParaRPr lang="pl-PL" sz="1600" dirty="0"/>
          </a:p>
          <a:p>
            <a:r>
              <a:rPr lang="pl-PL" sz="1600" dirty="0"/>
              <a:t>[SEL17] L. </a:t>
            </a:r>
            <a:r>
              <a:rPr lang="pl-PL" sz="1600" dirty="0" err="1"/>
              <a:t>Sánchez-Fernández</a:t>
            </a:r>
            <a:r>
              <a:rPr lang="pl-PL" sz="1600" dirty="0"/>
              <a:t>, E. </a:t>
            </a:r>
            <a:r>
              <a:rPr lang="pl-PL" sz="1600" dirty="0" err="1"/>
              <a:t>Elkind</a:t>
            </a:r>
            <a:r>
              <a:rPr lang="pl-PL" sz="1600" dirty="0"/>
              <a:t>, M. </a:t>
            </a:r>
            <a:r>
              <a:rPr lang="pl-PL" sz="1600" dirty="0" err="1"/>
              <a:t>Lackner</a:t>
            </a:r>
            <a:r>
              <a:rPr lang="pl-PL" sz="1600" dirty="0"/>
              <a:t>, </a:t>
            </a:r>
            <a:r>
              <a:rPr lang="en-US" sz="1600" dirty="0"/>
              <a:t>Committees providing EJR can be computed efficiently</a:t>
            </a:r>
            <a:r>
              <a:rPr lang="pl-PL" sz="1600" dirty="0"/>
              <a:t>, </a:t>
            </a:r>
            <a:r>
              <a:rPr lang="pl-PL" sz="1600" dirty="0" err="1"/>
              <a:t>Arxiv</a:t>
            </a:r>
            <a:r>
              <a:rPr lang="pl-PL" sz="1600" dirty="0"/>
              <a:t>, 2017.</a:t>
            </a:r>
          </a:p>
        </p:txBody>
      </p:sp>
    </p:spTree>
    <p:extLst>
      <p:ext uri="{BB962C8B-B14F-4D97-AF65-F5344CB8AC3E}">
        <p14:creationId xmlns:p14="http://schemas.microsoft.com/office/powerpoint/2010/main" val="331926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6" grpId="0" animBg="1"/>
      <p:bldP spid="41" grpId="0" animBg="1"/>
    </p:bld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983616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983616"/>
                <a:ext cx="5161449" cy="2492990"/>
              </a:xfrm>
              <a:prstGeom prst="rect">
                <a:avLst/>
              </a:prstGeom>
              <a:blipFill>
                <a:blip r:embed="rId10"/>
                <a:stretch>
                  <a:fillRect l="-2238" t="-194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51385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1"/>
              <p:cNvSpPr txBox="1"/>
              <p:nvPr/>
            </p:nvSpPr>
            <p:spPr>
              <a:xfrm>
                <a:off x="142988" y="3644349"/>
                <a:ext cx="5422965" cy="2923877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Proportional JR: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For </a:t>
                </a:r>
                <a:r>
                  <a:rPr lang="pl-PL" sz="2800" dirty="0" err="1"/>
                  <a:t>each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-cohesive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there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is</a:t>
                </a:r>
                <a:r>
                  <a:rPr lang="pl-PL" sz="2800" dirty="0"/>
                  <a:t> a set of </a:t>
                </a:r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committee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members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such</a:t>
                </a:r>
                <a:r>
                  <a:rPr lang="pl-PL" sz="2800" dirty="0"/>
                  <a:t> </a:t>
                </a:r>
                <a:r>
                  <a:rPr lang="pl-PL" sz="2800" dirty="0" err="1"/>
                  <a:t>that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each</a:t>
                </a:r>
                <a:r>
                  <a:rPr lang="pl-PL" sz="2800" dirty="0"/>
                  <a:t> </a:t>
                </a:r>
                <a:r>
                  <a:rPr lang="pl-PL" sz="2800" dirty="0" err="1"/>
                  <a:t>candidate</a:t>
                </a:r>
                <a:r>
                  <a:rPr lang="pl-PL" sz="2800" dirty="0"/>
                  <a:t> from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is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approved</a:t>
                </a:r>
                <a:r>
                  <a:rPr lang="pl-PL" sz="2800" dirty="0"/>
                  <a:t> by </a:t>
                </a:r>
                <a:r>
                  <a:rPr lang="pl-PL" sz="2800" dirty="0" err="1"/>
                  <a:t>some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voter</a:t>
                </a:r>
                <a:r>
                  <a:rPr lang="pl-PL" sz="2800" dirty="0"/>
                  <a:t> from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800" dirty="0"/>
                  <a:t>.</a:t>
                </a:r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3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88" y="3644349"/>
                <a:ext cx="5422965" cy="2923877"/>
              </a:xfrm>
              <a:prstGeom prst="rect">
                <a:avLst/>
              </a:prstGeom>
              <a:blipFill>
                <a:blip r:embed="rId11"/>
                <a:stretch>
                  <a:fillRect l="-2130" t="-1871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pole tekstowe 41"/>
          <p:cNvSpPr txBox="1"/>
          <p:nvPr/>
        </p:nvSpPr>
        <p:spPr>
          <a:xfrm>
            <a:off x="8218737" y="4491324"/>
            <a:ext cx="1064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>
                <a:solidFill>
                  <a:srgbClr val="008000"/>
                </a:solidFill>
              </a:rPr>
              <a:t>OK!</a:t>
            </a:r>
          </a:p>
        </p:txBody>
      </p:sp>
      <p:pic>
        <p:nvPicPr>
          <p:cNvPr id="4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113" y="531525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320" y="535408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Prostokąt: zaokrąglone rogi 44"/>
          <p:cNvSpPr/>
          <p:nvPr/>
        </p:nvSpPr>
        <p:spPr>
          <a:xfrm>
            <a:off x="7241888" y="1169988"/>
            <a:ext cx="528476" cy="66922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rostokąt: zaokrąglone rogi 47"/>
          <p:cNvSpPr/>
          <p:nvPr/>
        </p:nvSpPr>
        <p:spPr>
          <a:xfrm>
            <a:off x="7770364" y="2436419"/>
            <a:ext cx="528476" cy="66922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1" name="TextBox 1"/>
          <p:cNvSpPr txBox="1"/>
          <p:nvPr/>
        </p:nvSpPr>
        <p:spPr>
          <a:xfrm>
            <a:off x="1675676" y="1981273"/>
            <a:ext cx="5852304" cy="304698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err="1"/>
              <a:t>Rules</a:t>
            </a:r>
            <a:r>
              <a:rPr lang="pl-PL" sz="1600" b="1" dirty="0"/>
              <a:t> </a:t>
            </a:r>
            <a:r>
              <a:rPr lang="pl-PL" sz="1600" b="1" dirty="0" err="1"/>
              <a:t>satisfying</a:t>
            </a:r>
            <a:r>
              <a:rPr lang="pl-PL" sz="1600" b="1" dirty="0"/>
              <a:t> PJR: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PAV (the </a:t>
            </a:r>
            <a:r>
              <a:rPr lang="pl-PL" sz="1600" dirty="0" err="1"/>
              <a:t>only</a:t>
            </a:r>
            <a:r>
              <a:rPr lang="pl-PL" sz="1600" dirty="0"/>
              <a:t> OWA-</a:t>
            </a:r>
            <a:r>
              <a:rPr lang="pl-PL" sz="1600" dirty="0" err="1"/>
              <a:t>based</a:t>
            </a:r>
            <a:r>
              <a:rPr lang="pl-PL" sz="1600" dirty="0"/>
              <a:t> </a:t>
            </a:r>
            <a:r>
              <a:rPr lang="pl-PL" sz="1600" dirty="0" err="1"/>
              <a:t>rule</a:t>
            </a:r>
            <a:r>
              <a:rPr lang="pl-PL" sz="1600" dirty="0"/>
              <a:t>) [SEL+17]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Approval-based</a:t>
            </a:r>
            <a:r>
              <a:rPr lang="pl-PL" sz="1600" dirty="0"/>
              <a:t> Monroe and </a:t>
            </a:r>
            <a:r>
              <a:rPr lang="pl-PL" sz="1600" dirty="0" err="1"/>
              <a:t>Greedy</a:t>
            </a:r>
            <a:r>
              <a:rPr lang="pl-PL" sz="1600" dirty="0"/>
              <a:t> Monroe [SEL+17]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Max-</a:t>
            </a:r>
            <a:r>
              <a:rPr lang="pl-PL" sz="1600" dirty="0" err="1"/>
              <a:t>Phragmén</a:t>
            </a:r>
            <a:r>
              <a:rPr lang="pl-PL" sz="1600" dirty="0"/>
              <a:t> [BFJL17]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Sequential-Phragmén</a:t>
            </a:r>
            <a:r>
              <a:rPr lang="pl-PL" sz="1600" dirty="0"/>
              <a:t> [BFJL17]</a:t>
            </a:r>
          </a:p>
          <a:p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>[SEL+17] L. </a:t>
            </a:r>
            <a:r>
              <a:rPr lang="pl-PL" sz="1600" dirty="0" err="1"/>
              <a:t>Sánchez</a:t>
            </a:r>
            <a:r>
              <a:rPr lang="pl-PL" sz="1600" dirty="0"/>
              <a:t> </a:t>
            </a:r>
            <a:r>
              <a:rPr lang="pl-PL" sz="1600" dirty="0" err="1"/>
              <a:t>Fernández</a:t>
            </a:r>
            <a:r>
              <a:rPr lang="pl-PL" sz="1600" dirty="0"/>
              <a:t>, E. </a:t>
            </a:r>
            <a:r>
              <a:rPr lang="pl-PL" sz="1600" dirty="0" err="1"/>
              <a:t>Elkind</a:t>
            </a:r>
            <a:r>
              <a:rPr lang="pl-PL" sz="1600" dirty="0"/>
              <a:t>, M. </a:t>
            </a:r>
            <a:r>
              <a:rPr lang="pl-PL" sz="1600" dirty="0" err="1"/>
              <a:t>Lackner</a:t>
            </a:r>
            <a:r>
              <a:rPr lang="pl-PL" sz="1600" dirty="0"/>
              <a:t>, N. </a:t>
            </a:r>
            <a:r>
              <a:rPr lang="pl-PL" sz="1600" dirty="0" err="1"/>
              <a:t>Fernández</a:t>
            </a:r>
            <a:r>
              <a:rPr lang="pl-PL" sz="1600" dirty="0"/>
              <a:t> </a:t>
            </a:r>
            <a:r>
              <a:rPr lang="pl-PL" sz="1600" dirty="0" err="1"/>
              <a:t>García</a:t>
            </a:r>
            <a:r>
              <a:rPr lang="pl-PL" sz="1600" dirty="0"/>
              <a:t>, J. </a:t>
            </a:r>
            <a:r>
              <a:rPr lang="pl-PL" sz="1600" dirty="0" err="1"/>
              <a:t>Arias-Fisteus</a:t>
            </a:r>
            <a:r>
              <a:rPr lang="pl-PL" sz="1600" dirty="0"/>
              <a:t>, P. </a:t>
            </a:r>
            <a:r>
              <a:rPr lang="pl-PL" sz="1600" dirty="0" err="1"/>
              <a:t>Basanta</a:t>
            </a:r>
            <a:r>
              <a:rPr lang="pl-PL" sz="1600" dirty="0"/>
              <a:t>-Val, P. Skowron, </a:t>
            </a:r>
            <a:r>
              <a:rPr lang="pl-PL" sz="1600" dirty="0" err="1"/>
              <a:t>Proportional</a:t>
            </a:r>
            <a:r>
              <a:rPr lang="pl-PL" sz="1600" dirty="0"/>
              <a:t> </a:t>
            </a:r>
            <a:r>
              <a:rPr lang="pl-PL" sz="1600" dirty="0" err="1"/>
              <a:t>Justified</a:t>
            </a:r>
            <a:r>
              <a:rPr lang="pl-PL" sz="1600" dirty="0"/>
              <a:t> </a:t>
            </a:r>
            <a:r>
              <a:rPr lang="pl-PL" sz="1600" dirty="0" err="1"/>
              <a:t>Representation</a:t>
            </a:r>
            <a:r>
              <a:rPr lang="pl-PL" sz="1600" dirty="0"/>
              <a:t>, AAAI 2016.</a:t>
            </a:r>
          </a:p>
          <a:p>
            <a:endParaRPr lang="pl-PL" sz="1600" dirty="0"/>
          </a:p>
          <a:p>
            <a:r>
              <a:rPr lang="pl-PL" sz="1600" dirty="0"/>
              <a:t>[BFJL17] </a:t>
            </a:r>
            <a:r>
              <a:rPr lang="sv-SE" sz="1600" dirty="0"/>
              <a:t>M</a:t>
            </a:r>
            <a:r>
              <a:rPr lang="pl-PL" sz="1600" dirty="0"/>
              <a:t>.</a:t>
            </a:r>
            <a:r>
              <a:rPr lang="sv-SE" sz="1600" dirty="0"/>
              <a:t> Brill, </a:t>
            </a:r>
            <a:r>
              <a:rPr lang="pl-PL" sz="1600" dirty="0"/>
              <a:t>R.</a:t>
            </a:r>
            <a:r>
              <a:rPr lang="sv-SE" sz="1600" dirty="0"/>
              <a:t> Freeman, S</a:t>
            </a:r>
            <a:r>
              <a:rPr lang="pl-PL" sz="1600" dirty="0"/>
              <a:t>. </a:t>
            </a:r>
            <a:r>
              <a:rPr lang="sv-SE" sz="1600" dirty="0"/>
              <a:t>Janson, M</a:t>
            </a:r>
            <a:r>
              <a:rPr lang="pl-PL" sz="1600" dirty="0"/>
              <a:t>. </a:t>
            </a:r>
            <a:r>
              <a:rPr lang="sv-SE" sz="1600" dirty="0"/>
              <a:t>Lackner</a:t>
            </a:r>
            <a:r>
              <a:rPr lang="pl-PL" sz="1600" dirty="0"/>
              <a:t>, </a:t>
            </a:r>
            <a:r>
              <a:rPr lang="en-US" sz="1600" dirty="0" err="1"/>
              <a:t>Phragmén's</a:t>
            </a:r>
            <a:r>
              <a:rPr lang="en-US" sz="1600" dirty="0"/>
              <a:t> Voting Methods and Justified Representation</a:t>
            </a:r>
            <a:r>
              <a:rPr lang="pl-PL" sz="1600" dirty="0"/>
              <a:t>, AAAI 2017.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pole tekstowe 45"/>
              <p:cNvSpPr txBox="1"/>
              <p:nvPr/>
            </p:nvSpPr>
            <p:spPr>
              <a:xfrm>
                <a:off x="6446748" y="6302449"/>
                <a:ext cx="13914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b="1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endParaRPr lang="pl-PL" sz="32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6" name="pole tekstow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6748" y="6302449"/>
                <a:ext cx="1391420" cy="58477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2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452" y="5988251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Obraz 52" descr="bob-c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709" y="5948862"/>
            <a:ext cx="358808" cy="6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Owal 40"/>
          <p:cNvSpPr/>
          <p:nvPr/>
        </p:nvSpPr>
        <p:spPr>
          <a:xfrm>
            <a:off x="7506126" y="5199211"/>
            <a:ext cx="1425223" cy="1499302"/>
          </a:xfrm>
          <a:prstGeom prst="ellipse">
            <a:avLst/>
          </a:prstGeom>
          <a:noFill/>
          <a:ln w="285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709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2" grpId="0"/>
      <p:bldP spid="45" grpId="0" animBg="1"/>
      <p:bldP spid="48" grpId="0" animBg="1"/>
      <p:bldP spid="51" grpId="0" animBg="1"/>
      <p:bldP spid="46" grpId="0"/>
      <p:bldP spid="41" grpId="0" animBg="1"/>
    </p:bld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Phragmén’s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: the </a:t>
            </a:r>
            <a:r>
              <a:rPr lang="pl-PL" sz="3200" dirty="0" err="1"/>
              <a:t>Sequential</a:t>
            </a:r>
            <a:r>
              <a:rPr lang="pl-PL" sz="3200" dirty="0"/>
              <a:t> </a:t>
            </a:r>
            <a:r>
              <a:rPr lang="pl-PL" sz="3200" dirty="0" err="1"/>
              <a:t>Variant</a:t>
            </a:r>
            <a:endParaRPr lang="pl-PL" sz="3200" dirty="0"/>
          </a:p>
        </p:txBody>
      </p:sp>
      <p:sp>
        <p:nvSpPr>
          <p:cNvPr id="46" name="TextBox 1"/>
          <p:cNvSpPr txBox="1"/>
          <p:nvPr/>
        </p:nvSpPr>
        <p:spPr>
          <a:xfrm>
            <a:off x="175034" y="1080788"/>
            <a:ext cx="8807972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err="1"/>
              <a:t>Each</a:t>
            </a:r>
            <a:r>
              <a:rPr lang="pl-PL" sz="2400" dirty="0"/>
              <a:t>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has</a:t>
            </a:r>
            <a:r>
              <a:rPr lang="pl-PL" sz="2400" dirty="0"/>
              <a:t> one unit of ``</a:t>
            </a:r>
            <a:r>
              <a:rPr lang="pl-PL" sz="2400" dirty="0" err="1"/>
              <a:t>load</a:t>
            </a:r>
            <a:r>
              <a:rPr lang="pl-PL" sz="2400" dirty="0"/>
              <a:t>’’.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A </a:t>
            </a:r>
            <a:r>
              <a:rPr lang="pl-PL" sz="2400" dirty="0" err="1"/>
              <a:t>committee</a:t>
            </a:r>
            <a:r>
              <a:rPr lang="pl-PL" sz="2400" dirty="0"/>
              <a:t> </a:t>
            </a:r>
            <a:r>
              <a:rPr lang="pl-PL" sz="2400" dirty="0" err="1"/>
              <a:t>member</a:t>
            </a:r>
            <a:r>
              <a:rPr lang="pl-PL" sz="2400" dirty="0"/>
              <a:t> </a:t>
            </a:r>
            <a:r>
              <a:rPr lang="pl-PL" sz="2400" dirty="0" err="1"/>
              <a:t>distributes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to the </a:t>
            </a:r>
            <a:r>
              <a:rPr lang="pl-PL" sz="2400" dirty="0" err="1"/>
              <a:t>voters</a:t>
            </a:r>
            <a:r>
              <a:rPr lang="pl-PL" sz="2400" dirty="0"/>
              <a:t> </a:t>
            </a:r>
            <a:r>
              <a:rPr lang="pl-PL" sz="2400" dirty="0" err="1"/>
              <a:t>approving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so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the </a:t>
            </a:r>
            <a:r>
              <a:rPr lang="pl-PL" sz="2400" dirty="0" err="1"/>
              <a:t>load</a:t>
            </a:r>
            <a:r>
              <a:rPr lang="pl-PL" sz="2400" dirty="0"/>
              <a:t> of the </a:t>
            </a:r>
            <a:r>
              <a:rPr lang="pl-PL" sz="2400" dirty="0" err="1"/>
              <a:t>voter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minimized</a:t>
            </a:r>
            <a:r>
              <a:rPr lang="pl-PL" sz="2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In </a:t>
            </a:r>
            <a:r>
              <a:rPr lang="pl-PL" sz="2400" dirty="0" err="1"/>
              <a:t>each</a:t>
            </a:r>
            <a:r>
              <a:rPr lang="pl-PL" sz="2400" dirty="0"/>
              <a:t> step the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</a:t>
            </a:r>
            <a:r>
              <a:rPr lang="pl-PL" sz="2400" dirty="0" err="1"/>
              <a:t>minimizes</a:t>
            </a:r>
            <a:r>
              <a:rPr lang="pl-PL" sz="2400" dirty="0"/>
              <a:t> the max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selected</a:t>
            </a:r>
            <a:r>
              <a:rPr lang="pl-PL" sz="2400" dirty="0"/>
              <a:t>.</a:t>
            </a:r>
          </a:p>
        </p:txBody>
      </p:sp>
      <p:graphicFrame>
        <p:nvGraphicFramePr>
          <p:cNvPr id="59" name="Wykres 58"/>
          <p:cNvGraphicFramePr/>
          <p:nvPr>
            <p:extLst>
              <p:ext uri="{D42A27DB-BD31-4B8C-83A1-F6EECF244321}">
                <p14:modId xmlns:p14="http://schemas.microsoft.com/office/powerpoint/2010/main" val="1039700590"/>
              </p:ext>
            </p:extLst>
          </p:nvPr>
        </p:nvGraphicFramePr>
        <p:xfrm>
          <a:off x="175034" y="2870396"/>
          <a:ext cx="8807972" cy="3814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0" name="pole tekstowe 59"/>
          <p:cNvSpPr txBox="1"/>
          <p:nvPr/>
        </p:nvSpPr>
        <p:spPr>
          <a:xfrm>
            <a:off x="1473200" y="6315948"/>
            <a:ext cx="157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c3, c4}</a:t>
            </a:r>
          </a:p>
        </p:txBody>
      </p:sp>
      <p:cxnSp>
        <p:nvCxnSpPr>
          <p:cNvPr id="79" name="Łącznik prosty ze strzałką 78"/>
          <p:cNvCxnSpPr/>
          <p:nvPr/>
        </p:nvCxnSpPr>
        <p:spPr>
          <a:xfrm>
            <a:off x="985520" y="6217920"/>
            <a:ext cx="241808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pole tekstowe 81"/>
          <p:cNvSpPr txBox="1"/>
          <p:nvPr/>
        </p:nvSpPr>
        <p:spPr>
          <a:xfrm>
            <a:off x="3799840" y="6315948"/>
            <a:ext cx="2095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{c5, c6}</a:t>
            </a:r>
          </a:p>
        </p:txBody>
      </p:sp>
      <p:cxnSp>
        <p:nvCxnSpPr>
          <p:cNvPr id="83" name="Łącznik prosty ze strzałką 82"/>
          <p:cNvCxnSpPr>
            <a:cxnSpLocks/>
          </p:cNvCxnSpPr>
          <p:nvPr/>
        </p:nvCxnSpPr>
        <p:spPr>
          <a:xfrm>
            <a:off x="383032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pole tekstowe 83"/>
          <p:cNvSpPr txBox="1"/>
          <p:nvPr/>
        </p:nvSpPr>
        <p:spPr>
          <a:xfrm>
            <a:off x="4734560" y="6315948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c3}</a:t>
            </a:r>
          </a:p>
        </p:txBody>
      </p:sp>
      <p:cxnSp>
        <p:nvCxnSpPr>
          <p:cNvPr id="85" name="Łącznik prosty ze strzałką 84"/>
          <p:cNvCxnSpPr>
            <a:cxnSpLocks/>
          </p:cNvCxnSpPr>
          <p:nvPr/>
        </p:nvCxnSpPr>
        <p:spPr>
          <a:xfrm flipV="1">
            <a:off x="4847703" y="6207760"/>
            <a:ext cx="913017" cy="101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pole tekstowe 87"/>
          <p:cNvSpPr txBox="1"/>
          <p:nvPr/>
        </p:nvSpPr>
        <p:spPr>
          <a:xfrm>
            <a:off x="5893914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c2}</a:t>
            </a:r>
          </a:p>
        </p:txBody>
      </p:sp>
      <p:cxnSp>
        <p:nvCxnSpPr>
          <p:cNvPr id="89" name="Łącznik prosty ze strzałką 88"/>
          <p:cNvCxnSpPr>
            <a:cxnSpLocks/>
          </p:cNvCxnSpPr>
          <p:nvPr/>
        </p:nvCxnSpPr>
        <p:spPr>
          <a:xfrm>
            <a:off x="5924394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pole tekstowe 89"/>
          <p:cNvSpPr txBox="1"/>
          <p:nvPr/>
        </p:nvSpPr>
        <p:spPr>
          <a:xfrm>
            <a:off x="6887280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c6}</a:t>
            </a:r>
          </a:p>
        </p:txBody>
      </p:sp>
      <p:cxnSp>
        <p:nvCxnSpPr>
          <p:cNvPr id="91" name="Łącznik prosty ze strzałką 90"/>
          <p:cNvCxnSpPr>
            <a:cxnSpLocks/>
          </p:cNvCxnSpPr>
          <p:nvPr/>
        </p:nvCxnSpPr>
        <p:spPr>
          <a:xfrm>
            <a:off x="691776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Prostokąt 34"/>
          <p:cNvSpPr/>
          <p:nvPr/>
        </p:nvSpPr>
        <p:spPr>
          <a:xfrm>
            <a:off x="7962657" y="5628640"/>
            <a:ext cx="753971" cy="3454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Prostokąt 35"/>
          <p:cNvSpPr/>
          <p:nvPr/>
        </p:nvSpPr>
        <p:spPr>
          <a:xfrm>
            <a:off x="7962656" y="4903836"/>
            <a:ext cx="753971" cy="28543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7" name="Prostokąt 36"/>
          <p:cNvSpPr/>
          <p:nvPr/>
        </p:nvSpPr>
        <p:spPr>
          <a:xfrm>
            <a:off x="7962655" y="4192636"/>
            <a:ext cx="753971" cy="27183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Prostokąt 23"/>
          <p:cNvSpPr/>
          <p:nvPr/>
        </p:nvSpPr>
        <p:spPr>
          <a:xfrm>
            <a:off x="7962654" y="3437830"/>
            <a:ext cx="753971" cy="3454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70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Phragmén’s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: the </a:t>
            </a:r>
            <a:r>
              <a:rPr lang="pl-PL" sz="3200" dirty="0" err="1"/>
              <a:t>Sequential</a:t>
            </a:r>
            <a:r>
              <a:rPr lang="pl-PL" sz="3200" dirty="0"/>
              <a:t> </a:t>
            </a:r>
            <a:r>
              <a:rPr lang="pl-PL" sz="3200" dirty="0" err="1"/>
              <a:t>Variant</a:t>
            </a:r>
            <a:endParaRPr lang="pl-PL" sz="3200" dirty="0"/>
          </a:p>
        </p:txBody>
      </p:sp>
      <p:sp>
        <p:nvSpPr>
          <p:cNvPr id="46" name="TextBox 1"/>
          <p:cNvSpPr txBox="1"/>
          <p:nvPr/>
        </p:nvSpPr>
        <p:spPr>
          <a:xfrm>
            <a:off x="175034" y="1080788"/>
            <a:ext cx="8807972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err="1"/>
              <a:t>Each</a:t>
            </a:r>
            <a:r>
              <a:rPr lang="pl-PL" sz="2400" dirty="0"/>
              <a:t>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has</a:t>
            </a:r>
            <a:r>
              <a:rPr lang="pl-PL" sz="2400" dirty="0"/>
              <a:t> one unit of ``</a:t>
            </a:r>
            <a:r>
              <a:rPr lang="pl-PL" sz="2400" dirty="0" err="1"/>
              <a:t>load</a:t>
            </a:r>
            <a:r>
              <a:rPr lang="pl-PL" sz="2400" dirty="0"/>
              <a:t>’’.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A </a:t>
            </a:r>
            <a:r>
              <a:rPr lang="pl-PL" sz="2400" dirty="0" err="1"/>
              <a:t>committee</a:t>
            </a:r>
            <a:r>
              <a:rPr lang="pl-PL" sz="2400" dirty="0"/>
              <a:t> </a:t>
            </a:r>
            <a:r>
              <a:rPr lang="pl-PL" sz="2400" dirty="0" err="1"/>
              <a:t>member</a:t>
            </a:r>
            <a:r>
              <a:rPr lang="pl-PL" sz="2400" dirty="0"/>
              <a:t> </a:t>
            </a:r>
            <a:r>
              <a:rPr lang="pl-PL" sz="2400" dirty="0" err="1"/>
              <a:t>distributes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to the </a:t>
            </a:r>
            <a:r>
              <a:rPr lang="pl-PL" sz="2400" dirty="0" err="1"/>
              <a:t>voters</a:t>
            </a:r>
            <a:r>
              <a:rPr lang="pl-PL" sz="2400" dirty="0"/>
              <a:t> </a:t>
            </a:r>
            <a:r>
              <a:rPr lang="pl-PL" sz="2400" dirty="0" err="1"/>
              <a:t>approving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so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the </a:t>
            </a:r>
            <a:r>
              <a:rPr lang="pl-PL" sz="2400" dirty="0" err="1"/>
              <a:t>load</a:t>
            </a:r>
            <a:r>
              <a:rPr lang="pl-PL" sz="2400" dirty="0"/>
              <a:t> of the </a:t>
            </a:r>
            <a:r>
              <a:rPr lang="pl-PL" sz="2400" dirty="0" err="1"/>
              <a:t>voter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minimized</a:t>
            </a:r>
            <a:r>
              <a:rPr lang="pl-PL" sz="2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In </a:t>
            </a:r>
            <a:r>
              <a:rPr lang="pl-PL" sz="2400" dirty="0" err="1"/>
              <a:t>each</a:t>
            </a:r>
            <a:r>
              <a:rPr lang="pl-PL" sz="2400" dirty="0"/>
              <a:t> step the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</a:t>
            </a:r>
            <a:r>
              <a:rPr lang="pl-PL" sz="2400" dirty="0" err="1"/>
              <a:t>minimizes</a:t>
            </a:r>
            <a:r>
              <a:rPr lang="pl-PL" sz="2400" dirty="0"/>
              <a:t> the max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selected</a:t>
            </a:r>
            <a:r>
              <a:rPr lang="pl-PL" sz="2400" dirty="0"/>
              <a:t>.</a:t>
            </a:r>
          </a:p>
        </p:txBody>
      </p:sp>
      <p:graphicFrame>
        <p:nvGraphicFramePr>
          <p:cNvPr id="59" name="Wykres 58"/>
          <p:cNvGraphicFramePr/>
          <p:nvPr>
            <p:extLst>
              <p:ext uri="{D42A27DB-BD31-4B8C-83A1-F6EECF244321}">
                <p14:modId xmlns:p14="http://schemas.microsoft.com/office/powerpoint/2010/main" val="3438112746"/>
              </p:ext>
            </p:extLst>
          </p:nvPr>
        </p:nvGraphicFramePr>
        <p:xfrm>
          <a:off x="175034" y="2870396"/>
          <a:ext cx="8807972" cy="3814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0" name="pole tekstowe 59"/>
          <p:cNvSpPr txBox="1"/>
          <p:nvPr/>
        </p:nvSpPr>
        <p:spPr>
          <a:xfrm>
            <a:off x="1473200" y="6315948"/>
            <a:ext cx="157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c3, c4}</a:t>
            </a:r>
          </a:p>
        </p:txBody>
      </p:sp>
      <p:cxnSp>
        <p:nvCxnSpPr>
          <p:cNvPr id="79" name="Łącznik prosty ze strzałką 78"/>
          <p:cNvCxnSpPr/>
          <p:nvPr/>
        </p:nvCxnSpPr>
        <p:spPr>
          <a:xfrm>
            <a:off x="985520" y="6217920"/>
            <a:ext cx="241808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pole tekstowe 81"/>
          <p:cNvSpPr txBox="1"/>
          <p:nvPr/>
        </p:nvSpPr>
        <p:spPr>
          <a:xfrm>
            <a:off x="3799840" y="6315948"/>
            <a:ext cx="2095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{c5, c6}</a:t>
            </a:r>
          </a:p>
        </p:txBody>
      </p:sp>
      <p:cxnSp>
        <p:nvCxnSpPr>
          <p:cNvPr id="83" name="Łącznik prosty ze strzałką 82"/>
          <p:cNvCxnSpPr>
            <a:cxnSpLocks/>
          </p:cNvCxnSpPr>
          <p:nvPr/>
        </p:nvCxnSpPr>
        <p:spPr>
          <a:xfrm>
            <a:off x="383032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pole tekstowe 83"/>
          <p:cNvSpPr txBox="1"/>
          <p:nvPr/>
        </p:nvSpPr>
        <p:spPr>
          <a:xfrm>
            <a:off x="4734560" y="6315948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c3}</a:t>
            </a:r>
          </a:p>
        </p:txBody>
      </p:sp>
      <p:cxnSp>
        <p:nvCxnSpPr>
          <p:cNvPr id="85" name="Łącznik prosty ze strzałką 84"/>
          <p:cNvCxnSpPr>
            <a:cxnSpLocks/>
          </p:cNvCxnSpPr>
          <p:nvPr/>
        </p:nvCxnSpPr>
        <p:spPr>
          <a:xfrm flipV="1">
            <a:off x="4847703" y="6207760"/>
            <a:ext cx="913017" cy="101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pole tekstowe 87"/>
          <p:cNvSpPr txBox="1"/>
          <p:nvPr/>
        </p:nvSpPr>
        <p:spPr>
          <a:xfrm>
            <a:off x="5893914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c2}</a:t>
            </a:r>
          </a:p>
        </p:txBody>
      </p:sp>
      <p:cxnSp>
        <p:nvCxnSpPr>
          <p:cNvPr id="89" name="Łącznik prosty ze strzałką 88"/>
          <p:cNvCxnSpPr>
            <a:cxnSpLocks/>
          </p:cNvCxnSpPr>
          <p:nvPr/>
        </p:nvCxnSpPr>
        <p:spPr>
          <a:xfrm>
            <a:off x="5924394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pole tekstowe 89"/>
          <p:cNvSpPr txBox="1"/>
          <p:nvPr/>
        </p:nvSpPr>
        <p:spPr>
          <a:xfrm>
            <a:off x="6887280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c6}</a:t>
            </a:r>
          </a:p>
        </p:txBody>
      </p:sp>
      <p:cxnSp>
        <p:nvCxnSpPr>
          <p:cNvPr id="91" name="Łącznik prosty ze strzałką 90"/>
          <p:cNvCxnSpPr>
            <a:cxnSpLocks/>
          </p:cNvCxnSpPr>
          <p:nvPr/>
        </p:nvCxnSpPr>
        <p:spPr>
          <a:xfrm>
            <a:off x="691776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pole tekstowe 1"/>
              <p:cNvSpPr txBox="1"/>
              <p:nvPr/>
            </p:nvSpPr>
            <p:spPr>
              <a:xfrm>
                <a:off x="985520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5520" y="4982073"/>
                <a:ext cx="416086" cy="55496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pole tekstowe 18"/>
              <p:cNvSpPr txBox="1"/>
              <p:nvPr/>
            </p:nvSpPr>
            <p:spPr>
              <a:xfrm>
                <a:off x="2004049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19" name="pole tekstow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049" y="4982073"/>
                <a:ext cx="416086" cy="55496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pole tekstowe 19"/>
              <p:cNvSpPr txBox="1"/>
              <p:nvPr/>
            </p:nvSpPr>
            <p:spPr>
              <a:xfrm>
                <a:off x="3078480" y="4982073"/>
                <a:ext cx="355600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0" name="pole tekstow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8480" y="4982073"/>
                <a:ext cx="355600" cy="55496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pole tekstowe 20"/>
              <p:cNvSpPr txBox="1"/>
              <p:nvPr/>
            </p:nvSpPr>
            <p:spPr>
              <a:xfrm>
                <a:off x="5096168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1" name="pole tekstow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168" y="4982073"/>
                <a:ext cx="416086" cy="55496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pole tekstowe 21"/>
              <p:cNvSpPr txBox="1"/>
              <p:nvPr/>
            </p:nvSpPr>
            <p:spPr>
              <a:xfrm>
                <a:off x="6096000" y="4982073"/>
                <a:ext cx="437757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2" name="pole tekstow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982073"/>
                <a:ext cx="437757" cy="55496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pole tekstowe 22"/>
              <p:cNvSpPr txBox="1"/>
              <p:nvPr/>
            </p:nvSpPr>
            <p:spPr>
              <a:xfrm>
                <a:off x="7126277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3" name="pole tekstow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6277" y="4982073"/>
                <a:ext cx="416086" cy="55496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Prostokąt 34"/>
          <p:cNvSpPr/>
          <p:nvPr/>
        </p:nvSpPr>
        <p:spPr>
          <a:xfrm>
            <a:off x="7962657" y="5628640"/>
            <a:ext cx="753971" cy="3454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Prostokąt 35"/>
          <p:cNvSpPr/>
          <p:nvPr/>
        </p:nvSpPr>
        <p:spPr>
          <a:xfrm>
            <a:off x="7962656" y="4903836"/>
            <a:ext cx="753971" cy="28543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7" name="Prostokąt 36"/>
          <p:cNvSpPr/>
          <p:nvPr/>
        </p:nvSpPr>
        <p:spPr>
          <a:xfrm>
            <a:off x="7962655" y="4192636"/>
            <a:ext cx="753971" cy="27183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512415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Phragmén’s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: the </a:t>
            </a:r>
            <a:r>
              <a:rPr lang="pl-PL" sz="3200" dirty="0" err="1"/>
              <a:t>Sequential</a:t>
            </a:r>
            <a:r>
              <a:rPr lang="pl-PL" sz="3200" dirty="0"/>
              <a:t> </a:t>
            </a:r>
            <a:r>
              <a:rPr lang="pl-PL" sz="3200" dirty="0" err="1"/>
              <a:t>Variant</a:t>
            </a:r>
            <a:endParaRPr lang="pl-PL" sz="3200" dirty="0"/>
          </a:p>
        </p:txBody>
      </p:sp>
      <p:sp>
        <p:nvSpPr>
          <p:cNvPr id="46" name="TextBox 1"/>
          <p:cNvSpPr txBox="1"/>
          <p:nvPr/>
        </p:nvSpPr>
        <p:spPr>
          <a:xfrm>
            <a:off x="175034" y="1080788"/>
            <a:ext cx="8807972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err="1"/>
              <a:t>Each</a:t>
            </a:r>
            <a:r>
              <a:rPr lang="pl-PL" sz="2400" dirty="0"/>
              <a:t>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has</a:t>
            </a:r>
            <a:r>
              <a:rPr lang="pl-PL" sz="2400" dirty="0"/>
              <a:t> one unit of ``</a:t>
            </a:r>
            <a:r>
              <a:rPr lang="pl-PL" sz="2400" dirty="0" err="1"/>
              <a:t>load</a:t>
            </a:r>
            <a:r>
              <a:rPr lang="pl-PL" sz="2400" dirty="0"/>
              <a:t>’’.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A </a:t>
            </a:r>
            <a:r>
              <a:rPr lang="pl-PL" sz="2400" dirty="0" err="1"/>
              <a:t>committee</a:t>
            </a:r>
            <a:r>
              <a:rPr lang="pl-PL" sz="2400" dirty="0"/>
              <a:t> </a:t>
            </a:r>
            <a:r>
              <a:rPr lang="pl-PL" sz="2400" dirty="0" err="1"/>
              <a:t>member</a:t>
            </a:r>
            <a:r>
              <a:rPr lang="pl-PL" sz="2400" dirty="0"/>
              <a:t> </a:t>
            </a:r>
            <a:r>
              <a:rPr lang="pl-PL" sz="2400" dirty="0" err="1"/>
              <a:t>distributes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to the </a:t>
            </a:r>
            <a:r>
              <a:rPr lang="pl-PL" sz="2400" dirty="0" err="1"/>
              <a:t>voters</a:t>
            </a:r>
            <a:r>
              <a:rPr lang="pl-PL" sz="2400" dirty="0"/>
              <a:t> </a:t>
            </a:r>
            <a:r>
              <a:rPr lang="pl-PL" sz="2400" dirty="0" err="1"/>
              <a:t>approving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so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the </a:t>
            </a:r>
            <a:r>
              <a:rPr lang="pl-PL" sz="2400" dirty="0" err="1"/>
              <a:t>load</a:t>
            </a:r>
            <a:r>
              <a:rPr lang="pl-PL" sz="2400" dirty="0"/>
              <a:t> of the </a:t>
            </a:r>
            <a:r>
              <a:rPr lang="pl-PL" sz="2400" dirty="0" err="1"/>
              <a:t>voter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minimized</a:t>
            </a:r>
            <a:r>
              <a:rPr lang="pl-PL" sz="2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In </a:t>
            </a:r>
            <a:r>
              <a:rPr lang="pl-PL" sz="2400" dirty="0" err="1"/>
              <a:t>each</a:t>
            </a:r>
            <a:r>
              <a:rPr lang="pl-PL" sz="2400" dirty="0"/>
              <a:t> step the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</a:t>
            </a:r>
            <a:r>
              <a:rPr lang="pl-PL" sz="2400" dirty="0" err="1"/>
              <a:t>minimizes</a:t>
            </a:r>
            <a:r>
              <a:rPr lang="pl-PL" sz="2400" dirty="0"/>
              <a:t> the max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selected</a:t>
            </a:r>
            <a:r>
              <a:rPr lang="pl-PL" sz="2400" dirty="0"/>
              <a:t>.</a:t>
            </a:r>
          </a:p>
        </p:txBody>
      </p:sp>
      <p:graphicFrame>
        <p:nvGraphicFramePr>
          <p:cNvPr id="59" name="Wykres 58"/>
          <p:cNvGraphicFramePr/>
          <p:nvPr/>
        </p:nvGraphicFramePr>
        <p:xfrm>
          <a:off x="175034" y="2870396"/>
          <a:ext cx="8807972" cy="3814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0" name="pole tekstowe 59"/>
          <p:cNvSpPr txBox="1"/>
          <p:nvPr/>
        </p:nvSpPr>
        <p:spPr>
          <a:xfrm>
            <a:off x="1473200" y="6315948"/>
            <a:ext cx="157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c3, c4}</a:t>
            </a:r>
          </a:p>
        </p:txBody>
      </p:sp>
      <p:cxnSp>
        <p:nvCxnSpPr>
          <p:cNvPr id="79" name="Łącznik prosty ze strzałką 78"/>
          <p:cNvCxnSpPr/>
          <p:nvPr/>
        </p:nvCxnSpPr>
        <p:spPr>
          <a:xfrm>
            <a:off x="985520" y="6217920"/>
            <a:ext cx="241808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pole tekstowe 81"/>
          <p:cNvSpPr txBox="1"/>
          <p:nvPr/>
        </p:nvSpPr>
        <p:spPr>
          <a:xfrm>
            <a:off x="3799840" y="6315948"/>
            <a:ext cx="2095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{c5, c6}</a:t>
            </a:r>
          </a:p>
        </p:txBody>
      </p:sp>
      <p:cxnSp>
        <p:nvCxnSpPr>
          <p:cNvPr id="83" name="Łącznik prosty ze strzałką 82"/>
          <p:cNvCxnSpPr>
            <a:cxnSpLocks/>
          </p:cNvCxnSpPr>
          <p:nvPr/>
        </p:nvCxnSpPr>
        <p:spPr>
          <a:xfrm>
            <a:off x="383032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pole tekstowe 83"/>
          <p:cNvSpPr txBox="1"/>
          <p:nvPr/>
        </p:nvSpPr>
        <p:spPr>
          <a:xfrm>
            <a:off x="4734560" y="6315948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c3}</a:t>
            </a:r>
          </a:p>
        </p:txBody>
      </p:sp>
      <p:cxnSp>
        <p:nvCxnSpPr>
          <p:cNvPr id="85" name="Łącznik prosty ze strzałką 84"/>
          <p:cNvCxnSpPr>
            <a:cxnSpLocks/>
          </p:cNvCxnSpPr>
          <p:nvPr/>
        </p:nvCxnSpPr>
        <p:spPr>
          <a:xfrm flipV="1">
            <a:off x="4847703" y="6207760"/>
            <a:ext cx="913017" cy="101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pole tekstowe 87"/>
          <p:cNvSpPr txBox="1"/>
          <p:nvPr/>
        </p:nvSpPr>
        <p:spPr>
          <a:xfrm>
            <a:off x="5893914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c2}</a:t>
            </a:r>
          </a:p>
        </p:txBody>
      </p:sp>
      <p:cxnSp>
        <p:nvCxnSpPr>
          <p:cNvPr id="89" name="Łącznik prosty ze strzałką 88"/>
          <p:cNvCxnSpPr>
            <a:cxnSpLocks/>
          </p:cNvCxnSpPr>
          <p:nvPr/>
        </p:nvCxnSpPr>
        <p:spPr>
          <a:xfrm>
            <a:off x="5924394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pole tekstowe 89"/>
          <p:cNvSpPr txBox="1"/>
          <p:nvPr/>
        </p:nvSpPr>
        <p:spPr>
          <a:xfrm>
            <a:off x="6887280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c6}</a:t>
            </a:r>
          </a:p>
        </p:txBody>
      </p:sp>
      <p:cxnSp>
        <p:nvCxnSpPr>
          <p:cNvPr id="91" name="Łącznik prosty ze strzałką 90"/>
          <p:cNvCxnSpPr>
            <a:cxnSpLocks/>
          </p:cNvCxnSpPr>
          <p:nvPr/>
        </p:nvCxnSpPr>
        <p:spPr>
          <a:xfrm>
            <a:off x="691776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pole tekstowe 1"/>
              <p:cNvSpPr txBox="1"/>
              <p:nvPr/>
            </p:nvSpPr>
            <p:spPr>
              <a:xfrm>
                <a:off x="985520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5520" y="4982073"/>
                <a:ext cx="416086" cy="55496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pole tekstowe 18"/>
              <p:cNvSpPr txBox="1"/>
              <p:nvPr/>
            </p:nvSpPr>
            <p:spPr>
              <a:xfrm>
                <a:off x="2004049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19" name="pole tekstow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049" y="4982073"/>
                <a:ext cx="416086" cy="55496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pole tekstowe 19"/>
              <p:cNvSpPr txBox="1"/>
              <p:nvPr/>
            </p:nvSpPr>
            <p:spPr>
              <a:xfrm>
                <a:off x="3078480" y="4982073"/>
                <a:ext cx="355600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0" name="pole tekstow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8480" y="4982073"/>
                <a:ext cx="355600" cy="55496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pole tekstowe 20"/>
              <p:cNvSpPr txBox="1"/>
              <p:nvPr/>
            </p:nvSpPr>
            <p:spPr>
              <a:xfrm>
                <a:off x="5096168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1" name="pole tekstow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168" y="4982073"/>
                <a:ext cx="416086" cy="55496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pole tekstowe 21"/>
              <p:cNvSpPr txBox="1"/>
              <p:nvPr/>
            </p:nvSpPr>
            <p:spPr>
              <a:xfrm>
                <a:off x="6096000" y="4982073"/>
                <a:ext cx="437757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2" name="pole tekstow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982073"/>
                <a:ext cx="437757" cy="55496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pole tekstowe 22"/>
              <p:cNvSpPr txBox="1"/>
              <p:nvPr/>
            </p:nvSpPr>
            <p:spPr>
              <a:xfrm>
                <a:off x="7126277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3" name="pole tekstow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6277" y="4982073"/>
                <a:ext cx="416086" cy="55496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pole tekstowe 23"/>
              <p:cNvSpPr txBox="1"/>
              <p:nvPr/>
            </p:nvSpPr>
            <p:spPr>
              <a:xfrm>
                <a:off x="985520" y="43488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4" name="pole tekstow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5520" y="4348877"/>
                <a:ext cx="416086" cy="55496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pole tekstowe 25"/>
              <p:cNvSpPr txBox="1"/>
              <p:nvPr/>
            </p:nvSpPr>
            <p:spPr>
              <a:xfrm>
                <a:off x="2039393" y="43511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6" name="pole tekstow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9393" y="4351177"/>
                <a:ext cx="416086" cy="55496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pole tekstowe 26"/>
              <p:cNvSpPr txBox="1"/>
              <p:nvPr/>
            </p:nvSpPr>
            <p:spPr>
              <a:xfrm>
                <a:off x="5095113" y="43488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7" name="pole tekstow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5113" y="4348877"/>
                <a:ext cx="416086" cy="55496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pole tekstowe 27"/>
              <p:cNvSpPr txBox="1"/>
              <p:nvPr/>
            </p:nvSpPr>
            <p:spPr>
              <a:xfrm>
                <a:off x="6096000" y="43488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8" name="pole tekstow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348877"/>
                <a:ext cx="416086" cy="55496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Prostokąt 34"/>
          <p:cNvSpPr/>
          <p:nvPr/>
        </p:nvSpPr>
        <p:spPr>
          <a:xfrm>
            <a:off x="7962657" y="5628640"/>
            <a:ext cx="753971" cy="3454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Prostokąt 35"/>
          <p:cNvSpPr/>
          <p:nvPr/>
        </p:nvSpPr>
        <p:spPr>
          <a:xfrm>
            <a:off x="7962656" y="4903836"/>
            <a:ext cx="753971" cy="28543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422056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Phragmén’s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: the </a:t>
            </a:r>
            <a:r>
              <a:rPr lang="pl-PL" sz="3200" dirty="0" err="1"/>
              <a:t>Sequential</a:t>
            </a:r>
            <a:r>
              <a:rPr lang="pl-PL" sz="3200" dirty="0"/>
              <a:t> </a:t>
            </a:r>
            <a:r>
              <a:rPr lang="pl-PL" sz="3200" dirty="0" err="1"/>
              <a:t>Variant</a:t>
            </a:r>
            <a:endParaRPr lang="pl-PL" sz="3200" dirty="0"/>
          </a:p>
        </p:txBody>
      </p:sp>
      <p:sp>
        <p:nvSpPr>
          <p:cNvPr id="46" name="TextBox 1"/>
          <p:cNvSpPr txBox="1"/>
          <p:nvPr/>
        </p:nvSpPr>
        <p:spPr>
          <a:xfrm>
            <a:off x="175034" y="1080788"/>
            <a:ext cx="8807972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err="1"/>
              <a:t>Each</a:t>
            </a:r>
            <a:r>
              <a:rPr lang="pl-PL" sz="2400" dirty="0"/>
              <a:t>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has</a:t>
            </a:r>
            <a:r>
              <a:rPr lang="pl-PL" sz="2400" dirty="0"/>
              <a:t> one unit of ``</a:t>
            </a:r>
            <a:r>
              <a:rPr lang="pl-PL" sz="2400" dirty="0" err="1"/>
              <a:t>load</a:t>
            </a:r>
            <a:r>
              <a:rPr lang="pl-PL" sz="2400" dirty="0"/>
              <a:t>’’.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A </a:t>
            </a:r>
            <a:r>
              <a:rPr lang="pl-PL" sz="2400" dirty="0" err="1"/>
              <a:t>committee</a:t>
            </a:r>
            <a:r>
              <a:rPr lang="pl-PL" sz="2400" dirty="0"/>
              <a:t> </a:t>
            </a:r>
            <a:r>
              <a:rPr lang="pl-PL" sz="2400" dirty="0" err="1"/>
              <a:t>member</a:t>
            </a:r>
            <a:r>
              <a:rPr lang="pl-PL" sz="2400" dirty="0"/>
              <a:t> </a:t>
            </a:r>
            <a:r>
              <a:rPr lang="pl-PL" sz="2400" dirty="0" err="1"/>
              <a:t>distributes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to the </a:t>
            </a:r>
            <a:r>
              <a:rPr lang="pl-PL" sz="2400" dirty="0" err="1"/>
              <a:t>voters</a:t>
            </a:r>
            <a:r>
              <a:rPr lang="pl-PL" sz="2400" dirty="0"/>
              <a:t> </a:t>
            </a:r>
            <a:r>
              <a:rPr lang="pl-PL" sz="2400" dirty="0" err="1"/>
              <a:t>approving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so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the </a:t>
            </a:r>
            <a:r>
              <a:rPr lang="pl-PL" sz="2400" dirty="0" err="1"/>
              <a:t>load</a:t>
            </a:r>
            <a:r>
              <a:rPr lang="pl-PL" sz="2400" dirty="0"/>
              <a:t> of the </a:t>
            </a:r>
            <a:r>
              <a:rPr lang="pl-PL" sz="2400" dirty="0" err="1"/>
              <a:t>voter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minimized</a:t>
            </a:r>
            <a:r>
              <a:rPr lang="pl-PL" sz="2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In </a:t>
            </a:r>
            <a:r>
              <a:rPr lang="pl-PL" sz="2400" dirty="0" err="1"/>
              <a:t>each</a:t>
            </a:r>
            <a:r>
              <a:rPr lang="pl-PL" sz="2400" dirty="0"/>
              <a:t> step the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</a:t>
            </a:r>
            <a:r>
              <a:rPr lang="pl-PL" sz="2400" dirty="0" err="1"/>
              <a:t>minimizes</a:t>
            </a:r>
            <a:r>
              <a:rPr lang="pl-PL" sz="2400" dirty="0"/>
              <a:t> the max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selected</a:t>
            </a:r>
            <a:r>
              <a:rPr lang="pl-PL" sz="2400" dirty="0"/>
              <a:t>.</a:t>
            </a:r>
          </a:p>
        </p:txBody>
      </p:sp>
      <p:graphicFrame>
        <p:nvGraphicFramePr>
          <p:cNvPr id="59" name="Wykres 58"/>
          <p:cNvGraphicFramePr/>
          <p:nvPr/>
        </p:nvGraphicFramePr>
        <p:xfrm>
          <a:off x="175034" y="2870396"/>
          <a:ext cx="8807972" cy="3814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0" name="pole tekstowe 59"/>
          <p:cNvSpPr txBox="1"/>
          <p:nvPr/>
        </p:nvSpPr>
        <p:spPr>
          <a:xfrm>
            <a:off x="1473200" y="6315948"/>
            <a:ext cx="157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c3, c4}</a:t>
            </a:r>
          </a:p>
        </p:txBody>
      </p:sp>
      <p:cxnSp>
        <p:nvCxnSpPr>
          <p:cNvPr id="79" name="Łącznik prosty ze strzałką 78"/>
          <p:cNvCxnSpPr/>
          <p:nvPr/>
        </p:nvCxnSpPr>
        <p:spPr>
          <a:xfrm>
            <a:off x="985520" y="6217920"/>
            <a:ext cx="241808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pole tekstowe 81"/>
          <p:cNvSpPr txBox="1"/>
          <p:nvPr/>
        </p:nvSpPr>
        <p:spPr>
          <a:xfrm>
            <a:off x="3799840" y="6315948"/>
            <a:ext cx="2095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{c5, c6}</a:t>
            </a:r>
          </a:p>
        </p:txBody>
      </p:sp>
      <p:cxnSp>
        <p:nvCxnSpPr>
          <p:cNvPr id="83" name="Łącznik prosty ze strzałką 82"/>
          <p:cNvCxnSpPr>
            <a:cxnSpLocks/>
          </p:cNvCxnSpPr>
          <p:nvPr/>
        </p:nvCxnSpPr>
        <p:spPr>
          <a:xfrm>
            <a:off x="383032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pole tekstowe 83"/>
          <p:cNvSpPr txBox="1"/>
          <p:nvPr/>
        </p:nvSpPr>
        <p:spPr>
          <a:xfrm>
            <a:off x="4734560" y="6315948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c3}</a:t>
            </a:r>
          </a:p>
        </p:txBody>
      </p:sp>
      <p:cxnSp>
        <p:nvCxnSpPr>
          <p:cNvPr id="85" name="Łącznik prosty ze strzałką 84"/>
          <p:cNvCxnSpPr>
            <a:cxnSpLocks/>
          </p:cNvCxnSpPr>
          <p:nvPr/>
        </p:nvCxnSpPr>
        <p:spPr>
          <a:xfrm flipV="1">
            <a:off x="4847703" y="6207760"/>
            <a:ext cx="913017" cy="101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pole tekstowe 87"/>
          <p:cNvSpPr txBox="1"/>
          <p:nvPr/>
        </p:nvSpPr>
        <p:spPr>
          <a:xfrm>
            <a:off x="5893914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c2}</a:t>
            </a:r>
          </a:p>
        </p:txBody>
      </p:sp>
      <p:cxnSp>
        <p:nvCxnSpPr>
          <p:cNvPr id="89" name="Łącznik prosty ze strzałką 88"/>
          <p:cNvCxnSpPr>
            <a:cxnSpLocks/>
          </p:cNvCxnSpPr>
          <p:nvPr/>
        </p:nvCxnSpPr>
        <p:spPr>
          <a:xfrm>
            <a:off x="5924394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pole tekstowe 89"/>
          <p:cNvSpPr txBox="1"/>
          <p:nvPr/>
        </p:nvSpPr>
        <p:spPr>
          <a:xfrm>
            <a:off x="6887280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c6}</a:t>
            </a:r>
          </a:p>
        </p:txBody>
      </p:sp>
      <p:cxnSp>
        <p:nvCxnSpPr>
          <p:cNvPr id="91" name="Łącznik prosty ze strzałką 90"/>
          <p:cNvCxnSpPr>
            <a:cxnSpLocks/>
          </p:cNvCxnSpPr>
          <p:nvPr/>
        </p:nvCxnSpPr>
        <p:spPr>
          <a:xfrm>
            <a:off x="691776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pole tekstowe 1"/>
              <p:cNvSpPr txBox="1"/>
              <p:nvPr/>
            </p:nvSpPr>
            <p:spPr>
              <a:xfrm>
                <a:off x="985520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5520" y="4982073"/>
                <a:ext cx="416086" cy="55496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pole tekstowe 18"/>
              <p:cNvSpPr txBox="1"/>
              <p:nvPr/>
            </p:nvSpPr>
            <p:spPr>
              <a:xfrm>
                <a:off x="2004049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19" name="pole tekstow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049" y="4982073"/>
                <a:ext cx="416086" cy="55496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pole tekstowe 19"/>
              <p:cNvSpPr txBox="1"/>
              <p:nvPr/>
            </p:nvSpPr>
            <p:spPr>
              <a:xfrm>
                <a:off x="3078480" y="4982073"/>
                <a:ext cx="355600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0" name="pole tekstow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8480" y="4982073"/>
                <a:ext cx="355600" cy="55496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pole tekstowe 20"/>
              <p:cNvSpPr txBox="1"/>
              <p:nvPr/>
            </p:nvSpPr>
            <p:spPr>
              <a:xfrm>
                <a:off x="5096168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1" name="pole tekstow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168" y="4982073"/>
                <a:ext cx="416086" cy="55496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pole tekstowe 21"/>
              <p:cNvSpPr txBox="1"/>
              <p:nvPr/>
            </p:nvSpPr>
            <p:spPr>
              <a:xfrm>
                <a:off x="6096000" y="4982073"/>
                <a:ext cx="437757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2" name="pole tekstow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982073"/>
                <a:ext cx="437757" cy="55496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pole tekstowe 22"/>
              <p:cNvSpPr txBox="1"/>
              <p:nvPr/>
            </p:nvSpPr>
            <p:spPr>
              <a:xfrm>
                <a:off x="7126277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3" name="pole tekstow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6277" y="4982073"/>
                <a:ext cx="416086" cy="55496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pole tekstowe 23"/>
              <p:cNvSpPr txBox="1"/>
              <p:nvPr/>
            </p:nvSpPr>
            <p:spPr>
              <a:xfrm>
                <a:off x="985520" y="43488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4" name="pole tekstow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5520" y="4348877"/>
                <a:ext cx="416086" cy="55496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pole tekstowe 25"/>
              <p:cNvSpPr txBox="1"/>
              <p:nvPr/>
            </p:nvSpPr>
            <p:spPr>
              <a:xfrm>
                <a:off x="2039393" y="43511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6" name="pole tekstow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9393" y="4351177"/>
                <a:ext cx="416086" cy="55496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pole tekstowe 26"/>
              <p:cNvSpPr txBox="1"/>
              <p:nvPr/>
            </p:nvSpPr>
            <p:spPr>
              <a:xfrm>
                <a:off x="5095113" y="43488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7" name="pole tekstow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5113" y="4348877"/>
                <a:ext cx="416086" cy="55496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pole tekstowe 27"/>
              <p:cNvSpPr txBox="1"/>
              <p:nvPr/>
            </p:nvSpPr>
            <p:spPr>
              <a:xfrm>
                <a:off x="6096000" y="43488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8" name="pole tekstow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348877"/>
                <a:ext cx="416086" cy="55496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pole tekstowe 32"/>
              <p:cNvSpPr txBox="1"/>
              <p:nvPr/>
            </p:nvSpPr>
            <p:spPr>
              <a:xfrm>
                <a:off x="4067696" y="4261598"/>
                <a:ext cx="416086" cy="551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33" name="pole tekstow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696" y="4261598"/>
                <a:ext cx="416086" cy="551754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pole tekstowe 33"/>
              <p:cNvSpPr txBox="1"/>
              <p:nvPr/>
            </p:nvSpPr>
            <p:spPr>
              <a:xfrm>
                <a:off x="7111037" y="4047845"/>
                <a:ext cx="416086" cy="574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34" name="pole tekstow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1037" y="4047845"/>
                <a:ext cx="416086" cy="57458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Prostokąt 34"/>
          <p:cNvSpPr/>
          <p:nvPr/>
        </p:nvSpPr>
        <p:spPr>
          <a:xfrm>
            <a:off x="7962657" y="5628640"/>
            <a:ext cx="753971" cy="3454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979804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Phragmén’s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: the </a:t>
            </a:r>
            <a:r>
              <a:rPr lang="pl-PL" sz="3200" dirty="0" err="1"/>
              <a:t>Sequential</a:t>
            </a:r>
            <a:r>
              <a:rPr lang="pl-PL" sz="3200" dirty="0"/>
              <a:t> </a:t>
            </a:r>
            <a:r>
              <a:rPr lang="pl-PL" sz="3200" dirty="0" err="1"/>
              <a:t>Variant</a:t>
            </a:r>
            <a:endParaRPr lang="pl-PL" sz="3200" dirty="0"/>
          </a:p>
        </p:txBody>
      </p:sp>
      <p:sp>
        <p:nvSpPr>
          <p:cNvPr id="46" name="TextBox 1"/>
          <p:cNvSpPr txBox="1"/>
          <p:nvPr/>
        </p:nvSpPr>
        <p:spPr>
          <a:xfrm>
            <a:off x="175034" y="1080788"/>
            <a:ext cx="8807972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err="1"/>
              <a:t>Each</a:t>
            </a:r>
            <a:r>
              <a:rPr lang="pl-PL" sz="2400" dirty="0"/>
              <a:t>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has</a:t>
            </a:r>
            <a:r>
              <a:rPr lang="pl-PL" sz="2400" dirty="0"/>
              <a:t> one unit of ``</a:t>
            </a:r>
            <a:r>
              <a:rPr lang="pl-PL" sz="2400" dirty="0" err="1"/>
              <a:t>load</a:t>
            </a:r>
            <a:r>
              <a:rPr lang="pl-PL" sz="2400" dirty="0"/>
              <a:t>’’.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A </a:t>
            </a:r>
            <a:r>
              <a:rPr lang="pl-PL" sz="2400" dirty="0" err="1"/>
              <a:t>committee</a:t>
            </a:r>
            <a:r>
              <a:rPr lang="pl-PL" sz="2400" dirty="0"/>
              <a:t> </a:t>
            </a:r>
            <a:r>
              <a:rPr lang="pl-PL" sz="2400" dirty="0" err="1"/>
              <a:t>member</a:t>
            </a:r>
            <a:r>
              <a:rPr lang="pl-PL" sz="2400" dirty="0"/>
              <a:t> </a:t>
            </a:r>
            <a:r>
              <a:rPr lang="pl-PL" sz="2400" dirty="0" err="1"/>
              <a:t>distributes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to the </a:t>
            </a:r>
            <a:r>
              <a:rPr lang="pl-PL" sz="2400" dirty="0" err="1"/>
              <a:t>voters</a:t>
            </a:r>
            <a:r>
              <a:rPr lang="pl-PL" sz="2400" dirty="0"/>
              <a:t> </a:t>
            </a:r>
            <a:r>
              <a:rPr lang="pl-PL" sz="2400" dirty="0" err="1"/>
              <a:t>approving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so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the </a:t>
            </a:r>
            <a:r>
              <a:rPr lang="pl-PL" sz="2400" dirty="0" err="1"/>
              <a:t>load</a:t>
            </a:r>
            <a:r>
              <a:rPr lang="pl-PL" sz="2400" dirty="0"/>
              <a:t> of the </a:t>
            </a:r>
            <a:r>
              <a:rPr lang="pl-PL" sz="2400" dirty="0" err="1"/>
              <a:t>voter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minimized</a:t>
            </a:r>
            <a:r>
              <a:rPr lang="pl-PL" sz="2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In </a:t>
            </a:r>
            <a:r>
              <a:rPr lang="pl-PL" sz="2400" dirty="0" err="1"/>
              <a:t>each</a:t>
            </a:r>
            <a:r>
              <a:rPr lang="pl-PL" sz="2400" dirty="0"/>
              <a:t> step the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</a:t>
            </a:r>
            <a:r>
              <a:rPr lang="pl-PL" sz="2400" dirty="0" err="1"/>
              <a:t>minimizes</a:t>
            </a:r>
            <a:r>
              <a:rPr lang="pl-PL" sz="2400" dirty="0"/>
              <a:t> the max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selected</a:t>
            </a:r>
            <a:r>
              <a:rPr lang="pl-PL" sz="2400" dirty="0"/>
              <a:t>.</a:t>
            </a:r>
          </a:p>
        </p:txBody>
      </p:sp>
      <p:graphicFrame>
        <p:nvGraphicFramePr>
          <p:cNvPr id="59" name="Wykres 58"/>
          <p:cNvGraphicFramePr/>
          <p:nvPr/>
        </p:nvGraphicFramePr>
        <p:xfrm>
          <a:off x="175034" y="2870396"/>
          <a:ext cx="8807972" cy="3814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0" name="pole tekstowe 59"/>
          <p:cNvSpPr txBox="1"/>
          <p:nvPr/>
        </p:nvSpPr>
        <p:spPr>
          <a:xfrm>
            <a:off x="1473200" y="6315948"/>
            <a:ext cx="157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c3, c4}</a:t>
            </a:r>
          </a:p>
        </p:txBody>
      </p:sp>
      <p:cxnSp>
        <p:nvCxnSpPr>
          <p:cNvPr id="79" name="Łącznik prosty ze strzałką 78"/>
          <p:cNvCxnSpPr/>
          <p:nvPr/>
        </p:nvCxnSpPr>
        <p:spPr>
          <a:xfrm>
            <a:off x="985520" y="6217920"/>
            <a:ext cx="241808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pole tekstowe 81"/>
          <p:cNvSpPr txBox="1"/>
          <p:nvPr/>
        </p:nvSpPr>
        <p:spPr>
          <a:xfrm>
            <a:off x="3799840" y="6315948"/>
            <a:ext cx="2095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{c5, c6}</a:t>
            </a:r>
          </a:p>
        </p:txBody>
      </p:sp>
      <p:cxnSp>
        <p:nvCxnSpPr>
          <p:cNvPr id="83" name="Łącznik prosty ze strzałką 82"/>
          <p:cNvCxnSpPr>
            <a:cxnSpLocks/>
          </p:cNvCxnSpPr>
          <p:nvPr/>
        </p:nvCxnSpPr>
        <p:spPr>
          <a:xfrm>
            <a:off x="383032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pole tekstowe 83"/>
          <p:cNvSpPr txBox="1"/>
          <p:nvPr/>
        </p:nvSpPr>
        <p:spPr>
          <a:xfrm>
            <a:off x="4734560" y="6315948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c3}</a:t>
            </a:r>
          </a:p>
        </p:txBody>
      </p:sp>
      <p:cxnSp>
        <p:nvCxnSpPr>
          <p:cNvPr id="85" name="Łącznik prosty ze strzałką 84"/>
          <p:cNvCxnSpPr>
            <a:cxnSpLocks/>
          </p:cNvCxnSpPr>
          <p:nvPr/>
        </p:nvCxnSpPr>
        <p:spPr>
          <a:xfrm flipV="1">
            <a:off x="4847703" y="6207760"/>
            <a:ext cx="913017" cy="101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pole tekstowe 87"/>
          <p:cNvSpPr txBox="1"/>
          <p:nvPr/>
        </p:nvSpPr>
        <p:spPr>
          <a:xfrm>
            <a:off x="5893914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c2}</a:t>
            </a:r>
          </a:p>
        </p:txBody>
      </p:sp>
      <p:cxnSp>
        <p:nvCxnSpPr>
          <p:cNvPr id="89" name="Łącznik prosty ze strzałką 88"/>
          <p:cNvCxnSpPr>
            <a:cxnSpLocks/>
          </p:cNvCxnSpPr>
          <p:nvPr/>
        </p:nvCxnSpPr>
        <p:spPr>
          <a:xfrm>
            <a:off x="5924394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pole tekstowe 89"/>
          <p:cNvSpPr txBox="1"/>
          <p:nvPr/>
        </p:nvSpPr>
        <p:spPr>
          <a:xfrm>
            <a:off x="6887280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c6}</a:t>
            </a:r>
          </a:p>
        </p:txBody>
      </p:sp>
      <p:cxnSp>
        <p:nvCxnSpPr>
          <p:cNvPr id="91" name="Łącznik prosty ze strzałką 90"/>
          <p:cNvCxnSpPr>
            <a:cxnSpLocks/>
          </p:cNvCxnSpPr>
          <p:nvPr/>
        </p:nvCxnSpPr>
        <p:spPr>
          <a:xfrm>
            <a:off x="691776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pole tekstowe 1"/>
              <p:cNvSpPr txBox="1"/>
              <p:nvPr/>
            </p:nvSpPr>
            <p:spPr>
              <a:xfrm>
                <a:off x="985520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5520" y="4982073"/>
                <a:ext cx="416086" cy="55496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pole tekstowe 18"/>
              <p:cNvSpPr txBox="1"/>
              <p:nvPr/>
            </p:nvSpPr>
            <p:spPr>
              <a:xfrm>
                <a:off x="2004049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19" name="pole tekstow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049" y="4982073"/>
                <a:ext cx="416086" cy="55496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pole tekstowe 19"/>
              <p:cNvSpPr txBox="1"/>
              <p:nvPr/>
            </p:nvSpPr>
            <p:spPr>
              <a:xfrm>
                <a:off x="3078480" y="4982073"/>
                <a:ext cx="355600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0" name="pole tekstow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8480" y="4982073"/>
                <a:ext cx="355600" cy="55496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pole tekstowe 20"/>
              <p:cNvSpPr txBox="1"/>
              <p:nvPr/>
            </p:nvSpPr>
            <p:spPr>
              <a:xfrm>
                <a:off x="5096168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1" name="pole tekstow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168" y="4982073"/>
                <a:ext cx="416086" cy="55496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pole tekstowe 21"/>
              <p:cNvSpPr txBox="1"/>
              <p:nvPr/>
            </p:nvSpPr>
            <p:spPr>
              <a:xfrm>
                <a:off x="6096000" y="4982073"/>
                <a:ext cx="437757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2" name="pole tekstow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982073"/>
                <a:ext cx="437757" cy="55496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pole tekstowe 22"/>
              <p:cNvSpPr txBox="1"/>
              <p:nvPr/>
            </p:nvSpPr>
            <p:spPr>
              <a:xfrm>
                <a:off x="7126277" y="4982073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3" name="pole tekstow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6277" y="4982073"/>
                <a:ext cx="416086" cy="55496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pole tekstowe 23"/>
              <p:cNvSpPr txBox="1"/>
              <p:nvPr/>
            </p:nvSpPr>
            <p:spPr>
              <a:xfrm>
                <a:off x="985520" y="43488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4" name="pole tekstow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5520" y="4348877"/>
                <a:ext cx="416086" cy="55496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pole tekstowe 25"/>
              <p:cNvSpPr txBox="1"/>
              <p:nvPr/>
            </p:nvSpPr>
            <p:spPr>
              <a:xfrm>
                <a:off x="2039393" y="43511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6" name="pole tekstow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9393" y="4351177"/>
                <a:ext cx="416086" cy="55496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pole tekstowe 26"/>
              <p:cNvSpPr txBox="1"/>
              <p:nvPr/>
            </p:nvSpPr>
            <p:spPr>
              <a:xfrm>
                <a:off x="5095113" y="43488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7" name="pole tekstow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5113" y="4348877"/>
                <a:ext cx="416086" cy="55496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pole tekstowe 27"/>
              <p:cNvSpPr txBox="1"/>
              <p:nvPr/>
            </p:nvSpPr>
            <p:spPr>
              <a:xfrm>
                <a:off x="6096000" y="4348877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8" name="pole tekstow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348877"/>
                <a:ext cx="416086" cy="55496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pole tekstowe 28"/>
              <p:cNvSpPr txBox="1"/>
              <p:nvPr/>
            </p:nvSpPr>
            <p:spPr>
              <a:xfrm>
                <a:off x="985520" y="3573969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29" name="pole tekstow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5520" y="3573969"/>
                <a:ext cx="416086" cy="55496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pole tekstowe 29"/>
              <p:cNvSpPr txBox="1"/>
              <p:nvPr/>
            </p:nvSpPr>
            <p:spPr>
              <a:xfrm>
                <a:off x="2004049" y="3573969"/>
                <a:ext cx="464594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30" name="pole tekstow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049" y="3573969"/>
                <a:ext cx="464594" cy="55496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pole tekstowe 30"/>
              <p:cNvSpPr txBox="1"/>
              <p:nvPr/>
            </p:nvSpPr>
            <p:spPr>
              <a:xfrm>
                <a:off x="3037840" y="3573969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31" name="pole tekstow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7840" y="3573969"/>
                <a:ext cx="416086" cy="55496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pole tekstowe 31"/>
              <p:cNvSpPr txBox="1"/>
              <p:nvPr/>
            </p:nvSpPr>
            <p:spPr>
              <a:xfrm>
                <a:off x="5090251" y="3573969"/>
                <a:ext cx="416086" cy="554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32" name="pole tekstow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0251" y="3573969"/>
                <a:ext cx="416086" cy="55496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pole tekstowe 32"/>
              <p:cNvSpPr txBox="1"/>
              <p:nvPr/>
            </p:nvSpPr>
            <p:spPr>
              <a:xfrm>
                <a:off x="4067696" y="4261598"/>
                <a:ext cx="416086" cy="551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33" name="pole tekstow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696" y="4261598"/>
                <a:ext cx="416086" cy="551754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pole tekstowe 33"/>
              <p:cNvSpPr txBox="1"/>
              <p:nvPr/>
            </p:nvSpPr>
            <p:spPr>
              <a:xfrm>
                <a:off x="7111037" y="4047845"/>
                <a:ext cx="416086" cy="574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pl-PL" sz="16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pl-PL" sz="1600" dirty="0"/>
              </a:p>
            </p:txBody>
          </p:sp>
        </mc:Choice>
        <mc:Fallback xmlns="">
          <p:sp>
            <p:nvSpPr>
              <p:cNvPr id="34" name="pole tekstow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1037" y="4047845"/>
                <a:ext cx="416086" cy="57458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Obraz 2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458" y="1039127"/>
            <a:ext cx="3608533" cy="45287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TextBox 1"/>
          <p:cNvSpPr txBox="1"/>
          <p:nvPr/>
        </p:nvSpPr>
        <p:spPr>
          <a:xfrm>
            <a:off x="1746707" y="2371518"/>
            <a:ext cx="6201991" cy="230832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err="1"/>
              <a:t>Original</a:t>
            </a:r>
            <a:r>
              <a:rPr lang="pl-PL" sz="1600" b="1" dirty="0"/>
              <a:t> </a:t>
            </a:r>
            <a:r>
              <a:rPr lang="pl-PL" sz="1600" b="1" dirty="0" err="1"/>
              <a:t>Phragmén’s</a:t>
            </a:r>
            <a:r>
              <a:rPr lang="pl-PL" sz="1600" b="1" dirty="0"/>
              <a:t> </a:t>
            </a:r>
            <a:r>
              <a:rPr lang="pl-PL" sz="1600" b="1" dirty="0" err="1"/>
              <a:t>works</a:t>
            </a:r>
            <a:r>
              <a:rPr lang="pl-PL" sz="1600" b="1" dirty="0"/>
              <a:t> </a:t>
            </a:r>
            <a:r>
              <a:rPr lang="pl-PL" sz="1600" b="1" dirty="0" err="1"/>
              <a:t>are</a:t>
            </a:r>
            <a:r>
              <a:rPr lang="pl-PL" sz="1600" b="1" dirty="0"/>
              <a:t> in </a:t>
            </a:r>
            <a:r>
              <a:rPr lang="pl-PL" sz="1600" b="1" dirty="0" err="1"/>
              <a:t>Swedish</a:t>
            </a:r>
            <a:r>
              <a:rPr lang="pl-PL" sz="1600" b="1" dirty="0"/>
              <a:t>. </a:t>
            </a:r>
            <a:r>
              <a:rPr lang="pl-PL" sz="1600" b="1" dirty="0" err="1"/>
              <a:t>Survery</a:t>
            </a:r>
            <a:r>
              <a:rPr lang="pl-PL" sz="1600" b="1" dirty="0"/>
              <a:t> on </a:t>
            </a:r>
            <a:r>
              <a:rPr lang="en-US" sz="1600" b="1" dirty="0" err="1"/>
              <a:t>Phragmén's</a:t>
            </a:r>
            <a:r>
              <a:rPr lang="en-US" sz="1600" b="1" dirty="0"/>
              <a:t> and Thiele's election methods</a:t>
            </a:r>
            <a:r>
              <a:rPr lang="pl-PL" sz="1600" b="1" dirty="0"/>
              <a:t>:</a:t>
            </a:r>
          </a:p>
          <a:p>
            <a:endParaRPr lang="pl-PL" sz="1600" b="1" dirty="0"/>
          </a:p>
          <a:p>
            <a:r>
              <a:rPr lang="pl-PL" sz="1600" dirty="0"/>
              <a:t>[Jan16] S. Janson, </a:t>
            </a:r>
            <a:r>
              <a:rPr lang="en-US" sz="1600" dirty="0" err="1"/>
              <a:t>Phragmén's</a:t>
            </a:r>
            <a:r>
              <a:rPr lang="en-US" sz="1600" dirty="0"/>
              <a:t> and Thiele's election methods</a:t>
            </a:r>
            <a:r>
              <a:rPr lang="pl-PL" sz="1600" dirty="0"/>
              <a:t>, </a:t>
            </a:r>
            <a:r>
              <a:rPr lang="pl-PL" sz="1600" dirty="0" err="1"/>
              <a:t>Arxiv</a:t>
            </a:r>
            <a:r>
              <a:rPr lang="pl-PL" sz="1600" dirty="0"/>
              <a:t>, 2016</a:t>
            </a:r>
          </a:p>
          <a:p>
            <a:endParaRPr lang="pl-PL" sz="1600" b="1" dirty="0"/>
          </a:p>
          <a:p>
            <a:r>
              <a:rPr lang="pl-PL" sz="1600" b="1" dirty="0" err="1"/>
              <a:t>Some</a:t>
            </a:r>
            <a:r>
              <a:rPr lang="pl-PL" sz="1600" b="1" dirty="0"/>
              <a:t> </a:t>
            </a:r>
            <a:r>
              <a:rPr lang="pl-PL" sz="1600" b="1" dirty="0" err="1"/>
              <a:t>properties</a:t>
            </a:r>
            <a:r>
              <a:rPr lang="pl-PL" sz="1600" b="1" dirty="0"/>
              <a:t> of </a:t>
            </a:r>
            <a:r>
              <a:rPr lang="en-US" sz="1600" b="1" dirty="0" err="1"/>
              <a:t>Phragmén's</a:t>
            </a:r>
            <a:r>
              <a:rPr lang="pl-PL" sz="1600" b="1" dirty="0"/>
              <a:t> </a:t>
            </a:r>
            <a:r>
              <a:rPr lang="pl-PL" sz="1600" b="1" dirty="0" err="1"/>
              <a:t>rule</a:t>
            </a:r>
            <a:r>
              <a:rPr lang="pl-PL" sz="1600" b="1" dirty="0"/>
              <a:t>:</a:t>
            </a:r>
          </a:p>
          <a:p>
            <a:endParaRPr lang="pl-PL" sz="1600" b="1" dirty="0"/>
          </a:p>
          <a:p>
            <a:r>
              <a:rPr lang="pl-PL" sz="1600" dirty="0"/>
              <a:t>[BFJL17] </a:t>
            </a:r>
            <a:r>
              <a:rPr lang="sv-SE" sz="1600" dirty="0"/>
              <a:t>M</a:t>
            </a:r>
            <a:r>
              <a:rPr lang="pl-PL" sz="1600" dirty="0"/>
              <a:t>.</a:t>
            </a:r>
            <a:r>
              <a:rPr lang="sv-SE" sz="1600" dirty="0"/>
              <a:t> Brill, </a:t>
            </a:r>
            <a:r>
              <a:rPr lang="pl-PL" sz="1600" dirty="0"/>
              <a:t>R.</a:t>
            </a:r>
            <a:r>
              <a:rPr lang="sv-SE" sz="1600" dirty="0"/>
              <a:t> Freeman, S</a:t>
            </a:r>
            <a:r>
              <a:rPr lang="pl-PL" sz="1600" dirty="0"/>
              <a:t>. </a:t>
            </a:r>
            <a:r>
              <a:rPr lang="sv-SE" sz="1600" dirty="0"/>
              <a:t>Janson, M</a:t>
            </a:r>
            <a:r>
              <a:rPr lang="pl-PL" sz="1600" dirty="0"/>
              <a:t>. </a:t>
            </a:r>
            <a:r>
              <a:rPr lang="sv-SE" sz="1600" dirty="0"/>
              <a:t>Lackner</a:t>
            </a:r>
            <a:r>
              <a:rPr lang="pl-PL" sz="1600" dirty="0"/>
              <a:t>, </a:t>
            </a:r>
            <a:r>
              <a:rPr lang="en-US" sz="1600" dirty="0" err="1"/>
              <a:t>Phragmén's</a:t>
            </a:r>
            <a:r>
              <a:rPr lang="en-US" sz="1600" dirty="0"/>
              <a:t> Voting Methods and Justified Representation</a:t>
            </a:r>
            <a:r>
              <a:rPr lang="pl-PL" sz="1600" dirty="0"/>
              <a:t>, AAAI 2017.</a:t>
            </a:r>
          </a:p>
        </p:txBody>
      </p:sp>
    </p:spTree>
    <p:extLst>
      <p:ext uri="{BB962C8B-B14F-4D97-AF65-F5344CB8AC3E}">
        <p14:creationId xmlns:p14="http://schemas.microsoft.com/office/powerpoint/2010/main" val="100075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683" y="1108311"/>
            <a:ext cx="293529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663" y="2127968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477" y="110831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271" y="110831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065" y="110831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535" y="2122697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866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625" y="1108311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663" y="2127968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477" y="110831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271" y="110831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065" y="110831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535" y="2122697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𝟔𝟎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pl-PL" sz="2400" b="1" dirty="0"/>
                  <a:t> = 60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3</a:t>
                </a:r>
                <a14:m>
                  <m:oMath xmlns:m="http://schemas.openxmlformats.org/officeDocument/2006/math"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  <m:r>
                      <m:rPr>
                        <m:nor/>
                      </m:rPr>
                      <a:rPr lang="pl-PL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pl-PL" sz="2400" dirty="0"/>
                      <m:t>=</m:t>
                    </m:r>
                    <m:r>
                      <a:rPr lang="pl-PL" sz="24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30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  <m:r>
                      <m:rPr>
                        <m:nor/>
                      </m:rPr>
                      <a:rPr lang="pl-PL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pl-PL" sz="2400" dirty="0"/>
                      <m:t>=</m:t>
                    </m:r>
                    <m:r>
                      <a:rPr lang="pl-PL" sz="24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917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0208 L 0.15191 0.03773 C 0.18369 0.04583 0.23126 0.05046 0.28073 0.05046 C 0.33768 0.05046 0.38282 0.04583 0.41494 0.03773 L 0.56737 0.00208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68" y="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663" y="2127968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477" y="110831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271" y="110831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065" y="110831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535" y="2122697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𝟔𝟎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m:rPr>
                        <m:nor/>
                      </m:rPr>
                      <a:rPr lang="pl-PL" sz="2400" b="1" dirty="0"/>
                      <m:t>½</m:t>
                    </m:r>
                    <m:r>
                      <m:rPr>
                        <m:nor/>
                      </m:rPr>
                      <a:rPr lang="pl-PL" sz="2400" b="1" i="0" dirty="0" smtClean="0"/>
                      <m:t> = </m:t>
                    </m:r>
                    <m:r>
                      <m:rPr>
                        <m:nor/>
                      </m:rPr>
                      <a:rPr lang="pl-PL" sz="2400" b="1" i="0" dirty="0" smtClean="0"/>
                      <m:t>30</m:t>
                    </m:r>
                  </m:oMath>
                </a14:m>
                <a:endParaRPr lang="pl-PL" sz="2400" b="1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</a:t>
                </a:r>
                <a:r>
                  <a:rPr lang="pl-PL" sz="2400" b="1" dirty="0"/>
                  <a:t>3</a:t>
                </a:r>
                <a14:m>
                  <m:oMath xmlns:m="http://schemas.openxmlformats.org/officeDocument/2006/math"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pl-PL" sz="2400" b="1" dirty="0"/>
                  <a:t> = 30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  <m:r>
                      <m:rPr>
                        <m:nor/>
                      </m:rPr>
                      <a:rPr lang="pl-PL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pl-PL" sz="2400" dirty="0"/>
                      <m:t>=</m:t>
                    </m:r>
                    <m:r>
                      <a:rPr lang="pl-PL" sz="24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79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0.00533 L 0.12465 0.05347 C 0.15121 0.06713 0.19079 0.07685 0.23177 0.07685 C 0.27899 0.07685 0.31666 0.06713 0.34322 0.05347 C 0.38541 0.03356 0.42673 0.02199 0.46927 0.00255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55" y="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663" y="2127968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113756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271" y="110831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065" y="110831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535" y="2122697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60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pt-BR" sz="2400" b="1" i="1">
                        <a:latin typeface="Cambria Math" panose="02040503050406030204" pitchFamily="18" charset="0"/>
                      </a:rPr>
                      <m:t>⅓</m:t>
                    </m:r>
                  </m:oMath>
                </a14:m>
                <a:r>
                  <a:rPr lang="pl-PL" sz="2400" dirty="0"/>
                  <a:t> = 20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</a:t>
                </a:r>
                <a:r>
                  <a:rPr lang="pl-PL" sz="2400" b="1" dirty="0"/>
                  <a:t>3</a:t>
                </a:r>
                <a14:m>
                  <m:oMath xmlns:m="http://schemas.openxmlformats.org/officeDocument/2006/math"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𝟏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pl-PL" sz="2400" dirty="0"/>
                      <m:t>=</m:t>
                    </m:r>
                    <m:r>
                      <a:rPr lang="pl-PL" sz="2400" b="1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𝟑𝟎</m:t>
                    </m:r>
                  </m:oMath>
                </a14:m>
                <a:endParaRPr lang="pl-PL" sz="2400" b="1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  <m:r>
                      <m:rPr>
                        <m:nor/>
                      </m:rPr>
                      <a:rPr lang="pl-PL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pl-PL" sz="2400" dirty="0"/>
                      <m:t>=</m:t>
                    </m:r>
                    <m:r>
                      <a:rPr lang="pl-PL" sz="24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564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555 L 0.15209 0.03843 C 0.18386 0.04838 0.2316 0.05394 0.28126 0.05394 C 0.33803 0.05394 0.38334 0.04838 0.41511 0.03843 L 0.56737 -0.00555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68" y="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2091029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113756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271" y="110831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065" y="110831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535" y="2122697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𝟔𝟎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pt-BR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⅓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b="1" dirty="0"/>
                  <a:t>= 20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3</a:t>
                </a:r>
                <a14:m>
                  <m:oMath xmlns:m="http://schemas.openxmlformats.org/officeDocument/2006/math"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dirty="0"/>
                  <a:t> ½ = 15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  <m:r>
                      <m:rPr>
                        <m:nor/>
                      </m:rPr>
                      <a:rPr lang="pl-PL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pl-PL" sz="2400" dirty="0"/>
                      <m:t>=</m:t>
                    </m:r>
                    <m:r>
                      <a:rPr lang="pl-PL" sz="24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657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C 0.02153 0.0125 0.03073 0.05278 0.05278 0.06597 C 0.06684 0.075 0.10469 0.1206 0.14826 0.1375 C 0.19201 0.1544 0.30156 0.17708 0.31562 0.16805 C 0.3375 0.15486 0.39826 0.15741 0.42118 0.14398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59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2091029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113756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210157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065" y="110831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535" y="2122697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𝟔𝟎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b="1" dirty="0"/>
                  <a:t> ¼ = 15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</a:t>
                </a:r>
                <a:r>
                  <a:rPr lang="pl-PL" sz="2400" b="1" dirty="0"/>
                  <a:t>3</a:t>
                </a:r>
                <a14:m>
                  <m:oMath xmlns:m="http://schemas.openxmlformats.org/officeDocument/2006/math"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b="1" dirty="0"/>
                  <a:t> ½ = 15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pl-PL" sz="2400" dirty="0"/>
                  <a:t> = 10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3937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C 0.02188 0.01296 0.0441 0.12268 0.06736 0.13588 C 0.0809 0.14514 0.12118 0.18403 0.16823 0.21366 C 0.21458 0.24329 0.28264 0.28588 0.34861 0.31389 C 0.38524 0.30023 0.39879 0.29583 0.42205 0.28171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94" y="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2091029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113756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210157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186" y="3042256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535" y="2122697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60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dirty="0"/>
                  <a:t> ⅕ = 12.5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</a:t>
                </a:r>
                <a:r>
                  <a:rPr lang="pl-PL" sz="2400" b="1" dirty="0"/>
                  <a:t>3</a:t>
                </a:r>
                <a14:m>
                  <m:oMath xmlns:m="http://schemas.openxmlformats.org/officeDocument/2006/math"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b="1" dirty="0"/>
                  <a:t> ½  = 15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  <m:r>
                      <m:rPr>
                        <m:nor/>
                      </m:rPr>
                      <a:rPr lang="pl-PL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pl-PL" sz="2400" dirty="0"/>
                      <m:t>=</m:t>
                    </m:r>
                    <m:r>
                      <a:rPr lang="pl-PL" sz="24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8995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C 0.0217 0.01203 0.03507 0.09629 0.05712 0.10902 C 0.07101 0.11805 0.09913 0.14791 0.14878 0.16134 C 0.19809 0.175 0.33906 0.19953 0.35295 0.19051 C 0.37517 0.17685 0.44531 0.15162 0.46788 0.13842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85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2091029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113756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210157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186" y="3042256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3065581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𝟔𝟎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b="1" dirty="0"/>
                  <a:t> ⅕ = 12.5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3</a:t>
                </a:r>
                <a14:m>
                  <m:oMath xmlns:m="http://schemas.openxmlformats.org/officeDocument/2006/math"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dirty="0"/>
                  <a:t> ⅓  = 10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  <m:r>
                      <m:rPr>
                        <m:nor/>
                      </m:rPr>
                      <a:rPr lang="pl-PL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pl-PL" sz="2400" dirty="0"/>
                      <m:t>=</m:t>
                    </m:r>
                    <m:r>
                      <m:rPr>
                        <m:nor/>
                      </m:rPr>
                      <a:rPr lang="pl-PL" sz="2400" b="0" i="0" dirty="0" smtClean="0"/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755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C 0.02223 0.0125 -0.01909 0.22569 0.00313 0.23889 C 0.00261 0.27917 0.05278 0.36782 0.09584 0.40856 C 0.13889 0.4493 0.24723 0.49259 0.26146 0.48333 C 0.28351 0.46991 0.35261 0.43912 0.3757 0.42592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94" y="2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2091029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113756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210157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186" y="3042256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4025956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3065581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𝟔𝟎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b="1" dirty="0"/>
                  <a:t> ⅙ = 10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</a:t>
                </a:r>
                <a:r>
                  <a:rPr lang="pl-PL" sz="2400" b="1" dirty="0"/>
                  <a:t>3</a:t>
                </a:r>
                <a14:m>
                  <m:oMath xmlns:m="http://schemas.openxmlformats.org/officeDocument/2006/math"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b="1" dirty="0"/>
                  <a:t> ⅓ = 10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pl-PL" sz="2400" b="1" dirty="0"/>
                  <a:t> = 10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9309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1.11111E-6 C 0.02187 0.01319 -0.03143 0.09028 -0.02813 0.12569 C -0.02518 0.15579 0.01753 0.31736 0.03611 0.3868 C 0.05451 0.45648 0.16371 0.46597 0.1776 0.45764 C 0.20034 0.44398 0.25469 0.43773 0.27778 0.4243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35" y="2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2091029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113756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210157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186" y="3042256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4025956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2" y="4025955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3065581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60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dirty="0"/>
                  <a:t> ⅟₇ = 0.85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</a:t>
                </a:r>
                <a:r>
                  <a:rPr lang="pl-PL" sz="2400" b="1" dirty="0"/>
                  <a:t>3</a:t>
                </a:r>
                <a14:m>
                  <m:oMath xmlns:m="http://schemas.openxmlformats.org/officeDocument/2006/math"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b="1" dirty="0"/>
                  <a:t> ⅓ = 10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pl-PL" sz="2400" b="1" dirty="0"/>
                  <a:t> = 10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1547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C 0.0217 0.01226 0.00173 0.12639 0.02465 0.14004 C 0.03073 0.17731 0.09618 0.27199 0.13941 0.34537 C 0.18229 0.41875 0.31371 0.48889 0.32778 0.47963 C 0.35764 0.5118 0.44896 0.43842 0.47205 0.42453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94" y="2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2091029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113756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210157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186" y="3042256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4025956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2" y="4025955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3065581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5015971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60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dirty="0"/>
                  <a:t> ⅟₇ = 0.85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3</a:t>
                </a:r>
                <a14:m>
                  <m:oMath xmlns:m="http://schemas.openxmlformats.org/officeDocument/2006/math"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</m:oMath>
                </a14:m>
                <a:r>
                  <a:rPr lang="pl-PL" sz="2400" dirty="0"/>
                  <a:t> ¼  = 0.75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pl-PL" sz="2400" b="1" dirty="0"/>
                  <a:t> = 10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1"/>
          <p:cNvSpPr txBox="1"/>
          <p:nvPr/>
        </p:nvSpPr>
        <p:spPr>
          <a:xfrm>
            <a:off x="1683737" y="2821815"/>
            <a:ext cx="5852304" cy="138499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err="1"/>
              <a:t>Sequential</a:t>
            </a:r>
            <a:r>
              <a:rPr lang="pl-PL" sz="2800" b="1" dirty="0"/>
              <a:t> PAV </a:t>
            </a:r>
            <a:r>
              <a:rPr lang="pl-PL" sz="2800" b="1" dirty="0" err="1"/>
              <a:t>when</a:t>
            </a:r>
            <a:r>
              <a:rPr lang="pl-PL" sz="2800" b="1" dirty="0"/>
              <a:t> applied to party-list </a:t>
            </a:r>
            <a:r>
              <a:rPr lang="pl-PL" sz="2800" b="1" dirty="0" err="1"/>
              <a:t>profiles</a:t>
            </a:r>
            <a:r>
              <a:rPr lang="pl-PL" sz="2800" b="1" dirty="0"/>
              <a:t> </a:t>
            </a:r>
            <a:r>
              <a:rPr lang="pl-PL" sz="2800" b="1" dirty="0" err="1"/>
              <a:t>gives</a:t>
            </a:r>
            <a:r>
              <a:rPr lang="pl-PL" sz="2800" b="1" dirty="0"/>
              <a:t> </a:t>
            </a:r>
            <a:r>
              <a:rPr lang="pl-PL" sz="2800" b="1" dirty="0" err="1"/>
              <a:t>proportional</a:t>
            </a:r>
            <a:r>
              <a:rPr lang="pl-PL" sz="2800" b="1" dirty="0"/>
              <a:t> </a:t>
            </a:r>
            <a:r>
              <a:rPr lang="pl-PL" sz="2800" b="1" dirty="0" err="1"/>
              <a:t>apportionment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2310788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C 0.02205 0.0125 -0.00573 0.12754 0.01545 0.14606 C 0.01927 0.17615 0.05139 0.20694 0.09843 0.23865 C 0.14514 0.27037 0.28246 0.34467 0.29687 0.33588 C 0.33906 0.36088 0.49305 0.28819 0.51545 0.27453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64" y="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13597" y="304443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867" y="310211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157" y="2221835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225" y="4102683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9278" y="326950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90136" y="326950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957" y="1316093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718" y="3124346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833" y="310708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735" y="3124345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711" y="309765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505" y="311227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838" y="311227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171" y="312690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13597" y="403626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9278" y="426133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90136" y="426133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031" y="1316093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09" y="408948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793" y="408948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877" y="408948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671" y="408948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339" y="408805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423" y="408805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011" y="408805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8539" y="503312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64220" y="525819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5078" y="525819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170" y="2224483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294" y="3142794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170" y="4061105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294" y="4977317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234" y="3137856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234" y="4053877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234" y="4969898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264" y="5094406"/>
            <a:ext cx="298316" cy="818494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464220" y="1524000"/>
            <a:ext cx="80092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How </a:t>
            </a:r>
            <a:r>
              <a:rPr lang="pl-PL" sz="3200" dirty="0" err="1"/>
              <a:t>about</a:t>
            </a:r>
            <a:r>
              <a:rPr lang="pl-PL" sz="3200" dirty="0"/>
              <a:t> </a:t>
            </a:r>
            <a:r>
              <a:rPr lang="pl-PL" sz="3200" dirty="0" err="1"/>
              <a:t>Approval</a:t>
            </a:r>
            <a:r>
              <a:rPr lang="pl-PL" sz="3200" dirty="0"/>
              <a:t> </a:t>
            </a:r>
            <a:br>
              <a:rPr lang="pl-PL" sz="3200" dirty="0"/>
            </a:br>
            <a:r>
              <a:rPr lang="pl-PL" sz="3200" dirty="0" err="1"/>
              <a:t>Chamberlin</a:t>
            </a:r>
            <a:r>
              <a:rPr lang="pl-PL" sz="3200" dirty="0"/>
              <a:t>—Courant?</a:t>
            </a:r>
          </a:p>
        </p:txBody>
      </p:sp>
      <p:sp>
        <p:nvSpPr>
          <p:cNvPr id="45" name="Strzałka w dół 5"/>
          <p:cNvSpPr/>
          <p:nvPr/>
        </p:nvSpPr>
        <p:spPr>
          <a:xfrm rot="16200000">
            <a:off x="7183359" y="3916588"/>
            <a:ext cx="839478" cy="372189"/>
          </a:xfrm>
          <a:prstGeom prst="downArrow">
            <a:avLst/>
          </a:prstGeom>
          <a:solidFill>
            <a:schemeClr val="bg1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6" name="TextBox 1"/>
          <p:cNvSpPr txBox="1"/>
          <p:nvPr/>
        </p:nvSpPr>
        <p:spPr>
          <a:xfrm>
            <a:off x="1652867" y="3146139"/>
            <a:ext cx="5852304" cy="138499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err="1"/>
              <a:t>Approval</a:t>
            </a:r>
            <a:r>
              <a:rPr lang="pl-PL" sz="2800" b="1" dirty="0"/>
              <a:t> </a:t>
            </a:r>
            <a:r>
              <a:rPr lang="pl-PL" sz="2800" b="1" dirty="0" err="1"/>
              <a:t>Chamberlin</a:t>
            </a:r>
            <a:r>
              <a:rPr lang="pl-PL" sz="2800" b="1" dirty="0"/>
              <a:t>—Courant </a:t>
            </a:r>
            <a:r>
              <a:rPr lang="pl-PL" sz="2800" b="1" dirty="0" err="1"/>
              <a:t>when</a:t>
            </a:r>
            <a:r>
              <a:rPr lang="pl-PL" sz="2800" b="1" dirty="0"/>
              <a:t> applied to party-list </a:t>
            </a:r>
            <a:r>
              <a:rPr lang="pl-PL" sz="2800" b="1" dirty="0" err="1"/>
              <a:t>profiles</a:t>
            </a:r>
            <a:r>
              <a:rPr lang="pl-PL" sz="2800" b="1" dirty="0"/>
              <a:t> </a:t>
            </a:r>
            <a:r>
              <a:rPr lang="pl-PL" sz="2800" b="1" dirty="0" err="1"/>
              <a:t>can</a:t>
            </a:r>
            <a:r>
              <a:rPr lang="pl-PL" sz="2800" b="1" dirty="0"/>
              <a:t> be </a:t>
            </a:r>
            <a:r>
              <a:rPr lang="pl-PL" sz="2800" b="1" dirty="0" err="1"/>
              <a:t>very</a:t>
            </a:r>
            <a:r>
              <a:rPr lang="pl-PL" sz="2800" b="1" dirty="0"/>
              <a:t> </a:t>
            </a:r>
            <a:r>
              <a:rPr lang="pl-PL" sz="2800" b="1" dirty="0" err="1"/>
              <a:t>disproportional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4239945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13597" y="287880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867" y="293648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157" y="2221835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225" y="3937053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9278" y="310387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90136" y="310387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957" y="1316093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718" y="2958716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833" y="294145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735" y="2958715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711" y="293202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505" y="294664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838" y="294664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171" y="296127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13597" y="387063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9278" y="409570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90136" y="409570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031" y="1316093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09" y="392385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793" y="392385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877" y="392385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671" y="392385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339" y="392242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423" y="392242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011" y="392242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8539" y="486749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64220" y="509256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5078" y="509256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623" y="4940700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271" y="4914152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002" y="4940700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419" y="4940700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616" y="4933670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793" y="4914152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505" y="4928776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264" y="4928776"/>
            <a:ext cx="298316" cy="818494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464220" y="1524000"/>
            <a:ext cx="80092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How </a:t>
            </a:r>
            <a:r>
              <a:rPr lang="pl-PL" sz="3200" dirty="0" err="1"/>
              <a:t>about</a:t>
            </a:r>
            <a:r>
              <a:rPr lang="pl-PL" sz="3200" dirty="0"/>
              <a:t> </a:t>
            </a:r>
            <a:r>
              <a:rPr lang="pl-PL" sz="3200" dirty="0" err="1"/>
              <a:t>Approval</a:t>
            </a:r>
            <a:r>
              <a:rPr lang="pl-PL" sz="3200" dirty="0"/>
              <a:t> </a:t>
            </a:r>
            <a:br>
              <a:rPr lang="pl-PL" sz="3200" dirty="0"/>
            </a:br>
            <a:r>
              <a:rPr lang="pl-PL" sz="3200" dirty="0" err="1"/>
              <a:t>Chamberlin</a:t>
            </a:r>
            <a:r>
              <a:rPr lang="pl-PL" sz="3200" dirty="0"/>
              <a:t>—Courant?</a:t>
            </a:r>
          </a:p>
        </p:txBody>
      </p:sp>
      <p:sp>
        <p:nvSpPr>
          <p:cNvPr id="45" name="Strzałka w dół 5"/>
          <p:cNvSpPr/>
          <p:nvPr/>
        </p:nvSpPr>
        <p:spPr>
          <a:xfrm rot="16200000">
            <a:off x="7183359" y="3750958"/>
            <a:ext cx="839478" cy="372189"/>
          </a:xfrm>
          <a:prstGeom prst="downArrow">
            <a:avLst/>
          </a:prstGeom>
          <a:solidFill>
            <a:schemeClr val="bg1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6" name="TextBox 1"/>
          <p:cNvSpPr txBox="1"/>
          <p:nvPr/>
        </p:nvSpPr>
        <p:spPr>
          <a:xfrm>
            <a:off x="1750794" y="2827531"/>
            <a:ext cx="5852304" cy="138499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pl-PL" sz="2800" b="1" dirty="0"/>
          </a:p>
          <a:p>
            <a:pPr algn="ctr"/>
            <a:r>
              <a:rPr lang="pl-PL" sz="2800" b="1" dirty="0" err="1"/>
              <a:t>Diversity</a:t>
            </a:r>
            <a:r>
              <a:rPr lang="pl-PL" sz="2800" b="1" dirty="0"/>
              <a:t> versus </a:t>
            </a:r>
            <a:r>
              <a:rPr lang="pl-PL" sz="2800" b="1" dirty="0" err="1"/>
              <a:t>Proportionality</a:t>
            </a:r>
            <a:endParaRPr lang="pl-PL" sz="2800" b="1" dirty="0"/>
          </a:p>
          <a:p>
            <a:pPr algn="ctr"/>
            <a:endParaRPr lang="pl-PL" sz="2800" dirty="0"/>
          </a:p>
        </p:txBody>
      </p:sp>
      <p:sp>
        <p:nvSpPr>
          <p:cNvPr id="47" name="pole tekstowe 46"/>
          <p:cNvSpPr txBox="1"/>
          <p:nvPr/>
        </p:nvSpPr>
        <p:spPr>
          <a:xfrm>
            <a:off x="464220" y="6157311"/>
            <a:ext cx="2451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</a:t>
            </a:r>
            <a:r>
              <a:rPr lang="pl-PL" sz="2400" dirty="0"/>
              <a:t> </a:t>
            </a:r>
            <a:r>
              <a:rPr lang="pl-PL" sz="2400" dirty="0" err="1"/>
              <a:t>vote</a:t>
            </a:r>
            <a:r>
              <a:rPr lang="pl-PL" sz="2400" dirty="0"/>
              <a:t> for </a:t>
            </a:r>
            <a:r>
              <a:rPr lang="pl-PL" sz="2400" dirty="0" err="1"/>
              <a:t>each</a:t>
            </a:r>
            <a:r>
              <a:rPr lang="pl-PL" sz="2400" dirty="0"/>
              <a:t> of: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957" y="2221835"/>
            <a:ext cx="293261" cy="804627"/>
          </a:xfrm>
          <a:prstGeom prst="rect">
            <a:avLst/>
          </a:prstGeom>
        </p:spPr>
      </p:pic>
      <p:pic>
        <p:nvPicPr>
          <p:cNvPr id="48" name="Obraz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683" y="5941432"/>
            <a:ext cx="293261" cy="804627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734" y="5940697"/>
            <a:ext cx="293529" cy="805362"/>
          </a:xfrm>
          <a:prstGeom prst="rect">
            <a:avLst/>
          </a:prstGeom>
        </p:spPr>
      </p:pic>
      <p:pic>
        <p:nvPicPr>
          <p:cNvPr id="49" name="Obraz 4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184" y="3162604"/>
            <a:ext cx="282262" cy="774448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053" y="5940697"/>
            <a:ext cx="291923" cy="800954"/>
          </a:xfrm>
          <a:prstGeom prst="rect">
            <a:avLst/>
          </a:prstGeom>
        </p:spPr>
      </p:pic>
      <p:pic>
        <p:nvPicPr>
          <p:cNvPr id="51" name="Obraz 5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468" y="3165058"/>
            <a:ext cx="291923" cy="800954"/>
          </a:xfrm>
          <a:prstGeom prst="rect">
            <a:avLst/>
          </a:prstGeom>
        </p:spPr>
      </p:pic>
      <p:pic>
        <p:nvPicPr>
          <p:cNvPr id="28" name="Obraz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766" y="5921749"/>
            <a:ext cx="298829" cy="819902"/>
          </a:xfrm>
          <a:prstGeom prst="rect">
            <a:avLst/>
          </a:prstGeom>
        </p:spPr>
      </p:pic>
      <p:pic>
        <p:nvPicPr>
          <p:cNvPr id="61" name="Obraz 6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259" y="4059327"/>
            <a:ext cx="298829" cy="819902"/>
          </a:xfrm>
          <a:prstGeom prst="rect">
            <a:avLst/>
          </a:prstGeom>
        </p:spPr>
      </p:pic>
      <p:pic>
        <p:nvPicPr>
          <p:cNvPr id="30" name="Obraz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263" y="5921749"/>
            <a:ext cx="298829" cy="819902"/>
          </a:xfrm>
          <a:prstGeom prst="rect">
            <a:avLst/>
          </a:prstGeom>
        </p:spPr>
      </p:pic>
      <p:pic>
        <p:nvPicPr>
          <p:cNvPr id="62" name="Obraz 6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468" y="4059327"/>
            <a:ext cx="298829" cy="819902"/>
          </a:xfrm>
          <a:prstGeom prst="rect">
            <a:avLst/>
          </a:prstGeom>
        </p:spPr>
      </p:pic>
      <p:pic>
        <p:nvPicPr>
          <p:cNvPr id="32" name="Obraz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760" y="5921748"/>
            <a:ext cx="298829" cy="819903"/>
          </a:xfrm>
          <a:prstGeom prst="rect">
            <a:avLst/>
          </a:prstGeom>
        </p:spPr>
      </p:pic>
      <p:pic>
        <p:nvPicPr>
          <p:cNvPr id="63" name="Obraz 6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446" y="5001504"/>
            <a:ext cx="298829" cy="819903"/>
          </a:xfrm>
          <a:prstGeom prst="rect">
            <a:avLst/>
          </a:prstGeom>
        </p:spPr>
      </p:pic>
      <p:pic>
        <p:nvPicPr>
          <p:cNvPr id="50" name="Obraz 4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257" y="5921748"/>
            <a:ext cx="298829" cy="819903"/>
          </a:xfrm>
          <a:prstGeom prst="rect">
            <a:avLst/>
          </a:prstGeom>
        </p:spPr>
      </p:pic>
      <p:pic>
        <p:nvPicPr>
          <p:cNvPr id="64" name="Obraz 6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594" y="5001504"/>
            <a:ext cx="298829" cy="819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9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Relation</a:t>
            </a:r>
            <a:r>
              <a:rPr lang="pl-PL" sz="3200" dirty="0"/>
              <a:t> </a:t>
            </a:r>
            <a:r>
              <a:rPr lang="pl-PL" sz="3200" dirty="0" err="1"/>
              <a:t>between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and </a:t>
            </a:r>
            <a:r>
              <a:rPr lang="pl-PL" sz="3200" dirty="0" err="1"/>
              <a:t>Apportionment</a:t>
            </a:r>
            <a:r>
              <a:rPr lang="pl-PL" sz="3200" dirty="0"/>
              <a:t> </a:t>
            </a:r>
            <a:r>
              <a:rPr lang="pl-PL" sz="3200" dirty="0" err="1"/>
              <a:t>Methods</a:t>
            </a:r>
            <a:endParaRPr lang="pl-PL" sz="32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833120" y="2286000"/>
            <a:ext cx="934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PAV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833120" y="28448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Sequential</a:t>
            </a:r>
            <a:r>
              <a:rPr lang="pl-PL" sz="2000" dirty="0"/>
              <a:t> PAV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33120" y="34036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Max-</a:t>
            </a:r>
            <a:r>
              <a:rPr lang="pl-PL" sz="2000" dirty="0" err="1"/>
              <a:t>Phragmén</a:t>
            </a:r>
            <a:endParaRPr lang="pl-PL" sz="2000" dirty="0"/>
          </a:p>
        </p:txBody>
      </p:sp>
      <p:sp>
        <p:nvSpPr>
          <p:cNvPr id="49" name="pole tekstowe 48"/>
          <p:cNvSpPr txBox="1"/>
          <p:nvPr/>
        </p:nvSpPr>
        <p:spPr>
          <a:xfrm>
            <a:off x="833120" y="3962400"/>
            <a:ext cx="350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Variance</a:t>
            </a:r>
            <a:r>
              <a:rPr lang="pl-PL" sz="2000" dirty="0"/>
              <a:t> </a:t>
            </a:r>
            <a:r>
              <a:rPr lang="pl-PL" sz="2000" dirty="0" err="1"/>
              <a:t>minimizing</a:t>
            </a:r>
            <a:r>
              <a:rPr lang="pl-PL" sz="2000" dirty="0"/>
              <a:t> </a:t>
            </a:r>
            <a:r>
              <a:rPr lang="pl-PL" sz="2000" dirty="0" err="1"/>
              <a:t>Phragmén</a:t>
            </a:r>
            <a:endParaRPr lang="pl-PL" sz="2000" dirty="0"/>
          </a:p>
        </p:txBody>
      </p:sp>
      <p:sp>
        <p:nvSpPr>
          <p:cNvPr id="50" name="pole tekstowe 49"/>
          <p:cNvSpPr txBox="1"/>
          <p:nvPr/>
        </p:nvSpPr>
        <p:spPr>
          <a:xfrm>
            <a:off x="833120" y="45212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Monroe</a:t>
            </a:r>
          </a:p>
        </p:txBody>
      </p:sp>
      <p:sp>
        <p:nvSpPr>
          <p:cNvPr id="51" name="pole tekstowe 50"/>
          <p:cNvSpPr txBox="1"/>
          <p:nvPr/>
        </p:nvSpPr>
        <p:spPr>
          <a:xfrm>
            <a:off x="833120" y="50800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Greedy</a:t>
            </a:r>
            <a:r>
              <a:rPr lang="pl-PL" sz="2000" dirty="0"/>
              <a:t> Monroe</a:t>
            </a:r>
          </a:p>
        </p:txBody>
      </p:sp>
      <p:sp>
        <p:nvSpPr>
          <p:cNvPr id="52" name="pole tekstowe 51"/>
          <p:cNvSpPr txBox="1"/>
          <p:nvPr/>
        </p:nvSpPr>
        <p:spPr>
          <a:xfrm>
            <a:off x="5994400" y="4738430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Hamilton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1" name="pole tekstowe 60"/>
          <p:cNvSpPr txBox="1"/>
          <p:nvPr/>
        </p:nvSpPr>
        <p:spPr>
          <a:xfrm>
            <a:off x="5994400" y="3957299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Sainte-Laguë</a:t>
            </a:r>
            <a:r>
              <a:rPr lang="pl-PL" sz="2000" dirty="0"/>
              <a:t>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2" name="pole tekstowe 61"/>
          <p:cNvSpPr txBox="1"/>
          <p:nvPr/>
        </p:nvSpPr>
        <p:spPr>
          <a:xfrm>
            <a:off x="5994400" y="2824480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D’Hondt</a:t>
            </a:r>
            <a:r>
              <a:rPr lang="pl-PL" sz="2000" dirty="0"/>
              <a:t>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4" name="TextBox 1"/>
          <p:cNvSpPr txBox="1"/>
          <p:nvPr/>
        </p:nvSpPr>
        <p:spPr>
          <a:xfrm>
            <a:off x="833120" y="6057654"/>
            <a:ext cx="7528560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[BLS17] </a:t>
            </a:r>
            <a:r>
              <a:rPr lang="fr-FR" sz="1600" dirty="0"/>
              <a:t>M</a:t>
            </a:r>
            <a:r>
              <a:rPr lang="pl-PL" sz="1600" dirty="0"/>
              <a:t>.</a:t>
            </a:r>
            <a:r>
              <a:rPr lang="fr-FR" sz="1600" dirty="0"/>
              <a:t> Brill, J</a:t>
            </a:r>
            <a:r>
              <a:rPr lang="pl-PL" sz="1600" dirty="0"/>
              <a:t>.-F.</a:t>
            </a:r>
            <a:r>
              <a:rPr lang="fr-FR" sz="1600" dirty="0"/>
              <a:t> </a:t>
            </a:r>
            <a:r>
              <a:rPr lang="fr-FR" sz="1600" dirty="0" err="1"/>
              <a:t>Laslier</a:t>
            </a:r>
            <a:r>
              <a:rPr lang="fr-FR" sz="1600" dirty="0"/>
              <a:t>, P</a:t>
            </a:r>
            <a:r>
              <a:rPr lang="pl-PL" sz="1600" dirty="0"/>
              <a:t>.</a:t>
            </a:r>
            <a:r>
              <a:rPr lang="fr-FR" sz="1600" dirty="0"/>
              <a:t> Skowron</a:t>
            </a:r>
            <a:r>
              <a:rPr lang="pl-PL" sz="1600" dirty="0"/>
              <a:t>, </a:t>
            </a:r>
            <a:r>
              <a:rPr lang="en-US" sz="1600" dirty="0" err="1"/>
              <a:t>Multiwinner</a:t>
            </a:r>
            <a:r>
              <a:rPr lang="en-US" sz="1600" dirty="0"/>
              <a:t> Approval Rules as Apportionment Methods</a:t>
            </a:r>
            <a:r>
              <a:rPr lang="pl-PL" sz="1600" dirty="0"/>
              <a:t>, AAAI 2017.</a:t>
            </a:r>
          </a:p>
        </p:txBody>
      </p:sp>
      <p:cxnSp>
        <p:nvCxnSpPr>
          <p:cNvPr id="12" name="Łącznik prosty ze strzałką 11"/>
          <p:cNvCxnSpPr>
            <a:stCxn id="3" idx="3"/>
            <a:endCxn id="62" idx="1"/>
          </p:cNvCxnSpPr>
          <p:nvPr/>
        </p:nvCxnSpPr>
        <p:spPr>
          <a:xfrm>
            <a:off x="1767840" y="2486055"/>
            <a:ext cx="4226560" cy="538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Łącznik prosty ze strzałką 64"/>
          <p:cNvCxnSpPr>
            <a:cxnSpLocks/>
            <a:stCxn id="47" idx="3"/>
          </p:cNvCxnSpPr>
          <p:nvPr/>
        </p:nvCxnSpPr>
        <p:spPr>
          <a:xfrm>
            <a:off x="2895600" y="3044855"/>
            <a:ext cx="3007360" cy="6635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Łącznik prosty ze strzałką 65"/>
          <p:cNvCxnSpPr>
            <a:cxnSpLocks/>
            <a:stCxn id="48" idx="3"/>
          </p:cNvCxnSpPr>
          <p:nvPr/>
        </p:nvCxnSpPr>
        <p:spPr>
          <a:xfrm flipV="1">
            <a:off x="2895600" y="3220868"/>
            <a:ext cx="3098800" cy="3827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Łącznik prosty ze strzałką 66"/>
          <p:cNvCxnSpPr>
            <a:cxnSpLocks/>
            <a:stCxn id="49" idx="3"/>
            <a:endCxn id="61" idx="1"/>
          </p:cNvCxnSpPr>
          <p:nvPr/>
        </p:nvCxnSpPr>
        <p:spPr>
          <a:xfrm flipV="1">
            <a:off x="4338320" y="4157354"/>
            <a:ext cx="1656080" cy="51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Łącznik prosty ze strzałką 67"/>
          <p:cNvCxnSpPr>
            <a:cxnSpLocks/>
            <a:stCxn id="50" idx="3"/>
            <a:endCxn id="52" idx="1"/>
          </p:cNvCxnSpPr>
          <p:nvPr/>
        </p:nvCxnSpPr>
        <p:spPr>
          <a:xfrm>
            <a:off x="2895600" y="4721255"/>
            <a:ext cx="3098800" cy="2172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Łącznik prosty ze strzałką 68"/>
          <p:cNvCxnSpPr>
            <a:cxnSpLocks/>
            <a:stCxn id="51" idx="3"/>
          </p:cNvCxnSpPr>
          <p:nvPr/>
        </p:nvCxnSpPr>
        <p:spPr>
          <a:xfrm flipV="1">
            <a:off x="2895600" y="5080000"/>
            <a:ext cx="3098800" cy="20005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000513"/>
      </p:ext>
    </p:extLst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444662910"/>
      </p:ext>
    </p:extLst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90366594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90366594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00" t="-66667" r="-401500" b="-6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00" t="-166667" r="-401500" b="-5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00" t="-266667" r="-401500" b="-4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00" t="-366667" r="-401500" b="-3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00" t="-462000" r="-401500" b="-199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00" t="-567677" r="-401500" b="-1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sz="1800" b="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500" t="-667677" r="-401500" b="-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pl-PL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  <p:sp>
        <p:nvSpPr>
          <p:cNvPr id="2" name="Prostokąt 1"/>
          <p:cNvSpPr/>
          <p:nvPr/>
        </p:nvSpPr>
        <p:spPr>
          <a:xfrm>
            <a:off x="1645920" y="2814320"/>
            <a:ext cx="975360" cy="5588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645920" y="3474720"/>
            <a:ext cx="975360" cy="5080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1645920" y="4034950"/>
            <a:ext cx="975360" cy="5588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645920" y="4658679"/>
            <a:ext cx="975360" cy="536175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1645920" y="5303520"/>
            <a:ext cx="975360" cy="49784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1553828" y="5879310"/>
            <a:ext cx="975360" cy="55880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34092"/>
      </p:ext>
    </p:extLst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91172196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91172196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877743801"/>
      </p:ext>
    </p:extLst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96989589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96989589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482699892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83170312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83170312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925561458"/>
      </p:ext>
    </p:extLst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37080471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37080471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2909683181"/>
      </p:ext>
    </p:extLst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7357680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7357680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76941532"/>
      </p:ext>
    </p:extLst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18666770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18666770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2173633859"/>
      </p:ext>
    </p:extLst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9670597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9670597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4047240124"/>
      </p:ext>
    </p:extLst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56860523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56860523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99431413"/>
      </p:ext>
    </p:extLst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07049744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07049744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989017863"/>
      </p:ext>
    </p:extLst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35537827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35537827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1373116409"/>
      </p:ext>
    </p:extLst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D’Hondt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44877072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03443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72442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44877072"/>
                  </p:ext>
                </p:extLst>
              </p:nvPr>
            </p:nvGraphicFramePr>
            <p:xfrm>
              <a:off x="1553828" y="1823720"/>
              <a:ext cx="6096000" cy="46002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6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5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3.5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19.5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24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9.75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2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5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1.17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6.5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8.0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903443044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>
                          <a:blip r:embed="rId3"/>
                          <a:stretch>
                            <a:fillRect l="-500" t="-6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272442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  <p:sp>
        <p:nvSpPr>
          <p:cNvPr id="7" name="TextBox 1"/>
          <p:cNvSpPr txBox="1"/>
          <p:nvPr/>
        </p:nvSpPr>
        <p:spPr>
          <a:xfrm>
            <a:off x="3263248" y="2095254"/>
            <a:ext cx="2677160" cy="156966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400" dirty="0"/>
              <a:t>Party 1 </a:t>
            </a:r>
            <a:r>
              <a:rPr lang="pl-PL" sz="2400" dirty="0" err="1"/>
              <a:t>gets</a:t>
            </a:r>
            <a:r>
              <a:rPr lang="pl-PL" sz="2400" dirty="0"/>
              <a:t> 0 </a:t>
            </a:r>
            <a:r>
              <a:rPr lang="pl-PL" sz="2400" dirty="0" err="1"/>
              <a:t>seats</a:t>
            </a:r>
            <a:endParaRPr lang="pl-PL" sz="2400" dirty="0"/>
          </a:p>
          <a:p>
            <a:r>
              <a:rPr lang="pl-PL" sz="2400" dirty="0"/>
              <a:t>Party 2 </a:t>
            </a:r>
            <a:r>
              <a:rPr lang="pl-PL" sz="2400" dirty="0" err="1"/>
              <a:t>gets</a:t>
            </a:r>
            <a:r>
              <a:rPr lang="pl-PL" sz="2400" dirty="0"/>
              <a:t> 0 </a:t>
            </a:r>
            <a:r>
              <a:rPr lang="pl-PL" sz="2400" dirty="0" err="1"/>
              <a:t>seats</a:t>
            </a:r>
            <a:endParaRPr lang="pl-PL" sz="2400" dirty="0"/>
          </a:p>
          <a:p>
            <a:r>
              <a:rPr lang="pl-PL" sz="2400" dirty="0"/>
              <a:t>Party 3 </a:t>
            </a:r>
            <a:r>
              <a:rPr lang="pl-PL" sz="2400" dirty="0" err="1"/>
              <a:t>gets</a:t>
            </a:r>
            <a:r>
              <a:rPr lang="pl-PL" sz="2400" dirty="0"/>
              <a:t> 4 </a:t>
            </a:r>
            <a:r>
              <a:rPr lang="pl-PL" sz="2400" dirty="0" err="1"/>
              <a:t>seats</a:t>
            </a:r>
            <a:endParaRPr lang="pl-PL" sz="2400" dirty="0"/>
          </a:p>
          <a:p>
            <a:r>
              <a:rPr lang="pl-PL" sz="2400" dirty="0"/>
              <a:t>Party 4 </a:t>
            </a:r>
            <a:r>
              <a:rPr lang="pl-PL" sz="2400" dirty="0" err="1"/>
              <a:t>gets</a:t>
            </a:r>
            <a:r>
              <a:rPr lang="pl-PL" sz="2400" dirty="0"/>
              <a:t> 6 </a:t>
            </a:r>
            <a:r>
              <a:rPr lang="pl-PL" sz="2400" dirty="0" err="1"/>
              <a:t>seats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236922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Relation</a:t>
            </a:r>
            <a:r>
              <a:rPr lang="pl-PL" sz="3200" dirty="0"/>
              <a:t> </a:t>
            </a:r>
            <a:r>
              <a:rPr lang="pl-PL" sz="3200" dirty="0" err="1"/>
              <a:t>between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and </a:t>
            </a:r>
            <a:r>
              <a:rPr lang="pl-PL" sz="3200" dirty="0" err="1"/>
              <a:t>Apportionment</a:t>
            </a:r>
            <a:r>
              <a:rPr lang="pl-PL" sz="3200" dirty="0"/>
              <a:t> </a:t>
            </a:r>
            <a:r>
              <a:rPr lang="pl-PL" sz="3200" dirty="0" err="1"/>
              <a:t>Methods</a:t>
            </a:r>
            <a:endParaRPr lang="pl-PL" sz="32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833120" y="2286000"/>
            <a:ext cx="934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PAV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833120" y="28448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Sequential</a:t>
            </a:r>
            <a:r>
              <a:rPr lang="pl-PL" sz="2000" dirty="0"/>
              <a:t> PAV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33120" y="34036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Max-</a:t>
            </a:r>
            <a:r>
              <a:rPr lang="pl-PL" sz="2000" dirty="0" err="1"/>
              <a:t>Phragmén</a:t>
            </a:r>
            <a:endParaRPr lang="pl-PL" sz="2000" dirty="0"/>
          </a:p>
        </p:txBody>
      </p:sp>
      <p:sp>
        <p:nvSpPr>
          <p:cNvPr id="49" name="pole tekstowe 48"/>
          <p:cNvSpPr txBox="1"/>
          <p:nvPr/>
        </p:nvSpPr>
        <p:spPr>
          <a:xfrm>
            <a:off x="833120" y="3962400"/>
            <a:ext cx="350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Variance</a:t>
            </a:r>
            <a:r>
              <a:rPr lang="pl-PL" sz="2000" dirty="0"/>
              <a:t> </a:t>
            </a:r>
            <a:r>
              <a:rPr lang="pl-PL" sz="2000" dirty="0" err="1"/>
              <a:t>minimizing</a:t>
            </a:r>
            <a:r>
              <a:rPr lang="pl-PL" sz="2000" dirty="0"/>
              <a:t> </a:t>
            </a:r>
            <a:r>
              <a:rPr lang="pl-PL" sz="2000" dirty="0" err="1"/>
              <a:t>Phragmén</a:t>
            </a:r>
            <a:endParaRPr lang="pl-PL" sz="2000" dirty="0"/>
          </a:p>
        </p:txBody>
      </p:sp>
      <p:sp>
        <p:nvSpPr>
          <p:cNvPr id="50" name="pole tekstowe 49"/>
          <p:cNvSpPr txBox="1"/>
          <p:nvPr/>
        </p:nvSpPr>
        <p:spPr>
          <a:xfrm>
            <a:off x="833120" y="45212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Monroe</a:t>
            </a:r>
          </a:p>
        </p:txBody>
      </p:sp>
      <p:sp>
        <p:nvSpPr>
          <p:cNvPr id="51" name="pole tekstowe 50"/>
          <p:cNvSpPr txBox="1"/>
          <p:nvPr/>
        </p:nvSpPr>
        <p:spPr>
          <a:xfrm>
            <a:off x="833120" y="50800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Greedy</a:t>
            </a:r>
            <a:r>
              <a:rPr lang="pl-PL" sz="2000" dirty="0"/>
              <a:t> Monroe</a:t>
            </a:r>
          </a:p>
        </p:txBody>
      </p:sp>
      <p:sp>
        <p:nvSpPr>
          <p:cNvPr id="52" name="pole tekstowe 51"/>
          <p:cNvSpPr txBox="1"/>
          <p:nvPr/>
        </p:nvSpPr>
        <p:spPr>
          <a:xfrm>
            <a:off x="5994400" y="4738430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Hamilton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1" name="pole tekstowe 60"/>
          <p:cNvSpPr txBox="1"/>
          <p:nvPr/>
        </p:nvSpPr>
        <p:spPr>
          <a:xfrm>
            <a:off x="5994400" y="3957299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Sainte-Laguë</a:t>
            </a:r>
            <a:r>
              <a:rPr lang="pl-PL" sz="2000" dirty="0"/>
              <a:t>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2" name="pole tekstowe 61"/>
          <p:cNvSpPr txBox="1"/>
          <p:nvPr/>
        </p:nvSpPr>
        <p:spPr>
          <a:xfrm>
            <a:off x="5994400" y="2824480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D’Hondt</a:t>
            </a:r>
            <a:r>
              <a:rPr lang="pl-PL" sz="2000" dirty="0"/>
              <a:t>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4" name="TextBox 1"/>
          <p:cNvSpPr txBox="1"/>
          <p:nvPr/>
        </p:nvSpPr>
        <p:spPr>
          <a:xfrm>
            <a:off x="833120" y="6057654"/>
            <a:ext cx="7528560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[BLS17] </a:t>
            </a:r>
            <a:r>
              <a:rPr lang="fr-FR" sz="1600" dirty="0"/>
              <a:t>M</a:t>
            </a:r>
            <a:r>
              <a:rPr lang="pl-PL" sz="1600" dirty="0"/>
              <a:t>.</a:t>
            </a:r>
            <a:r>
              <a:rPr lang="fr-FR" sz="1600" dirty="0"/>
              <a:t> Brill, J</a:t>
            </a:r>
            <a:r>
              <a:rPr lang="pl-PL" sz="1600" dirty="0"/>
              <a:t>.-F.</a:t>
            </a:r>
            <a:r>
              <a:rPr lang="fr-FR" sz="1600" dirty="0"/>
              <a:t> </a:t>
            </a:r>
            <a:r>
              <a:rPr lang="fr-FR" sz="1600" dirty="0" err="1"/>
              <a:t>Laslier</a:t>
            </a:r>
            <a:r>
              <a:rPr lang="fr-FR" sz="1600" dirty="0"/>
              <a:t>, P</a:t>
            </a:r>
            <a:r>
              <a:rPr lang="pl-PL" sz="1600" dirty="0"/>
              <a:t>.</a:t>
            </a:r>
            <a:r>
              <a:rPr lang="fr-FR" sz="1600" dirty="0"/>
              <a:t> Skowron</a:t>
            </a:r>
            <a:r>
              <a:rPr lang="pl-PL" sz="1600" dirty="0"/>
              <a:t>, </a:t>
            </a:r>
            <a:r>
              <a:rPr lang="en-US" sz="1600" dirty="0" err="1"/>
              <a:t>Multiwinner</a:t>
            </a:r>
            <a:r>
              <a:rPr lang="en-US" sz="1600" dirty="0"/>
              <a:t> Approval Rules as Apportionment Methods</a:t>
            </a:r>
            <a:r>
              <a:rPr lang="pl-PL" sz="1600" dirty="0"/>
              <a:t>, AAAI 2017.</a:t>
            </a:r>
          </a:p>
        </p:txBody>
      </p:sp>
      <p:cxnSp>
        <p:nvCxnSpPr>
          <p:cNvPr id="12" name="Łącznik prosty ze strzałką 11"/>
          <p:cNvCxnSpPr>
            <a:stCxn id="3" idx="3"/>
            <a:endCxn id="62" idx="1"/>
          </p:cNvCxnSpPr>
          <p:nvPr/>
        </p:nvCxnSpPr>
        <p:spPr>
          <a:xfrm>
            <a:off x="1767840" y="2486055"/>
            <a:ext cx="4226560" cy="538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Łącznik prosty ze strzałką 64"/>
          <p:cNvCxnSpPr>
            <a:cxnSpLocks/>
            <a:stCxn id="47" idx="3"/>
          </p:cNvCxnSpPr>
          <p:nvPr/>
        </p:nvCxnSpPr>
        <p:spPr>
          <a:xfrm>
            <a:off x="2895600" y="3044855"/>
            <a:ext cx="3007360" cy="6635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Łącznik prosty ze strzałką 65"/>
          <p:cNvCxnSpPr>
            <a:cxnSpLocks/>
            <a:stCxn id="48" idx="3"/>
          </p:cNvCxnSpPr>
          <p:nvPr/>
        </p:nvCxnSpPr>
        <p:spPr>
          <a:xfrm flipV="1">
            <a:off x="2895600" y="3220868"/>
            <a:ext cx="3098800" cy="3827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Łącznik prosty ze strzałką 66"/>
          <p:cNvCxnSpPr>
            <a:cxnSpLocks/>
            <a:stCxn id="49" idx="3"/>
            <a:endCxn id="61" idx="1"/>
          </p:cNvCxnSpPr>
          <p:nvPr/>
        </p:nvCxnSpPr>
        <p:spPr>
          <a:xfrm flipV="1">
            <a:off x="4338320" y="4157354"/>
            <a:ext cx="1656080" cy="51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Łącznik prosty ze strzałką 67"/>
          <p:cNvCxnSpPr>
            <a:cxnSpLocks/>
            <a:stCxn id="50" idx="3"/>
            <a:endCxn id="52" idx="1"/>
          </p:cNvCxnSpPr>
          <p:nvPr/>
        </p:nvCxnSpPr>
        <p:spPr>
          <a:xfrm>
            <a:off x="2895600" y="4721255"/>
            <a:ext cx="3098800" cy="2172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Łącznik prosty ze strzałką 68"/>
          <p:cNvCxnSpPr>
            <a:cxnSpLocks/>
            <a:stCxn id="51" idx="3"/>
          </p:cNvCxnSpPr>
          <p:nvPr/>
        </p:nvCxnSpPr>
        <p:spPr>
          <a:xfrm flipV="1">
            <a:off x="2895600" y="5080000"/>
            <a:ext cx="3098800" cy="20005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555567"/>
      </p:ext>
    </p:extLst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Sainte-Laguë</a:t>
            </a:r>
            <a:r>
              <a:rPr lang="pl-PL" sz="3200" dirty="0"/>
              <a:t>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32373513"/>
                  </p:ext>
                </p:extLst>
              </p:nvPr>
            </p:nvGraphicFramePr>
            <p:xfrm>
              <a:off x="1553828" y="1823720"/>
              <a:ext cx="6096000" cy="339363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xmlns="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xmlns="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11447154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7825308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4674235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306356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6481932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# 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pl-PL" b="0" i="0" smtClean="0">
                                        <a:latin typeface="Cambria Math" panose="02040503050406030204" pitchFamily="18" charset="0"/>
                                      </a:rPr>
                                      <m:t>votes</m:t>
                                    </m:r>
                                  </m:num>
                                  <m:den>
                                    <m:r>
                                      <a:rPr lang="pl-PL" b="0" i="1" smtClean="0">
                                        <a:latin typeface="Cambria Math" panose="02040503050406030204" pitchFamily="18" charset="0"/>
                                      </a:rPr>
                                      <m:t>9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0.67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0.78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4.33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5.33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464771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ela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32373513"/>
                  </p:ext>
                </p:extLst>
              </p:nvPr>
            </p:nvGraphicFramePr>
            <p:xfrm>
              <a:off x="1553828" y="1823720"/>
              <a:ext cx="6096000" cy="339363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115973493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466088155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106741201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04411828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40175589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pl-PL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pl-PL" dirty="0"/>
                            <a:t>Party 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pl-PL" dirty="0"/>
                            <a:t>Party 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114471548"/>
                      </a:ext>
                    </a:extLst>
                  </a:tr>
                  <a:tr h="603314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66667" r="-401500" b="-4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39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48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782530812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166667" r="-401500" b="-30303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2.33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16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46742353"/>
                      </a:ext>
                    </a:extLst>
                  </a:tr>
                  <a:tr h="605155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264000" r="-401500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1.2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1.4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7.8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9.6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306356350"/>
                      </a:ext>
                    </a:extLst>
                  </a:tr>
                  <a:tr h="604139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367677" r="-401500" b="-10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1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5.57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2800" b="1" dirty="0"/>
                            <a:t>6.86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964819322"/>
                      </a:ext>
                    </a:extLst>
                  </a:tr>
                  <a:tr h="605092">
                    <a:tc>
                      <a:txBody>
                        <a:bodyPr/>
                        <a:lstStyle/>
                        <a:p>
                          <a:endParaRPr lang="pl-PL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00" t="-467677" r="-401500" b="-202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0.67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dirty="0"/>
                            <a:t>0.78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4.33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pl-PL" sz="1800" b="0" dirty="0"/>
                            <a:t>5.33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4647719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  <p:sp>
        <p:nvSpPr>
          <p:cNvPr id="7" name="TextBox 1"/>
          <p:cNvSpPr txBox="1"/>
          <p:nvPr/>
        </p:nvSpPr>
        <p:spPr>
          <a:xfrm>
            <a:off x="3263248" y="2471174"/>
            <a:ext cx="2677160" cy="156966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400" dirty="0"/>
              <a:t>Party 1 </a:t>
            </a:r>
            <a:r>
              <a:rPr lang="pl-PL" sz="2400" dirty="0" err="1"/>
              <a:t>gets</a:t>
            </a:r>
            <a:r>
              <a:rPr lang="pl-PL" sz="2400" dirty="0"/>
              <a:t> 1 seat</a:t>
            </a:r>
          </a:p>
          <a:p>
            <a:r>
              <a:rPr lang="pl-PL" sz="2400" dirty="0"/>
              <a:t>Party 2 </a:t>
            </a:r>
            <a:r>
              <a:rPr lang="pl-PL" sz="2400" dirty="0" err="1"/>
              <a:t>gets</a:t>
            </a:r>
            <a:r>
              <a:rPr lang="pl-PL" sz="2400" dirty="0"/>
              <a:t> 1 seat</a:t>
            </a:r>
          </a:p>
          <a:p>
            <a:r>
              <a:rPr lang="pl-PL" sz="2400" dirty="0"/>
              <a:t>Party 3 </a:t>
            </a:r>
            <a:r>
              <a:rPr lang="pl-PL" sz="2400" dirty="0" err="1"/>
              <a:t>gets</a:t>
            </a:r>
            <a:r>
              <a:rPr lang="pl-PL" sz="2400" dirty="0"/>
              <a:t> 4 </a:t>
            </a:r>
            <a:r>
              <a:rPr lang="pl-PL" sz="2400" dirty="0" err="1"/>
              <a:t>seats</a:t>
            </a:r>
            <a:endParaRPr lang="pl-PL" sz="2400" dirty="0"/>
          </a:p>
          <a:p>
            <a:r>
              <a:rPr lang="pl-PL" sz="2400" dirty="0"/>
              <a:t>Party 4 </a:t>
            </a:r>
            <a:r>
              <a:rPr lang="pl-PL" sz="2400" dirty="0" err="1"/>
              <a:t>gets</a:t>
            </a:r>
            <a:r>
              <a:rPr lang="pl-PL" sz="2400" dirty="0"/>
              <a:t> 4 </a:t>
            </a:r>
            <a:r>
              <a:rPr lang="pl-PL" sz="2400" dirty="0" err="1"/>
              <a:t>seats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319365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Relation</a:t>
            </a:r>
            <a:r>
              <a:rPr lang="pl-PL" sz="3200" dirty="0"/>
              <a:t> </a:t>
            </a:r>
            <a:r>
              <a:rPr lang="pl-PL" sz="3200" dirty="0" err="1"/>
              <a:t>between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and </a:t>
            </a:r>
            <a:r>
              <a:rPr lang="pl-PL" sz="3200" dirty="0" err="1"/>
              <a:t>Apportionment</a:t>
            </a:r>
            <a:r>
              <a:rPr lang="pl-PL" sz="3200" dirty="0"/>
              <a:t> </a:t>
            </a:r>
            <a:r>
              <a:rPr lang="pl-PL" sz="3200" dirty="0" err="1"/>
              <a:t>Methods</a:t>
            </a:r>
            <a:endParaRPr lang="pl-PL" sz="32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833120" y="2286000"/>
            <a:ext cx="934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PAV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833120" y="28448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Sequential</a:t>
            </a:r>
            <a:r>
              <a:rPr lang="pl-PL" sz="2000" dirty="0"/>
              <a:t> PAV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33120" y="34036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Max-</a:t>
            </a:r>
            <a:r>
              <a:rPr lang="pl-PL" sz="2000" dirty="0" err="1"/>
              <a:t>Phragmén</a:t>
            </a:r>
            <a:endParaRPr lang="pl-PL" sz="2000" dirty="0"/>
          </a:p>
        </p:txBody>
      </p:sp>
      <p:sp>
        <p:nvSpPr>
          <p:cNvPr id="49" name="pole tekstowe 48"/>
          <p:cNvSpPr txBox="1"/>
          <p:nvPr/>
        </p:nvSpPr>
        <p:spPr>
          <a:xfrm>
            <a:off x="833120" y="3962400"/>
            <a:ext cx="350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Variance</a:t>
            </a:r>
            <a:r>
              <a:rPr lang="pl-PL" sz="2000" dirty="0"/>
              <a:t> </a:t>
            </a:r>
            <a:r>
              <a:rPr lang="pl-PL" sz="2000" dirty="0" err="1"/>
              <a:t>minimizing</a:t>
            </a:r>
            <a:r>
              <a:rPr lang="pl-PL" sz="2000" dirty="0"/>
              <a:t> </a:t>
            </a:r>
            <a:r>
              <a:rPr lang="pl-PL" sz="2000" dirty="0" err="1"/>
              <a:t>Phragmén</a:t>
            </a:r>
            <a:endParaRPr lang="pl-PL" sz="2000" dirty="0"/>
          </a:p>
        </p:txBody>
      </p:sp>
      <p:sp>
        <p:nvSpPr>
          <p:cNvPr id="50" name="pole tekstowe 49"/>
          <p:cNvSpPr txBox="1"/>
          <p:nvPr/>
        </p:nvSpPr>
        <p:spPr>
          <a:xfrm>
            <a:off x="833120" y="45212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Monroe</a:t>
            </a:r>
          </a:p>
        </p:txBody>
      </p:sp>
      <p:sp>
        <p:nvSpPr>
          <p:cNvPr id="51" name="pole tekstowe 50"/>
          <p:cNvSpPr txBox="1"/>
          <p:nvPr/>
        </p:nvSpPr>
        <p:spPr>
          <a:xfrm>
            <a:off x="833120" y="50800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Greedy</a:t>
            </a:r>
            <a:r>
              <a:rPr lang="pl-PL" sz="2000" dirty="0"/>
              <a:t> Monroe</a:t>
            </a:r>
          </a:p>
        </p:txBody>
      </p:sp>
      <p:sp>
        <p:nvSpPr>
          <p:cNvPr id="52" name="pole tekstowe 51"/>
          <p:cNvSpPr txBox="1"/>
          <p:nvPr/>
        </p:nvSpPr>
        <p:spPr>
          <a:xfrm>
            <a:off x="5994400" y="4738430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Hamilton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1" name="pole tekstowe 60"/>
          <p:cNvSpPr txBox="1"/>
          <p:nvPr/>
        </p:nvSpPr>
        <p:spPr>
          <a:xfrm>
            <a:off x="5994400" y="3957299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Sainte-Laguë</a:t>
            </a:r>
            <a:r>
              <a:rPr lang="pl-PL" sz="2000" dirty="0"/>
              <a:t>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2" name="pole tekstowe 61"/>
          <p:cNvSpPr txBox="1"/>
          <p:nvPr/>
        </p:nvSpPr>
        <p:spPr>
          <a:xfrm>
            <a:off x="5994400" y="2824480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D’Hondt</a:t>
            </a:r>
            <a:r>
              <a:rPr lang="pl-PL" sz="2000" dirty="0"/>
              <a:t>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4" name="TextBox 1"/>
          <p:cNvSpPr txBox="1"/>
          <p:nvPr/>
        </p:nvSpPr>
        <p:spPr>
          <a:xfrm>
            <a:off x="833120" y="6057654"/>
            <a:ext cx="7528560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[BLS17] </a:t>
            </a:r>
            <a:r>
              <a:rPr lang="fr-FR" sz="1600" dirty="0"/>
              <a:t>M</a:t>
            </a:r>
            <a:r>
              <a:rPr lang="pl-PL" sz="1600" dirty="0"/>
              <a:t>.</a:t>
            </a:r>
            <a:r>
              <a:rPr lang="fr-FR" sz="1600" dirty="0"/>
              <a:t> Brill, J</a:t>
            </a:r>
            <a:r>
              <a:rPr lang="pl-PL" sz="1600" dirty="0"/>
              <a:t>.-F.</a:t>
            </a:r>
            <a:r>
              <a:rPr lang="fr-FR" sz="1600" dirty="0"/>
              <a:t> </a:t>
            </a:r>
            <a:r>
              <a:rPr lang="fr-FR" sz="1600" dirty="0" err="1"/>
              <a:t>Laslier</a:t>
            </a:r>
            <a:r>
              <a:rPr lang="fr-FR" sz="1600" dirty="0"/>
              <a:t>, P</a:t>
            </a:r>
            <a:r>
              <a:rPr lang="pl-PL" sz="1600" dirty="0"/>
              <a:t>.</a:t>
            </a:r>
            <a:r>
              <a:rPr lang="fr-FR" sz="1600" dirty="0"/>
              <a:t> Skowron</a:t>
            </a:r>
            <a:r>
              <a:rPr lang="pl-PL" sz="1600" dirty="0"/>
              <a:t>, </a:t>
            </a:r>
            <a:r>
              <a:rPr lang="en-US" sz="1600" dirty="0" err="1"/>
              <a:t>Multiwinner</a:t>
            </a:r>
            <a:r>
              <a:rPr lang="en-US" sz="1600" dirty="0"/>
              <a:t> Approval Rules as Apportionment Methods</a:t>
            </a:r>
            <a:r>
              <a:rPr lang="pl-PL" sz="1600" dirty="0"/>
              <a:t>, AAAI 2017.</a:t>
            </a:r>
          </a:p>
        </p:txBody>
      </p:sp>
      <p:cxnSp>
        <p:nvCxnSpPr>
          <p:cNvPr id="12" name="Łącznik prosty ze strzałką 11"/>
          <p:cNvCxnSpPr>
            <a:stCxn id="3" idx="3"/>
            <a:endCxn id="62" idx="1"/>
          </p:cNvCxnSpPr>
          <p:nvPr/>
        </p:nvCxnSpPr>
        <p:spPr>
          <a:xfrm>
            <a:off x="1767840" y="2486055"/>
            <a:ext cx="4226560" cy="538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Łącznik prosty ze strzałką 64"/>
          <p:cNvCxnSpPr>
            <a:cxnSpLocks/>
            <a:stCxn id="47" idx="3"/>
          </p:cNvCxnSpPr>
          <p:nvPr/>
        </p:nvCxnSpPr>
        <p:spPr>
          <a:xfrm>
            <a:off x="2895600" y="3044855"/>
            <a:ext cx="3007360" cy="6635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Łącznik prosty ze strzałką 65"/>
          <p:cNvCxnSpPr>
            <a:cxnSpLocks/>
            <a:stCxn id="48" idx="3"/>
          </p:cNvCxnSpPr>
          <p:nvPr/>
        </p:nvCxnSpPr>
        <p:spPr>
          <a:xfrm flipV="1">
            <a:off x="2895600" y="3220868"/>
            <a:ext cx="3098800" cy="3827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Łącznik prosty ze strzałką 66"/>
          <p:cNvCxnSpPr>
            <a:cxnSpLocks/>
            <a:stCxn id="49" idx="3"/>
            <a:endCxn id="61" idx="1"/>
          </p:cNvCxnSpPr>
          <p:nvPr/>
        </p:nvCxnSpPr>
        <p:spPr>
          <a:xfrm flipV="1">
            <a:off x="4338320" y="4157354"/>
            <a:ext cx="1656080" cy="51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Łącznik prosty ze strzałką 67"/>
          <p:cNvCxnSpPr>
            <a:cxnSpLocks/>
            <a:stCxn id="50" idx="3"/>
            <a:endCxn id="52" idx="1"/>
          </p:cNvCxnSpPr>
          <p:nvPr/>
        </p:nvCxnSpPr>
        <p:spPr>
          <a:xfrm>
            <a:off x="2895600" y="4721255"/>
            <a:ext cx="3098800" cy="2172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Łącznik prosty ze strzałką 68"/>
          <p:cNvCxnSpPr>
            <a:cxnSpLocks/>
            <a:stCxn id="51" idx="3"/>
          </p:cNvCxnSpPr>
          <p:nvPr/>
        </p:nvCxnSpPr>
        <p:spPr>
          <a:xfrm flipV="1">
            <a:off x="2895600" y="5080000"/>
            <a:ext cx="3098800" cy="20005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5233422"/>
      </p:ext>
    </p:extLst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50135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200" dirty="0"/>
              <a:t>Hamilton </a:t>
            </a:r>
            <a:r>
              <a:rPr lang="pl-PL" sz="3200" dirty="0" err="1"/>
              <a:t>method</a:t>
            </a:r>
            <a:r>
              <a:rPr lang="pl-PL" sz="3200" dirty="0"/>
              <a:t> of </a:t>
            </a:r>
            <a:r>
              <a:rPr lang="pl-PL" sz="3200" dirty="0" err="1"/>
              <a:t>apportionment</a:t>
            </a:r>
            <a:r>
              <a:rPr lang="pl-PL" sz="3200" dirty="0"/>
              <a:t>: </a:t>
            </a:r>
            <a:r>
              <a:rPr lang="pl-PL" sz="3200" dirty="0" err="1"/>
              <a:t>Example</a:t>
            </a:r>
            <a:endParaRPr lang="pl-PL" sz="32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599440" y="923528"/>
            <a:ext cx="820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/>
              <a:t>Party 1</a:t>
            </a:r>
            <a:r>
              <a:rPr lang="pl-PL" dirty="0"/>
              <a:t>:  </a:t>
            </a:r>
            <a:r>
              <a:rPr lang="pl-PL" b="1" dirty="0"/>
              <a:t>6 </a:t>
            </a:r>
            <a:r>
              <a:rPr lang="pl-PL" b="1" dirty="0" err="1"/>
              <a:t>votes</a:t>
            </a:r>
            <a:r>
              <a:rPr lang="pl-PL" dirty="0"/>
              <a:t>          </a:t>
            </a:r>
            <a:r>
              <a:rPr lang="pl-PL" i="1" dirty="0"/>
              <a:t>Party 2</a:t>
            </a:r>
            <a:r>
              <a:rPr lang="pl-PL" dirty="0"/>
              <a:t>: </a:t>
            </a:r>
            <a:r>
              <a:rPr lang="pl-PL" b="1" dirty="0"/>
              <a:t>7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3</a:t>
            </a:r>
            <a:r>
              <a:rPr lang="pl-PL" dirty="0"/>
              <a:t>: </a:t>
            </a:r>
            <a:r>
              <a:rPr lang="pl-PL" b="1" dirty="0"/>
              <a:t>39 </a:t>
            </a:r>
            <a:r>
              <a:rPr lang="pl-PL" b="1" dirty="0" err="1"/>
              <a:t>votes</a:t>
            </a:r>
            <a:r>
              <a:rPr lang="pl-PL" dirty="0"/>
              <a:t>           </a:t>
            </a:r>
            <a:r>
              <a:rPr lang="pl-PL" i="1" dirty="0"/>
              <a:t>Party 4</a:t>
            </a:r>
            <a:r>
              <a:rPr lang="pl-PL" dirty="0"/>
              <a:t>: </a:t>
            </a:r>
            <a:r>
              <a:rPr lang="pl-PL" b="1" dirty="0"/>
              <a:t>48 </a:t>
            </a:r>
            <a:r>
              <a:rPr lang="pl-PL" b="1" dirty="0" err="1"/>
              <a:t>votes</a:t>
            </a:r>
            <a:endParaRPr lang="pl-PL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pole tekstowe 1"/>
              <p:cNvSpPr txBox="1"/>
              <p:nvPr/>
            </p:nvSpPr>
            <p:spPr>
              <a:xfrm>
                <a:off x="365760" y="1574800"/>
                <a:ext cx="4307840" cy="2492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First </a:t>
                </a:r>
                <a:r>
                  <a:rPr lang="pl-PL" sz="2400" dirty="0" err="1"/>
                  <a:t>rounding</a:t>
                </a:r>
                <a:r>
                  <a:rPr lang="pl-PL" sz="2400" dirty="0"/>
                  <a:t> down: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Party 1 </a:t>
                </a:r>
                <a:r>
                  <a:rPr lang="pl-PL" sz="2400" dirty="0" err="1">
                    <a:solidFill>
                      <a:schemeClr val="accent1">
                        <a:lumMod val="75000"/>
                      </a:schemeClr>
                    </a:solidFill>
                  </a:rPr>
                  <a:t>gets</a:t>
                </a:r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⌊</m:t>
                    </m:r>
                    <m:r>
                      <a:rPr lang="pl-PL" sz="24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6</m:t>
                    </m:r>
                    <m:r>
                      <a:rPr lang="pl-PL" sz="24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10</m:t>
                    </m:r>
                    <m:r>
                      <a:rPr lang="pl-PL" sz="24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⌋</m:t>
                    </m:r>
                  </m:oMath>
                </a14:m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 = 0 </a:t>
                </a:r>
                <a:r>
                  <a:rPr lang="pl-PL" sz="2400" dirty="0" err="1">
                    <a:solidFill>
                      <a:schemeClr val="accent1">
                        <a:lumMod val="75000"/>
                      </a:schemeClr>
                    </a:solidFill>
                  </a:rPr>
                  <a:t>seats</a:t>
                </a:r>
                <a:endParaRPr lang="pl-PL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Party 2 </a:t>
                </a:r>
                <a:r>
                  <a:rPr lang="pl-PL" sz="2400" dirty="0" err="1">
                    <a:solidFill>
                      <a:schemeClr val="accent1">
                        <a:lumMod val="75000"/>
                      </a:schemeClr>
                    </a:solidFill>
                  </a:rPr>
                  <a:t>gets</a:t>
                </a:r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⌊</m:t>
                    </m:r>
                    <m:r>
                      <a:rPr lang="pl-PL" sz="24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7</m:t>
                    </m:r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10</m:t>
                    </m:r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⌋</m:t>
                    </m:r>
                  </m:oMath>
                </a14:m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 = 0 </a:t>
                </a:r>
                <a:r>
                  <a:rPr lang="pl-PL" sz="2400" dirty="0" err="1">
                    <a:solidFill>
                      <a:schemeClr val="accent1">
                        <a:lumMod val="75000"/>
                      </a:schemeClr>
                    </a:solidFill>
                  </a:rPr>
                  <a:t>seats</a:t>
                </a:r>
                <a:endParaRPr lang="pl-PL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Party 3 </a:t>
                </a:r>
                <a:r>
                  <a:rPr lang="pl-PL" sz="2400" dirty="0" err="1">
                    <a:solidFill>
                      <a:schemeClr val="accent1">
                        <a:lumMod val="75000"/>
                      </a:schemeClr>
                    </a:solidFill>
                  </a:rPr>
                  <a:t>gets</a:t>
                </a:r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⌊</m:t>
                    </m:r>
                    <m:r>
                      <a:rPr lang="pl-PL" sz="24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39</m:t>
                    </m:r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10</m:t>
                    </m:r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⌋</m:t>
                    </m:r>
                  </m:oMath>
                </a14:m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 = 3 </a:t>
                </a:r>
                <a:r>
                  <a:rPr lang="pl-PL" sz="2400" dirty="0" err="1">
                    <a:solidFill>
                      <a:schemeClr val="accent1">
                        <a:lumMod val="75000"/>
                      </a:schemeClr>
                    </a:solidFill>
                  </a:rPr>
                  <a:t>seats</a:t>
                </a:r>
                <a:endParaRPr lang="pl-PL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Party 1 </a:t>
                </a:r>
                <a:r>
                  <a:rPr lang="pl-PL" sz="2400" dirty="0" err="1">
                    <a:solidFill>
                      <a:schemeClr val="accent1">
                        <a:lumMod val="75000"/>
                      </a:schemeClr>
                    </a:solidFill>
                  </a:rPr>
                  <a:t>gets</a:t>
                </a:r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⌊</m:t>
                    </m:r>
                    <m:r>
                      <a:rPr lang="pl-PL" sz="24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48</m:t>
                    </m:r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10</m:t>
                    </m:r>
                    <m:r>
                      <a:rPr lang="pl-PL" sz="2400" i="1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⌋</m:t>
                    </m:r>
                  </m:oMath>
                </a14:m>
                <a:r>
                  <a:rPr lang="pl-PL" sz="2400" dirty="0">
                    <a:solidFill>
                      <a:schemeClr val="accent1">
                        <a:lumMod val="75000"/>
                      </a:schemeClr>
                    </a:solidFill>
                  </a:rPr>
                  <a:t> = 4 </a:t>
                </a:r>
                <a:r>
                  <a:rPr lang="pl-PL" sz="2400" dirty="0" err="1">
                    <a:solidFill>
                      <a:schemeClr val="accent1">
                        <a:lumMod val="75000"/>
                      </a:schemeClr>
                    </a:solidFill>
                  </a:rPr>
                  <a:t>seats</a:t>
                </a:r>
                <a:endParaRPr lang="pl-PL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endParaRPr lang="pl-PL" dirty="0"/>
              </a:p>
              <a:p>
                <a:endParaRPr lang="pl-PL" dirty="0"/>
              </a:p>
            </p:txBody>
          </p:sp>
        </mc:Choice>
        <mc:Fallback xmlns="">
          <p:sp>
            <p:nvSpPr>
              <p:cNvPr id="2" name="pole tekstow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60" y="1574800"/>
                <a:ext cx="4307840" cy="2492990"/>
              </a:xfrm>
              <a:prstGeom prst="rect">
                <a:avLst/>
              </a:prstGeom>
              <a:blipFill>
                <a:blip r:embed="rId3"/>
                <a:stretch>
                  <a:fillRect l="-2122" t="-1956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pole tekstowe 7"/>
          <p:cNvSpPr txBox="1"/>
          <p:nvPr/>
        </p:nvSpPr>
        <p:spPr>
          <a:xfrm>
            <a:off x="396240" y="3911600"/>
            <a:ext cx="430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There</a:t>
            </a:r>
            <a:r>
              <a:rPr lang="pl-PL" sz="2400" dirty="0"/>
              <a:t> </a:t>
            </a:r>
            <a:r>
              <a:rPr lang="pl-PL" sz="2400" dirty="0" err="1"/>
              <a:t>are</a:t>
            </a:r>
            <a:r>
              <a:rPr lang="pl-PL" sz="2400" dirty="0"/>
              <a:t> 3 </a:t>
            </a:r>
            <a:r>
              <a:rPr lang="pl-PL" sz="2400" dirty="0" err="1"/>
              <a:t>remaining</a:t>
            </a:r>
            <a:r>
              <a:rPr lang="pl-PL" sz="2400" dirty="0"/>
              <a:t> </a:t>
            </a:r>
            <a:r>
              <a:rPr lang="pl-PL" sz="2400" dirty="0" err="1"/>
              <a:t>seats</a:t>
            </a:r>
            <a:r>
              <a:rPr lang="pl-PL" sz="2400" dirty="0"/>
              <a:t>.</a:t>
            </a:r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365760" y="4649757"/>
            <a:ext cx="83508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Sort the </a:t>
            </a:r>
            <a:r>
              <a:rPr lang="pl-PL" sz="2400" dirty="0" err="1"/>
              <a:t>parties</a:t>
            </a:r>
            <a:r>
              <a:rPr lang="pl-PL" sz="2400" dirty="0"/>
              <a:t> by the </a:t>
            </a:r>
            <a:r>
              <a:rPr lang="pl-PL" sz="2400" dirty="0" err="1"/>
              <a:t>remainders</a:t>
            </a:r>
            <a:r>
              <a:rPr lang="pl-PL" sz="2400" dirty="0"/>
              <a:t>:</a:t>
            </a:r>
            <a:br>
              <a:rPr lang="pl-PL" sz="2400" dirty="0"/>
            </a:br>
            <a:r>
              <a:rPr lang="pl-PL" sz="2400" i="1" dirty="0">
                <a:solidFill>
                  <a:schemeClr val="accent1">
                    <a:lumMod val="75000"/>
                  </a:schemeClr>
                </a:solidFill>
              </a:rPr>
              <a:t>Party 3 (with </a:t>
            </a:r>
            <a:r>
              <a:rPr lang="pl-PL" sz="2400" i="1" dirty="0" err="1">
                <a:solidFill>
                  <a:schemeClr val="accent1">
                    <a:lumMod val="75000"/>
                  </a:schemeClr>
                </a:solidFill>
              </a:rPr>
              <a:t>remainder</a:t>
            </a:r>
            <a:r>
              <a:rPr lang="pl-PL" sz="2400" i="1" dirty="0">
                <a:solidFill>
                  <a:schemeClr val="accent1">
                    <a:lumMod val="75000"/>
                  </a:schemeClr>
                </a:solidFill>
              </a:rPr>
              <a:t> 9) &gt; Party 1 (with </a:t>
            </a:r>
            <a:r>
              <a:rPr lang="pl-PL" sz="2400" i="1" dirty="0" err="1">
                <a:solidFill>
                  <a:schemeClr val="accent1">
                    <a:lumMod val="75000"/>
                  </a:schemeClr>
                </a:solidFill>
              </a:rPr>
              <a:t>remainder</a:t>
            </a:r>
            <a:r>
              <a:rPr lang="pl-PL" sz="2400" i="1" dirty="0">
                <a:solidFill>
                  <a:schemeClr val="accent1">
                    <a:lumMod val="75000"/>
                  </a:schemeClr>
                </a:solidFill>
              </a:rPr>
              <a:t> 8) &gt;</a:t>
            </a:r>
          </a:p>
          <a:p>
            <a:r>
              <a:rPr lang="pl-PL" sz="2400" i="1" dirty="0">
                <a:solidFill>
                  <a:schemeClr val="accent1">
                    <a:lumMod val="75000"/>
                  </a:schemeClr>
                </a:solidFill>
              </a:rPr>
              <a:t>         Party 2 (with </a:t>
            </a:r>
            <a:r>
              <a:rPr lang="pl-PL" sz="2400" i="1" dirty="0" err="1">
                <a:solidFill>
                  <a:schemeClr val="accent1">
                    <a:lumMod val="75000"/>
                  </a:schemeClr>
                </a:solidFill>
              </a:rPr>
              <a:t>remainder</a:t>
            </a:r>
            <a:r>
              <a:rPr lang="pl-PL" sz="2400" i="1" dirty="0">
                <a:solidFill>
                  <a:schemeClr val="accent1">
                    <a:lumMod val="75000"/>
                  </a:schemeClr>
                </a:solidFill>
              </a:rPr>
              <a:t> 7) &gt; Party 1 (with </a:t>
            </a:r>
            <a:r>
              <a:rPr lang="pl-PL" sz="2400" i="1" dirty="0" err="1">
                <a:solidFill>
                  <a:schemeClr val="accent1">
                    <a:lumMod val="75000"/>
                  </a:schemeClr>
                </a:solidFill>
              </a:rPr>
              <a:t>remainder</a:t>
            </a:r>
            <a:r>
              <a:rPr lang="pl-PL" sz="2400" i="1" dirty="0">
                <a:solidFill>
                  <a:schemeClr val="accent1">
                    <a:lumMod val="75000"/>
                  </a:schemeClr>
                </a:solidFill>
              </a:rPr>
              <a:t> 6</a:t>
            </a:r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r>
              <a:rPr lang="pl-PL" sz="2400" dirty="0"/>
              <a:t>And </a:t>
            </a:r>
            <a:r>
              <a:rPr lang="pl-PL" sz="2400" dirty="0" err="1"/>
              <a:t>take</a:t>
            </a:r>
            <a:r>
              <a:rPr lang="pl-PL" sz="2400" dirty="0"/>
              <a:t> 3 </a:t>
            </a:r>
            <a:r>
              <a:rPr lang="pl-PL" sz="2400" dirty="0" err="1"/>
              <a:t>parties</a:t>
            </a:r>
            <a:r>
              <a:rPr lang="pl-PL" sz="2400" dirty="0"/>
              <a:t> with 3 </a:t>
            </a:r>
            <a:r>
              <a:rPr lang="pl-PL" sz="2400" dirty="0" err="1"/>
              <a:t>largest</a:t>
            </a:r>
            <a:r>
              <a:rPr lang="pl-PL" sz="2400" dirty="0"/>
              <a:t> </a:t>
            </a:r>
            <a:r>
              <a:rPr lang="pl-PL" sz="2400" dirty="0" err="1"/>
              <a:t>remainders</a:t>
            </a:r>
            <a:r>
              <a:rPr lang="pl-PL" sz="2400" dirty="0"/>
              <a:t>.</a:t>
            </a:r>
            <a:endParaRPr lang="pl-PL" dirty="0"/>
          </a:p>
        </p:txBody>
      </p:sp>
      <p:sp>
        <p:nvSpPr>
          <p:cNvPr id="10" name="TextBox 1"/>
          <p:cNvSpPr txBox="1"/>
          <p:nvPr/>
        </p:nvSpPr>
        <p:spPr>
          <a:xfrm>
            <a:off x="3263248" y="2471174"/>
            <a:ext cx="2677160" cy="156966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400" dirty="0"/>
              <a:t>Party 1 </a:t>
            </a:r>
            <a:r>
              <a:rPr lang="pl-PL" sz="2400" dirty="0" err="1"/>
              <a:t>gets</a:t>
            </a:r>
            <a:r>
              <a:rPr lang="pl-PL" sz="2400" dirty="0"/>
              <a:t> 0 seat</a:t>
            </a:r>
          </a:p>
          <a:p>
            <a:r>
              <a:rPr lang="pl-PL" sz="2400" dirty="0"/>
              <a:t>Party 2 </a:t>
            </a:r>
            <a:r>
              <a:rPr lang="pl-PL" sz="2400" dirty="0" err="1"/>
              <a:t>gets</a:t>
            </a:r>
            <a:r>
              <a:rPr lang="pl-PL" sz="2400" dirty="0"/>
              <a:t> 1 seat</a:t>
            </a:r>
          </a:p>
          <a:p>
            <a:r>
              <a:rPr lang="pl-PL" sz="2400" dirty="0"/>
              <a:t>Party 3 </a:t>
            </a:r>
            <a:r>
              <a:rPr lang="pl-PL" sz="2400" dirty="0" err="1"/>
              <a:t>gets</a:t>
            </a:r>
            <a:r>
              <a:rPr lang="pl-PL" sz="2400" dirty="0"/>
              <a:t> 4 </a:t>
            </a:r>
            <a:r>
              <a:rPr lang="pl-PL" sz="2400" dirty="0" err="1"/>
              <a:t>seats</a:t>
            </a:r>
            <a:endParaRPr lang="pl-PL" sz="2400" dirty="0"/>
          </a:p>
          <a:p>
            <a:r>
              <a:rPr lang="pl-PL" sz="2400" dirty="0"/>
              <a:t>Party 4 </a:t>
            </a:r>
            <a:r>
              <a:rPr lang="pl-PL" sz="2400" dirty="0" err="1"/>
              <a:t>gets</a:t>
            </a:r>
            <a:r>
              <a:rPr lang="pl-PL" sz="2400" dirty="0"/>
              <a:t> 5 </a:t>
            </a:r>
            <a:r>
              <a:rPr lang="pl-PL" sz="2400" dirty="0" err="1"/>
              <a:t>seats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112621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 animBg="1"/>
    </p:bld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PAV for 2-Euclidean </a:t>
            </a:r>
            <a:r>
              <a:rPr lang="pl-PL" sz="3200" dirty="0" err="1"/>
              <a:t>Preferences</a:t>
            </a:r>
            <a:endParaRPr lang="pl-PL" sz="32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60" y="4458952"/>
            <a:ext cx="1143000" cy="1143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60" y="3017520"/>
            <a:ext cx="1143000" cy="114300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00" y="4458952"/>
            <a:ext cx="1143000" cy="11430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00" y="3017520"/>
            <a:ext cx="1143000" cy="1143000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1158240" y="2072757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circle</a:t>
            </a:r>
            <a:endParaRPr lang="pl-PL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3078480" y="2211256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err="1"/>
              <a:t>Gaussian</a:t>
            </a:r>
            <a:endParaRPr lang="pl-PL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940" y="4458952"/>
            <a:ext cx="1143000" cy="114300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940" y="3017520"/>
            <a:ext cx="1143000" cy="1143000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4998720" y="2211256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4 </a:t>
            </a:r>
            <a:r>
              <a:rPr lang="pl-PL" dirty="0" err="1"/>
              <a:t>Gaussians</a:t>
            </a:r>
            <a:endParaRPr lang="pl-PL" dirty="0"/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180" y="4458952"/>
            <a:ext cx="1143000" cy="1143000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180" y="3017520"/>
            <a:ext cx="1143000" cy="1143000"/>
          </a:xfrm>
          <a:prstGeom prst="rect">
            <a:avLst/>
          </a:prstGeom>
        </p:spPr>
      </p:pic>
      <p:sp>
        <p:nvSpPr>
          <p:cNvPr id="38" name="pole tekstowe 37"/>
          <p:cNvSpPr txBox="1"/>
          <p:nvPr/>
        </p:nvSpPr>
        <p:spPr>
          <a:xfrm>
            <a:off x="6918960" y="2072757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square</a:t>
            </a:r>
            <a:endParaRPr lang="pl-PL" dirty="0"/>
          </a:p>
        </p:txBody>
      </p:sp>
      <p:sp>
        <p:nvSpPr>
          <p:cNvPr id="16" name="Rectangle: Rounded Corners 37"/>
          <p:cNvSpPr/>
          <p:nvPr/>
        </p:nvSpPr>
        <p:spPr>
          <a:xfrm>
            <a:off x="373006" y="101600"/>
            <a:ext cx="8457643" cy="6756400"/>
          </a:xfrm>
          <a:prstGeom prst="roundRect">
            <a:avLst>
              <a:gd name="adj" fmla="val 1319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pPr algn="ctr"/>
            <a:r>
              <a:rPr lang="pl-PL" sz="2800" b="1" dirty="0" err="1">
                <a:solidFill>
                  <a:schemeClr val="tx1"/>
                </a:solidFill>
              </a:rPr>
              <a:t>Computational</a:t>
            </a:r>
            <a:r>
              <a:rPr lang="pl-PL" sz="2800" b="1" dirty="0">
                <a:solidFill>
                  <a:schemeClr val="tx1"/>
                </a:solidFill>
              </a:rPr>
              <a:t> </a:t>
            </a:r>
            <a:r>
              <a:rPr lang="pl-PL" sz="2800" b="1" dirty="0" err="1">
                <a:solidFill>
                  <a:schemeClr val="tx1"/>
                </a:solidFill>
              </a:rPr>
              <a:t>Properties</a:t>
            </a:r>
            <a:r>
              <a:rPr lang="pl-PL" sz="2800" b="1" dirty="0">
                <a:solidFill>
                  <a:schemeClr val="tx1"/>
                </a:solidFill>
              </a:rPr>
              <a:t> of PAV:</a:t>
            </a:r>
            <a:br>
              <a:rPr lang="pl-PL" sz="2800" b="1" dirty="0">
                <a:solidFill>
                  <a:schemeClr val="tx1"/>
                </a:solidFill>
              </a:rPr>
            </a:br>
            <a:endParaRPr lang="pl-PL" sz="2800" b="1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b="1" dirty="0">
                <a:solidFill>
                  <a:schemeClr val="tx1"/>
                </a:solidFill>
              </a:rPr>
              <a:t>NP-hard to </a:t>
            </a:r>
            <a:r>
              <a:rPr lang="pl-PL" sz="2400" b="1" dirty="0" err="1">
                <a:solidFill>
                  <a:schemeClr val="tx1"/>
                </a:solidFill>
              </a:rPr>
              <a:t>compute</a:t>
            </a:r>
            <a:r>
              <a:rPr lang="pl-PL" sz="2400" b="1" dirty="0">
                <a:solidFill>
                  <a:schemeClr val="tx1"/>
                </a:solidFill>
              </a:rPr>
              <a:t>:</a:t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[AGG+15] H. Aziz, S. </a:t>
            </a:r>
            <a:r>
              <a:rPr lang="pl-PL" dirty="0" err="1">
                <a:solidFill>
                  <a:schemeClr val="tx1"/>
                </a:solidFill>
              </a:rPr>
              <a:t>Gaspers</a:t>
            </a:r>
            <a:r>
              <a:rPr lang="pl-PL" dirty="0">
                <a:solidFill>
                  <a:schemeClr val="tx1"/>
                </a:solidFill>
              </a:rPr>
              <a:t>, J. </a:t>
            </a:r>
            <a:r>
              <a:rPr lang="pl-PL" dirty="0" err="1">
                <a:solidFill>
                  <a:schemeClr val="tx1"/>
                </a:solidFill>
              </a:rPr>
              <a:t>Gudmundsson</a:t>
            </a:r>
            <a:r>
              <a:rPr lang="pl-PL" dirty="0">
                <a:solidFill>
                  <a:schemeClr val="tx1"/>
                </a:solidFill>
              </a:rPr>
              <a:t>, S. Mackenzie, N. </a:t>
            </a:r>
            <a:r>
              <a:rPr lang="pl-PL" dirty="0" err="1">
                <a:solidFill>
                  <a:schemeClr val="tx1"/>
                </a:solidFill>
              </a:rPr>
              <a:t>Mattei</a:t>
            </a:r>
            <a:r>
              <a:rPr lang="pl-PL" dirty="0">
                <a:solidFill>
                  <a:schemeClr val="tx1"/>
                </a:solidFill>
              </a:rPr>
              <a:t>, T. Walsh, Computational Aspects of Multi-Winner Approval Voting, AAMAS, 2015.</a:t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sz="400" dirty="0">
                <a:solidFill>
                  <a:schemeClr val="tx1"/>
                </a:solidFill>
              </a:rPr>
              <a:t> </a:t>
            </a:r>
            <a:r>
              <a:rPr lang="pl-PL" dirty="0">
                <a:solidFill>
                  <a:schemeClr val="tx1"/>
                </a:solidFill>
              </a:rPr>
              <a:t/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[SFL16] P. Skowron, P. Faliszewski, J. Lang, </a:t>
            </a:r>
            <a:r>
              <a:rPr lang="pl-PL" dirty="0" err="1">
                <a:solidFill>
                  <a:schemeClr val="tx1"/>
                </a:solidFill>
              </a:rPr>
              <a:t>Finding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collective</a:t>
            </a:r>
            <a:r>
              <a:rPr lang="pl-PL" dirty="0">
                <a:solidFill>
                  <a:schemeClr val="tx1"/>
                </a:solidFill>
              </a:rPr>
              <a:t> set of </a:t>
            </a:r>
            <a:r>
              <a:rPr lang="pl-PL" dirty="0" err="1">
                <a:solidFill>
                  <a:schemeClr val="tx1"/>
                </a:solidFill>
              </a:rPr>
              <a:t>items</a:t>
            </a:r>
            <a:r>
              <a:rPr lang="pl-PL" dirty="0">
                <a:solidFill>
                  <a:schemeClr val="tx1"/>
                </a:solidFill>
              </a:rPr>
              <a:t>: From </a:t>
            </a:r>
            <a:r>
              <a:rPr lang="pl-PL" dirty="0" err="1">
                <a:solidFill>
                  <a:schemeClr val="tx1"/>
                </a:solidFill>
              </a:rPr>
              <a:t>proportional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multirepresentation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group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recommendation</a:t>
            </a:r>
            <a:r>
              <a:rPr lang="pl-PL" dirty="0">
                <a:solidFill>
                  <a:schemeClr val="tx1"/>
                </a:solidFill>
              </a:rPr>
              <a:t>. </a:t>
            </a:r>
            <a:r>
              <a:rPr lang="pl-PL" dirty="0" err="1">
                <a:solidFill>
                  <a:schemeClr val="tx1"/>
                </a:solidFill>
              </a:rPr>
              <a:t>Artif</a:t>
            </a:r>
            <a:r>
              <a:rPr lang="pl-PL" dirty="0">
                <a:solidFill>
                  <a:schemeClr val="tx1"/>
                </a:solidFill>
              </a:rPr>
              <a:t>. Intell., 2016</a:t>
            </a:r>
            <a:r>
              <a:rPr lang="pl-PL" sz="2000" dirty="0">
                <a:solidFill>
                  <a:schemeClr val="tx1"/>
                </a:solidFill>
              </a:rPr>
              <a:t/>
            </a:r>
            <a:br>
              <a:rPr lang="pl-PL" sz="2000" dirty="0">
                <a:solidFill>
                  <a:schemeClr val="tx1"/>
                </a:solidFill>
              </a:rPr>
            </a:br>
            <a:r>
              <a:rPr lang="pl-PL" sz="1050" dirty="0">
                <a:solidFill>
                  <a:schemeClr val="tx1"/>
                </a:solidFill>
              </a:rPr>
              <a:t> </a:t>
            </a:r>
            <a:endParaRPr lang="pl-PL" sz="20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b="1" dirty="0">
                <a:solidFill>
                  <a:schemeClr val="tx1"/>
                </a:solidFill>
              </a:rPr>
              <a:t>Restricted domains:</a:t>
            </a:r>
            <a:r>
              <a:rPr lang="pl-PL" sz="2000" b="1" dirty="0">
                <a:solidFill>
                  <a:schemeClr val="tx1"/>
                </a:solidFill>
              </a:rPr>
              <a:t/>
            </a:r>
            <a:br>
              <a:rPr lang="pl-PL" sz="2000" b="1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[Pet16] D.</a:t>
            </a:r>
            <a:r>
              <a:rPr lang="en-US" dirty="0">
                <a:solidFill>
                  <a:schemeClr val="tx1"/>
                </a:solidFill>
              </a:rPr>
              <a:t> Peters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Single-</a:t>
            </a:r>
            <a:r>
              <a:rPr lang="en-US" dirty="0" err="1">
                <a:solidFill>
                  <a:schemeClr val="tx1"/>
                </a:solidFill>
              </a:rPr>
              <a:t>Peakedness</a:t>
            </a:r>
            <a:r>
              <a:rPr lang="en-US" dirty="0">
                <a:solidFill>
                  <a:schemeClr val="tx1"/>
                </a:solidFill>
              </a:rPr>
              <a:t> and Total Unimodularity: Efficiently Solve Voting Problems Without Even Trying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Arxiv</a:t>
            </a:r>
            <a:r>
              <a:rPr lang="pl-PL" dirty="0">
                <a:solidFill>
                  <a:schemeClr val="tx1"/>
                </a:solidFill>
              </a:rPr>
              <a:t>, 2016.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105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b="1" dirty="0" err="1">
                <a:solidFill>
                  <a:schemeClr val="tx1"/>
                </a:solidFill>
              </a:rPr>
              <a:t>Admits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good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approximation</a:t>
            </a:r>
            <a:r>
              <a:rPr lang="pl-PL" sz="2400" b="1" dirty="0">
                <a:solidFill>
                  <a:schemeClr val="tx1"/>
                </a:solidFill>
              </a:rPr>
              <a:t>:</a:t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[SFL16] P. Skowron, P. Faliszewski, J. Lang, </a:t>
            </a:r>
            <a:r>
              <a:rPr lang="pl-PL" dirty="0" err="1">
                <a:solidFill>
                  <a:schemeClr val="tx1"/>
                </a:solidFill>
              </a:rPr>
              <a:t>Finding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collective</a:t>
            </a:r>
            <a:r>
              <a:rPr lang="pl-PL" dirty="0">
                <a:solidFill>
                  <a:schemeClr val="tx1"/>
                </a:solidFill>
              </a:rPr>
              <a:t> set of </a:t>
            </a:r>
            <a:r>
              <a:rPr lang="pl-PL" dirty="0" err="1">
                <a:solidFill>
                  <a:schemeClr val="tx1"/>
                </a:solidFill>
              </a:rPr>
              <a:t>items</a:t>
            </a:r>
            <a:r>
              <a:rPr lang="pl-PL" dirty="0">
                <a:solidFill>
                  <a:schemeClr val="tx1"/>
                </a:solidFill>
              </a:rPr>
              <a:t>: From </a:t>
            </a:r>
            <a:r>
              <a:rPr lang="pl-PL" dirty="0" err="1">
                <a:solidFill>
                  <a:schemeClr val="tx1"/>
                </a:solidFill>
              </a:rPr>
              <a:t>proportional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multirepresentation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group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recommendation</a:t>
            </a:r>
            <a:r>
              <a:rPr lang="pl-PL" dirty="0">
                <a:solidFill>
                  <a:schemeClr val="tx1"/>
                </a:solidFill>
              </a:rPr>
              <a:t>. </a:t>
            </a:r>
            <a:r>
              <a:rPr lang="pl-PL" dirty="0" err="1">
                <a:solidFill>
                  <a:schemeClr val="tx1"/>
                </a:solidFill>
              </a:rPr>
              <a:t>Artif</a:t>
            </a:r>
            <a:r>
              <a:rPr lang="pl-PL" dirty="0">
                <a:solidFill>
                  <a:schemeClr val="tx1"/>
                </a:solidFill>
              </a:rPr>
              <a:t>. Intell., 2016</a:t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sz="400" dirty="0">
                <a:solidFill>
                  <a:schemeClr val="tx1"/>
                </a:solidFill>
              </a:rPr>
              <a:t> </a:t>
            </a:r>
            <a:r>
              <a:rPr lang="pl-PL" dirty="0">
                <a:solidFill>
                  <a:schemeClr val="tx1"/>
                </a:solidFill>
              </a:rPr>
              <a:t/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[BSS17] J. </a:t>
            </a:r>
            <a:r>
              <a:rPr lang="pl-PL" dirty="0" err="1">
                <a:solidFill>
                  <a:schemeClr val="tx1"/>
                </a:solidFill>
              </a:rPr>
              <a:t>Byrka</a:t>
            </a:r>
            <a:r>
              <a:rPr lang="pl-PL" dirty="0">
                <a:solidFill>
                  <a:schemeClr val="tx1"/>
                </a:solidFill>
              </a:rPr>
              <a:t>, P. Skowron, K. </a:t>
            </a:r>
            <a:r>
              <a:rPr lang="pl-PL" dirty="0" err="1">
                <a:solidFill>
                  <a:schemeClr val="tx1"/>
                </a:solidFill>
              </a:rPr>
              <a:t>Sornat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en-US" dirty="0">
                <a:solidFill>
                  <a:schemeClr val="tx1"/>
                </a:solidFill>
              </a:rPr>
              <a:t>Proportional Approval Voting, Harmonic k-median, and Negative Association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Arxiv</a:t>
            </a:r>
            <a:r>
              <a:rPr lang="pl-PL" dirty="0">
                <a:solidFill>
                  <a:schemeClr val="tx1"/>
                </a:solidFill>
              </a:rPr>
              <a:t>, 2017.</a:t>
            </a:r>
          </a:p>
          <a:p>
            <a:endParaRPr lang="pl-PL" sz="105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b="1" dirty="0">
                <a:solidFill>
                  <a:schemeClr val="tx1"/>
                </a:solidFill>
              </a:rPr>
              <a:t>FPT approximation schemes:</a:t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[Sko16] P. </a:t>
            </a:r>
            <a:r>
              <a:rPr lang="en-US" dirty="0">
                <a:solidFill>
                  <a:schemeClr val="tx1"/>
                </a:solidFill>
              </a:rPr>
              <a:t>Skowron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FPT Approximation Schemes for Maximizing Submodular Functions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WINE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2016</a:t>
            </a:r>
            <a:r>
              <a:rPr lang="pl-PL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4150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914400" y="2684872"/>
            <a:ext cx="8229600" cy="720080"/>
          </a:xfrm>
        </p:spPr>
        <p:txBody>
          <a:bodyPr>
            <a:noAutofit/>
          </a:bodyPr>
          <a:lstStyle/>
          <a:p>
            <a:r>
              <a:rPr lang="pl-PL" sz="7200" dirty="0" err="1"/>
              <a:t>Ordinal</a:t>
            </a:r>
            <a:r>
              <a:rPr lang="pl-PL" sz="7200" dirty="0"/>
              <a:t> </a:t>
            </a:r>
            <a:r>
              <a:rPr lang="pl-PL" sz="7200" dirty="0" err="1"/>
              <a:t>Preferences</a:t>
            </a:r>
            <a:r>
              <a:rPr lang="pl-PL" sz="7200" dirty="0"/>
              <a:t> and </a:t>
            </a:r>
            <a:r>
              <a:rPr lang="pl-PL" sz="7200" dirty="0" err="1"/>
              <a:t>Proportionality</a:t>
            </a:r>
            <a:endParaRPr lang="pl-PL" sz="7200" dirty="0"/>
          </a:p>
        </p:txBody>
      </p:sp>
    </p:spTree>
    <p:extLst>
      <p:ext uri="{BB962C8B-B14F-4D97-AF65-F5344CB8AC3E}">
        <p14:creationId xmlns:p14="http://schemas.microsoft.com/office/powerpoint/2010/main" val="3726870992"/>
      </p:ext>
    </p:extLst>
  </p:cSld>
  <p:clrMapOvr>
    <a:masterClrMapping/>
  </p:clrMapOvr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SNTV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7" name="TextBox 1"/>
              <p:cNvSpPr txBox="1"/>
              <p:nvPr/>
            </p:nvSpPr>
            <p:spPr>
              <a:xfrm>
                <a:off x="299070" y="1294457"/>
                <a:ext cx="5161449" cy="1815882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SNTV: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800" b="1" dirty="0"/>
              </a:p>
              <a:p>
                <a:r>
                  <a:rPr lang="pl-PL" sz="2800" dirty="0"/>
                  <a:t>Select </a:t>
                </a:r>
                <a14:m>
                  <m:oMath xmlns:m="http://schemas.openxmlformats.org/officeDocument/2006/math">
                    <m:r>
                      <a:rPr lang="pl-PL" sz="28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r>
                  <a:rPr lang="pl-PL" sz="2800" dirty="0"/>
                  <a:t> with the </a:t>
                </a:r>
                <a:r>
                  <a:rPr lang="pl-PL" sz="2800" dirty="0" err="1"/>
                  <a:t>highest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plurality</a:t>
                </a:r>
                <a:r>
                  <a:rPr lang="pl-PL" sz="2800" dirty="0"/>
                  <a:t> </a:t>
                </a:r>
                <a:r>
                  <a:rPr lang="pl-PL" sz="2800" dirty="0" err="1"/>
                  <a:t>socres</a:t>
                </a:r>
                <a:r>
                  <a:rPr lang="pl-PL" sz="2800" dirty="0"/>
                  <a:t>.</a:t>
                </a:r>
              </a:p>
            </p:txBody>
          </p:sp>
        </mc:Choice>
        <mc:Fallback xmlns="">
          <p:sp>
            <p:nvSpPr>
              <p:cNvPr id="137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1815882"/>
              </a:xfrm>
              <a:prstGeom prst="rect">
                <a:avLst/>
              </a:prstGeom>
              <a:blipFill>
                <a:blip r:embed="rId8"/>
                <a:stretch>
                  <a:fillRect l="-2238" t="-2667" b="-8333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8" name="pole tekstowe 137"/>
              <p:cNvSpPr txBox="1"/>
              <p:nvPr/>
            </p:nvSpPr>
            <p:spPr>
              <a:xfrm>
                <a:off x="299070" y="3497891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138" name="pole tekstowe 1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3497891"/>
                <a:ext cx="1929118" cy="584775"/>
              </a:xfrm>
              <a:prstGeom prst="rect">
                <a:avLst/>
              </a:prstGeom>
              <a:blipFill>
                <a:blip r:embed="rId9"/>
                <a:stretch>
                  <a:fillRect l="-7886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169" y="43232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956" y="43145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1" name="TextBox 1"/>
          <p:cNvSpPr txBox="1"/>
          <p:nvPr/>
        </p:nvSpPr>
        <p:spPr>
          <a:xfrm>
            <a:off x="3058562" y="3327846"/>
            <a:ext cx="3947836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3200" dirty="0"/>
              <a:t>Too much </a:t>
            </a:r>
            <a:r>
              <a:rPr lang="pl-PL" sz="3200" dirty="0" err="1"/>
              <a:t>focus</a:t>
            </a:r>
            <a:r>
              <a:rPr lang="pl-PL" sz="3200" dirty="0"/>
              <a:t> on the top </a:t>
            </a:r>
            <a:r>
              <a:rPr lang="pl-PL" sz="3200" dirty="0" err="1"/>
              <a:t>preferences</a:t>
            </a:r>
            <a:r>
              <a:rPr lang="pl-PL" sz="3200" dirty="0"/>
              <a:t>.</a:t>
            </a:r>
            <a:endParaRPr lang="pl-PL" sz="3200" b="0" dirty="0"/>
          </a:p>
        </p:txBody>
      </p:sp>
    </p:spTree>
    <p:extLst>
      <p:ext uri="{BB962C8B-B14F-4D97-AF65-F5344CB8AC3E}">
        <p14:creationId xmlns:p14="http://schemas.microsoft.com/office/powerpoint/2010/main" val="359996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5" grpId="0"/>
      <p:bldP spid="30" grpId="0"/>
      <p:bldP spid="35" grpId="0"/>
      <p:bldP spid="40" grpId="0"/>
      <p:bldP spid="47" grpId="0"/>
      <p:bldP spid="57" grpId="0"/>
      <p:bldP spid="43" grpId="0"/>
      <p:bldP spid="45" grpId="0"/>
      <p:bldP spid="46" grpId="0"/>
      <p:bldP spid="48" grpId="0"/>
      <p:bldP spid="54" grpId="0"/>
      <p:bldP spid="55" grpId="0"/>
      <p:bldP spid="56" grpId="0"/>
      <p:bldP spid="58" grpId="0"/>
      <p:bldP spid="82" grpId="0"/>
      <p:bldP spid="83" grpId="0"/>
      <p:bldP spid="84" grpId="0"/>
      <p:bldP spid="85" grpId="0"/>
      <p:bldP spid="91" grpId="0"/>
      <p:bldP spid="92" grpId="0"/>
      <p:bldP spid="93" grpId="0"/>
      <p:bldP spid="94" grpId="0"/>
      <p:bldP spid="100" grpId="0"/>
      <p:bldP spid="101" grpId="0"/>
      <p:bldP spid="102" grpId="0"/>
      <p:bldP spid="103" grpId="0"/>
      <p:bldP spid="108" grpId="0"/>
      <p:bldP spid="109" grpId="0"/>
      <p:bldP spid="110" grpId="0"/>
      <p:bldP spid="111" grpId="0"/>
      <p:bldP spid="118" grpId="0"/>
      <p:bldP spid="119" grpId="0"/>
      <p:bldP spid="120" grpId="0"/>
      <p:bldP spid="121" grpId="0"/>
      <p:bldP spid="127" grpId="0"/>
      <p:bldP spid="128" grpId="0"/>
      <p:bldP spid="129" grpId="0"/>
      <p:bldP spid="130" grpId="0"/>
      <p:bldP spid="138" grpId="0"/>
      <p:bldP spid="141" grpId="0" animBg="1"/>
    </p:bld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SNTV for 2-Euclidean </a:t>
            </a:r>
            <a:r>
              <a:rPr lang="pl-PL" sz="3200" dirty="0" err="1"/>
              <a:t>Preferences</a:t>
            </a:r>
            <a:endParaRPr lang="pl-PL" sz="32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827" y="3427594"/>
            <a:ext cx="1143000" cy="1143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827" y="2135018"/>
            <a:ext cx="1143000" cy="114300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067" y="3427594"/>
            <a:ext cx="1143000" cy="11430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067" y="2135018"/>
            <a:ext cx="1143000" cy="1143000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1147607" y="1190255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circle</a:t>
            </a:r>
            <a:endParaRPr lang="pl-PL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3067847" y="1328754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err="1"/>
              <a:t>Gaussian</a:t>
            </a:r>
            <a:endParaRPr lang="pl-PL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307" y="3427594"/>
            <a:ext cx="1143000" cy="114300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307" y="2135018"/>
            <a:ext cx="1143000" cy="1143000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4988087" y="1328754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4 </a:t>
            </a:r>
            <a:r>
              <a:rPr lang="pl-PL" dirty="0" err="1"/>
              <a:t>Gaussians</a:t>
            </a:r>
            <a:endParaRPr lang="pl-PL" dirty="0"/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547" y="3427594"/>
            <a:ext cx="1143000" cy="1143000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547" y="2135018"/>
            <a:ext cx="1143000" cy="1143000"/>
          </a:xfrm>
          <a:prstGeom prst="rect">
            <a:avLst/>
          </a:prstGeom>
        </p:spPr>
      </p:pic>
      <p:sp>
        <p:nvSpPr>
          <p:cNvPr id="38" name="pole tekstowe 37"/>
          <p:cNvSpPr txBox="1"/>
          <p:nvPr/>
        </p:nvSpPr>
        <p:spPr>
          <a:xfrm>
            <a:off x="6908327" y="1190255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square</a:t>
            </a: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828" y="4831493"/>
            <a:ext cx="1144006" cy="1144006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847" y="4831493"/>
            <a:ext cx="1144006" cy="1144006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301" y="4831493"/>
            <a:ext cx="1144006" cy="1144006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208" y="4831493"/>
            <a:ext cx="1144006" cy="114400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58165" y="6212150"/>
            <a:ext cx="8887326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[EFL+17] </a:t>
            </a:r>
            <a:r>
              <a:rPr lang="en-US" sz="1400" dirty="0"/>
              <a:t>E. </a:t>
            </a:r>
            <a:r>
              <a:rPr lang="en-US" sz="1400" dirty="0" err="1"/>
              <a:t>Elkind</a:t>
            </a:r>
            <a:r>
              <a:rPr lang="en-US" sz="1400" dirty="0"/>
              <a:t>, P. </a:t>
            </a:r>
            <a:r>
              <a:rPr lang="en-US" sz="1400" dirty="0" err="1"/>
              <a:t>Faliszewski</a:t>
            </a:r>
            <a:r>
              <a:rPr lang="en-US" sz="1400" dirty="0"/>
              <a:t>, JR. </a:t>
            </a:r>
            <a:r>
              <a:rPr lang="en-US" sz="1400" dirty="0" err="1"/>
              <a:t>Laslier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, and N. </a:t>
            </a:r>
            <a:r>
              <a:rPr lang="en-US" sz="1400" dirty="0" err="1"/>
              <a:t>Talmon</a:t>
            </a:r>
            <a:r>
              <a:rPr lang="en-US" sz="1400" dirty="0"/>
              <a:t>: What Do </a:t>
            </a:r>
            <a:r>
              <a:rPr lang="en-US" sz="1400" dirty="0" err="1"/>
              <a:t>Multiwinner</a:t>
            </a:r>
            <a:r>
              <a:rPr lang="en-US" sz="1400" dirty="0"/>
              <a:t> Voting Rules Do? An Experiment Over the Two-Dimensional Euclidean Domain</a:t>
            </a:r>
            <a:r>
              <a:rPr lang="en-US" sz="1400" i="1" dirty="0"/>
              <a:t>, </a:t>
            </a:r>
            <a:r>
              <a:rPr lang="en-US" sz="1400" dirty="0"/>
              <a:t>AAAI 2017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226420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Dummett’s</a:t>
            </a:r>
            <a:r>
              <a:rPr lang="pl-PL" sz="3200" dirty="0"/>
              <a:t> </a:t>
            </a:r>
            <a:r>
              <a:rPr lang="pl-PL" sz="3200" dirty="0" err="1"/>
              <a:t>Proportionality</a:t>
            </a:r>
            <a:r>
              <a:rPr lang="pl-PL" sz="3200" dirty="0"/>
              <a:t> and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3354765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 err="1"/>
                  <a:t>Dummett’s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Proportionality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 err="1"/>
                  <a:t>Assume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there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is</a:t>
                </a:r>
                <a:r>
                  <a:rPr lang="pl-PL" sz="2800" dirty="0"/>
                  <a:t> 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have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r>
                  <a:rPr lang="pl-PL" sz="2800" dirty="0"/>
                  <a:t> on top. </a:t>
                </a:r>
                <a:r>
                  <a:rPr lang="pl-PL" sz="2800" dirty="0" err="1"/>
                  <a:t>These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r>
                  <a:rPr lang="pl-PL" sz="2800" dirty="0"/>
                  <a:t>  </a:t>
                </a:r>
                <a:r>
                  <a:rPr lang="pl-PL" sz="2800" dirty="0" err="1"/>
                  <a:t>should</a:t>
                </a:r>
                <a:r>
                  <a:rPr lang="pl-PL" sz="2800" dirty="0"/>
                  <a:t> be </a:t>
                </a:r>
                <a:r>
                  <a:rPr lang="pl-PL" sz="2800" dirty="0" err="1"/>
                  <a:t>members</a:t>
                </a:r>
                <a:r>
                  <a:rPr lang="pl-PL" sz="2800" dirty="0"/>
                  <a:t> of the </a:t>
                </a:r>
                <a:r>
                  <a:rPr lang="pl-PL" sz="2800" dirty="0" err="1"/>
                  <a:t>winning</a:t>
                </a:r>
                <a:r>
                  <a:rPr lang="pl-PL" sz="2800" dirty="0"/>
                  <a:t> </a:t>
                </a:r>
                <a:r>
                  <a:rPr lang="pl-PL" sz="2800" dirty="0" err="1"/>
                  <a:t>committee</a:t>
                </a:r>
                <a:r>
                  <a:rPr lang="pl-PL" sz="2800" dirty="0"/>
                  <a:t>.</a:t>
                </a:r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3354765"/>
              </a:xfrm>
              <a:prstGeom prst="rect">
                <a:avLst/>
              </a:prstGeom>
              <a:blipFill>
                <a:blip r:embed="rId8"/>
                <a:stretch>
                  <a:fillRect l="-2238" t="-1447" r="-2238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5721302" y="1184385"/>
            <a:ext cx="1646618" cy="2632827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"/>
              <p:cNvSpPr txBox="1"/>
              <p:nvPr/>
            </p:nvSpPr>
            <p:spPr>
              <a:xfrm>
                <a:off x="880525" y="4865813"/>
                <a:ext cx="3230880" cy="1015663"/>
              </a:xfrm>
              <a:prstGeom prst="rect">
                <a:avLst/>
              </a:prstGeom>
              <a:solidFill>
                <a:srgbClr val="FFFFCC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000" dirty="0"/>
                  <a:t>For</a:t>
                </a:r>
                <a14:m>
                  <m:oMath xmlns:m="http://schemas.openxmlformats.org/officeDocument/2006/math">
                    <m:r>
                      <a:rPr lang="pl-PL" sz="2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pl-PL" sz="2000" b="0" dirty="0"/>
                  <a:t> the </a:t>
                </a:r>
                <a:r>
                  <a:rPr lang="pl-PL" sz="2000" b="0" dirty="0" err="1"/>
                  <a:t>two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candidates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below</a:t>
                </a:r>
                <a:r>
                  <a:rPr lang="pl-PL" sz="2000" b="0" dirty="0"/>
                  <a:t> </a:t>
                </a:r>
                <a:r>
                  <a:rPr lang="pl-PL" sz="2000" dirty="0" err="1"/>
                  <a:t>must</a:t>
                </a:r>
                <a:r>
                  <a:rPr lang="pl-PL" sz="2000" dirty="0"/>
                  <a:t> 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belong</a:t>
                </a:r>
                <a:r>
                  <a:rPr lang="pl-PL" sz="2000" b="0" dirty="0"/>
                  <a:t> to the </a:t>
                </a:r>
                <a:r>
                  <a:rPr lang="pl-PL" sz="2000" b="0" dirty="0" err="1"/>
                  <a:t>winning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.</a:t>
                </a:r>
                <a:endParaRPr lang="pl-PL" sz="2000" b="0" dirty="0"/>
              </a:p>
            </p:txBody>
          </p:sp>
        </mc:Choice>
        <mc:Fallback xmlns="">
          <p:sp>
            <p:nvSpPr>
              <p:cNvPr id="131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0525" y="4865813"/>
                <a:ext cx="3230880" cy="1015663"/>
              </a:xfrm>
              <a:prstGeom prst="rect">
                <a:avLst/>
              </a:prstGeom>
              <a:blipFill>
                <a:blip r:embed="rId9"/>
                <a:stretch>
                  <a:fillRect l="-1692" t="-2367" r="-1880" b="-887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021" y="59198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983" y="5919820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4" name="Łącznik prosty ze strzałką 133"/>
          <p:cNvCxnSpPr>
            <a:cxnSpLocks/>
            <a:stCxn id="131" idx="3"/>
          </p:cNvCxnSpPr>
          <p:nvPr/>
        </p:nvCxnSpPr>
        <p:spPr>
          <a:xfrm flipV="1">
            <a:off x="4111405" y="3772503"/>
            <a:ext cx="1711717" cy="160114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5" name="TextBox 1"/>
              <p:cNvSpPr txBox="1"/>
              <p:nvPr/>
            </p:nvSpPr>
            <p:spPr>
              <a:xfrm>
                <a:off x="2163125" y="2621449"/>
                <a:ext cx="5259216" cy="1938992"/>
              </a:xfrm>
              <a:prstGeom prst="rect">
                <a:avLst/>
              </a:prstGeom>
              <a:solidFill>
                <a:srgbClr val="FFFFCC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000" dirty="0"/>
                  <a:t>A </a:t>
                </a:r>
                <a:r>
                  <a:rPr lang="pl-PL" sz="2000" dirty="0" err="1"/>
                  <a:t>variant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Dummett’s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proportionality</a:t>
                </a:r>
                <a:r>
                  <a:rPr lang="pl-PL" sz="2000" dirty="0"/>
                  <a:t> [W94] (with </a:t>
                </a:r>
                <a:r>
                  <a:rPr lang="pl-PL" sz="2000" dirty="0" err="1"/>
                  <a:t>quota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⌊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⌋</m:t>
                    </m:r>
                  </m:oMath>
                </a14:m>
                <a:r>
                  <a:rPr lang="pl-PL" sz="2000" dirty="0"/>
                  <a:t> + 1 </a:t>
                </a:r>
                <a:r>
                  <a:rPr lang="pl-PL" sz="2000" dirty="0" err="1"/>
                  <a:t>instead</a:t>
                </a:r>
                <a:r>
                  <a:rPr lang="pl-PL" sz="2000" dirty="0"/>
                  <a:t> of </a:t>
                </a:r>
                <a14:m>
                  <m:oMath xmlns:m="http://schemas.openxmlformats.org/officeDocument/2006/math"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) </a:t>
                </a:r>
                <a:r>
                  <a:rPr lang="pl-PL" sz="2000" dirty="0" err="1"/>
                  <a:t>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satisfied</a:t>
                </a:r>
                <a:r>
                  <a:rPr lang="pl-PL" sz="2000" dirty="0"/>
                  <a:t> by a </a:t>
                </a:r>
                <a:r>
                  <a:rPr lang="pl-PL" sz="2000" dirty="0" err="1"/>
                  <a:t>variant</a:t>
                </a:r>
                <a:r>
                  <a:rPr lang="pl-PL" sz="2000" dirty="0"/>
                  <a:t> of STV.</a:t>
                </a:r>
              </a:p>
              <a:p>
                <a:endParaRPr lang="pl-PL" sz="2000" dirty="0"/>
              </a:p>
              <a:p>
                <a:r>
                  <a:rPr lang="pl-PL" sz="2000" dirty="0"/>
                  <a:t>[W94] D. </a:t>
                </a:r>
                <a:r>
                  <a:rPr lang="pl-PL" sz="2000" dirty="0" err="1"/>
                  <a:t>Woodall</a:t>
                </a:r>
                <a:r>
                  <a:rPr lang="pl-PL" sz="2000" dirty="0"/>
                  <a:t>, </a:t>
                </a:r>
                <a:r>
                  <a:rPr lang="en-US" sz="2000" dirty="0"/>
                  <a:t>Properties of preferential election rules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Voting</a:t>
                </a:r>
                <a:r>
                  <a:rPr lang="pl-PL" sz="2000" dirty="0"/>
                  <a:t> </a:t>
                </a:r>
                <a:r>
                  <a:rPr lang="pl-PL" sz="2000" dirty="0" err="1"/>
                  <a:t>Matters</a:t>
                </a:r>
                <a:r>
                  <a:rPr lang="pl-PL" sz="2000" dirty="0"/>
                  <a:t>, 1994. </a:t>
                </a:r>
                <a:endParaRPr lang="pl-PL" sz="2000" b="0" dirty="0"/>
              </a:p>
            </p:txBody>
          </p:sp>
        </mc:Choice>
        <mc:Fallback xmlns="">
          <p:sp>
            <p:nvSpPr>
              <p:cNvPr id="135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3125" y="2621449"/>
                <a:ext cx="5259216" cy="1938992"/>
              </a:xfrm>
              <a:prstGeom prst="rect">
                <a:avLst/>
              </a:prstGeom>
              <a:blipFill>
                <a:blip r:embed="rId10"/>
                <a:stretch>
                  <a:fillRect l="-1156" t="-1250" b="-4375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095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1" grpId="0" animBg="1"/>
      <p:bldP spid="135" grpId="0" animBg="1"/>
    </p:bld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800" b="1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457200" indent="-45720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 err="1"/>
                  <a:t>Otherwise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the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with the </a:t>
                </a:r>
                <a:r>
                  <a:rPr lang="pl-PL" sz="2000" dirty="0" err="1"/>
                  <a:t>lowest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plurality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score</a:t>
                </a:r>
                <a:r>
                  <a:rPr lang="pl-PL" sz="2000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3416320"/>
              </a:xfrm>
              <a:prstGeom prst="rect">
                <a:avLst/>
              </a:prstGeom>
              <a:blipFill>
                <a:blip r:embed="rId8"/>
                <a:stretch>
                  <a:fillRect l="-2238" t="-1421" r="-1178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4747925"/>
      </p:ext>
    </p:extLst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b="1" dirty="0"/>
                  <a:t>If </a:t>
                </a:r>
                <a:r>
                  <a:rPr lang="pl-PL" sz="2000" b="1" dirty="0" err="1"/>
                  <a:t>there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exists</a:t>
                </a:r>
                <a:r>
                  <a:rPr lang="pl-PL" sz="2000" b="1" dirty="0"/>
                  <a:t> a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ranked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first</a:t>
                </a:r>
                <a:r>
                  <a:rPr lang="pl-PL" sz="2000" b="1" dirty="0"/>
                  <a:t> by </a:t>
                </a:r>
                <a:r>
                  <a:rPr lang="pl-PL" sz="2000" b="1" dirty="0" err="1"/>
                  <a:t>at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least</a:t>
                </a:r>
                <a:r>
                  <a:rPr lang="pl-PL" sz="2000" b="1" dirty="0"/>
                  <a:t> </a:t>
                </a:r>
                <a14:m>
                  <m:oMath xmlns:m="http://schemas.openxmlformats.org/officeDocument/2006/math">
                    <m:r>
                      <a:rPr lang="pl-PL" sz="2000" b="1" i="1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1" i="1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000" b="1" dirty="0"/>
                  <a:t> </a:t>
                </a:r>
                <a:r>
                  <a:rPr lang="pl-PL" sz="2000" b="1" dirty="0" err="1"/>
                  <a:t>voters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take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this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to the </a:t>
                </a:r>
                <a:r>
                  <a:rPr lang="pl-PL" sz="2000" b="1" dirty="0" err="1"/>
                  <a:t>committee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this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from the </a:t>
                </a:r>
                <a:r>
                  <a:rPr lang="pl-PL" sz="2000" b="1" dirty="0" err="1"/>
                  <a:t>election</a:t>
                </a:r>
                <a:r>
                  <a:rPr lang="pl-PL" sz="2000" b="1" dirty="0"/>
                  <a:t>, and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some</a:t>
                </a:r>
                <a:r>
                  <a:rPr lang="pl-PL" sz="2000" b="1" dirty="0"/>
                  <a:t> of </a:t>
                </a:r>
                <a:r>
                  <a:rPr lang="pl-PL" sz="2000" b="1" dirty="0" err="1"/>
                  <a:t>her</a:t>
                </a:r>
                <a:r>
                  <a:rPr lang="pl-PL" sz="2000" b="1" dirty="0"/>
                  <a:t> </a:t>
                </a:r>
                <a14:m>
                  <m:oMath xmlns:m="http://schemas.openxmlformats.org/officeDocument/2006/math">
                    <m:r>
                      <a:rPr lang="pl-PL" sz="2000" b="1" i="1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1" i="1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000" b="1" dirty="0"/>
                  <a:t> </a:t>
                </a:r>
                <a:r>
                  <a:rPr lang="pl-PL" sz="2000" b="1" dirty="0" err="1"/>
                  <a:t>supporters</a:t>
                </a:r>
                <a:r>
                  <a:rPr lang="pl-PL" sz="2000" b="1" dirty="0"/>
                  <a:t> (</a:t>
                </a:r>
                <a:r>
                  <a:rPr lang="pl-PL" sz="2000" b="1" dirty="0" err="1"/>
                  <a:t>voters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who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rank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her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first</a:t>
                </a:r>
                <a:r>
                  <a:rPr lang="pl-PL" sz="2000" b="1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 err="1"/>
                  <a:t>Otherwise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the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with the </a:t>
                </a:r>
                <a:r>
                  <a:rPr lang="pl-PL" sz="2000" dirty="0" err="1"/>
                  <a:t>lowest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plurality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score</a:t>
                </a:r>
                <a:r>
                  <a:rPr lang="pl-PL" sz="2000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8"/>
                <a:stretch>
                  <a:fillRect l="-2186" t="-1421" r="-2071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6" name="Prostokąt: zaokrąglone rogi 135"/>
          <p:cNvSpPr/>
          <p:nvPr/>
        </p:nvSpPr>
        <p:spPr>
          <a:xfrm>
            <a:off x="5721302" y="1184385"/>
            <a:ext cx="933498" cy="69417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7" name="Prostokąt: zaokrąglone rogi 136"/>
          <p:cNvSpPr/>
          <p:nvPr/>
        </p:nvSpPr>
        <p:spPr>
          <a:xfrm>
            <a:off x="5691877" y="3192743"/>
            <a:ext cx="969654" cy="199382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9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4429994"/>
      </p:ext>
    </p:extLst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53401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 err="1"/>
                  <a:t>Otherwise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the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with the </a:t>
                </a:r>
                <a:r>
                  <a:rPr lang="pl-PL" sz="2000" dirty="0" err="1"/>
                  <a:t>lowest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plurality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score</a:t>
                </a:r>
                <a:r>
                  <a:rPr lang="pl-PL" sz="2000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5"/>
                <a:stretch>
                  <a:fillRect l="-2186" t="-1421" r="-460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48" y="180526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768" y="1871004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988" y="246157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542" y="255264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978" y="255636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785" y="516660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454" y="518728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15" y="509257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621" y="520757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978" y="584880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719" y="5787974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9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291" y="189015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1323576"/>
      </p:ext>
    </p:extLst>
  </p:cSld>
  <p:clrMapOvr>
    <a:masterClrMapping/>
  </p:clrMapOvr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53401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b="1" dirty="0" err="1"/>
                  <a:t>Otherwise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the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with the </a:t>
                </a:r>
                <a:r>
                  <a:rPr lang="pl-PL" sz="2000" b="1" dirty="0" err="1"/>
                  <a:t>lowest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plurality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score</a:t>
                </a:r>
                <a:r>
                  <a:rPr lang="pl-PL" sz="2000" b="1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5"/>
                <a:stretch>
                  <a:fillRect l="-2186" t="-1421" r="-460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48" y="180526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768" y="1871004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988" y="246157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542" y="255264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978" y="255636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785" y="516660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454" y="518728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15" y="509257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621" y="520757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978" y="584880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719" y="5787974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9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291" y="189015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7277661" y="1765306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1" name="pole tekstowe 40"/>
          <p:cNvSpPr txBox="1"/>
          <p:nvPr/>
        </p:nvSpPr>
        <p:spPr>
          <a:xfrm>
            <a:off x="6748476" y="2418092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2" name="pole tekstowe 41"/>
          <p:cNvSpPr txBox="1"/>
          <p:nvPr/>
        </p:nvSpPr>
        <p:spPr>
          <a:xfrm>
            <a:off x="7305598" y="5118519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3" name="pole tekstowe 42"/>
          <p:cNvSpPr txBox="1"/>
          <p:nvPr/>
        </p:nvSpPr>
        <p:spPr>
          <a:xfrm>
            <a:off x="7870039" y="5754470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1414692715"/>
      </p:ext>
    </p:extLst>
  </p:cSld>
  <p:clrMapOvr>
    <a:masterClrMapping/>
  </p:clrMapOvr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53401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b="1" dirty="0" err="1"/>
                  <a:t>Otherwise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the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with the </a:t>
                </a:r>
                <a:r>
                  <a:rPr lang="pl-PL" sz="2000" b="1" dirty="0" err="1"/>
                  <a:t>lowest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plurality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score</a:t>
                </a:r>
                <a:r>
                  <a:rPr lang="pl-PL" sz="2000" b="1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5"/>
                <a:stretch>
                  <a:fillRect l="-2186" t="-1421" r="-460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242" y="1871004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021" y="2521841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887" y="255993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036" y="51353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454" y="518728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621" y="520757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978" y="584880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8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291" y="189015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pole tekstowe 43"/>
          <p:cNvSpPr txBox="1"/>
          <p:nvPr/>
        </p:nvSpPr>
        <p:spPr>
          <a:xfrm>
            <a:off x="7277661" y="1765306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277661" y="2433731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6180552" y="5099804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6756265" y="5757779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58732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8" grpId="0"/>
    </p:bld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53401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b="1" dirty="0" err="1"/>
                  <a:t>Otherwise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the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with the </a:t>
                </a:r>
                <a:r>
                  <a:rPr lang="pl-PL" sz="2000" b="1" dirty="0" err="1"/>
                  <a:t>lowest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plurality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score</a:t>
                </a:r>
                <a:r>
                  <a:rPr lang="pl-PL" sz="2000" b="1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5"/>
                <a:stretch>
                  <a:fillRect l="-2186" t="-1421" r="-460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887" y="255993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661" y="515227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623" y="520757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445" y="583289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7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291" y="189015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pole tekstowe 43"/>
          <p:cNvSpPr txBox="1"/>
          <p:nvPr/>
        </p:nvSpPr>
        <p:spPr>
          <a:xfrm>
            <a:off x="6741057" y="1780996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6766990" y="2443396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36" name="pole tekstowe 35"/>
          <p:cNvSpPr txBox="1"/>
          <p:nvPr/>
        </p:nvSpPr>
        <p:spPr>
          <a:xfrm>
            <a:off x="6233557" y="5098218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37" name="pole tekstowe 36"/>
          <p:cNvSpPr txBox="1"/>
          <p:nvPr/>
        </p:nvSpPr>
        <p:spPr>
          <a:xfrm>
            <a:off x="6223472" y="5714573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301372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35" grpId="0"/>
      <p:bldP spid="36" grpId="0"/>
      <p:bldP spid="37" grpId="0"/>
    </p:bld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53401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b="1" dirty="0" err="1"/>
                  <a:t>Otherwise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the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with the </a:t>
                </a:r>
                <a:r>
                  <a:rPr lang="pl-PL" sz="2000" b="1" dirty="0" err="1"/>
                  <a:t>lowest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plurality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score</a:t>
                </a:r>
                <a:r>
                  <a:rPr lang="pl-PL" sz="2000" b="1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5"/>
                <a:stretch>
                  <a:fillRect l="-2186" t="-1421" r="-460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458" y="513602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458" y="576485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6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143" y="55473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9243885"/>
      </p:ext>
    </p:extLst>
  </p:cSld>
  <p:clrMapOvr>
    <a:masterClrMapping/>
  </p:clrMapOvr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STV for 2-Euclidean </a:t>
            </a:r>
            <a:r>
              <a:rPr lang="pl-PL" sz="3200" dirty="0" err="1"/>
              <a:t>Preferences</a:t>
            </a:r>
            <a:endParaRPr lang="pl-PL" sz="32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315" y="3372477"/>
            <a:ext cx="1143000" cy="1143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315" y="1931045"/>
            <a:ext cx="1143000" cy="114300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555" y="3372477"/>
            <a:ext cx="1143000" cy="11430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555" y="1931045"/>
            <a:ext cx="1143000" cy="1143000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1011095" y="986282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circle</a:t>
            </a:r>
            <a:endParaRPr lang="pl-PL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2931335" y="1124781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err="1"/>
              <a:t>Gaussian</a:t>
            </a:r>
            <a:endParaRPr lang="pl-PL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795" y="3372477"/>
            <a:ext cx="1143000" cy="114300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795" y="1931045"/>
            <a:ext cx="1143000" cy="1143000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4851575" y="1124781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4 </a:t>
            </a:r>
            <a:r>
              <a:rPr lang="pl-PL" dirty="0" err="1"/>
              <a:t>Gaussians</a:t>
            </a:r>
            <a:endParaRPr lang="pl-PL" dirty="0"/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035" y="3372477"/>
            <a:ext cx="1143000" cy="1143000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035" y="1931045"/>
            <a:ext cx="1143000" cy="1143000"/>
          </a:xfrm>
          <a:prstGeom prst="rect">
            <a:avLst/>
          </a:prstGeom>
        </p:spPr>
      </p:pic>
      <p:sp>
        <p:nvSpPr>
          <p:cNvPr id="38" name="pole tekstowe 37"/>
          <p:cNvSpPr txBox="1"/>
          <p:nvPr/>
        </p:nvSpPr>
        <p:spPr>
          <a:xfrm>
            <a:off x="6771815" y="986282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square</a:t>
            </a:r>
            <a:endParaRPr lang="pl-PL" dirty="0"/>
          </a:p>
        </p:txBody>
      </p:sp>
      <p:sp>
        <p:nvSpPr>
          <p:cNvPr id="18" name="TextBox 17"/>
          <p:cNvSpPr txBox="1"/>
          <p:nvPr/>
        </p:nvSpPr>
        <p:spPr>
          <a:xfrm>
            <a:off x="198270" y="6177702"/>
            <a:ext cx="8807116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[EFL+17] </a:t>
            </a:r>
            <a:r>
              <a:rPr lang="en-US" sz="1400" dirty="0"/>
              <a:t>E. </a:t>
            </a:r>
            <a:r>
              <a:rPr lang="en-US" sz="1400" dirty="0" err="1"/>
              <a:t>Elkind</a:t>
            </a:r>
            <a:r>
              <a:rPr lang="en-US" sz="1400" dirty="0"/>
              <a:t>, P. </a:t>
            </a:r>
            <a:r>
              <a:rPr lang="en-US" sz="1400" dirty="0" err="1"/>
              <a:t>Faliszewski</a:t>
            </a:r>
            <a:r>
              <a:rPr lang="en-US" sz="1400" dirty="0"/>
              <a:t>, JR. </a:t>
            </a:r>
            <a:r>
              <a:rPr lang="en-US" sz="1400" dirty="0" err="1"/>
              <a:t>Laslier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, and N. </a:t>
            </a:r>
            <a:r>
              <a:rPr lang="en-US" sz="1400" dirty="0" err="1"/>
              <a:t>Talmon</a:t>
            </a:r>
            <a:r>
              <a:rPr lang="en-US" sz="1400" dirty="0"/>
              <a:t>: What Do </a:t>
            </a:r>
            <a:r>
              <a:rPr lang="en-US" sz="1400" dirty="0" err="1"/>
              <a:t>Multiwinner</a:t>
            </a:r>
            <a:r>
              <a:rPr lang="en-US" sz="1400" dirty="0"/>
              <a:t> Voting Rules Do? An Experiment Over the Two-Dimensional Euclidean Domain</a:t>
            </a:r>
            <a:r>
              <a:rPr lang="en-US" sz="1400" i="1" dirty="0"/>
              <a:t>, </a:t>
            </a:r>
            <a:r>
              <a:rPr lang="en-US" sz="1400" dirty="0"/>
              <a:t>AAAI 2017</a:t>
            </a:r>
            <a:endParaRPr lang="he-IL" sz="1400" dirty="0"/>
          </a:p>
        </p:txBody>
      </p:sp>
      <p:pic>
        <p:nvPicPr>
          <p:cNvPr id="22" name="Obraz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795" y="4813909"/>
            <a:ext cx="1143000" cy="1143000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315" y="4813909"/>
            <a:ext cx="1143000" cy="1143000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555" y="4813909"/>
            <a:ext cx="1143000" cy="1143000"/>
          </a:xfrm>
          <a:prstGeom prst="rect">
            <a:avLst/>
          </a:prstGeom>
        </p:spPr>
      </p:pic>
      <p:pic>
        <p:nvPicPr>
          <p:cNvPr id="25" name="Obraz 2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035" y="4813909"/>
            <a:ext cx="1143000" cy="1143000"/>
          </a:xfrm>
          <a:prstGeom prst="rect">
            <a:avLst/>
          </a:prstGeom>
        </p:spPr>
      </p:pic>
      <p:sp>
        <p:nvSpPr>
          <p:cNvPr id="16" name="TextBox 1"/>
          <p:cNvSpPr txBox="1"/>
          <p:nvPr/>
        </p:nvSpPr>
        <p:spPr>
          <a:xfrm>
            <a:off x="895832" y="2148054"/>
            <a:ext cx="7630160" cy="2862322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000" b="1" dirty="0"/>
              <a:t>S</a:t>
            </a:r>
            <a:r>
              <a:rPr lang="en-US" sz="2000" b="1" dirty="0"/>
              <a:t>TV</a:t>
            </a:r>
            <a:r>
              <a:rPr lang="pl-PL" sz="2000" b="1" dirty="0"/>
              <a:t> </a:t>
            </a:r>
            <a:r>
              <a:rPr lang="en-US" sz="2000" b="1" dirty="0"/>
              <a:t>is often considered to be very well-suited for tasks that require</a:t>
            </a:r>
            <a:r>
              <a:rPr lang="pl-PL" sz="2000" b="1" dirty="0"/>
              <a:t> </a:t>
            </a:r>
            <a:r>
              <a:rPr lang="en-US" sz="2000" b="1" dirty="0"/>
              <a:t>proportional</a:t>
            </a:r>
            <a:r>
              <a:rPr lang="pl-PL" sz="2000" b="1" dirty="0"/>
              <a:t> </a:t>
            </a:r>
            <a:r>
              <a:rPr lang="en-US" sz="2000" b="1" dirty="0"/>
              <a:t>representation</a:t>
            </a:r>
            <a:r>
              <a:rPr lang="pl-PL" sz="2000" b="1" dirty="0"/>
              <a:t>:</a:t>
            </a:r>
          </a:p>
          <a:p>
            <a:endParaRPr lang="pl-PL" sz="2000" dirty="0"/>
          </a:p>
          <a:p>
            <a:r>
              <a:rPr lang="pl-PL" sz="2000" dirty="0"/>
              <a:t>[TR00] N. </a:t>
            </a:r>
            <a:r>
              <a:rPr lang="pl-PL" sz="2000" dirty="0" err="1"/>
              <a:t>Tideman</a:t>
            </a:r>
            <a:r>
              <a:rPr lang="pl-PL" sz="2000" dirty="0"/>
              <a:t>, D. Richardson. </a:t>
            </a:r>
            <a:r>
              <a:rPr lang="pl-PL" sz="2000" dirty="0" err="1"/>
              <a:t>Better</a:t>
            </a:r>
            <a:r>
              <a:rPr lang="pl-PL" sz="2000" dirty="0"/>
              <a:t> </a:t>
            </a:r>
            <a:r>
              <a:rPr lang="pl-PL" sz="2000" dirty="0" err="1"/>
              <a:t>voting</a:t>
            </a:r>
            <a:r>
              <a:rPr lang="pl-PL" sz="2000" dirty="0"/>
              <a:t> </a:t>
            </a:r>
            <a:r>
              <a:rPr lang="pl-PL" sz="2000" dirty="0" err="1"/>
              <a:t>methods</a:t>
            </a:r>
            <a:r>
              <a:rPr lang="pl-PL" sz="2000" dirty="0"/>
              <a:t> </a:t>
            </a:r>
            <a:r>
              <a:rPr lang="pl-PL" sz="2000" dirty="0" err="1"/>
              <a:t>through</a:t>
            </a:r>
            <a:r>
              <a:rPr lang="pl-PL" sz="2000" dirty="0"/>
              <a:t> </a:t>
            </a:r>
            <a:r>
              <a:rPr lang="pl-PL" sz="2000" dirty="0" err="1"/>
              <a:t>technology</a:t>
            </a:r>
            <a:r>
              <a:rPr lang="pl-PL" sz="2000" dirty="0"/>
              <a:t>: The  </a:t>
            </a:r>
            <a:r>
              <a:rPr lang="pl-PL" sz="2000" dirty="0" err="1"/>
              <a:t>refinement-manageability</a:t>
            </a:r>
            <a:r>
              <a:rPr lang="pl-PL" sz="2000" dirty="0"/>
              <a:t> trade-off in the Single </a:t>
            </a:r>
            <a:r>
              <a:rPr lang="pl-PL" sz="2000" dirty="0" err="1"/>
              <a:t>Transferable</a:t>
            </a:r>
            <a:r>
              <a:rPr lang="pl-PL" sz="2000" dirty="0"/>
              <a:t> </a:t>
            </a:r>
            <a:r>
              <a:rPr lang="pl-PL" sz="2000" dirty="0" err="1"/>
              <a:t>Vote</a:t>
            </a:r>
            <a:r>
              <a:rPr lang="pl-PL" sz="2000" dirty="0"/>
              <a:t>, Public Choice, 2000.</a:t>
            </a:r>
          </a:p>
          <a:p>
            <a:endParaRPr lang="pl-PL" sz="2000" b="0" dirty="0"/>
          </a:p>
          <a:p>
            <a:r>
              <a:rPr lang="pl-PL" sz="2000" dirty="0"/>
              <a:t>[EFSS17] E. </a:t>
            </a:r>
            <a:r>
              <a:rPr lang="pl-PL" sz="2000" dirty="0" err="1"/>
              <a:t>Elkind</a:t>
            </a:r>
            <a:r>
              <a:rPr lang="pl-PL" sz="2000" dirty="0"/>
              <a:t>, P. Faliszewski, P. Skowron, A. </a:t>
            </a:r>
            <a:r>
              <a:rPr lang="pl-PL" sz="2000" dirty="0" err="1"/>
              <a:t>Slinko</a:t>
            </a:r>
            <a:r>
              <a:rPr lang="pl-PL" sz="2000" dirty="0"/>
              <a:t>, </a:t>
            </a:r>
            <a:r>
              <a:rPr lang="pl-PL" sz="2000" dirty="0" err="1"/>
              <a:t>Properties</a:t>
            </a:r>
            <a:r>
              <a:rPr lang="pl-PL" sz="2000" dirty="0"/>
              <a:t> of </a:t>
            </a:r>
            <a:r>
              <a:rPr lang="pl-PL" sz="2000" dirty="0" err="1"/>
              <a:t>Multiwinner</a:t>
            </a:r>
            <a:r>
              <a:rPr lang="pl-PL" sz="2000" dirty="0"/>
              <a:t> </a:t>
            </a:r>
            <a:r>
              <a:rPr lang="pl-PL" sz="2000" dirty="0" err="1"/>
              <a:t>Voting</a:t>
            </a:r>
            <a:r>
              <a:rPr lang="pl-PL" sz="2000" dirty="0"/>
              <a:t> </a:t>
            </a:r>
            <a:r>
              <a:rPr lang="pl-PL" sz="2000" dirty="0" err="1"/>
              <a:t>Rules</a:t>
            </a:r>
            <a:r>
              <a:rPr lang="pl-PL" sz="2000" dirty="0"/>
              <a:t>, </a:t>
            </a:r>
            <a:r>
              <a:rPr lang="pl-PL" sz="2000" dirty="0" err="1"/>
              <a:t>Social</a:t>
            </a:r>
            <a:r>
              <a:rPr lang="pl-PL" sz="2000" dirty="0"/>
              <a:t> Choice and </a:t>
            </a:r>
            <a:r>
              <a:rPr lang="pl-PL" sz="2000" dirty="0" err="1"/>
              <a:t>Welfare</a:t>
            </a:r>
            <a:r>
              <a:rPr lang="pl-PL" sz="2000" dirty="0"/>
              <a:t>, 2017</a:t>
            </a:r>
          </a:p>
        </p:txBody>
      </p:sp>
    </p:spTree>
    <p:extLst>
      <p:ext uri="{BB962C8B-B14F-4D97-AF65-F5344CB8AC3E}">
        <p14:creationId xmlns:p14="http://schemas.microsoft.com/office/powerpoint/2010/main" val="84491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Drawbacks</a:t>
            </a:r>
            <a:r>
              <a:rPr lang="pl-PL" sz="3200" dirty="0"/>
              <a:t> of STV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3648567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78782" y="3782771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10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970" y="365051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1925497" y="377897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2471041" y="376974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657" y="3657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" name="pole tekstowe 131"/>
          <p:cNvSpPr txBox="1"/>
          <p:nvPr/>
        </p:nvSpPr>
        <p:spPr>
          <a:xfrm>
            <a:off x="478783" y="1393998"/>
            <a:ext cx="6528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/>
              <a:t>This</a:t>
            </a:r>
            <a:r>
              <a:rPr lang="pl-PL" sz="3200" dirty="0"/>
              <a:t> </a:t>
            </a:r>
            <a:r>
              <a:rPr lang="pl-PL" sz="3200" dirty="0" err="1"/>
              <a:t>is</a:t>
            </a:r>
            <a:r>
              <a:rPr lang="pl-PL" sz="3200" dirty="0"/>
              <a:t> a </a:t>
            </a:r>
            <a:r>
              <a:rPr lang="pl-PL" sz="3200" dirty="0" err="1"/>
              <a:t>very</a:t>
            </a:r>
            <a:r>
              <a:rPr lang="pl-PL" sz="3200" dirty="0"/>
              <a:t> </a:t>
            </a:r>
            <a:r>
              <a:rPr lang="pl-PL" sz="3200" dirty="0" err="1"/>
              <a:t>nonmonotonic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" name="pole tekstowe 132"/>
              <p:cNvSpPr txBox="1"/>
              <p:nvPr/>
            </p:nvSpPr>
            <p:spPr>
              <a:xfrm>
                <a:off x="478782" y="2291983"/>
                <a:ext cx="60283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Consider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pl-PL" sz="2400" dirty="0"/>
                  <a:t> and the </a:t>
                </a:r>
                <a:r>
                  <a:rPr lang="pl-PL" sz="2400" dirty="0" err="1"/>
                  <a:t>following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tie-breaking</a:t>
                </a:r>
                <a:r>
                  <a:rPr lang="pl-PL" sz="2400" dirty="0"/>
                  <a:t>:</a:t>
                </a:r>
              </a:p>
            </p:txBody>
          </p:sp>
        </mc:Choice>
        <mc:Fallback xmlns="">
          <p:sp>
            <p:nvSpPr>
              <p:cNvPr id="133" name="pole tekstowe 1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782" y="2291983"/>
                <a:ext cx="6028344" cy="461665"/>
              </a:xfrm>
              <a:prstGeom prst="rect">
                <a:avLst/>
              </a:prstGeom>
              <a:blipFill>
                <a:blip r:embed="rId6"/>
                <a:stretch>
                  <a:fillRect l="-1619" t="-10526" r="-101" b="-2894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101" y="215404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895" y="220010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" name="pole tekstowe 142"/>
          <p:cNvSpPr txBox="1"/>
          <p:nvPr/>
        </p:nvSpPr>
        <p:spPr>
          <a:xfrm>
            <a:off x="6953447" y="231031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44" name="pole tekstowe 143"/>
          <p:cNvSpPr txBox="1"/>
          <p:nvPr/>
        </p:nvSpPr>
        <p:spPr>
          <a:xfrm>
            <a:off x="7498991" y="230108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4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025" y="2161760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1" name="pole tekstowe 150"/>
          <p:cNvSpPr txBox="1"/>
          <p:nvPr/>
        </p:nvSpPr>
        <p:spPr>
          <a:xfrm>
            <a:off x="478782" y="3078859"/>
            <a:ext cx="6028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The </a:t>
            </a:r>
            <a:r>
              <a:rPr lang="pl-PL" sz="2400" dirty="0" err="1"/>
              <a:t>following</a:t>
            </a:r>
            <a:r>
              <a:rPr lang="pl-PL" sz="2400" dirty="0"/>
              <a:t> profile:</a:t>
            </a:r>
          </a:p>
        </p:txBody>
      </p:sp>
      <p:pic>
        <p:nvPicPr>
          <p:cNvPr id="1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667" y="431410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" name="pole tekstowe 152"/>
          <p:cNvSpPr txBox="1"/>
          <p:nvPr/>
        </p:nvSpPr>
        <p:spPr>
          <a:xfrm>
            <a:off x="478782" y="4495917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9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011" y="441581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5" name="pole tekstowe 154"/>
          <p:cNvSpPr txBox="1"/>
          <p:nvPr/>
        </p:nvSpPr>
        <p:spPr>
          <a:xfrm>
            <a:off x="1925497" y="44921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56" name="pole tekstowe 155"/>
          <p:cNvSpPr txBox="1"/>
          <p:nvPr/>
        </p:nvSpPr>
        <p:spPr>
          <a:xfrm>
            <a:off x="2471041" y="448288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5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434027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851" y="514011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" name="pole tekstowe 158"/>
          <p:cNvSpPr txBox="1"/>
          <p:nvPr/>
        </p:nvSpPr>
        <p:spPr>
          <a:xfrm>
            <a:off x="479140" y="5284574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 </a:t>
            </a:r>
            <a:r>
              <a:rPr lang="pl-PL" dirty="0" err="1"/>
              <a:t>vote</a:t>
            </a:r>
            <a:r>
              <a:rPr lang="pl-PL" dirty="0"/>
              <a:t>:</a:t>
            </a:r>
          </a:p>
        </p:txBody>
      </p:sp>
      <p:pic>
        <p:nvPicPr>
          <p:cNvPr id="16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190" y="514322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1" name="pole tekstowe 160"/>
          <p:cNvSpPr txBox="1"/>
          <p:nvPr/>
        </p:nvSpPr>
        <p:spPr>
          <a:xfrm>
            <a:off x="1925855" y="528078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62" name="pole tekstowe 161"/>
          <p:cNvSpPr txBox="1"/>
          <p:nvPr/>
        </p:nvSpPr>
        <p:spPr>
          <a:xfrm>
            <a:off x="2471399" y="527154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864" y="510754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151" y="593451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5" name="pole tekstowe 164"/>
          <p:cNvSpPr txBox="1"/>
          <p:nvPr/>
        </p:nvSpPr>
        <p:spPr>
          <a:xfrm>
            <a:off x="478782" y="6094582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10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970" y="596232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7" name="pole tekstowe 166"/>
          <p:cNvSpPr txBox="1"/>
          <p:nvPr/>
        </p:nvSpPr>
        <p:spPr>
          <a:xfrm>
            <a:off x="1925497" y="609078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68" name="pole tekstowe 167"/>
          <p:cNvSpPr txBox="1"/>
          <p:nvPr/>
        </p:nvSpPr>
        <p:spPr>
          <a:xfrm>
            <a:off x="2471041" y="608155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593894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0" name="Strzałka w dół 5"/>
          <p:cNvSpPr/>
          <p:nvPr/>
        </p:nvSpPr>
        <p:spPr>
          <a:xfrm rot="16200000">
            <a:off x="3749113" y="4623369"/>
            <a:ext cx="517010" cy="767258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005" y="361911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677" y="36401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3" name="pole tekstowe 172"/>
          <p:cNvSpPr txBox="1"/>
          <p:nvPr/>
        </p:nvSpPr>
        <p:spPr>
          <a:xfrm>
            <a:off x="4770231" y="376914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7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937" y="431410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745" y="440598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8" name="pole tekstowe 177"/>
          <p:cNvSpPr txBox="1"/>
          <p:nvPr/>
        </p:nvSpPr>
        <p:spPr>
          <a:xfrm>
            <a:off x="4770231" y="448229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8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585" y="513028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924" y="513339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3" name="pole tekstowe 182"/>
          <p:cNvSpPr txBox="1"/>
          <p:nvPr/>
        </p:nvSpPr>
        <p:spPr>
          <a:xfrm>
            <a:off x="4770589" y="527095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885" y="59246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642" y="5947715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8" name="pole tekstowe 187"/>
          <p:cNvSpPr txBox="1"/>
          <p:nvPr/>
        </p:nvSpPr>
        <p:spPr>
          <a:xfrm>
            <a:off x="4770231" y="60809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92" name="Strzałka w dół 5"/>
          <p:cNvSpPr/>
          <p:nvPr/>
        </p:nvSpPr>
        <p:spPr>
          <a:xfrm rot="16200000">
            <a:off x="6007433" y="4617372"/>
            <a:ext cx="517010" cy="767258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9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863" y="4651466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Prostokąt: zaokrąglone rogi 49"/>
          <p:cNvSpPr/>
          <p:nvPr/>
        </p:nvSpPr>
        <p:spPr>
          <a:xfrm>
            <a:off x="1520257" y="5121708"/>
            <a:ext cx="1084720" cy="7457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295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3" grpId="0"/>
      <p:bldP spid="45" grpId="0"/>
      <p:bldP spid="133" grpId="0"/>
      <p:bldP spid="143" grpId="0"/>
      <p:bldP spid="144" grpId="0"/>
      <p:bldP spid="151" grpId="0"/>
      <p:bldP spid="153" grpId="0"/>
      <p:bldP spid="155" grpId="0"/>
      <p:bldP spid="156" grpId="0"/>
      <p:bldP spid="159" grpId="0"/>
      <p:bldP spid="161" grpId="0"/>
      <p:bldP spid="162" grpId="0"/>
      <p:bldP spid="165" grpId="0"/>
      <p:bldP spid="167" grpId="0"/>
      <p:bldP spid="168" grpId="0"/>
      <p:bldP spid="170" grpId="0" animBg="1"/>
      <p:bldP spid="173" grpId="0"/>
      <p:bldP spid="178" grpId="0"/>
      <p:bldP spid="183" grpId="0"/>
      <p:bldP spid="188" grpId="0"/>
      <p:bldP spid="192" grpId="0" animBg="1"/>
      <p:bldP spid="50" grpId="0" animBg="1"/>
    </p:bld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Drawbacks</a:t>
            </a:r>
            <a:r>
              <a:rPr lang="pl-PL" sz="3200" dirty="0"/>
              <a:t> of STV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3648567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78782" y="3782771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10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970" y="365051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1925497" y="377897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2471041" y="376974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657" y="3657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" name="pole tekstowe 131"/>
          <p:cNvSpPr txBox="1"/>
          <p:nvPr/>
        </p:nvSpPr>
        <p:spPr>
          <a:xfrm>
            <a:off x="478783" y="1393998"/>
            <a:ext cx="6528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/>
              <a:t>This</a:t>
            </a:r>
            <a:r>
              <a:rPr lang="pl-PL" sz="3200" dirty="0"/>
              <a:t> </a:t>
            </a:r>
            <a:r>
              <a:rPr lang="pl-PL" sz="3200" dirty="0" err="1"/>
              <a:t>is</a:t>
            </a:r>
            <a:r>
              <a:rPr lang="pl-PL" sz="3200" dirty="0"/>
              <a:t> a </a:t>
            </a:r>
            <a:r>
              <a:rPr lang="pl-PL" sz="3200" dirty="0" err="1"/>
              <a:t>very</a:t>
            </a:r>
            <a:r>
              <a:rPr lang="pl-PL" sz="3200" dirty="0"/>
              <a:t> </a:t>
            </a:r>
            <a:r>
              <a:rPr lang="pl-PL" sz="3200" dirty="0" err="1"/>
              <a:t>nonmonotonic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" name="pole tekstowe 132"/>
              <p:cNvSpPr txBox="1"/>
              <p:nvPr/>
            </p:nvSpPr>
            <p:spPr>
              <a:xfrm>
                <a:off x="478782" y="2291983"/>
                <a:ext cx="60283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Consider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pl-PL" sz="2400" dirty="0"/>
                  <a:t> and the </a:t>
                </a:r>
                <a:r>
                  <a:rPr lang="pl-PL" sz="2400" dirty="0" err="1"/>
                  <a:t>following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tie-breaking</a:t>
                </a:r>
                <a:r>
                  <a:rPr lang="pl-PL" sz="2400" dirty="0"/>
                  <a:t>:</a:t>
                </a:r>
              </a:p>
            </p:txBody>
          </p:sp>
        </mc:Choice>
        <mc:Fallback xmlns="">
          <p:sp>
            <p:nvSpPr>
              <p:cNvPr id="133" name="pole tekstowe 1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782" y="2291983"/>
                <a:ext cx="6028344" cy="461665"/>
              </a:xfrm>
              <a:prstGeom prst="rect">
                <a:avLst/>
              </a:prstGeom>
              <a:blipFill>
                <a:blip r:embed="rId6"/>
                <a:stretch>
                  <a:fillRect l="-1619" t="-10526" r="-101" b="-2894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101" y="215404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895" y="220010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" name="pole tekstowe 142"/>
          <p:cNvSpPr txBox="1"/>
          <p:nvPr/>
        </p:nvSpPr>
        <p:spPr>
          <a:xfrm>
            <a:off x="6953447" y="231031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44" name="pole tekstowe 143"/>
          <p:cNvSpPr txBox="1"/>
          <p:nvPr/>
        </p:nvSpPr>
        <p:spPr>
          <a:xfrm>
            <a:off x="7498991" y="230108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4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025" y="2161760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1" name="pole tekstowe 150"/>
          <p:cNvSpPr txBox="1"/>
          <p:nvPr/>
        </p:nvSpPr>
        <p:spPr>
          <a:xfrm>
            <a:off x="478782" y="3078859"/>
            <a:ext cx="6028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The </a:t>
            </a:r>
            <a:r>
              <a:rPr lang="pl-PL" sz="2400" dirty="0" err="1"/>
              <a:t>following</a:t>
            </a:r>
            <a:r>
              <a:rPr lang="pl-PL" sz="2400" dirty="0"/>
              <a:t> profile:</a:t>
            </a:r>
          </a:p>
        </p:txBody>
      </p:sp>
      <p:pic>
        <p:nvPicPr>
          <p:cNvPr id="1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667" y="431410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" name="pole tekstowe 152"/>
          <p:cNvSpPr txBox="1"/>
          <p:nvPr/>
        </p:nvSpPr>
        <p:spPr>
          <a:xfrm>
            <a:off x="478782" y="4495917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9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011" y="441581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5" name="pole tekstowe 154"/>
          <p:cNvSpPr txBox="1"/>
          <p:nvPr/>
        </p:nvSpPr>
        <p:spPr>
          <a:xfrm>
            <a:off x="1925497" y="44921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56" name="pole tekstowe 155"/>
          <p:cNvSpPr txBox="1"/>
          <p:nvPr/>
        </p:nvSpPr>
        <p:spPr>
          <a:xfrm>
            <a:off x="2471041" y="448288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5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434027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102" y="5142557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" name="pole tekstowe 158"/>
          <p:cNvSpPr txBox="1"/>
          <p:nvPr/>
        </p:nvSpPr>
        <p:spPr>
          <a:xfrm>
            <a:off x="479140" y="5284574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 </a:t>
            </a:r>
            <a:r>
              <a:rPr lang="pl-PL" dirty="0" err="1"/>
              <a:t>vote</a:t>
            </a:r>
            <a:r>
              <a:rPr lang="pl-PL" dirty="0"/>
              <a:t>:</a:t>
            </a:r>
          </a:p>
        </p:txBody>
      </p:sp>
      <p:pic>
        <p:nvPicPr>
          <p:cNvPr id="16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002" y="515225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1" name="pole tekstowe 160"/>
          <p:cNvSpPr txBox="1"/>
          <p:nvPr/>
        </p:nvSpPr>
        <p:spPr>
          <a:xfrm>
            <a:off x="1925855" y="528078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62" name="pole tekstowe 161"/>
          <p:cNvSpPr txBox="1"/>
          <p:nvPr/>
        </p:nvSpPr>
        <p:spPr>
          <a:xfrm>
            <a:off x="2471399" y="527154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864" y="510754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151" y="593451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5" name="pole tekstowe 164"/>
          <p:cNvSpPr txBox="1"/>
          <p:nvPr/>
        </p:nvSpPr>
        <p:spPr>
          <a:xfrm>
            <a:off x="478782" y="6094582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10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970" y="596232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7" name="pole tekstowe 166"/>
          <p:cNvSpPr txBox="1"/>
          <p:nvPr/>
        </p:nvSpPr>
        <p:spPr>
          <a:xfrm>
            <a:off x="1925497" y="609078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68" name="pole tekstowe 167"/>
          <p:cNvSpPr txBox="1"/>
          <p:nvPr/>
        </p:nvSpPr>
        <p:spPr>
          <a:xfrm>
            <a:off x="2471041" y="608155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593894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Strzałka w dół 5"/>
          <p:cNvSpPr/>
          <p:nvPr/>
        </p:nvSpPr>
        <p:spPr>
          <a:xfrm rot="16200000">
            <a:off x="3551489" y="4617975"/>
            <a:ext cx="517010" cy="767258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756" y="3653447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4761685" y="37838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845" y="366284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319" y="433858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pole tekstowe 58"/>
          <p:cNvSpPr txBox="1"/>
          <p:nvPr/>
        </p:nvSpPr>
        <p:spPr>
          <a:xfrm>
            <a:off x="4761685" y="449700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12" y="436056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290" y="5147437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pole tekstowe 63"/>
          <p:cNvSpPr txBox="1"/>
          <p:nvPr/>
        </p:nvSpPr>
        <p:spPr>
          <a:xfrm>
            <a:off x="4762043" y="528566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325" y="510029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339" y="593939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pole tekstowe 68"/>
          <p:cNvSpPr txBox="1"/>
          <p:nvPr/>
        </p:nvSpPr>
        <p:spPr>
          <a:xfrm>
            <a:off x="4761685" y="609566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756" y="594382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Strzałka w dół 5"/>
          <p:cNvSpPr/>
          <p:nvPr/>
        </p:nvSpPr>
        <p:spPr>
          <a:xfrm rot="16200000">
            <a:off x="5834966" y="4629668"/>
            <a:ext cx="517010" cy="767258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639" y="459093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736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4" grpId="0"/>
      <p:bldP spid="59" grpId="0"/>
      <p:bldP spid="64" grpId="0"/>
      <p:bldP spid="69" grpId="0"/>
      <p:bldP spid="72" grpId="0" animBg="1"/>
    </p:bldLst>
  </p:timing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Solid </a:t>
            </a:r>
            <a:r>
              <a:rPr lang="pl-PL" sz="3200" dirty="0" err="1"/>
              <a:t>Coalitions</a:t>
            </a:r>
            <a:r>
              <a:rPr lang="pl-PL" sz="3200" dirty="0"/>
              <a:t> </a:t>
            </a:r>
            <a:r>
              <a:rPr lang="pl-PL" sz="3200" dirty="0" err="1"/>
              <a:t>Property</a:t>
            </a:r>
            <a:r>
              <a:rPr lang="pl-PL" sz="3200" dirty="0"/>
              <a:t> and the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4853299" cy="2923877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Solid </a:t>
                </a:r>
                <a:r>
                  <a:rPr lang="pl-PL" sz="2800" b="1" dirty="0" err="1"/>
                  <a:t>coalitions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 err="1"/>
                  <a:t>If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rank</a:t>
                </a:r>
                <a:r>
                  <a:rPr lang="pl-PL" sz="2800" dirty="0"/>
                  <a:t> </a:t>
                </a:r>
                <a:r>
                  <a:rPr lang="pl-PL" sz="2800" dirty="0" err="1"/>
                  <a:t>some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candidate</a:t>
                </a:r>
                <a:r>
                  <a:rPr lang="pl-PL" sz="2800" dirty="0"/>
                  <a:t> on top, </a:t>
                </a:r>
                <a:r>
                  <a:rPr lang="pl-PL" sz="2800" dirty="0" err="1"/>
                  <a:t>then</a:t>
                </a:r>
                <a:r>
                  <a:rPr lang="pl-PL" sz="2800" dirty="0"/>
                  <a:t> </a:t>
                </a:r>
                <a:r>
                  <a:rPr lang="pl-PL" sz="2800" dirty="0" err="1"/>
                  <a:t>this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candidate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should</a:t>
                </a:r>
                <a:r>
                  <a:rPr lang="pl-PL" sz="2800" dirty="0"/>
                  <a:t> </a:t>
                </a:r>
                <a:r>
                  <a:rPr lang="pl-PL" sz="2800" dirty="0" err="1"/>
                  <a:t>belong</a:t>
                </a:r>
                <a:r>
                  <a:rPr lang="pl-PL" sz="2800" dirty="0"/>
                  <a:t> to the </a:t>
                </a:r>
                <a:r>
                  <a:rPr lang="pl-PL" sz="2800" dirty="0" err="1"/>
                  <a:t>winning</a:t>
                </a:r>
                <a:r>
                  <a:rPr lang="pl-PL" sz="2800" dirty="0"/>
                  <a:t> </a:t>
                </a:r>
                <a:r>
                  <a:rPr lang="pl-PL" sz="2800" dirty="0" err="1"/>
                  <a:t>committee</a:t>
                </a:r>
                <a:r>
                  <a:rPr lang="pl-PL" sz="2800" dirty="0"/>
                  <a:t>.</a:t>
                </a:r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4853299" cy="2923877"/>
              </a:xfrm>
              <a:prstGeom prst="rect">
                <a:avLst/>
              </a:prstGeom>
              <a:blipFill>
                <a:blip r:embed="rId8"/>
                <a:stretch>
                  <a:fillRect l="-2381" t="-1660" r="-37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5731317" y="3175524"/>
            <a:ext cx="928490" cy="2672715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"/>
              <p:cNvSpPr txBox="1"/>
              <p:nvPr/>
            </p:nvSpPr>
            <p:spPr>
              <a:xfrm>
                <a:off x="299070" y="4865813"/>
                <a:ext cx="3812335" cy="707886"/>
              </a:xfrm>
              <a:prstGeom prst="rect">
                <a:avLst/>
              </a:prstGeom>
              <a:solidFill>
                <a:srgbClr val="FFFFCC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000" dirty="0"/>
                  <a:t>For</a:t>
                </a:r>
                <a14:m>
                  <m:oMath xmlns:m="http://schemas.openxmlformats.org/officeDocument/2006/math">
                    <m:r>
                      <a:rPr lang="pl-PL" sz="2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pl-PL" sz="2000" b="0" dirty="0"/>
                  <a:t> </a:t>
                </a:r>
                <a:r>
                  <a:rPr lang="pl-PL" sz="2000" b="0" dirty="0" err="1"/>
                  <a:t>green</a:t>
                </a:r>
                <a:r>
                  <a:rPr lang="pl-PL" sz="2000" b="0" dirty="0"/>
                  <a:t> lady </a:t>
                </a:r>
                <a:r>
                  <a:rPr lang="pl-PL" sz="2000" dirty="0" err="1"/>
                  <a:t>must</a:t>
                </a:r>
                <a:r>
                  <a:rPr lang="pl-PL" sz="2000" dirty="0"/>
                  <a:t> 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belong</a:t>
                </a:r>
                <a:r>
                  <a:rPr lang="pl-PL" sz="2000" b="0" dirty="0"/>
                  <a:t> to the </a:t>
                </a:r>
                <a:r>
                  <a:rPr lang="pl-PL" sz="2000" b="0" dirty="0" err="1"/>
                  <a:t>winning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.</a:t>
                </a:r>
                <a:endParaRPr lang="pl-PL" sz="2000" b="0" dirty="0"/>
              </a:p>
            </p:txBody>
          </p:sp>
        </mc:Choice>
        <mc:Fallback xmlns="">
          <p:sp>
            <p:nvSpPr>
              <p:cNvPr id="131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4865813"/>
                <a:ext cx="3812335" cy="707886"/>
              </a:xfrm>
              <a:prstGeom prst="rect">
                <a:avLst/>
              </a:prstGeom>
              <a:blipFill>
                <a:blip r:embed="rId9"/>
                <a:stretch>
                  <a:fillRect l="-1435" t="-3390" b="-13559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6335" y="567292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4" name="Łącznik prosty ze strzałką 133"/>
          <p:cNvCxnSpPr>
            <a:cxnSpLocks/>
            <a:stCxn id="131" idx="3"/>
          </p:cNvCxnSpPr>
          <p:nvPr/>
        </p:nvCxnSpPr>
        <p:spPr>
          <a:xfrm flipV="1">
            <a:off x="4111405" y="5171234"/>
            <a:ext cx="1619912" cy="4852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"/>
          <p:cNvSpPr txBox="1"/>
          <p:nvPr/>
        </p:nvSpPr>
        <p:spPr>
          <a:xfrm>
            <a:off x="1803890" y="2400510"/>
            <a:ext cx="5467169" cy="1938992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000" dirty="0"/>
              <a:t>Solid </a:t>
            </a:r>
            <a:r>
              <a:rPr lang="pl-PL" sz="2000" dirty="0" err="1"/>
              <a:t>coalitions</a:t>
            </a:r>
            <a:r>
              <a:rPr lang="pl-PL" sz="2000" dirty="0"/>
              <a:t> </a:t>
            </a:r>
            <a:r>
              <a:rPr lang="pl-PL" sz="2000" dirty="0" err="1"/>
              <a:t>property</a:t>
            </a:r>
            <a:r>
              <a:rPr lang="pl-PL" sz="2000" dirty="0"/>
              <a:t> </a:t>
            </a:r>
            <a:r>
              <a:rPr lang="pl-PL" sz="2000" dirty="0" err="1"/>
              <a:t>is</a:t>
            </a:r>
            <a:r>
              <a:rPr lang="pl-PL" sz="2000" dirty="0"/>
              <a:t> </a:t>
            </a:r>
            <a:r>
              <a:rPr lang="pl-PL" sz="2000" dirty="0" err="1"/>
              <a:t>satisfied</a:t>
            </a:r>
            <a:r>
              <a:rPr lang="pl-PL" sz="2000" dirty="0"/>
              <a:t> by STV, SNTV, and by the </a:t>
            </a:r>
            <a:r>
              <a:rPr lang="pl-PL" sz="2000" dirty="0" err="1"/>
              <a:t>greedy</a:t>
            </a:r>
            <a:r>
              <a:rPr lang="pl-PL" sz="2000" dirty="0"/>
              <a:t> </a:t>
            </a:r>
            <a:r>
              <a:rPr lang="pl-PL" sz="2000" dirty="0" err="1"/>
              <a:t>variant</a:t>
            </a:r>
            <a:r>
              <a:rPr lang="pl-PL" sz="2000" dirty="0"/>
              <a:t> of the Monroe </a:t>
            </a:r>
            <a:r>
              <a:rPr lang="pl-PL" sz="2000" dirty="0" err="1"/>
              <a:t>rule</a:t>
            </a:r>
            <a:r>
              <a:rPr lang="pl-PL" sz="2000" dirty="0"/>
              <a:t>.</a:t>
            </a:r>
          </a:p>
          <a:p>
            <a:endParaRPr lang="pl-PL" sz="2000" dirty="0"/>
          </a:p>
          <a:p>
            <a:r>
              <a:rPr lang="pl-PL" sz="2000" dirty="0"/>
              <a:t>[EFSS17] E. </a:t>
            </a:r>
            <a:r>
              <a:rPr lang="pl-PL" sz="2000" dirty="0" err="1"/>
              <a:t>Elkind</a:t>
            </a:r>
            <a:r>
              <a:rPr lang="pl-PL" sz="2000" dirty="0"/>
              <a:t>, P. Faliszewski, P. Skowron, A. </a:t>
            </a:r>
            <a:r>
              <a:rPr lang="pl-PL" sz="2000" dirty="0" err="1"/>
              <a:t>Slinko</a:t>
            </a:r>
            <a:r>
              <a:rPr lang="pl-PL" sz="2000" dirty="0"/>
              <a:t>, </a:t>
            </a:r>
            <a:r>
              <a:rPr lang="pl-PL" sz="2000" dirty="0" err="1"/>
              <a:t>Properties</a:t>
            </a:r>
            <a:r>
              <a:rPr lang="pl-PL" sz="2000" dirty="0"/>
              <a:t> of </a:t>
            </a:r>
            <a:r>
              <a:rPr lang="pl-PL" sz="2000" dirty="0" err="1"/>
              <a:t>Multiwinner</a:t>
            </a:r>
            <a:r>
              <a:rPr lang="pl-PL" sz="2000" dirty="0"/>
              <a:t> </a:t>
            </a:r>
            <a:r>
              <a:rPr lang="pl-PL" sz="2000" dirty="0" err="1"/>
              <a:t>Voting</a:t>
            </a:r>
            <a:r>
              <a:rPr lang="pl-PL" sz="2000" dirty="0"/>
              <a:t> </a:t>
            </a:r>
            <a:r>
              <a:rPr lang="pl-PL" sz="2000" dirty="0" err="1"/>
              <a:t>Rules</a:t>
            </a:r>
            <a:r>
              <a:rPr lang="pl-PL" sz="2000" dirty="0"/>
              <a:t>, </a:t>
            </a:r>
            <a:r>
              <a:rPr lang="pl-PL" sz="2000" dirty="0" err="1"/>
              <a:t>Social</a:t>
            </a:r>
            <a:r>
              <a:rPr lang="pl-PL" sz="2000" dirty="0"/>
              <a:t> Choice and </a:t>
            </a:r>
            <a:r>
              <a:rPr lang="pl-PL" sz="2000" dirty="0" err="1"/>
              <a:t>Welfare</a:t>
            </a:r>
            <a:r>
              <a:rPr lang="pl-PL" sz="2000" dirty="0"/>
              <a:t>, 2017</a:t>
            </a:r>
          </a:p>
        </p:txBody>
      </p:sp>
    </p:spTree>
    <p:extLst>
      <p:ext uri="{BB962C8B-B14F-4D97-AF65-F5344CB8AC3E}">
        <p14:creationId xmlns:p14="http://schemas.microsoft.com/office/powerpoint/2010/main" val="308704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1" grpId="0" animBg="1"/>
      <p:bldP spid="135" grpId="0" animBg="1"/>
    </p:bld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The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6213625" y="3895450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173364" y="1261154"/>
            <a:ext cx="4377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/>
              <a:t>Define</a:t>
            </a:r>
            <a:r>
              <a:rPr lang="pl-PL" sz="2400" dirty="0"/>
              <a:t> the </a:t>
            </a:r>
            <a:r>
              <a:rPr lang="pl-PL" sz="2400" dirty="0" err="1"/>
              <a:t>score</a:t>
            </a:r>
            <a:r>
              <a:rPr lang="pl-PL" sz="2400" dirty="0"/>
              <a:t> for a </a:t>
            </a:r>
            <a:r>
              <a:rPr lang="pl-PL" sz="2400" dirty="0" err="1"/>
              <a:t>committee</a:t>
            </a:r>
            <a:r>
              <a:rPr lang="pl-PL" sz="2400" dirty="0"/>
              <a:t>:</a:t>
            </a:r>
          </a:p>
        </p:txBody>
      </p:sp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091" y="115136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971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pole tekstowe 4"/>
              <p:cNvSpPr txBox="1"/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Find the </a:t>
                </a:r>
                <a:r>
                  <a:rPr lang="pl-PL" sz="2400" b="1" dirty="0" err="1"/>
                  <a:t>best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assignment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to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so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:</a:t>
                </a:r>
                <a:br>
                  <a:rPr lang="pl-PL" sz="2400" dirty="0"/>
                </a:br>
                <a:endParaRPr lang="pl-PL" sz="2400" dirty="0"/>
              </a:p>
              <a:p>
                <a:r>
                  <a:rPr lang="pl-PL" sz="2400" b="1" dirty="0" err="1"/>
                  <a:t>Each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committee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member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is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assigned</a:t>
                </a:r>
                <a:r>
                  <a:rPr lang="pl-PL" sz="2400" b="1" dirty="0"/>
                  <a:t> to </a:t>
                </a:r>
                <a:r>
                  <a:rPr lang="pl-PL" sz="2400" b="1" dirty="0" err="1"/>
                  <a:t>roughly</a:t>
                </a:r>
                <a:r>
                  <a:rPr lang="pl-PL" sz="2400" b="1" dirty="0"/>
                  <a:t>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400" b="1" dirty="0"/>
                  <a:t> </a:t>
                </a:r>
                <a:r>
                  <a:rPr lang="pl-PL" sz="2400" b="1" dirty="0" err="1"/>
                  <a:t>voters</a:t>
                </a:r>
                <a:r>
                  <a:rPr lang="pl-PL" sz="2400" b="1" dirty="0"/>
                  <a:t>.</a:t>
                </a:r>
              </a:p>
            </p:txBody>
          </p:sp>
        </mc:Choice>
        <mc:Fallback xmlns=""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blipFill>
                <a:blip r:embed="rId8"/>
                <a:stretch>
                  <a:fillRect l="-1847" t="-2516" b="-628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p:sp>
        <p:nvSpPr>
          <p:cNvPr id="137" name="Prostokąt: zaokrąglone rogi 136"/>
          <p:cNvSpPr/>
          <p:nvPr/>
        </p:nvSpPr>
        <p:spPr>
          <a:xfrm>
            <a:off x="6202984" y="454460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8" name="Prostokąt: zaokrąglone rogi 137"/>
          <p:cNvSpPr/>
          <p:nvPr/>
        </p:nvSpPr>
        <p:spPr>
          <a:xfrm>
            <a:off x="6202984" y="519548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9" name="Prostokąt: zaokrąglone rogi 138"/>
          <p:cNvSpPr/>
          <p:nvPr/>
        </p:nvSpPr>
        <p:spPr>
          <a:xfrm>
            <a:off x="7816542" y="5876551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0" name="Prostokąt: zaokrąglone rogi 139"/>
          <p:cNvSpPr/>
          <p:nvPr/>
        </p:nvSpPr>
        <p:spPr>
          <a:xfrm>
            <a:off x="6751561" y="120249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1" name="Prostokąt: zaokrąglone rogi 140"/>
          <p:cNvSpPr/>
          <p:nvPr/>
        </p:nvSpPr>
        <p:spPr>
          <a:xfrm>
            <a:off x="6191118" y="1875082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2" name="Prostokąt: zaokrąglone rogi 141"/>
          <p:cNvSpPr/>
          <p:nvPr/>
        </p:nvSpPr>
        <p:spPr>
          <a:xfrm>
            <a:off x="6182823" y="255350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3" name="Prostokąt: zaokrąglone rogi 142"/>
          <p:cNvSpPr/>
          <p:nvPr/>
        </p:nvSpPr>
        <p:spPr>
          <a:xfrm>
            <a:off x="6182823" y="3214298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pole tekstowe 6"/>
              <p:cNvSpPr txBox="1"/>
              <p:nvPr/>
            </p:nvSpPr>
            <p:spPr>
              <a:xfrm>
                <a:off x="660400" y="4644256"/>
                <a:ext cx="388744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This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assignment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has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score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28</m:t>
                      </m:r>
                    </m:oMath>
                  </m:oMathPara>
                </a14:m>
                <a:endParaRPr lang="pl-PL" sz="24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pole tekstow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400" y="4644256"/>
                <a:ext cx="3887444" cy="830997"/>
              </a:xfrm>
              <a:prstGeom prst="rect">
                <a:avLst/>
              </a:prstGeom>
              <a:blipFill>
                <a:blip r:embed="rId9"/>
                <a:stretch>
                  <a:fillRect l="-2351" t="-5882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6644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7" grpId="0"/>
    </p:bld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The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6213625" y="3895450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173364" y="1261154"/>
            <a:ext cx="4377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/>
              <a:t>Define</a:t>
            </a:r>
            <a:r>
              <a:rPr lang="pl-PL" sz="2400" dirty="0"/>
              <a:t> the </a:t>
            </a:r>
            <a:r>
              <a:rPr lang="pl-PL" sz="2400" dirty="0" err="1"/>
              <a:t>score</a:t>
            </a:r>
            <a:r>
              <a:rPr lang="pl-PL" sz="2400" dirty="0"/>
              <a:t> for a </a:t>
            </a:r>
            <a:r>
              <a:rPr lang="pl-PL" sz="2400" dirty="0" err="1"/>
              <a:t>committee</a:t>
            </a:r>
            <a:r>
              <a:rPr lang="pl-PL" sz="2400" dirty="0"/>
              <a:t>:</a:t>
            </a:r>
          </a:p>
        </p:txBody>
      </p:sp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091" y="115136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971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pole tekstowe 4"/>
              <p:cNvSpPr txBox="1"/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Find the </a:t>
                </a:r>
                <a:r>
                  <a:rPr lang="pl-PL" sz="2400" b="1" dirty="0" err="1"/>
                  <a:t>best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assignment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to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so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:</a:t>
                </a:r>
                <a:br>
                  <a:rPr lang="pl-PL" sz="2400" dirty="0"/>
                </a:br>
                <a:endParaRPr lang="pl-PL" sz="2400" dirty="0"/>
              </a:p>
              <a:p>
                <a:r>
                  <a:rPr lang="pl-PL" sz="2400" b="1" dirty="0" err="1"/>
                  <a:t>Each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committee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member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is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assigned</a:t>
                </a:r>
                <a:r>
                  <a:rPr lang="pl-PL" sz="2400" b="1" dirty="0"/>
                  <a:t> to </a:t>
                </a:r>
                <a:r>
                  <a:rPr lang="pl-PL" sz="2400" b="1" dirty="0" err="1"/>
                  <a:t>roughly</a:t>
                </a:r>
                <a:r>
                  <a:rPr lang="pl-PL" sz="2400" b="1" dirty="0"/>
                  <a:t>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400" b="1" dirty="0"/>
                  <a:t> </a:t>
                </a:r>
                <a:r>
                  <a:rPr lang="pl-PL" sz="2400" b="1" dirty="0" err="1"/>
                  <a:t>voters</a:t>
                </a:r>
                <a:r>
                  <a:rPr lang="pl-PL" sz="2400" b="1" dirty="0"/>
                  <a:t>.</a:t>
                </a:r>
              </a:p>
            </p:txBody>
          </p:sp>
        </mc:Choice>
        <mc:Fallback xmlns=""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blipFill>
                <a:blip r:embed="rId8"/>
                <a:stretch>
                  <a:fillRect l="-1847" t="-2516" b="-628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p:sp>
        <p:nvSpPr>
          <p:cNvPr id="137" name="Prostokąt: zaokrąglone rogi 136"/>
          <p:cNvSpPr/>
          <p:nvPr/>
        </p:nvSpPr>
        <p:spPr>
          <a:xfrm>
            <a:off x="6202984" y="454460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8" name="Prostokąt: zaokrąglone rogi 137"/>
          <p:cNvSpPr/>
          <p:nvPr/>
        </p:nvSpPr>
        <p:spPr>
          <a:xfrm>
            <a:off x="6202984" y="519548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9" name="Prostokąt: zaokrąglone rogi 138"/>
          <p:cNvSpPr/>
          <p:nvPr/>
        </p:nvSpPr>
        <p:spPr>
          <a:xfrm>
            <a:off x="7834622" y="5895360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0" name="Prostokąt: zaokrąglone rogi 139"/>
          <p:cNvSpPr/>
          <p:nvPr/>
        </p:nvSpPr>
        <p:spPr>
          <a:xfrm>
            <a:off x="6751561" y="120249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1" name="Prostokąt: zaokrąglone rogi 140"/>
          <p:cNvSpPr/>
          <p:nvPr/>
        </p:nvSpPr>
        <p:spPr>
          <a:xfrm>
            <a:off x="6191118" y="1875082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2" name="Prostokąt: zaokrąglone rogi 141"/>
          <p:cNvSpPr/>
          <p:nvPr/>
        </p:nvSpPr>
        <p:spPr>
          <a:xfrm>
            <a:off x="6182823" y="255350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3" name="Prostokąt: zaokrąglone rogi 142"/>
          <p:cNvSpPr/>
          <p:nvPr/>
        </p:nvSpPr>
        <p:spPr>
          <a:xfrm>
            <a:off x="6182823" y="3214298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pole tekstowe 6"/>
              <p:cNvSpPr txBox="1"/>
              <p:nvPr/>
            </p:nvSpPr>
            <p:spPr>
              <a:xfrm>
                <a:off x="660400" y="4644256"/>
                <a:ext cx="388744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This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assignment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has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score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28</m:t>
                      </m:r>
                    </m:oMath>
                  </m:oMathPara>
                </a14:m>
                <a:endParaRPr lang="pl-PL" sz="24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pole tekstow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400" y="4644256"/>
                <a:ext cx="3887444" cy="830997"/>
              </a:xfrm>
              <a:prstGeom prst="rect">
                <a:avLst/>
              </a:prstGeom>
              <a:blipFill>
                <a:blip r:embed="rId9"/>
                <a:stretch>
                  <a:fillRect l="-2351" t="-5882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7633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-0.00416 L -0.06684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-0.05417 -0.0023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140" grpId="0" animBg="1"/>
    </p:bld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The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6213625" y="3895450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173364" y="1261154"/>
            <a:ext cx="4377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/>
              <a:t>Define</a:t>
            </a:r>
            <a:r>
              <a:rPr lang="pl-PL" sz="2400" dirty="0"/>
              <a:t> the </a:t>
            </a:r>
            <a:r>
              <a:rPr lang="pl-PL" sz="2400" dirty="0" err="1"/>
              <a:t>score</a:t>
            </a:r>
            <a:r>
              <a:rPr lang="pl-PL" sz="2400" dirty="0"/>
              <a:t> for a </a:t>
            </a:r>
            <a:r>
              <a:rPr lang="pl-PL" sz="2400" dirty="0" err="1"/>
              <a:t>committee</a:t>
            </a:r>
            <a:r>
              <a:rPr lang="pl-PL" sz="2400" dirty="0"/>
              <a:t>:</a:t>
            </a:r>
          </a:p>
        </p:txBody>
      </p:sp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091" y="115136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971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pole tekstowe 4"/>
              <p:cNvSpPr txBox="1"/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Find the </a:t>
                </a:r>
                <a:r>
                  <a:rPr lang="pl-PL" sz="2400" b="1" dirty="0" err="1"/>
                  <a:t>best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assignment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to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so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:</a:t>
                </a:r>
                <a:br>
                  <a:rPr lang="pl-PL" sz="2400" dirty="0"/>
                </a:br>
                <a:endParaRPr lang="pl-PL" sz="2400" dirty="0"/>
              </a:p>
              <a:p>
                <a:r>
                  <a:rPr lang="pl-PL" sz="2400" b="1" dirty="0" err="1"/>
                  <a:t>Each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committee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member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is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assigned</a:t>
                </a:r>
                <a:r>
                  <a:rPr lang="pl-PL" sz="2400" b="1" dirty="0"/>
                  <a:t> to </a:t>
                </a:r>
                <a:r>
                  <a:rPr lang="pl-PL" sz="2400" b="1" dirty="0" err="1"/>
                  <a:t>roughly</a:t>
                </a:r>
                <a:r>
                  <a:rPr lang="pl-PL" sz="2400" b="1" dirty="0"/>
                  <a:t>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400" b="1" dirty="0"/>
                  <a:t> </a:t>
                </a:r>
                <a:r>
                  <a:rPr lang="pl-PL" sz="2400" b="1" dirty="0" err="1"/>
                  <a:t>voters</a:t>
                </a:r>
                <a:r>
                  <a:rPr lang="pl-PL" sz="2400" b="1" dirty="0"/>
                  <a:t>.</a:t>
                </a:r>
              </a:p>
            </p:txBody>
          </p:sp>
        </mc:Choice>
        <mc:Fallback xmlns=""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blipFill>
                <a:blip r:embed="rId8"/>
                <a:stretch>
                  <a:fillRect l="-1847" t="-2516" b="-628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p:sp>
        <p:nvSpPr>
          <p:cNvPr id="137" name="Prostokąt: zaokrąglone rogi 136"/>
          <p:cNvSpPr/>
          <p:nvPr/>
        </p:nvSpPr>
        <p:spPr>
          <a:xfrm>
            <a:off x="6202984" y="454460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8" name="Prostokąt: zaokrąglone rogi 137"/>
          <p:cNvSpPr/>
          <p:nvPr/>
        </p:nvSpPr>
        <p:spPr>
          <a:xfrm>
            <a:off x="6202984" y="519548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0" name="Prostokąt: zaokrąglone rogi 139"/>
          <p:cNvSpPr/>
          <p:nvPr/>
        </p:nvSpPr>
        <p:spPr>
          <a:xfrm>
            <a:off x="6181127" y="121309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1" name="Prostokąt: zaokrąglone rogi 140"/>
          <p:cNvSpPr/>
          <p:nvPr/>
        </p:nvSpPr>
        <p:spPr>
          <a:xfrm>
            <a:off x="6191118" y="1875082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2" name="Prostokąt: zaokrąglone rogi 141"/>
          <p:cNvSpPr/>
          <p:nvPr/>
        </p:nvSpPr>
        <p:spPr>
          <a:xfrm>
            <a:off x="6182823" y="255350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3" name="Prostokąt: zaokrąglone rogi 142"/>
          <p:cNvSpPr/>
          <p:nvPr/>
        </p:nvSpPr>
        <p:spPr>
          <a:xfrm>
            <a:off x="6182823" y="3214298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660400" y="4644256"/>
            <a:ext cx="3887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>
                <a:solidFill>
                  <a:schemeClr val="accent6">
                    <a:lumMod val="75000"/>
                  </a:schemeClr>
                </a:solidFill>
              </a:rPr>
              <a:t>This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pl-PL" sz="2400" dirty="0" err="1">
                <a:solidFill>
                  <a:schemeClr val="accent6">
                    <a:lumMod val="75000"/>
                  </a:schemeClr>
                </a:solidFill>
              </a:rPr>
              <a:t>would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</a:rPr>
              <a:t> be a </a:t>
            </a:r>
            <a:r>
              <a:rPr lang="pl-PL" sz="2400" dirty="0" err="1">
                <a:solidFill>
                  <a:schemeClr val="accent6">
                    <a:lumMod val="75000"/>
                  </a:schemeClr>
                </a:solidFill>
              </a:rPr>
              <a:t>better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pl-PL" sz="2400" dirty="0" err="1">
                <a:solidFill>
                  <a:schemeClr val="accent6">
                    <a:lumMod val="75000"/>
                  </a:schemeClr>
                </a:solidFill>
              </a:rPr>
              <a:t>assignment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</a:rPr>
              <a:t> with </a:t>
            </a:r>
            <a:r>
              <a:rPr lang="pl-PL" sz="2400" dirty="0" err="1">
                <a:solidFill>
                  <a:schemeClr val="accent6">
                    <a:lumMod val="75000"/>
                  </a:schemeClr>
                </a:solidFill>
              </a:rPr>
              <a:t>score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</a:rPr>
              <a:t> of 30.</a:t>
            </a:r>
          </a:p>
        </p:txBody>
      </p:sp>
      <p:sp>
        <p:nvSpPr>
          <p:cNvPr id="131" name="pole tekstowe 130"/>
          <p:cNvSpPr txBox="1"/>
          <p:nvPr/>
        </p:nvSpPr>
        <p:spPr>
          <a:xfrm>
            <a:off x="464221" y="5576768"/>
            <a:ext cx="4611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But </a:t>
            </a:r>
            <a:r>
              <a:rPr lang="pl-PL" sz="2400" b="1" dirty="0" err="1">
                <a:solidFill>
                  <a:srgbClr val="FF0000"/>
                </a:solidFill>
              </a:rPr>
              <a:t>this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 dirty="0" err="1">
                <a:solidFill>
                  <a:srgbClr val="FF0000"/>
                </a:solidFill>
              </a:rPr>
              <a:t>assignment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 dirty="0" err="1">
                <a:solidFill>
                  <a:srgbClr val="FF0000"/>
                </a:solidFill>
              </a:rPr>
              <a:t>is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 dirty="0" err="1">
                <a:solidFill>
                  <a:srgbClr val="FF0000"/>
                </a:solidFill>
              </a:rPr>
              <a:t>unbalanced</a:t>
            </a:r>
            <a:r>
              <a:rPr lang="pl-PL" sz="2400" b="1" dirty="0">
                <a:solidFill>
                  <a:srgbClr val="FF0000"/>
                </a:solidFill>
              </a:rPr>
              <a:t> and </a:t>
            </a:r>
            <a:r>
              <a:rPr lang="pl-PL" sz="2400" b="1" dirty="0" err="1">
                <a:solidFill>
                  <a:srgbClr val="FF0000"/>
                </a:solidFill>
              </a:rPr>
              <a:t>so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 dirty="0" err="1">
                <a:solidFill>
                  <a:srgbClr val="FF0000"/>
                </a:solidFill>
              </a:rPr>
              <a:t>it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 dirty="0" err="1">
                <a:solidFill>
                  <a:srgbClr val="FF0000"/>
                </a:solidFill>
              </a:rPr>
              <a:t>is</a:t>
            </a:r>
            <a:r>
              <a:rPr lang="pl-PL" sz="2400" b="1" dirty="0">
                <a:solidFill>
                  <a:srgbClr val="FF0000"/>
                </a:solidFill>
              </a:rPr>
              <a:t> not </a:t>
            </a:r>
            <a:r>
              <a:rPr lang="pl-PL" sz="2400" b="1" dirty="0" err="1">
                <a:solidFill>
                  <a:srgbClr val="FF0000"/>
                </a:solidFill>
              </a:rPr>
              <a:t>valid</a:t>
            </a:r>
            <a:r>
              <a:rPr lang="pl-PL" sz="24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32" name="Prostokąt: zaokrąglone rogi 138"/>
          <p:cNvSpPr/>
          <p:nvPr/>
        </p:nvSpPr>
        <p:spPr>
          <a:xfrm>
            <a:off x="7319819" y="5884861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5976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/>
    </p:bld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rmAutofit/>
          </a:bodyPr>
          <a:lstStyle/>
          <a:p>
            <a:pPr algn="ctr"/>
            <a:r>
              <a:rPr lang="pl-PL" sz="3200" dirty="0"/>
              <a:t>The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6213625" y="3895450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173364" y="1261154"/>
            <a:ext cx="4377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/>
              <a:t>Define</a:t>
            </a:r>
            <a:r>
              <a:rPr lang="pl-PL" sz="2400" dirty="0"/>
              <a:t> the </a:t>
            </a:r>
            <a:r>
              <a:rPr lang="pl-PL" sz="2400" dirty="0" err="1"/>
              <a:t>score</a:t>
            </a:r>
            <a:r>
              <a:rPr lang="pl-PL" sz="2400" dirty="0"/>
              <a:t> for a </a:t>
            </a:r>
            <a:r>
              <a:rPr lang="pl-PL" sz="2400" dirty="0" err="1"/>
              <a:t>committee</a:t>
            </a:r>
            <a:r>
              <a:rPr lang="pl-PL" sz="2400" dirty="0"/>
              <a:t>:</a:t>
            </a:r>
          </a:p>
        </p:txBody>
      </p:sp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091" y="115136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971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pole tekstowe 4"/>
              <p:cNvSpPr txBox="1"/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Find the </a:t>
                </a:r>
                <a:r>
                  <a:rPr lang="pl-PL" sz="2400" b="1" dirty="0" err="1"/>
                  <a:t>best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assignment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to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so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:</a:t>
                </a:r>
                <a:br>
                  <a:rPr lang="pl-PL" sz="2400" dirty="0"/>
                </a:br>
                <a:endParaRPr lang="pl-PL" sz="2400" dirty="0"/>
              </a:p>
              <a:p>
                <a:r>
                  <a:rPr lang="pl-PL" sz="2400" b="1" dirty="0" err="1"/>
                  <a:t>Each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committee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member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is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assigned</a:t>
                </a:r>
                <a:r>
                  <a:rPr lang="pl-PL" sz="2400" b="1" dirty="0"/>
                  <a:t> to </a:t>
                </a:r>
                <a:r>
                  <a:rPr lang="pl-PL" sz="2400" b="1" dirty="0" err="1"/>
                  <a:t>roughly</a:t>
                </a:r>
                <a:r>
                  <a:rPr lang="pl-PL" sz="2400" b="1" dirty="0"/>
                  <a:t>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400" b="1" dirty="0"/>
                  <a:t> </a:t>
                </a:r>
                <a:r>
                  <a:rPr lang="pl-PL" sz="2400" b="1" dirty="0" err="1"/>
                  <a:t>voters</a:t>
                </a:r>
                <a:r>
                  <a:rPr lang="pl-PL" sz="2400" b="1" dirty="0"/>
                  <a:t>.</a:t>
                </a:r>
              </a:p>
            </p:txBody>
          </p:sp>
        </mc:Choice>
        <mc:Fallback xmlns=""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blipFill>
                <a:blip r:embed="rId8"/>
                <a:stretch>
                  <a:fillRect l="-1847" t="-2516" b="-628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p:sp>
        <p:nvSpPr>
          <p:cNvPr id="137" name="Prostokąt: zaokrąglone rogi 136"/>
          <p:cNvSpPr/>
          <p:nvPr/>
        </p:nvSpPr>
        <p:spPr>
          <a:xfrm>
            <a:off x="6202984" y="454460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8" name="Prostokąt: zaokrąglone rogi 137"/>
          <p:cNvSpPr/>
          <p:nvPr/>
        </p:nvSpPr>
        <p:spPr>
          <a:xfrm>
            <a:off x="6202984" y="519548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9" name="Prostokąt: zaokrąglone rogi 138"/>
          <p:cNvSpPr/>
          <p:nvPr/>
        </p:nvSpPr>
        <p:spPr>
          <a:xfrm>
            <a:off x="7816542" y="5876551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0" name="Prostokąt: zaokrąglone rogi 139"/>
          <p:cNvSpPr/>
          <p:nvPr/>
        </p:nvSpPr>
        <p:spPr>
          <a:xfrm>
            <a:off x="6751561" y="120249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1" name="Prostokąt: zaokrąglone rogi 140"/>
          <p:cNvSpPr/>
          <p:nvPr/>
        </p:nvSpPr>
        <p:spPr>
          <a:xfrm>
            <a:off x="6191118" y="1875082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2" name="Prostokąt: zaokrąglone rogi 141"/>
          <p:cNvSpPr/>
          <p:nvPr/>
        </p:nvSpPr>
        <p:spPr>
          <a:xfrm>
            <a:off x="6182823" y="255350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3" name="Prostokąt: zaokrąglone rogi 142"/>
          <p:cNvSpPr/>
          <p:nvPr/>
        </p:nvSpPr>
        <p:spPr>
          <a:xfrm>
            <a:off x="6182823" y="3214298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455017" y="4871367"/>
            <a:ext cx="48629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committee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with the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best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optimal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valid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assignment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is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winning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257898"/>
      </p:ext>
    </p:extLst>
  </p:cSld>
  <p:clrMapOvr>
    <a:masterClrMapping/>
  </p:clrMapOvr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The </a:t>
            </a:r>
            <a:r>
              <a:rPr lang="pl-PL" sz="3200" dirty="0" err="1"/>
              <a:t>Greedy</a:t>
            </a:r>
            <a:r>
              <a:rPr lang="pl-PL" sz="3200" dirty="0"/>
              <a:t>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42241" y="1092627"/>
                <a:ext cx="5477250" cy="2369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Repeat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times</a:t>
                </a:r>
                <a:r>
                  <a:rPr lang="pl-PL" sz="2400" dirty="0"/>
                  <a:t>: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400" dirty="0" err="1"/>
                  <a:t>Find</a:t>
                </a:r>
                <a:r>
                  <a:rPr lang="pl-PL" sz="2400" dirty="0"/>
                  <a:t> a </a:t>
                </a:r>
                <a:r>
                  <a:rPr lang="pl-PL" sz="2400" dirty="0" err="1"/>
                  <a:t>group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and a </a:t>
                </a:r>
                <a:r>
                  <a:rPr lang="pl-PL" sz="2400" dirty="0" err="1"/>
                  <a:t>candidate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 the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is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maximal</a:t>
                </a:r>
                <a:r>
                  <a:rPr lang="pl-PL" sz="2400" dirty="0"/>
                  <a:t>.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400" dirty="0" err="1"/>
                  <a:t>Remove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and the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from the </a:t>
                </a:r>
                <a:r>
                  <a:rPr lang="pl-PL" sz="2400" dirty="0" err="1"/>
                  <a:t>election</a:t>
                </a:r>
                <a:r>
                  <a:rPr lang="pl-PL" sz="2800" dirty="0"/>
                  <a:t>.</a:t>
                </a:r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241" y="1092627"/>
                <a:ext cx="5477250" cy="2369880"/>
              </a:xfrm>
              <a:prstGeom prst="rect">
                <a:avLst/>
              </a:prstGeom>
              <a:blipFill>
                <a:blip r:embed="rId8"/>
                <a:stretch>
                  <a:fillRect l="-1780" t="-2057" b="-642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p:sp>
        <p:nvSpPr>
          <p:cNvPr id="131" name="Prostokąt: zaokrąglone rogi 130"/>
          <p:cNvSpPr/>
          <p:nvPr/>
        </p:nvSpPr>
        <p:spPr>
          <a:xfrm>
            <a:off x="6203298" y="119099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2" name="Prostokąt: zaokrąglone rogi 131"/>
          <p:cNvSpPr/>
          <p:nvPr/>
        </p:nvSpPr>
        <p:spPr>
          <a:xfrm>
            <a:off x="6203298" y="3206214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4" name="Prostokąt: zaokrąglone rogi 133"/>
          <p:cNvSpPr/>
          <p:nvPr/>
        </p:nvSpPr>
        <p:spPr>
          <a:xfrm>
            <a:off x="6203298" y="388388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5" name="Prostokąt: zaokrąglone rogi 134"/>
          <p:cNvSpPr/>
          <p:nvPr/>
        </p:nvSpPr>
        <p:spPr>
          <a:xfrm>
            <a:off x="6203298" y="454460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le tekstowe 7"/>
              <p:cNvSpPr txBox="1"/>
              <p:nvPr/>
            </p:nvSpPr>
            <p:spPr>
              <a:xfrm>
                <a:off x="1714617" y="3667856"/>
                <a:ext cx="22047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3200" dirty="0"/>
                  <a:t> = 2: </a:t>
                </a:r>
              </a:p>
            </p:txBody>
          </p:sp>
        </mc:Choice>
        <mc:Fallback xmlns="">
          <p:sp>
            <p:nvSpPr>
              <p:cNvPr id="8" name="pole tekstow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617" y="3667856"/>
                <a:ext cx="2204720" cy="584775"/>
              </a:xfrm>
              <a:prstGeom prst="rect">
                <a:avLst/>
              </a:prstGeom>
              <a:blipFill>
                <a:blip r:embed="rId9"/>
                <a:stretch>
                  <a:fillRect l="-6906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9398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4" grpId="0" animBg="1"/>
      <p:bldP spid="135" grpId="0" animBg="1"/>
      <p:bldP spid="8" grpId="0"/>
    </p:bldLst>
  </p:timing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The </a:t>
            </a:r>
            <a:r>
              <a:rPr lang="pl-PL" sz="3200" dirty="0" err="1"/>
              <a:t>Greedy</a:t>
            </a:r>
            <a:r>
              <a:rPr lang="pl-PL" sz="3200" dirty="0"/>
              <a:t>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715" y="460182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42241" y="1092627"/>
                <a:ext cx="5477250" cy="2369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Repeat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times</a:t>
                </a:r>
                <a:r>
                  <a:rPr lang="pl-PL" sz="2400" dirty="0"/>
                  <a:t>: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400" dirty="0" err="1"/>
                  <a:t>Find</a:t>
                </a:r>
                <a:r>
                  <a:rPr lang="pl-PL" sz="2400" dirty="0"/>
                  <a:t> a </a:t>
                </a:r>
                <a:r>
                  <a:rPr lang="pl-PL" sz="2400" dirty="0" err="1"/>
                  <a:t>group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and a </a:t>
                </a:r>
                <a:r>
                  <a:rPr lang="pl-PL" sz="2400" dirty="0" err="1"/>
                  <a:t>candidate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 the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is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maximal</a:t>
                </a:r>
                <a:r>
                  <a:rPr lang="pl-PL" sz="2400" dirty="0"/>
                  <a:t>.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400" dirty="0" err="1"/>
                  <a:t>Remove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and the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from the </a:t>
                </a:r>
                <a:r>
                  <a:rPr lang="pl-PL" sz="2400" dirty="0" err="1"/>
                  <a:t>election</a:t>
                </a:r>
                <a:r>
                  <a:rPr lang="pl-PL" sz="2800" dirty="0"/>
                  <a:t>.</a:t>
                </a:r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241" y="1092627"/>
                <a:ext cx="5477250" cy="2369880"/>
              </a:xfrm>
              <a:prstGeom prst="rect">
                <a:avLst/>
              </a:prstGeom>
              <a:blipFill>
                <a:blip r:embed="rId8"/>
                <a:stretch>
                  <a:fillRect l="-1780" t="-2057" b="-642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le tekstowe 7"/>
              <p:cNvSpPr txBox="1"/>
              <p:nvPr/>
            </p:nvSpPr>
            <p:spPr>
              <a:xfrm>
                <a:off x="1714617" y="3667856"/>
                <a:ext cx="22047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3200" dirty="0"/>
                  <a:t> = 2: </a:t>
                </a:r>
              </a:p>
            </p:txBody>
          </p:sp>
        </mc:Choice>
        <mc:Fallback xmlns="">
          <p:sp>
            <p:nvSpPr>
              <p:cNvPr id="8" name="pole tekstow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617" y="3667856"/>
                <a:ext cx="2204720" cy="584775"/>
              </a:xfrm>
              <a:prstGeom prst="rect">
                <a:avLst/>
              </a:prstGeom>
              <a:blipFill>
                <a:blip r:embed="rId9"/>
                <a:stretch>
                  <a:fillRect l="-6906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3" name="Prostokąt: zaokrąglone rogi 132"/>
          <p:cNvSpPr/>
          <p:nvPr/>
        </p:nvSpPr>
        <p:spPr>
          <a:xfrm>
            <a:off x="7322044" y="1862056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6" name="Prostokąt: zaokrąglone rogi 135"/>
          <p:cNvSpPr/>
          <p:nvPr/>
        </p:nvSpPr>
        <p:spPr>
          <a:xfrm>
            <a:off x="7849353" y="255255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7" name="Prostokąt: zaokrąglone rogi 136"/>
          <p:cNvSpPr/>
          <p:nvPr/>
        </p:nvSpPr>
        <p:spPr>
          <a:xfrm>
            <a:off x="7342730" y="5195928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8" name="Prostokąt: zaokrąglone rogi 137"/>
          <p:cNvSpPr/>
          <p:nvPr/>
        </p:nvSpPr>
        <p:spPr>
          <a:xfrm>
            <a:off x="6224762" y="587398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3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626" y="463451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TextBox 1"/>
          <p:cNvSpPr txBox="1"/>
          <p:nvPr/>
        </p:nvSpPr>
        <p:spPr>
          <a:xfrm>
            <a:off x="1395232" y="2632283"/>
            <a:ext cx="6438301" cy="1631216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000" dirty="0" err="1"/>
              <a:t>Greedy</a:t>
            </a:r>
            <a:r>
              <a:rPr lang="pl-PL" sz="2000" dirty="0"/>
              <a:t> Monroe </a:t>
            </a:r>
            <a:r>
              <a:rPr lang="pl-PL" sz="2000" dirty="0" err="1"/>
              <a:t>satisfies</a:t>
            </a:r>
            <a:r>
              <a:rPr lang="pl-PL" sz="2000" dirty="0"/>
              <a:t> the Solid </a:t>
            </a:r>
            <a:r>
              <a:rPr lang="pl-PL" sz="2000" dirty="0" err="1"/>
              <a:t>Coalitions</a:t>
            </a:r>
            <a:r>
              <a:rPr lang="pl-PL" sz="2000" dirty="0"/>
              <a:t> </a:t>
            </a:r>
            <a:r>
              <a:rPr lang="pl-PL" sz="2000" dirty="0" err="1"/>
              <a:t>property</a:t>
            </a:r>
            <a:r>
              <a:rPr lang="pl-PL" sz="2000" dirty="0"/>
              <a:t> but the </a:t>
            </a:r>
            <a:r>
              <a:rPr lang="pl-PL" sz="2000" dirty="0" err="1"/>
              <a:t>original</a:t>
            </a:r>
            <a:r>
              <a:rPr lang="pl-PL" sz="2000" dirty="0"/>
              <a:t> </a:t>
            </a:r>
            <a:r>
              <a:rPr lang="pl-PL" sz="2000" dirty="0" err="1"/>
              <a:t>Monroe’s</a:t>
            </a:r>
            <a:r>
              <a:rPr lang="pl-PL" sz="2000" dirty="0"/>
              <a:t> </a:t>
            </a:r>
            <a:r>
              <a:rPr lang="pl-PL" sz="2000" dirty="0" err="1"/>
              <a:t>rule</a:t>
            </a:r>
            <a:r>
              <a:rPr lang="pl-PL" sz="2000" dirty="0"/>
              <a:t> </a:t>
            </a:r>
            <a:r>
              <a:rPr lang="pl-PL" sz="2000" dirty="0" err="1"/>
              <a:t>does</a:t>
            </a:r>
            <a:r>
              <a:rPr lang="pl-PL" sz="2000" dirty="0"/>
              <a:t> not.</a:t>
            </a:r>
          </a:p>
          <a:p>
            <a:endParaRPr lang="pl-PL" sz="2000" dirty="0"/>
          </a:p>
          <a:p>
            <a:r>
              <a:rPr lang="pl-PL" sz="2000" dirty="0" err="1"/>
              <a:t>Interesting</a:t>
            </a:r>
            <a:r>
              <a:rPr lang="pl-PL" sz="2000" dirty="0"/>
              <a:t> </a:t>
            </a:r>
            <a:r>
              <a:rPr lang="pl-PL" sz="2000" dirty="0" err="1"/>
              <a:t>example</a:t>
            </a:r>
            <a:r>
              <a:rPr lang="pl-PL" sz="2000" dirty="0"/>
              <a:t> of a </a:t>
            </a:r>
            <a:r>
              <a:rPr lang="pl-PL" sz="2000" dirty="0" err="1"/>
              <a:t>criterion</a:t>
            </a:r>
            <a:r>
              <a:rPr lang="pl-PL" sz="2000" dirty="0"/>
              <a:t> </a:t>
            </a:r>
            <a:r>
              <a:rPr lang="pl-PL" sz="2000" dirty="0" err="1"/>
              <a:t>where</a:t>
            </a:r>
            <a:r>
              <a:rPr lang="pl-PL" sz="2000" dirty="0"/>
              <a:t> the ``</a:t>
            </a:r>
            <a:r>
              <a:rPr lang="pl-PL" sz="2000" dirty="0" err="1"/>
              <a:t>approximate</a:t>
            </a:r>
            <a:r>
              <a:rPr lang="pl-PL" sz="2000" dirty="0"/>
              <a:t>’’ </a:t>
            </a:r>
            <a:r>
              <a:rPr lang="pl-PL" sz="2000" dirty="0" err="1"/>
              <a:t>variant</a:t>
            </a:r>
            <a:r>
              <a:rPr lang="pl-PL" sz="2000" dirty="0"/>
              <a:t> of a </a:t>
            </a:r>
            <a:r>
              <a:rPr lang="pl-PL" sz="2000" dirty="0" err="1"/>
              <a:t>rule</a:t>
            </a:r>
            <a:r>
              <a:rPr lang="pl-PL" sz="2000" dirty="0"/>
              <a:t> </a:t>
            </a:r>
            <a:r>
              <a:rPr lang="pl-PL" sz="2000" dirty="0" err="1"/>
              <a:t>is</a:t>
            </a:r>
            <a:r>
              <a:rPr lang="pl-PL" sz="2000" dirty="0"/>
              <a:t> </a:t>
            </a:r>
            <a:r>
              <a:rPr lang="pl-PL" sz="2000" dirty="0" err="1"/>
              <a:t>better</a:t>
            </a:r>
            <a:r>
              <a:rPr lang="pl-PL" sz="2000" dirty="0"/>
              <a:t> </a:t>
            </a:r>
            <a:r>
              <a:rPr lang="pl-PL" sz="2000" dirty="0" err="1"/>
              <a:t>than</a:t>
            </a:r>
            <a:r>
              <a:rPr lang="pl-PL" sz="2000" dirty="0"/>
              <a:t> the </a:t>
            </a:r>
            <a:r>
              <a:rPr lang="pl-PL" sz="2000" dirty="0" err="1"/>
              <a:t>original</a:t>
            </a:r>
            <a:r>
              <a:rPr lang="pl-PL" sz="2000" dirty="0"/>
              <a:t> </a:t>
            </a:r>
            <a:r>
              <a:rPr lang="pl-PL" sz="2000" dirty="0" err="1"/>
              <a:t>variant</a:t>
            </a:r>
            <a:r>
              <a:rPr lang="pl-PL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853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 animBg="1"/>
      <p:bldP spid="136" grpId="0" animBg="1"/>
      <p:bldP spid="137" grpId="0" animBg="1"/>
      <p:bldP spid="138" grpId="0" animBg="1"/>
      <p:bldP spid="59" grpId="0" animBg="1"/>
    </p:bldLst>
  </p:timing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How </a:t>
            </a:r>
            <a:r>
              <a:rPr lang="pl-PL" dirty="0" err="1"/>
              <a:t>Good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the </a:t>
            </a:r>
            <a:r>
              <a:rPr lang="pl-PL" dirty="0" err="1"/>
              <a:t>Greedy</a:t>
            </a:r>
            <a:r>
              <a:rPr lang="pl-PL" dirty="0"/>
              <a:t> Monroe </a:t>
            </a:r>
            <a:r>
              <a:rPr lang="pl-PL" dirty="0" err="1"/>
              <a:t>Rule</a:t>
            </a:r>
            <a:r>
              <a:rPr lang="pl-PL" dirty="0"/>
              <a:t>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06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000" dirty="0" err="1"/>
              <a:t>Consider</a:t>
            </a:r>
            <a:r>
              <a:rPr lang="pl-PL" sz="2000" dirty="0"/>
              <a:t> the </a:t>
            </a:r>
            <a:r>
              <a:rPr lang="pl-PL" sz="2000" dirty="0" err="1"/>
              <a:t>situation</a:t>
            </a:r>
            <a:r>
              <a:rPr lang="pl-PL" sz="2000" dirty="0"/>
              <a:t> </a:t>
            </a:r>
            <a:r>
              <a:rPr lang="pl-PL" sz="2000" dirty="0" err="1"/>
              <a:t>right</a:t>
            </a:r>
            <a:r>
              <a:rPr lang="pl-PL" sz="2000" dirty="0"/>
              <a:t> </a:t>
            </a:r>
            <a:r>
              <a:rPr lang="pl-PL" sz="2000" dirty="0" err="1"/>
              <a:t>after</a:t>
            </a:r>
            <a:r>
              <a:rPr lang="pl-PL" sz="2000" dirty="0"/>
              <a:t> the i-th </a:t>
            </a:r>
            <a:r>
              <a:rPr lang="pl-PL" sz="2000" dirty="0" err="1"/>
              <a:t>iteration</a:t>
            </a:r>
            <a:endParaRPr lang="pl-PL" sz="2000" dirty="0"/>
          </a:p>
        </p:txBody>
      </p:sp>
      <p:sp>
        <p:nvSpPr>
          <p:cNvPr id="4" name="Prostokąt 3"/>
          <p:cNvSpPr/>
          <p:nvPr/>
        </p:nvSpPr>
        <p:spPr>
          <a:xfrm>
            <a:off x="955343" y="3125337"/>
            <a:ext cx="3111690" cy="31799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551111" y="3125337"/>
            <a:ext cx="43152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j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r>
              <a:rPr lang="pl-PL" dirty="0"/>
              <a:t>:</a:t>
            </a:r>
          </a:p>
        </p:txBody>
      </p:sp>
      <p:cxnSp>
        <p:nvCxnSpPr>
          <p:cNvPr id="7" name="Łącznik prostoliniowy 6"/>
          <p:cNvCxnSpPr/>
          <p:nvPr/>
        </p:nvCxnSpPr>
        <p:spPr>
          <a:xfrm flipV="1">
            <a:off x="955343" y="4394579"/>
            <a:ext cx="3111690" cy="13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wias klamrowy zamykający 7"/>
          <p:cNvSpPr/>
          <p:nvPr/>
        </p:nvSpPr>
        <p:spPr>
          <a:xfrm>
            <a:off x="4067033" y="3125337"/>
            <a:ext cx="232012" cy="126924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4304581" y="3436792"/>
            <a:ext cx="153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i="1" dirty="0"/>
              <a:t>in/k</a:t>
            </a:r>
            <a:r>
              <a:rPr lang="pl-PL" sz="1600" dirty="0"/>
              <a:t> </a:t>
            </a:r>
            <a:r>
              <a:rPr lang="pl-PL" sz="1600" dirty="0" err="1"/>
              <a:t>voters</a:t>
            </a:r>
            <a:r>
              <a:rPr lang="pl-PL" sz="1600" dirty="0"/>
              <a:t> with </a:t>
            </a:r>
            <a:br>
              <a:rPr lang="pl-PL" sz="1600" dirty="0"/>
            </a:br>
            <a:r>
              <a:rPr lang="pl-PL" sz="1600" dirty="0" err="1"/>
              <a:t>assignment</a:t>
            </a:r>
            <a:endParaRPr lang="pl-PL" sz="1600" dirty="0"/>
          </a:p>
        </p:txBody>
      </p:sp>
      <p:sp>
        <p:nvSpPr>
          <p:cNvPr id="11" name="Prostokąt 10"/>
          <p:cNvSpPr/>
          <p:nvPr/>
        </p:nvSpPr>
        <p:spPr>
          <a:xfrm>
            <a:off x="955343" y="3125338"/>
            <a:ext cx="3111690" cy="1282890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2" name="Nawias klamrowy zamykający 11"/>
          <p:cNvSpPr/>
          <p:nvPr/>
        </p:nvSpPr>
        <p:spPr>
          <a:xfrm rot="16200000">
            <a:off x="1194179" y="2627194"/>
            <a:ext cx="259308" cy="73697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766875" y="1942698"/>
            <a:ext cx="11753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i</a:t>
            </a:r>
            <a:r>
              <a:rPr lang="pl-PL" sz="1600" dirty="0"/>
              <a:t> </a:t>
            </a:r>
            <a:r>
              <a:rPr lang="pl-PL" sz="1600" dirty="0" err="1"/>
              <a:t>possibly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unavailable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positions</a:t>
            </a:r>
            <a:endParaRPr lang="pl-PL" sz="1600" dirty="0"/>
          </a:p>
        </p:txBody>
      </p:sp>
      <p:cxnSp>
        <p:nvCxnSpPr>
          <p:cNvPr id="14" name="Łącznik prostoliniowy 13"/>
          <p:cNvCxnSpPr/>
          <p:nvPr/>
        </p:nvCxnSpPr>
        <p:spPr>
          <a:xfrm>
            <a:off x="1692323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rostokąt 16"/>
          <p:cNvSpPr/>
          <p:nvPr/>
        </p:nvSpPr>
        <p:spPr>
          <a:xfrm>
            <a:off x="982639" y="4408227"/>
            <a:ext cx="709684" cy="1897037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8" name="Nawias klamrowy zamykający 17"/>
          <p:cNvSpPr/>
          <p:nvPr/>
        </p:nvSpPr>
        <p:spPr>
          <a:xfrm rot="16200000">
            <a:off x="2260519" y="2297832"/>
            <a:ext cx="255683" cy="1392073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1942197" y="2188920"/>
            <a:ext cx="987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(m-i)/(k-i)</a:t>
            </a:r>
            <a:br>
              <a:rPr lang="pl-PL" sz="1600" i="1" dirty="0"/>
            </a:br>
            <a:r>
              <a:rPr lang="pl-PL" sz="1600" i="1" dirty="0" err="1"/>
              <a:t>positions</a:t>
            </a:r>
            <a:endParaRPr lang="pl-PL" sz="1600" dirty="0"/>
          </a:p>
        </p:txBody>
      </p:sp>
      <p:cxnSp>
        <p:nvCxnSpPr>
          <p:cNvPr id="20" name="Łącznik prostoliniowy 19"/>
          <p:cNvCxnSpPr/>
          <p:nvPr/>
        </p:nvCxnSpPr>
        <p:spPr>
          <a:xfrm>
            <a:off x="3086672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rostokąt 20"/>
          <p:cNvSpPr/>
          <p:nvPr/>
        </p:nvSpPr>
        <p:spPr>
          <a:xfrm>
            <a:off x="1726397" y="4408227"/>
            <a:ext cx="1357999" cy="1897038"/>
          </a:xfrm>
          <a:prstGeom prst="rect">
            <a:avLst/>
          </a:prstGeom>
          <a:solidFill>
            <a:srgbClr val="008000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22" name="Symbol zastępczy zawartości 2"/>
          <p:cNvSpPr txBox="1">
            <a:spLocks/>
          </p:cNvSpPr>
          <p:nvPr/>
        </p:nvSpPr>
        <p:spPr>
          <a:xfrm>
            <a:off x="5842566" y="1942698"/>
            <a:ext cx="2966114" cy="12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l-PL" sz="2000" dirty="0"/>
              <a:t>By </a:t>
            </a:r>
            <a:r>
              <a:rPr lang="pl-PL" sz="2000" dirty="0" err="1"/>
              <a:t>pigeonhole</a:t>
            </a:r>
            <a:r>
              <a:rPr lang="pl-PL" sz="2000" dirty="0"/>
              <a:t> </a:t>
            </a:r>
            <a:r>
              <a:rPr lang="pl-PL" sz="2000" dirty="0" err="1"/>
              <a:t>principle</a:t>
            </a:r>
            <a:r>
              <a:rPr lang="pl-PL" sz="2000" dirty="0"/>
              <a:t>, </a:t>
            </a:r>
            <a:r>
              <a:rPr lang="pl-PL" sz="2000" dirty="0" err="1"/>
              <a:t>there</a:t>
            </a:r>
            <a:r>
              <a:rPr lang="pl-PL" sz="2000" dirty="0"/>
              <a:t> </a:t>
            </a:r>
            <a:r>
              <a:rPr lang="pl-PL" sz="2000" dirty="0" err="1"/>
              <a:t>is</a:t>
            </a:r>
            <a:r>
              <a:rPr lang="pl-PL" sz="2000" dirty="0"/>
              <a:t> </a:t>
            </a:r>
            <a:r>
              <a:rPr lang="pl-PL" sz="2000" dirty="0" err="1"/>
              <a:t>an</a:t>
            </a:r>
            <a:r>
              <a:rPr lang="pl-PL" sz="2000" dirty="0"/>
              <a:t> </a:t>
            </a:r>
            <a:r>
              <a:rPr lang="pl-PL" sz="2000" dirty="0" err="1"/>
              <a:t>unassigned</a:t>
            </a:r>
            <a:r>
              <a:rPr lang="pl-PL" sz="2000" dirty="0"/>
              <a:t> </a:t>
            </a:r>
            <a:r>
              <a:rPr lang="pl-PL" sz="2000" dirty="0" err="1"/>
              <a:t>candidate</a:t>
            </a:r>
            <a:r>
              <a:rPr lang="pl-PL" sz="2000" dirty="0"/>
              <a:t> </a:t>
            </a:r>
            <a:r>
              <a:rPr lang="pl-PL" sz="2000" dirty="0" err="1"/>
              <a:t>that</a:t>
            </a:r>
            <a:r>
              <a:rPr lang="pl-PL" sz="2000" dirty="0"/>
              <a:t> n/k </a:t>
            </a:r>
            <a:r>
              <a:rPr lang="pl-PL" sz="2000" dirty="0" err="1"/>
              <a:t>voters</a:t>
            </a:r>
            <a:r>
              <a:rPr lang="pl-PL" sz="2000" dirty="0"/>
              <a:t> </a:t>
            </a:r>
            <a:r>
              <a:rPr lang="pl-PL" sz="2000" dirty="0" err="1"/>
              <a:t>rank</a:t>
            </a:r>
            <a:r>
              <a:rPr lang="pl-PL" sz="2000" dirty="0"/>
              <a:t> </a:t>
            </a:r>
            <a:r>
              <a:rPr lang="pl-PL" sz="2000" dirty="0" err="1"/>
              <a:t>within</a:t>
            </a:r>
            <a:r>
              <a:rPr lang="pl-PL" sz="2000" dirty="0"/>
              <a:t> the </a:t>
            </a:r>
            <a:r>
              <a:rPr lang="pl-PL" sz="2000" dirty="0" err="1"/>
              <a:t>green</a:t>
            </a:r>
            <a:r>
              <a:rPr lang="pl-PL" sz="2000" dirty="0"/>
              <a:t> </a:t>
            </a:r>
            <a:r>
              <a:rPr lang="pl-PL" sz="2000" dirty="0" err="1"/>
              <a:t>area</a:t>
            </a:r>
            <a:r>
              <a:rPr lang="pl-PL" sz="2000" dirty="0"/>
              <a:t/>
            </a:r>
            <a:br>
              <a:rPr lang="pl-PL" sz="2000" dirty="0"/>
            </a:br>
            <a:endParaRPr lang="pl-PL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52" y="4021567"/>
            <a:ext cx="3519020" cy="875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019" y="5017572"/>
            <a:ext cx="4203885" cy="80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164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 animBg="1"/>
      <p:bldP spid="10" grpId="0"/>
      <p:bldP spid="11" grpId="0" animBg="1"/>
      <p:bldP spid="12" grpId="0" animBg="1"/>
      <p:bldP spid="13" grpId="0"/>
      <p:bldP spid="17" grpId="0" animBg="1"/>
      <p:bldP spid="18" grpId="0" animBg="1"/>
      <p:bldP spid="19" grpId="0"/>
      <p:bldP spid="21" grpId="0" animBg="1"/>
      <p:bldP spid="22" grpId="0"/>
    </p:bldLst>
  </p:timing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How </a:t>
            </a:r>
            <a:r>
              <a:rPr lang="pl-PL" dirty="0" err="1"/>
              <a:t>Good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the </a:t>
            </a:r>
            <a:r>
              <a:rPr lang="pl-PL" dirty="0" err="1"/>
              <a:t>Greedy</a:t>
            </a:r>
            <a:r>
              <a:rPr lang="pl-PL" dirty="0"/>
              <a:t> Monroe </a:t>
            </a:r>
            <a:r>
              <a:rPr lang="pl-PL" dirty="0" err="1"/>
              <a:t>Rule</a:t>
            </a:r>
            <a:r>
              <a:rPr lang="pl-PL" dirty="0"/>
              <a:t>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06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000" dirty="0" err="1"/>
              <a:t>Consider</a:t>
            </a:r>
            <a:r>
              <a:rPr lang="pl-PL" sz="2000" dirty="0"/>
              <a:t> the </a:t>
            </a:r>
            <a:r>
              <a:rPr lang="pl-PL" sz="2000" dirty="0" err="1"/>
              <a:t>situation</a:t>
            </a:r>
            <a:r>
              <a:rPr lang="pl-PL" sz="2000" dirty="0"/>
              <a:t> </a:t>
            </a:r>
            <a:r>
              <a:rPr lang="pl-PL" sz="2000" dirty="0" err="1"/>
              <a:t>right</a:t>
            </a:r>
            <a:r>
              <a:rPr lang="pl-PL" sz="2000" dirty="0"/>
              <a:t> </a:t>
            </a:r>
            <a:r>
              <a:rPr lang="pl-PL" sz="2000" dirty="0" err="1"/>
              <a:t>after</a:t>
            </a:r>
            <a:r>
              <a:rPr lang="pl-PL" sz="2000" dirty="0"/>
              <a:t> the i-th </a:t>
            </a:r>
            <a:r>
              <a:rPr lang="pl-PL" sz="2000" dirty="0" err="1"/>
              <a:t>iteration</a:t>
            </a:r>
            <a:endParaRPr lang="pl-PL" sz="2000" dirty="0"/>
          </a:p>
        </p:txBody>
      </p:sp>
      <p:sp>
        <p:nvSpPr>
          <p:cNvPr id="4" name="Prostokąt 3"/>
          <p:cNvSpPr/>
          <p:nvPr/>
        </p:nvSpPr>
        <p:spPr>
          <a:xfrm>
            <a:off x="955343" y="3125337"/>
            <a:ext cx="3111690" cy="31799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551111" y="3125337"/>
            <a:ext cx="43152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j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r>
              <a:rPr lang="pl-PL" dirty="0"/>
              <a:t>:</a:t>
            </a:r>
          </a:p>
        </p:txBody>
      </p:sp>
      <p:cxnSp>
        <p:nvCxnSpPr>
          <p:cNvPr id="7" name="Łącznik prostoliniowy 6"/>
          <p:cNvCxnSpPr/>
          <p:nvPr/>
        </p:nvCxnSpPr>
        <p:spPr>
          <a:xfrm flipV="1">
            <a:off x="955343" y="4394579"/>
            <a:ext cx="3111690" cy="13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wias klamrowy zamykający 7"/>
          <p:cNvSpPr/>
          <p:nvPr/>
        </p:nvSpPr>
        <p:spPr>
          <a:xfrm>
            <a:off x="4067033" y="3125337"/>
            <a:ext cx="232012" cy="126924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4304581" y="3436792"/>
            <a:ext cx="153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i="1" dirty="0"/>
              <a:t>in/k</a:t>
            </a:r>
            <a:r>
              <a:rPr lang="pl-PL" sz="1600" dirty="0"/>
              <a:t> </a:t>
            </a:r>
            <a:r>
              <a:rPr lang="pl-PL" sz="1600" dirty="0" err="1"/>
              <a:t>voters</a:t>
            </a:r>
            <a:r>
              <a:rPr lang="pl-PL" sz="1600" dirty="0"/>
              <a:t> with </a:t>
            </a:r>
            <a:br>
              <a:rPr lang="pl-PL" sz="1600" dirty="0"/>
            </a:br>
            <a:r>
              <a:rPr lang="pl-PL" sz="1600" dirty="0" err="1"/>
              <a:t>assignment</a:t>
            </a:r>
            <a:endParaRPr lang="pl-PL" sz="1600" dirty="0"/>
          </a:p>
        </p:txBody>
      </p:sp>
      <p:sp>
        <p:nvSpPr>
          <p:cNvPr id="11" name="Prostokąt 10"/>
          <p:cNvSpPr/>
          <p:nvPr/>
        </p:nvSpPr>
        <p:spPr>
          <a:xfrm>
            <a:off x="955343" y="3125338"/>
            <a:ext cx="3111690" cy="1282890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2" name="Nawias klamrowy zamykający 11"/>
          <p:cNvSpPr/>
          <p:nvPr/>
        </p:nvSpPr>
        <p:spPr>
          <a:xfrm rot="16200000">
            <a:off x="1194179" y="2627194"/>
            <a:ext cx="259308" cy="73697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766875" y="1942698"/>
            <a:ext cx="11753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i</a:t>
            </a:r>
            <a:r>
              <a:rPr lang="pl-PL" sz="1600" dirty="0"/>
              <a:t> </a:t>
            </a:r>
            <a:r>
              <a:rPr lang="pl-PL" sz="1600" dirty="0" err="1"/>
              <a:t>possibly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unavailable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positions</a:t>
            </a:r>
            <a:endParaRPr lang="pl-PL" sz="1600" dirty="0"/>
          </a:p>
        </p:txBody>
      </p:sp>
      <p:cxnSp>
        <p:nvCxnSpPr>
          <p:cNvPr id="14" name="Łącznik prostoliniowy 13"/>
          <p:cNvCxnSpPr/>
          <p:nvPr/>
        </p:nvCxnSpPr>
        <p:spPr>
          <a:xfrm>
            <a:off x="1692323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rostokąt 16"/>
          <p:cNvSpPr/>
          <p:nvPr/>
        </p:nvSpPr>
        <p:spPr>
          <a:xfrm>
            <a:off x="982639" y="4408227"/>
            <a:ext cx="709684" cy="1897037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8" name="Nawias klamrowy zamykający 17"/>
          <p:cNvSpPr/>
          <p:nvPr/>
        </p:nvSpPr>
        <p:spPr>
          <a:xfrm rot="16200000">
            <a:off x="2260519" y="2297832"/>
            <a:ext cx="255683" cy="1392073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1942197" y="2188920"/>
            <a:ext cx="987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(m-i)/(k-i)</a:t>
            </a:r>
            <a:br>
              <a:rPr lang="pl-PL" sz="1600" i="1" dirty="0"/>
            </a:br>
            <a:r>
              <a:rPr lang="pl-PL" sz="1600" i="1" dirty="0" err="1"/>
              <a:t>positions</a:t>
            </a:r>
            <a:endParaRPr lang="pl-PL" sz="1600" dirty="0"/>
          </a:p>
        </p:txBody>
      </p:sp>
      <p:cxnSp>
        <p:nvCxnSpPr>
          <p:cNvPr id="20" name="Łącznik prostoliniowy 19"/>
          <p:cNvCxnSpPr/>
          <p:nvPr/>
        </p:nvCxnSpPr>
        <p:spPr>
          <a:xfrm>
            <a:off x="3086672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rostokąt 20"/>
          <p:cNvSpPr/>
          <p:nvPr/>
        </p:nvSpPr>
        <p:spPr>
          <a:xfrm>
            <a:off x="1726397" y="4408227"/>
            <a:ext cx="1357999" cy="1897038"/>
          </a:xfrm>
          <a:prstGeom prst="rect">
            <a:avLst/>
          </a:prstGeom>
          <a:solidFill>
            <a:srgbClr val="008000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22" name="Symbol zastępczy zawartości 2"/>
          <p:cNvSpPr txBox="1">
            <a:spLocks/>
          </p:cNvSpPr>
          <p:nvPr/>
        </p:nvSpPr>
        <p:spPr>
          <a:xfrm>
            <a:off x="5842566" y="1942698"/>
            <a:ext cx="2966114" cy="12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l-PL" sz="2000" dirty="0"/>
              <a:t>By </a:t>
            </a:r>
            <a:r>
              <a:rPr lang="pl-PL" sz="2000" dirty="0" err="1"/>
              <a:t>pigeonhole</a:t>
            </a:r>
            <a:r>
              <a:rPr lang="pl-PL" sz="2000" dirty="0"/>
              <a:t> </a:t>
            </a:r>
            <a:r>
              <a:rPr lang="pl-PL" sz="2000" dirty="0" err="1"/>
              <a:t>principle</a:t>
            </a:r>
            <a:r>
              <a:rPr lang="pl-PL" sz="2000" dirty="0"/>
              <a:t>, </a:t>
            </a:r>
            <a:r>
              <a:rPr lang="pl-PL" sz="2000" dirty="0" err="1"/>
              <a:t>there</a:t>
            </a:r>
            <a:r>
              <a:rPr lang="pl-PL" sz="2000" dirty="0"/>
              <a:t> </a:t>
            </a:r>
            <a:r>
              <a:rPr lang="pl-PL" sz="2000" dirty="0" err="1"/>
              <a:t>is</a:t>
            </a:r>
            <a:r>
              <a:rPr lang="pl-PL" sz="2000" dirty="0"/>
              <a:t> </a:t>
            </a:r>
            <a:r>
              <a:rPr lang="pl-PL" sz="2000" dirty="0" err="1"/>
              <a:t>an</a:t>
            </a:r>
            <a:r>
              <a:rPr lang="pl-PL" sz="2000" dirty="0"/>
              <a:t> </a:t>
            </a:r>
            <a:r>
              <a:rPr lang="pl-PL" sz="2000" dirty="0" err="1"/>
              <a:t>unassigned</a:t>
            </a:r>
            <a:r>
              <a:rPr lang="pl-PL" sz="2000" dirty="0"/>
              <a:t> </a:t>
            </a:r>
            <a:r>
              <a:rPr lang="pl-PL" sz="2000" dirty="0" err="1"/>
              <a:t>candidate</a:t>
            </a:r>
            <a:r>
              <a:rPr lang="pl-PL" sz="2000" dirty="0"/>
              <a:t> </a:t>
            </a:r>
            <a:r>
              <a:rPr lang="pl-PL" sz="2000" dirty="0" err="1"/>
              <a:t>that</a:t>
            </a:r>
            <a:r>
              <a:rPr lang="pl-PL" sz="2000" dirty="0"/>
              <a:t> n/k </a:t>
            </a:r>
            <a:r>
              <a:rPr lang="pl-PL" sz="2000" dirty="0" err="1"/>
              <a:t>voters</a:t>
            </a:r>
            <a:r>
              <a:rPr lang="pl-PL" sz="2000" dirty="0"/>
              <a:t> </a:t>
            </a:r>
            <a:r>
              <a:rPr lang="pl-PL" sz="2000" dirty="0" err="1"/>
              <a:t>rank</a:t>
            </a:r>
            <a:r>
              <a:rPr lang="pl-PL" sz="2000" dirty="0"/>
              <a:t> </a:t>
            </a:r>
            <a:r>
              <a:rPr lang="pl-PL" sz="2000" dirty="0" err="1"/>
              <a:t>within</a:t>
            </a:r>
            <a:r>
              <a:rPr lang="pl-PL" sz="2000" dirty="0"/>
              <a:t> the </a:t>
            </a:r>
            <a:r>
              <a:rPr lang="pl-PL" sz="2000" dirty="0" err="1"/>
              <a:t>green</a:t>
            </a:r>
            <a:r>
              <a:rPr lang="pl-PL" sz="2000" dirty="0"/>
              <a:t> </a:t>
            </a:r>
            <a:r>
              <a:rPr lang="pl-PL" sz="2000" dirty="0" err="1"/>
              <a:t>area</a:t>
            </a:r>
            <a:r>
              <a:rPr lang="pl-PL" sz="2000" dirty="0"/>
              <a:t/>
            </a:r>
            <a:br>
              <a:rPr lang="pl-PL" sz="2000" dirty="0"/>
            </a:br>
            <a:endParaRPr lang="pl-PL" sz="2000" dirty="0"/>
          </a:p>
        </p:txBody>
      </p:sp>
      <p:sp>
        <p:nvSpPr>
          <p:cNvPr id="23" name="Symbol zastępczy zawartości 2"/>
          <p:cNvSpPr txBox="1">
            <a:spLocks/>
          </p:cNvSpPr>
          <p:nvPr/>
        </p:nvSpPr>
        <p:spPr>
          <a:xfrm>
            <a:off x="5442846" y="4030693"/>
            <a:ext cx="3469143" cy="12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l-PL" sz="2000" dirty="0"/>
              <a:t>In the i-th </a:t>
            </a:r>
            <a:r>
              <a:rPr lang="pl-PL" sz="2000" dirty="0" err="1"/>
              <a:t>iteration</a:t>
            </a:r>
            <a:r>
              <a:rPr lang="pl-PL" sz="2000" dirty="0"/>
              <a:t> we </a:t>
            </a:r>
            <a:r>
              <a:rPr lang="pl-PL" sz="2000" dirty="0" err="1"/>
              <a:t>pick</a:t>
            </a:r>
            <a:r>
              <a:rPr lang="pl-PL" sz="2000" dirty="0"/>
              <a:t> a </a:t>
            </a:r>
            <a:r>
              <a:rPr lang="pl-PL" sz="2000" dirty="0" err="1"/>
              <a:t>candidate</a:t>
            </a:r>
            <a:r>
              <a:rPr lang="pl-PL" sz="2000" dirty="0"/>
              <a:t> </a:t>
            </a:r>
            <a:r>
              <a:rPr lang="pl-PL" sz="2000" dirty="0" err="1"/>
              <a:t>who</a:t>
            </a:r>
            <a:r>
              <a:rPr lang="pl-PL" sz="2000" dirty="0"/>
              <a:t> </a:t>
            </a:r>
            <a:r>
              <a:rPr lang="pl-PL" sz="2000" dirty="0" err="1"/>
              <a:t>gives</a:t>
            </a:r>
            <a:r>
              <a:rPr lang="pl-PL" sz="2000" dirty="0"/>
              <a:t> </a:t>
            </a:r>
            <a:r>
              <a:rPr lang="pl-PL" sz="2000" dirty="0" err="1"/>
              <a:t>his</a:t>
            </a:r>
            <a:r>
              <a:rPr lang="pl-PL" sz="2000" dirty="0"/>
              <a:t>/</a:t>
            </a:r>
            <a:r>
              <a:rPr lang="pl-PL" sz="2000" dirty="0" err="1"/>
              <a:t>her</a:t>
            </a:r>
            <a:r>
              <a:rPr lang="pl-PL" sz="2000" dirty="0"/>
              <a:t> </a:t>
            </a:r>
            <a:r>
              <a:rPr lang="pl-PL" sz="2000" dirty="0" err="1"/>
              <a:t>voters</a:t>
            </a:r>
            <a:r>
              <a:rPr lang="pl-PL" sz="2000" dirty="0"/>
              <a:t> </a:t>
            </a:r>
            <a:r>
              <a:rPr lang="pl-PL" sz="2000" dirty="0" err="1"/>
              <a:t>total</a:t>
            </a:r>
            <a:r>
              <a:rPr lang="pl-PL" sz="2000" dirty="0"/>
              <a:t> </a:t>
            </a:r>
            <a:r>
              <a:rPr lang="pl-PL" sz="2000" dirty="0" err="1"/>
              <a:t>satisfaction</a:t>
            </a:r>
            <a:r>
              <a:rPr lang="pl-PL" sz="2000" dirty="0"/>
              <a:t> </a:t>
            </a:r>
            <a:r>
              <a:rPr lang="pl-PL" sz="2000" dirty="0" err="1"/>
              <a:t>at</a:t>
            </a:r>
            <a:r>
              <a:rPr lang="pl-PL" sz="2000" dirty="0"/>
              <a:t> </a:t>
            </a:r>
            <a:r>
              <a:rPr lang="pl-PL" sz="2000" dirty="0" err="1"/>
              <a:t>least</a:t>
            </a:r>
            <a:r>
              <a:rPr lang="pl-PL" sz="2000" dirty="0"/>
              <a:t>:  </a:t>
            </a:r>
            <a:r>
              <a:rPr lang="pl-PL" sz="2000" b="1" dirty="0"/>
              <a:t>n/k ( m – i – (m-i)/(k-i) )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56" y="2020863"/>
            <a:ext cx="8796225" cy="34781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27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How </a:t>
            </a:r>
            <a:r>
              <a:rPr lang="pl-PL" dirty="0" err="1"/>
              <a:t>Good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the </a:t>
            </a:r>
            <a:r>
              <a:rPr lang="pl-PL" dirty="0" err="1"/>
              <a:t>Greedy</a:t>
            </a:r>
            <a:r>
              <a:rPr lang="pl-PL" dirty="0"/>
              <a:t> Monroe </a:t>
            </a:r>
            <a:r>
              <a:rPr lang="pl-PL" dirty="0" err="1"/>
              <a:t>Rule</a:t>
            </a:r>
            <a:r>
              <a:rPr lang="pl-PL" dirty="0"/>
              <a:t>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06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000" dirty="0" err="1"/>
              <a:t>Consider</a:t>
            </a:r>
            <a:r>
              <a:rPr lang="pl-PL" sz="2000" dirty="0"/>
              <a:t> the </a:t>
            </a:r>
            <a:r>
              <a:rPr lang="pl-PL" sz="2000" dirty="0" err="1"/>
              <a:t>situation</a:t>
            </a:r>
            <a:r>
              <a:rPr lang="pl-PL" sz="2000" dirty="0"/>
              <a:t> </a:t>
            </a:r>
            <a:r>
              <a:rPr lang="pl-PL" sz="2000" dirty="0" err="1"/>
              <a:t>right</a:t>
            </a:r>
            <a:r>
              <a:rPr lang="pl-PL" sz="2000" dirty="0"/>
              <a:t> </a:t>
            </a:r>
            <a:r>
              <a:rPr lang="pl-PL" sz="2000" dirty="0" err="1"/>
              <a:t>after</a:t>
            </a:r>
            <a:r>
              <a:rPr lang="pl-PL" sz="2000" dirty="0"/>
              <a:t> the i-th </a:t>
            </a:r>
            <a:r>
              <a:rPr lang="pl-PL" sz="2000" dirty="0" err="1"/>
              <a:t>iteration</a:t>
            </a:r>
            <a:endParaRPr lang="pl-PL" sz="2000" dirty="0"/>
          </a:p>
        </p:txBody>
      </p:sp>
      <p:sp>
        <p:nvSpPr>
          <p:cNvPr id="4" name="Prostokąt 3"/>
          <p:cNvSpPr/>
          <p:nvPr/>
        </p:nvSpPr>
        <p:spPr>
          <a:xfrm>
            <a:off x="955343" y="3125337"/>
            <a:ext cx="3111690" cy="31799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551111" y="3125337"/>
            <a:ext cx="43152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j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r>
              <a:rPr lang="pl-PL" dirty="0"/>
              <a:t>:</a:t>
            </a:r>
          </a:p>
        </p:txBody>
      </p:sp>
      <p:cxnSp>
        <p:nvCxnSpPr>
          <p:cNvPr id="7" name="Łącznik prostoliniowy 6"/>
          <p:cNvCxnSpPr/>
          <p:nvPr/>
        </p:nvCxnSpPr>
        <p:spPr>
          <a:xfrm flipV="1">
            <a:off x="955343" y="4394579"/>
            <a:ext cx="3111690" cy="13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wias klamrowy zamykający 7"/>
          <p:cNvSpPr/>
          <p:nvPr/>
        </p:nvSpPr>
        <p:spPr>
          <a:xfrm>
            <a:off x="4067033" y="3125337"/>
            <a:ext cx="232012" cy="126924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4304581" y="3436792"/>
            <a:ext cx="153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i="1" dirty="0"/>
              <a:t>in/k</a:t>
            </a:r>
            <a:r>
              <a:rPr lang="pl-PL" sz="1600" dirty="0"/>
              <a:t> </a:t>
            </a:r>
            <a:r>
              <a:rPr lang="pl-PL" sz="1600" dirty="0" err="1"/>
              <a:t>voters</a:t>
            </a:r>
            <a:r>
              <a:rPr lang="pl-PL" sz="1600" dirty="0"/>
              <a:t> with </a:t>
            </a:r>
            <a:br>
              <a:rPr lang="pl-PL" sz="1600" dirty="0"/>
            </a:br>
            <a:r>
              <a:rPr lang="pl-PL" sz="1600" dirty="0" err="1"/>
              <a:t>assignment</a:t>
            </a:r>
            <a:endParaRPr lang="pl-PL" sz="1600" dirty="0"/>
          </a:p>
        </p:txBody>
      </p:sp>
      <p:sp>
        <p:nvSpPr>
          <p:cNvPr id="11" name="Prostokąt 10"/>
          <p:cNvSpPr/>
          <p:nvPr/>
        </p:nvSpPr>
        <p:spPr>
          <a:xfrm>
            <a:off x="955343" y="3125338"/>
            <a:ext cx="3111690" cy="1282890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2" name="Nawias klamrowy zamykający 11"/>
          <p:cNvSpPr/>
          <p:nvPr/>
        </p:nvSpPr>
        <p:spPr>
          <a:xfrm rot="16200000">
            <a:off x="1194179" y="2627194"/>
            <a:ext cx="259308" cy="73697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766875" y="1942698"/>
            <a:ext cx="11753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i</a:t>
            </a:r>
            <a:r>
              <a:rPr lang="pl-PL" sz="1600" dirty="0"/>
              <a:t> </a:t>
            </a:r>
            <a:r>
              <a:rPr lang="pl-PL" sz="1600" dirty="0" err="1"/>
              <a:t>possibly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unavailable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positions</a:t>
            </a:r>
            <a:endParaRPr lang="pl-PL" sz="1600" dirty="0"/>
          </a:p>
        </p:txBody>
      </p:sp>
      <p:cxnSp>
        <p:nvCxnSpPr>
          <p:cNvPr id="14" name="Łącznik prostoliniowy 13"/>
          <p:cNvCxnSpPr/>
          <p:nvPr/>
        </p:nvCxnSpPr>
        <p:spPr>
          <a:xfrm>
            <a:off x="1692323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rostokąt 16"/>
          <p:cNvSpPr/>
          <p:nvPr/>
        </p:nvSpPr>
        <p:spPr>
          <a:xfrm>
            <a:off x="982639" y="4408227"/>
            <a:ext cx="709684" cy="1897037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8" name="Nawias klamrowy zamykający 17"/>
          <p:cNvSpPr/>
          <p:nvPr/>
        </p:nvSpPr>
        <p:spPr>
          <a:xfrm rot="16200000">
            <a:off x="2260519" y="2297832"/>
            <a:ext cx="255683" cy="1392073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1942197" y="2188920"/>
            <a:ext cx="987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(m-i)/(k-i)</a:t>
            </a:r>
            <a:br>
              <a:rPr lang="pl-PL" sz="1600" i="1" dirty="0"/>
            </a:br>
            <a:r>
              <a:rPr lang="pl-PL" sz="1600" i="1" dirty="0" err="1"/>
              <a:t>positions</a:t>
            </a:r>
            <a:endParaRPr lang="pl-PL" sz="1600" dirty="0"/>
          </a:p>
        </p:txBody>
      </p:sp>
      <p:cxnSp>
        <p:nvCxnSpPr>
          <p:cNvPr id="20" name="Łącznik prostoliniowy 19"/>
          <p:cNvCxnSpPr/>
          <p:nvPr/>
        </p:nvCxnSpPr>
        <p:spPr>
          <a:xfrm>
            <a:off x="3086672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rostokąt 20"/>
          <p:cNvSpPr/>
          <p:nvPr/>
        </p:nvSpPr>
        <p:spPr>
          <a:xfrm>
            <a:off x="1726397" y="4408227"/>
            <a:ext cx="1357999" cy="1897038"/>
          </a:xfrm>
          <a:prstGeom prst="rect">
            <a:avLst/>
          </a:prstGeom>
          <a:solidFill>
            <a:srgbClr val="008000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22" name="Symbol zastępczy zawartości 2"/>
          <p:cNvSpPr txBox="1">
            <a:spLocks/>
          </p:cNvSpPr>
          <p:nvPr/>
        </p:nvSpPr>
        <p:spPr>
          <a:xfrm>
            <a:off x="5842566" y="1942698"/>
            <a:ext cx="2966114" cy="12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l-PL" sz="2000" dirty="0"/>
              <a:t>By </a:t>
            </a:r>
            <a:r>
              <a:rPr lang="pl-PL" sz="2000" dirty="0" err="1"/>
              <a:t>pigeonhole</a:t>
            </a:r>
            <a:r>
              <a:rPr lang="pl-PL" sz="2000" dirty="0"/>
              <a:t> </a:t>
            </a:r>
            <a:r>
              <a:rPr lang="pl-PL" sz="2000" dirty="0" err="1"/>
              <a:t>principle</a:t>
            </a:r>
            <a:r>
              <a:rPr lang="pl-PL" sz="2000" dirty="0"/>
              <a:t>, </a:t>
            </a:r>
            <a:r>
              <a:rPr lang="pl-PL" sz="2000" dirty="0" err="1"/>
              <a:t>there</a:t>
            </a:r>
            <a:r>
              <a:rPr lang="pl-PL" sz="2000" dirty="0"/>
              <a:t> </a:t>
            </a:r>
            <a:r>
              <a:rPr lang="pl-PL" sz="2000" dirty="0" err="1"/>
              <a:t>is</a:t>
            </a:r>
            <a:r>
              <a:rPr lang="pl-PL" sz="2000" dirty="0"/>
              <a:t> </a:t>
            </a:r>
            <a:r>
              <a:rPr lang="pl-PL" sz="2000" dirty="0" err="1"/>
              <a:t>an</a:t>
            </a:r>
            <a:r>
              <a:rPr lang="pl-PL" sz="2000" dirty="0"/>
              <a:t> </a:t>
            </a:r>
            <a:r>
              <a:rPr lang="pl-PL" sz="2000" dirty="0" err="1"/>
              <a:t>unassigned</a:t>
            </a:r>
            <a:r>
              <a:rPr lang="pl-PL" sz="2000" dirty="0"/>
              <a:t> </a:t>
            </a:r>
            <a:r>
              <a:rPr lang="pl-PL" sz="2000" dirty="0" err="1"/>
              <a:t>candidate</a:t>
            </a:r>
            <a:r>
              <a:rPr lang="pl-PL" sz="2000" dirty="0"/>
              <a:t> </a:t>
            </a:r>
            <a:r>
              <a:rPr lang="pl-PL" sz="2000" dirty="0" err="1"/>
              <a:t>that</a:t>
            </a:r>
            <a:r>
              <a:rPr lang="pl-PL" sz="2000" dirty="0"/>
              <a:t> n/k </a:t>
            </a:r>
            <a:r>
              <a:rPr lang="pl-PL" sz="2000" dirty="0" err="1"/>
              <a:t>voters</a:t>
            </a:r>
            <a:r>
              <a:rPr lang="pl-PL" sz="2000" dirty="0"/>
              <a:t> </a:t>
            </a:r>
            <a:r>
              <a:rPr lang="pl-PL" sz="2000" dirty="0" err="1"/>
              <a:t>rank</a:t>
            </a:r>
            <a:r>
              <a:rPr lang="pl-PL" sz="2000" dirty="0"/>
              <a:t> </a:t>
            </a:r>
            <a:r>
              <a:rPr lang="pl-PL" sz="2000" dirty="0" err="1"/>
              <a:t>within</a:t>
            </a:r>
            <a:r>
              <a:rPr lang="pl-PL" sz="2000" dirty="0"/>
              <a:t> the </a:t>
            </a:r>
            <a:r>
              <a:rPr lang="pl-PL" sz="2000" dirty="0" err="1"/>
              <a:t>green</a:t>
            </a:r>
            <a:r>
              <a:rPr lang="pl-PL" sz="2000" dirty="0"/>
              <a:t> </a:t>
            </a:r>
            <a:r>
              <a:rPr lang="pl-PL" sz="2000" dirty="0" err="1"/>
              <a:t>area</a:t>
            </a:r>
            <a:r>
              <a:rPr lang="pl-PL" sz="2000" dirty="0"/>
              <a:t/>
            </a:r>
            <a:br>
              <a:rPr lang="pl-PL" sz="2000" dirty="0"/>
            </a:br>
            <a:endParaRPr lang="pl-PL" sz="2000" dirty="0"/>
          </a:p>
        </p:txBody>
      </p:sp>
      <p:sp>
        <p:nvSpPr>
          <p:cNvPr id="23" name="Symbol zastępczy zawartości 2"/>
          <p:cNvSpPr txBox="1">
            <a:spLocks/>
          </p:cNvSpPr>
          <p:nvPr/>
        </p:nvSpPr>
        <p:spPr>
          <a:xfrm>
            <a:off x="5442846" y="4030693"/>
            <a:ext cx="3469143" cy="12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l-PL" sz="2000" dirty="0"/>
              <a:t>In the i-th </a:t>
            </a:r>
            <a:r>
              <a:rPr lang="pl-PL" sz="2000" dirty="0" err="1"/>
              <a:t>iteration</a:t>
            </a:r>
            <a:r>
              <a:rPr lang="pl-PL" sz="2000" dirty="0"/>
              <a:t> we </a:t>
            </a:r>
            <a:r>
              <a:rPr lang="pl-PL" sz="2000" dirty="0" err="1"/>
              <a:t>pick</a:t>
            </a:r>
            <a:r>
              <a:rPr lang="pl-PL" sz="2000" dirty="0"/>
              <a:t> a </a:t>
            </a:r>
            <a:r>
              <a:rPr lang="pl-PL" sz="2000" dirty="0" err="1"/>
              <a:t>candidate</a:t>
            </a:r>
            <a:r>
              <a:rPr lang="pl-PL" sz="2000" dirty="0"/>
              <a:t> </a:t>
            </a:r>
            <a:r>
              <a:rPr lang="pl-PL" sz="2000" dirty="0" err="1"/>
              <a:t>who</a:t>
            </a:r>
            <a:r>
              <a:rPr lang="pl-PL" sz="2000" dirty="0"/>
              <a:t> </a:t>
            </a:r>
            <a:r>
              <a:rPr lang="pl-PL" sz="2000" dirty="0" err="1"/>
              <a:t>gives</a:t>
            </a:r>
            <a:r>
              <a:rPr lang="pl-PL" sz="2000" dirty="0"/>
              <a:t> </a:t>
            </a:r>
            <a:r>
              <a:rPr lang="pl-PL" sz="2000" dirty="0" err="1"/>
              <a:t>his</a:t>
            </a:r>
            <a:r>
              <a:rPr lang="pl-PL" sz="2000" dirty="0"/>
              <a:t>/</a:t>
            </a:r>
            <a:r>
              <a:rPr lang="pl-PL" sz="2000" dirty="0" err="1"/>
              <a:t>her</a:t>
            </a:r>
            <a:r>
              <a:rPr lang="pl-PL" sz="2000" dirty="0"/>
              <a:t> </a:t>
            </a:r>
            <a:r>
              <a:rPr lang="pl-PL" sz="2000" dirty="0" err="1"/>
              <a:t>voters</a:t>
            </a:r>
            <a:r>
              <a:rPr lang="pl-PL" sz="2000" dirty="0"/>
              <a:t> </a:t>
            </a:r>
            <a:r>
              <a:rPr lang="pl-PL" sz="2000" dirty="0" err="1"/>
              <a:t>total</a:t>
            </a:r>
            <a:r>
              <a:rPr lang="pl-PL" sz="2000" dirty="0"/>
              <a:t> </a:t>
            </a:r>
            <a:r>
              <a:rPr lang="pl-PL" sz="2000" dirty="0" err="1"/>
              <a:t>satisfaction</a:t>
            </a:r>
            <a:r>
              <a:rPr lang="pl-PL" sz="2000" dirty="0"/>
              <a:t> </a:t>
            </a:r>
            <a:r>
              <a:rPr lang="pl-PL" sz="2000" dirty="0" err="1"/>
              <a:t>at</a:t>
            </a:r>
            <a:r>
              <a:rPr lang="pl-PL" sz="2000" dirty="0"/>
              <a:t> </a:t>
            </a:r>
            <a:r>
              <a:rPr lang="pl-PL" sz="2000" dirty="0" err="1"/>
              <a:t>least</a:t>
            </a:r>
            <a:r>
              <a:rPr lang="pl-PL" sz="2000" dirty="0"/>
              <a:t>:  </a:t>
            </a:r>
            <a:r>
              <a:rPr lang="pl-PL" sz="2000" b="1" dirty="0"/>
              <a:t>n/k ( m – i – (m-i)/(k-i) )</a:t>
            </a:r>
          </a:p>
        </p:txBody>
      </p:sp>
      <p:sp>
        <p:nvSpPr>
          <p:cNvPr id="24" name="Prostokąt 23"/>
          <p:cNvSpPr/>
          <p:nvPr/>
        </p:nvSpPr>
        <p:spPr>
          <a:xfrm rot="257146">
            <a:off x="4104355" y="5550885"/>
            <a:ext cx="4143769" cy="1153895"/>
          </a:xfrm>
          <a:prstGeom prst="rect">
            <a:avLst/>
          </a:prstGeom>
          <a:noFill/>
          <a:ln w="44450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l-PL" sz="2000" dirty="0">
                <a:solidFill>
                  <a:srgbClr val="FF0000"/>
                </a:solidFill>
              </a:rPr>
              <a:t>We </a:t>
            </a:r>
            <a:r>
              <a:rPr lang="pl-PL" sz="2000" dirty="0" err="1">
                <a:solidFill>
                  <a:srgbClr val="FF0000"/>
                </a:solidFill>
              </a:rPr>
              <a:t>achieve</a:t>
            </a:r>
            <a:r>
              <a:rPr lang="pl-PL" sz="2000" dirty="0">
                <a:solidFill>
                  <a:srgbClr val="FF0000"/>
                </a:solidFill>
              </a:rPr>
              <a:t>: </a:t>
            </a:r>
            <a:r>
              <a:rPr lang="pl-PL" sz="2000" b="1" dirty="0">
                <a:solidFill>
                  <a:srgbClr val="FF0000"/>
                </a:solidFill>
              </a:rPr>
              <a:t>1 – (k-1)/2(m-1) – </a:t>
            </a:r>
            <a:r>
              <a:rPr lang="pl-PL" sz="2000" b="1" dirty="0" err="1">
                <a:solidFill>
                  <a:srgbClr val="FF0000"/>
                </a:solidFill>
              </a:rPr>
              <a:t>H</a:t>
            </a:r>
            <a:r>
              <a:rPr lang="pl-PL" sz="2000" b="1" baseline="-25000" dirty="0" err="1">
                <a:solidFill>
                  <a:srgbClr val="FF0000"/>
                </a:solidFill>
              </a:rPr>
              <a:t>k</a:t>
            </a:r>
            <a:r>
              <a:rPr lang="pl-PL" sz="2000" b="1" dirty="0">
                <a:solidFill>
                  <a:srgbClr val="FF0000"/>
                </a:solidFill>
              </a:rPr>
              <a:t>/k</a:t>
            </a:r>
            <a:r>
              <a:rPr lang="pl-PL" sz="2000" dirty="0">
                <a:solidFill>
                  <a:srgbClr val="FF0000"/>
                </a:solidFill>
              </a:rPr>
              <a:t> </a:t>
            </a:r>
            <a:r>
              <a:rPr lang="pl-PL" sz="2000" dirty="0" err="1">
                <a:solidFill>
                  <a:srgbClr val="FF0000"/>
                </a:solidFill>
              </a:rPr>
              <a:t>fraction</a:t>
            </a:r>
            <a:r>
              <a:rPr lang="pl-PL" sz="2000" dirty="0">
                <a:solidFill>
                  <a:srgbClr val="FF0000"/>
                </a:solidFill>
              </a:rPr>
              <a:t> of maximum </a:t>
            </a:r>
            <a:r>
              <a:rPr lang="pl-PL" sz="2000" dirty="0" err="1">
                <a:solidFill>
                  <a:srgbClr val="FF0000"/>
                </a:solidFill>
              </a:rPr>
              <a:t>possible</a:t>
            </a:r>
            <a:r>
              <a:rPr lang="pl-PL" sz="2000" dirty="0">
                <a:solidFill>
                  <a:srgbClr val="FF0000"/>
                </a:solidFill>
              </a:rPr>
              <a:t> </a:t>
            </a:r>
            <a:r>
              <a:rPr lang="pl-PL" sz="2000" dirty="0" err="1">
                <a:solidFill>
                  <a:srgbClr val="FF0000"/>
                </a:solidFill>
              </a:rPr>
              <a:t>satisfaction</a:t>
            </a:r>
            <a:r>
              <a:rPr lang="pl-PL" sz="2000" dirty="0">
                <a:solidFill>
                  <a:srgbClr val="FF0000"/>
                </a:solidFill>
              </a:rPr>
              <a:t>!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56" y="2020863"/>
            <a:ext cx="8796225" cy="34781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98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Okay, but </a:t>
            </a:r>
            <a:r>
              <a:rPr lang="pl-PL" dirty="0" err="1"/>
              <a:t>is</a:t>
            </a:r>
            <a:r>
              <a:rPr lang="pl-PL" dirty="0"/>
              <a:t> </a:t>
            </a:r>
            <a:r>
              <a:rPr lang="pl-PL" dirty="0" err="1"/>
              <a:t>it</a:t>
            </a:r>
            <a:r>
              <a:rPr lang="pl-PL" dirty="0"/>
              <a:t> </a:t>
            </a:r>
            <a:r>
              <a:rPr lang="pl-PL" dirty="0" err="1"/>
              <a:t>really</a:t>
            </a:r>
            <a:r>
              <a:rPr lang="pl-PL" dirty="0"/>
              <a:t> a </a:t>
            </a:r>
            <a:r>
              <a:rPr lang="pl-PL" dirty="0" err="1"/>
              <a:t>good</a:t>
            </a:r>
            <a:r>
              <a:rPr lang="pl-PL" dirty="0"/>
              <a:t> </a:t>
            </a:r>
            <a:r>
              <a:rPr lang="pl-PL" dirty="0" err="1"/>
              <a:t>result</a:t>
            </a:r>
            <a:r>
              <a:rPr lang="pl-PL" dirty="0"/>
              <a:t>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err="1"/>
              <a:t>Polish</a:t>
            </a:r>
            <a:r>
              <a:rPr lang="pl-PL" dirty="0"/>
              <a:t> </a:t>
            </a:r>
            <a:r>
              <a:rPr lang="pl-PL" dirty="0" err="1"/>
              <a:t>parliamentary</a:t>
            </a:r>
            <a:r>
              <a:rPr lang="pl-PL" dirty="0"/>
              <a:t> </a:t>
            </a:r>
            <a:r>
              <a:rPr lang="pl-PL" dirty="0" err="1"/>
              <a:t>elections</a:t>
            </a:r>
            <a:r>
              <a:rPr lang="pl-PL" dirty="0"/>
              <a:t>:</a:t>
            </a:r>
          </a:p>
          <a:p>
            <a:pPr lvl="1"/>
            <a:r>
              <a:rPr lang="pl-PL" dirty="0"/>
              <a:t>k = 460, m = 6000</a:t>
            </a:r>
          </a:p>
          <a:p>
            <a:pPr lvl="1"/>
            <a:r>
              <a:rPr lang="pl-PL" dirty="0"/>
              <a:t>We </a:t>
            </a:r>
            <a:r>
              <a:rPr lang="pl-PL" dirty="0" err="1"/>
              <a:t>reach</a:t>
            </a:r>
            <a:r>
              <a:rPr lang="pl-PL" dirty="0"/>
              <a:t> </a:t>
            </a:r>
            <a:r>
              <a:rPr lang="pl-PL" dirty="0" err="1"/>
              <a:t>about</a:t>
            </a:r>
            <a:r>
              <a:rPr lang="pl-PL" dirty="0"/>
              <a:t> 96% of </a:t>
            </a:r>
            <a:r>
              <a:rPr lang="pl-PL" dirty="0" err="1"/>
              <a:t>maximal</a:t>
            </a:r>
            <a:r>
              <a:rPr lang="pl-PL" dirty="0"/>
              <a:t> </a:t>
            </a:r>
            <a:r>
              <a:rPr lang="pl-PL" dirty="0" err="1"/>
              <a:t>possible</a:t>
            </a:r>
            <a:r>
              <a:rPr lang="pl-PL" dirty="0"/>
              <a:t> </a:t>
            </a:r>
            <a:r>
              <a:rPr lang="pl-PL" dirty="0" err="1"/>
              <a:t>satisfaction</a:t>
            </a:r>
            <a:endParaRPr lang="pl-PL" dirty="0"/>
          </a:p>
          <a:p>
            <a:pPr lvl="1"/>
            <a:endParaRPr lang="pl-PL" dirty="0"/>
          </a:p>
          <a:p>
            <a:pPr lvl="1"/>
            <a:r>
              <a:rPr lang="pl-PL" dirty="0"/>
              <a:t>On the </a:t>
            </a:r>
            <a:r>
              <a:rPr lang="pl-PL" dirty="0" err="1"/>
              <a:t>avarage</a:t>
            </a:r>
            <a:r>
              <a:rPr lang="pl-PL" dirty="0"/>
              <a:t>, </a:t>
            </a:r>
            <a:r>
              <a:rPr lang="pl-PL" dirty="0" err="1"/>
              <a:t>every</a:t>
            </a:r>
            <a:r>
              <a:rPr lang="pl-PL" dirty="0"/>
              <a:t> </a:t>
            </a:r>
            <a:r>
              <a:rPr lang="pl-PL" dirty="0" err="1"/>
              <a:t>voter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</a:t>
            </a:r>
            <a:r>
              <a:rPr lang="pl-PL" dirty="0" err="1"/>
              <a:t>represented</a:t>
            </a:r>
            <a:r>
              <a:rPr lang="pl-PL" dirty="0"/>
              <a:t> by </a:t>
            </a:r>
            <a:r>
              <a:rPr lang="pl-PL" dirty="0" err="1"/>
              <a:t>someone</a:t>
            </a:r>
            <a:r>
              <a:rPr lang="pl-PL" dirty="0"/>
              <a:t> </a:t>
            </a:r>
            <a:r>
              <a:rPr lang="pl-PL" dirty="0" err="1"/>
              <a:t>this</a:t>
            </a:r>
            <a:r>
              <a:rPr lang="pl-PL" dirty="0"/>
              <a:t> </a:t>
            </a:r>
            <a:r>
              <a:rPr lang="pl-PL" dirty="0" err="1"/>
              <a:t>voter</a:t>
            </a:r>
            <a:r>
              <a:rPr lang="pl-PL" dirty="0"/>
              <a:t> </a:t>
            </a:r>
            <a:r>
              <a:rPr lang="pl-PL" dirty="0" err="1"/>
              <a:t>prefers</a:t>
            </a:r>
            <a:r>
              <a:rPr lang="pl-PL" dirty="0"/>
              <a:t> to 96% of the </a:t>
            </a:r>
            <a:r>
              <a:rPr lang="pl-PL" dirty="0" err="1"/>
              <a:t>candidates</a:t>
            </a:r>
            <a:endParaRPr lang="pl-PL" dirty="0"/>
          </a:p>
          <a:p>
            <a:pPr lvl="1"/>
            <a:endParaRPr lang="pl-PL" dirty="0"/>
          </a:p>
          <a:p>
            <a:r>
              <a:rPr lang="pl-PL" dirty="0" err="1"/>
              <a:t>Problems</a:t>
            </a:r>
            <a:r>
              <a:rPr lang="pl-PL" dirty="0"/>
              <a:t>?</a:t>
            </a:r>
          </a:p>
          <a:p>
            <a:pPr lvl="1"/>
            <a:r>
              <a:rPr lang="pl-PL" dirty="0"/>
              <a:t>… the system </a:t>
            </a:r>
            <a:r>
              <a:rPr lang="pl-PL" dirty="0" err="1"/>
              <a:t>assumes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</a:t>
            </a:r>
            <a:r>
              <a:rPr lang="pl-PL" dirty="0" err="1"/>
              <a:t>each</a:t>
            </a:r>
            <a:r>
              <a:rPr lang="pl-PL" dirty="0"/>
              <a:t> </a:t>
            </a:r>
            <a:r>
              <a:rPr lang="pl-PL" dirty="0" err="1"/>
              <a:t>voter</a:t>
            </a:r>
            <a:r>
              <a:rPr lang="pl-PL" dirty="0"/>
              <a:t> </a:t>
            </a:r>
            <a:r>
              <a:rPr lang="pl-PL" dirty="0" err="1"/>
              <a:t>would</a:t>
            </a:r>
            <a:r>
              <a:rPr lang="pl-PL" dirty="0"/>
              <a:t> </a:t>
            </a:r>
            <a:r>
              <a:rPr lang="pl-PL" dirty="0" err="1"/>
              <a:t>rank</a:t>
            </a:r>
            <a:r>
              <a:rPr lang="pl-PL" dirty="0"/>
              <a:t> 6000 </a:t>
            </a:r>
            <a:r>
              <a:rPr lang="pl-PL" dirty="0" err="1"/>
              <a:t>candidates</a:t>
            </a:r>
            <a:r>
              <a:rPr lang="pl-PL" dirty="0"/>
              <a:t>!!</a:t>
            </a:r>
          </a:p>
          <a:p>
            <a:pPr lvl="1"/>
            <a:r>
              <a:rPr lang="pl-PL" dirty="0" err="1"/>
              <a:t>There</a:t>
            </a:r>
            <a:r>
              <a:rPr lang="pl-PL" dirty="0"/>
              <a:t> </a:t>
            </a:r>
            <a:r>
              <a:rPr lang="pl-PL" dirty="0" err="1"/>
              <a:t>are</a:t>
            </a:r>
            <a:r>
              <a:rPr lang="pl-PL" dirty="0"/>
              <a:t> </a:t>
            </a:r>
            <a:r>
              <a:rPr lang="pl-PL" dirty="0" err="1"/>
              <a:t>workarounds</a:t>
            </a:r>
            <a:r>
              <a:rPr lang="pl-PL" dirty="0"/>
              <a:t> </a:t>
            </a:r>
            <a:r>
              <a:rPr lang="pl-PL" dirty="0">
                <a:sym typeface="Wingdings" panose="05000000000000000000" pitchFamily="2" charset="2"/>
              </a:rPr>
              <a:t></a:t>
            </a:r>
            <a:endParaRPr lang="pl-PL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91" y="1032443"/>
            <a:ext cx="8276935" cy="5227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996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373006" y="6177702"/>
            <a:ext cx="8457643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[EFL+17] </a:t>
            </a:r>
            <a:r>
              <a:rPr lang="en-US" sz="1400" dirty="0"/>
              <a:t>E. </a:t>
            </a:r>
            <a:r>
              <a:rPr lang="en-US" sz="1400" dirty="0" err="1"/>
              <a:t>Elkind</a:t>
            </a:r>
            <a:r>
              <a:rPr lang="en-US" sz="1400" dirty="0"/>
              <a:t>, P. </a:t>
            </a:r>
            <a:r>
              <a:rPr lang="en-US" sz="1400" dirty="0" err="1"/>
              <a:t>Faliszewski</a:t>
            </a:r>
            <a:r>
              <a:rPr lang="en-US" sz="1400" dirty="0"/>
              <a:t>, JR. </a:t>
            </a:r>
            <a:r>
              <a:rPr lang="en-US" sz="1400" dirty="0" err="1"/>
              <a:t>Laslier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, and N. </a:t>
            </a:r>
            <a:r>
              <a:rPr lang="en-US" sz="1400" dirty="0" err="1"/>
              <a:t>Talmon</a:t>
            </a:r>
            <a:r>
              <a:rPr lang="en-US" sz="1400" dirty="0"/>
              <a:t>: What Do </a:t>
            </a:r>
            <a:r>
              <a:rPr lang="en-US" sz="1400" dirty="0" err="1"/>
              <a:t>Multiwinner</a:t>
            </a:r>
            <a:r>
              <a:rPr lang="en-US" sz="1400" dirty="0"/>
              <a:t> Voting Rules Do? An Experiment Over the Two-Dimensional Euclidean Domain</a:t>
            </a:r>
            <a:r>
              <a:rPr lang="en-US" sz="1400" i="1" dirty="0"/>
              <a:t>, </a:t>
            </a:r>
            <a:r>
              <a:rPr lang="en-US" sz="1400" dirty="0"/>
              <a:t>AAAI 2017</a:t>
            </a:r>
            <a:endParaRPr lang="he-IL" sz="1400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Monroe for 2-Euclidean </a:t>
            </a:r>
            <a:r>
              <a:rPr lang="pl-PL" sz="3200" dirty="0" err="1"/>
              <a:t>Preferences</a:t>
            </a:r>
            <a:endParaRPr lang="pl-PL" sz="32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688" y="3366923"/>
            <a:ext cx="1143000" cy="1143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688" y="1925491"/>
            <a:ext cx="1143000" cy="114300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928" y="3366923"/>
            <a:ext cx="1143000" cy="11430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928" y="1925491"/>
            <a:ext cx="1143000" cy="1143000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1594468" y="980728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circle</a:t>
            </a:r>
            <a:endParaRPr lang="pl-PL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3514708" y="1119227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err="1"/>
              <a:t>Gaussian</a:t>
            </a:r>
            <a:endParaRPr lang="pl-PL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168" y="3366923"/>
            <a:ext cx="1143000" cy="114300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168" y="1925491"/>
            <a:ext cx="1143000" cy="1143000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5434948" y="1119227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4 </a:t>
            </a:r>
            <a:r>
              <a:rPr lang="pl-PL" dirty="0" err="1"/>
              <a:t>Gaussians</a:t>
            </a:r>
            <a:endParaRPr lang="pl-PL" dirty="0"/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408" y="3366923"/>
            <a:ext cx="1143000" cy="1143000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408" y="1925491"/>
            <a:ext cx="1143000" cy="1143000"/>
          </a:xfrm>
          <a:prstGeom prst="rect">
            <a:avLst/>
          </a:prstGeom>
        </p:spPr>
      </p:pic>
      <p:sp>
        <p:nvSpPr>
          <p:cNvPr id="38" name="pole tekstowe 37"/>
          <p:cNvSpPr txBox="1"/>
          <p:nvPr/>
        </p:nvSpPr>
        <p:spPr>
          <a:xfrm>
            <a:off x="7355188" y="980728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square</a:t>
            </a: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688" y="4808355"/>
            <a:ext cx="1143000" cy="1143000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928" y="4808355"/>
            <a:ext cx="1143000" cy="1143000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168" y="4808355"/>
            <a:ext cx="1143000" cy="1143000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408" y="4808355"/>
            <a:ext cx="1143000" cy="1143000"/>
          </a:xfrm>
          <a:prstGeom prst="rect">
            <a:avLst/>
          </a:prstGeom>
        </p:spPr>
      </p:pic>
      <p:sp>
        <p:nvSpPr>
          <p:cNvPr id="24" name="pole tekstowe 23"/>
          <p:cNvSpPr txBox="1"/>
          <p:nvPr/>
        </p:nvSpPr>
        <p:spPr>
          <a:xfrm>
            <a:off x="245728" y="3753757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Monroe: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207628" y="5056689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err="1"/>
              <a:t>Greedy</a:t>
            </a:r>
            <a:r>
              <a:rPr lang="pl-PL" dirty="0"/>
              <a:t> Monroe:</a:t>
            </a:r>
          </a:p>
        </p:txBody>
      </p:sp>
      <p:sp>
        <p:nvSpPr>
          <p:cNvPr id="16" name="Rectangle: Rounded Corners 37"/>
          <p:cNvSpPr/>
          <p:nvPr/>
        </p:nvSpPr>
        <p:spPr>
          <a:xfrm>
            <a:off x="373006" y="260648"/>
            <a:ext cx="8457643" cy="6071190"/>
          </a:xfrm>
          <a:prstGeom prst="roundRect">
            <a:avLst>
              <a:gd name="adj" fmla="val 1319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pPr algn="ctr"/>
            <a:r>
              <a:rPr lang="pl-PL" sz="2800" b="1" dirty="0" err="1">
                <a:solidFill>
                  <a:schemeClr val="tx1"/>
                </a:solidFill>
              </a:rPr>
              <a:t>Computational</a:t>
            </a:r>
            <a:r>
              <a:rPr lang="pl-PL" sz="2800" b="1" dirty="0">
                <a:solidFill>
                  <a:schemeClr val="tx1"/>
                </a:solidFill>
              </a:rPr>
              <a:t> </a:t>
            </a:r>
            <a:r>
              <a:rPr lang="pl-PL" sz="2800" b="1" dirty="0" err="1">
                <a:solidFill>
                  <a:schemeClr val="tx1"/>
                </a:solidFill>
              </a:rPr>
              <a:t>Properties</a:t>
            </a:r>
            <a:r>
              <a:rPr lang="pl-PL" sz="2800" b="1" dirty="0">
                <a:solidFill>
                  <a:schemeClr val="tx1"/>
                </a:solidFill>
              </a:rPr>
              <a:t> of the Monroe </a:t>
            </a:r>
            <a:r>
              <a:rPr lang="pl-PL" sz="2800" b="1" dirty="0" err="1">
                <a:solidFill>
                  <a:schemeClr val="tx1"/>
                </a:solidFill>
              </a:rPr>
              <a:t>rule</a:t>
            </a:r>
            <a:r>
              <a:rPr lang="pl-PL" sz="2800" b="1" dirty="0">
                <a:solidFill>
                  <a:schemeClr val="tx1"/>
                </a:solidFill>
              </a:rPr>
              <a:t>:</a:t>
            </a:r>
            <a:br>
              <a:rPr lang="pl-PL" sz="2800" b="1" dirty="0">
                <a:solidFill>
                  <a:schemeClr val="tx1"/>
                </a:solidFill>
              </a:rPr>
            </a:br>
            <a:endParaRPr lang="pl-PL" sz="2800" b="1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b="1" dirty="0">
                <a:solidFill>
                  <a:schemeClr val="tx1"/>
                </a:solidFill>
              </a:rPr>
              <a:t>NP-hard to </a:t>
            </a:r>
            <a:r>
              <a:rPr lang="pl-PL" sz="2400" b="1" dirty="0" err="1">
                <a:solidFill>
                  <a:schemeClr val="tx1"/>
                </a:solidFill>
              </a:rPr>
              <a:t>compute</a:t>
            </a:r>
            <a:r>
              <a:rPr lang="pl-PL" sz="2400" b="1" dirty="0">
                <a:solidFill>
                  <a:schemeClr val="tx1"/>
                </a:solidFill>
              </a:rPr>
              <a:t>:</a:t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sz="2000" dirty="0">
                <a:solidFill>
                  <a:schemeClr val="tx1"/>
                </a:solidFill>
              </a:rPr>
              <a:t>[PRZ08] A. </a:t>
            </a:r>
            <a:r>
              <a:rPr lang="pl-PL" sz="2000" dirty="0" err="1">
                <a:solidFill>
                  <a:schemeClr val="tx1"/>
                </a:solidFill>
              </a:rPr>
              <a:t>Procaccia</a:t>
            </a:r>
            <a:r>
              <a:rPr lang="pl-PL" sz="2000" dirty="0">
                <a:solidFill>
                  <a:schemeClr val="tx1"/>
                </a:solidFill>
              </a:rPr>
              <a:t>, J. </a:t>
            </a:r>
            <a:r>
              <a:rPr lang="pl-PL" sz="2000" dirty="0" err="1">
                <a:solidFill>
                  <a:schemeClr val="tx1"/>
                </a:solidFill>
              </a:rPr>
              <a:t>Rosenschein</a:t>
            </a:r>
            <a:r>
              <a:rPr lang="pl-PL" sz="2000" dirty="0">
                <a:solidFill>
                  <a:schemeClr val="tx1"/>
                </a:solidFill>
              </a:rPr>
              <a:t>, A. Zohar, </a:t>
            </a:r>
            <a:r>
              <a:rPr lang="en-US" sz="2000" dirty="0">
                <a:solidFill>
                  <a:schemeClr val="tx1"/>
                </a:solidFill>
              </a:rPr>
              <a:t>On the complexity of achieving proportional representation</a:t>
            </a:r>
            <a:r>
              <a:rPr lang="pl-PL" sz="2000" dirty="0">
                <a:solidFill>
                  <a:schemeClr val="tx1"/>
                </a:solidFill>
              </a:rPr>
              <a:t>,</a:t>
            </a:r>
            <a:r>
              <a:rPr lang="en-US" sz="2000" dirty="0">
                <a:solidFill>
                  <a:schemeClr val="tx1"/>
                </a:solidFill>
              </a:rPr>
              <a:t> Social Choice and Welfare</a:t>
            </a:r>
            <a:r>
              <a:rPr lang="pl-PL" sz="2000" dirty="0">
                <a:solidFill>
                  <a:schemeClr val="tx1"/>
                </a:solidFill>
              </a:rPr>
              <a:t>, 2008.</a:t>
            </a:r>
            <a:br>
              <a:rPr lang="pl-PL" sz="2000" dirty="0">
                <a:solidFill>
                  <a:schemeClr val="tx1"/>
                </a:solidFill>
              </a:rPr>
            </a:br>
            <a:endParaRPr lang="pl-PL" sz="20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b="1" dirty="0">
                <a:solidFill>
                  <a:schemeClr val="tx1"/>
                </a:solidFill>
              </a:rPr>
              <a:t>No FPT </a:t>
            </a:r>
            <a:r>
              <a:rPr lang="pl-PL" sz="2400" b="1" dirty="0" err="1">
                <a:solidFill>
                  <a:schemeClr val="tx1"/>
                </a:solidFill>
              </a:rPr>
              <a:t>algorithms</a:t>
            </a:r>
            <a:r>
              <a:rPr lang="pl-PL" sz="2400" b="1" dirty="0">
                <a:solidFill>
                  <a:schemeClr val="tx1"/>
                </a:solidFill>
              </a:rPr>
              <a:t> for </a:t>
            </a:r>
            <a:r>
              <a:rPr lang="pl-PL" sz="2400" b="1" dirty="0" err="1">
                <a:solidFill>
                  <a:schemeClr val="tx1"/>
                </a:solidFill>
              </a:rPr>
              <a:t>many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natural</a:t>
            </a:r>
            <a:r>
              <a:rPr lang="pl-PL" sz="2400" b="1" dirty="0">
                <a:solidFill>
                  <a:schemeClr val="tx1"/>
                </a:solidFill>
              </a:rPr>
              <a:t> </a:t>
            </a:r>
            <a:r>
              <a:rPr lang="pl-PL" sz="2400" b="1" dirty="0" err="1">
                <a:solidFill>
                  <a:schemeClr val="tx1"/>
                </a:solidFill>
              </a:rPr>
              <a:t>parameters</a:t>
            </a:r>
            <a:r>
              <a:rPr lang="pl-PL" sz="2400" b="1" dirty="0">
                <a:solidFill>
                  <a:schemeClr val="tx1"/>
                </a:solidFill>
              </a:rPr>
              <a:t>:</a:t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sz="2000" dirty="0">
                <a:solidFill>
                  <a:schemeClr val="tx1"/>
                </a:solidFill>
              </a:rPr>
              <a:t>[BSU13] N. </a:t>
            </a:r>
            <a:r>
              <a:rPr lang="pl-PL" sz="2000" dirty="0" err="1">
                <a:solidFill>
                  <a:schemeClr val="tx1"/>
                </a:solidFill>
              </a:rPr>
              <a:t>Betzler</a:t>
            </a:r>
            <a:r>
              <a:rPr lang="pl-PL" sz="2000" dirty="0">
                <a:solidFill>
                  <a:schemeClr val="tx1"/>
                </a:solidFill>
              </a:rPr>
              <a:t>, A. </a:t>
            </a:r>
            <a:r>
              <a:rPr lang="pl-PL" sz="2000" dirty="0" err="1">
                <a:solidFill>
                  <a:schemeClr val="tx1"/>
                </a:solidFill>
              </a:rPr>
              <a:t>Slinko</a:t>
            </a:r>
            <a:r>
              <a:rPr lang="pl-PL" sz="2000" dirty="0">
                <a:solidFill>
                  <a:schemeClr val="tx1"/>
                </a:solidFill>
              </a:rPr>
              <a:t>, J. </a:t>
            </a:r>
            <a:r>
              <a:rPr lang="pl-PL" sz="2000" dirty="0" err="1">
                <a:solidFill>
                  <a:schemeClr val="tx1"/>
                </a:solidFill>
              </a:rPr>
              <a:t>Uhlmann</a:t>
            </a:r>
            <a:r>
              <a:rPr lang="pl-PL" sz="2000" dirty="0">
                <a:solidFill>
                  <a:schemeClr val="tx1"/>
                </a:solidFill>
              </a:rPr>
              <a:t>, On the </a:t>
            </a:r>
            <a:r>
              <a:rPr lang="pl-PL" sz="2000" dirty="0" err="1">
                <a:solidFill>
                  <a:schemeClr val="tx1"/>
                </a:solidFill>
              </a:rPr>
              <a:t>Computation</a:t>
            </a:r>
            <a:r>
              <a:rPr lang="pl-PL" sz="2000" dirty="0">
                <a:solidFill>
                  <a:schemeClr val="tx1"/>
                </a:solidFill>
              </a:rPr>
              <a:t> of </a:t>
            </a:r>
            <a:r>
              <a:rPr lang="pl-PL" sz="2000" dirty="0" err="1">
                <a:solidFill>
                  <a:schemeClr val="tx1"/>
                </a:solidFill>
              </a:rPr>
              <a:t>Fully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Proportional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Representation</a:t>
            </a:r>
            <a:r>
              <a:rPr lang="pl-PL" sz="2000" dirty="0">
                <a:solidFill>
                  <a:schemeClr val="tx1"/>
                </a:solidFill>
              </a:rPr>
              <a:t>. J. </a:t>
            </a:r>
            <a:r>
              <a:rPr lang="pl-PL" sz="2000" dirty="0" err="1">
                <a:solidFill>
                  <a:schemeClr val="tx1"/>
                </a:solidFill>
              </a:rPr>
              <a:t>Artif</a:t>
            </a:r>
            <a:r>
              <a:rPr lang="pl-PL" sz="2000" dirty="0">
                <a:solidFill>
                  <a:schemeClr val="tx1"/>
                </a:solidFill>
              </a:rPr>
              <a:t>. </a:t>
            </a:r>
            <a:r>
              <a:rPr lang="pl-PL" sz="2000" dirty="0" err="1">
                <a:solidFill>
                  <a:schemeClr val="tx1"/>
                </a:solidFill>
              </a:rPr>
              <a:t>Intell</a:t>
            </a:r>
            <a:r>
              <a:rPr lang="pl-PL" sz="2000" dirty="0">
                <a:solidFill>
                  <a:schemeClr val="tx1"/>
                </a:solidFill>
              </a:rPr>
              <a:t>. Res, 2013.</a:t>
            </a:r>
            <a:br>
              <a:rPr lang="pl-PL" sz="2000" dirty="0">
                <a:solidFill>
                  <a:schemeClr val="tx1"/>
                </a:solidFill>
              </a:rPr>
            </a:br>
            <a:endParaRPr lang="pl-PL" sz="20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b="1" dirty="0">
                <a:solidFill>
                  <a:schemeClr val="tx1"/>
                </a:solidFill>
              </a:rPr>
              <a:t>Admits relatively good approx. (i.e., Greedy Monroe):</a:t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sz="2000" dirty="0">
                <a:solidFill>
                  <a:schemeClr val="tx1"/>
                </a:solidFill>
              </a:rPr>
              <a:t>[SFS15] P. Skowron, P. Faliszewski, A. </a:t>
            </a:r>
            <a:r>
              <a:rPr lang="pl-PL" sz="2000" dirty="0" err="1">
                <a:solidFill>
                  <a:schemeClr val="tx1"/>
                </a:solidFill>
              </a:rPr>
              <a:t>Slinko</a:t>
            </a:r>
            <a:r>
              <a:rPr lang="pl-PL" sz="2000" dirty="0">
                <a:solidFill>
                  <a:schemeClr val="tx1"/>
                </a:solidFill>
              </a:rPr>
              <a:t>, </a:t>
            </a:r>
            <a:r>
              <a:rPr lang="pl-PL" sz="2000" dirty="0" err="1">
                <a:solidFill>
                  <a:schemeClr val="tx1"/>
                </a:solidFill>
              </a:rPr>
              <a:t>Achieving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fully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proportional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representation</a:t>
            </a:r>
            <a:r>
              <a:rPr lang="pl-PL" sz="2000" dirty="0">
                <a:solidFill>
                  <a:schemeClr val="tx1"/>
                </a:solidFill>
              </a:rPr>
              <a:t>: </a:t>
            </a:r>
            <a:r>
              <a:rPr lang="pl-PL" sz="2000" dirty="0" err="1">
                <a:solidFill>
                  <a:schemeClr val="tx1"/>
                </a:solidFill>
              </a:rPr>
              <a:t>Approximability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results</a:t>
            </a:r>
            <a:r>
              <a:rPr lang="pl-PL" sz="2000" dirty="0">
                <a:solidFill>
                  <a:schemeClr val="tx1"/>
                </a:solidFill>
              </a:rPr>
              <a:t>. </a:t>
            </a:r>
            <a:r>
              <a:rPr lang="pl-PL" sz="2000" dirty="0" err="1">
                <a:solidFill>
                  <a:schemeClr val="tx1"/>
                </a:solidFill>
              </a:rPr>
              <a:t>Artif</a:t>
            </a:r>
            <a:r>
              <a:rPr lang="pl-PL" sz="2000" dirty="0">
                <a:solidFill>
                  <a:schemeClr val="tx1"/>
                </a:solidFill>
              </a:rPr>
              <a:t>. </a:t>
            </a:r>
            <a:r>
              <a:rPr lang="pl-PL" sz="2000" dirty="0" err="1">
                <a:solidFill>
                  <a:schemeClr val="tx1"/>
                </a:solidFill>
              </a:rPr>
              <a:t>Intell</a:t>
            </a:r>
            <a:r>
              <a:rPr lang="pl-PL" sz="2000" dirty="0">
                <a:solidFill>
                  <a:schemeClr val="tx1"/>
                </a:solidFill>
              </a:rPr>
              <a:t>, 2015.</a:t>
            </a:r>
          </a:p>
        </p:txBody>
      </p:sp>
    </p:spTree>
    <p:extLst>
      <p:ext uri="{BB962C8B-B14F-4D97-AF65-F5344CB8AC3E}">
        <p14:creationId xmlns:p14="http://schemas.microsoft.com/office/powerpoint/2010/main" val="2335893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1858628" y="2493485"/>
            <a:ext cx="5754284" cy="720080"/>
          </a:xfrm>
        </p:spPr>
        <p:txBody>
          <a:bodyPr>
            <a:noAutofit/>
          </a:bodyPr>
          <a:lstStyle/>
          <a:p>
            <a:r>
              <a:rPr lang="pl-PL" sz="7200" dirty="0" err="1"/>
              <a:t>Further</a:t>
            </a:r>
            <a:r>
              <a:rPr lang="pl-PL" sz="7200" dirty="0"/>
              <a:t> </a:t>
            </a:r>
            <a:r>
              <a:rPr lang="pl-PL" sz="7200" dirty="0" err="1"/>
              <a:t>Topics</a:t>
            </a:r>
            <a:endParaRPr lang="pl-PL" sz="7200" dirty="0"/>
          </a:p>
        </p:txBody>
      </p:sp>
    </p:spTree>
    <p:extLst>
      <p:ext uri="{BB962C8B-B14F-4D97-AF65-F5344CB8AC3E}">
        <p14:creationId xmlns:p14="http://schemas.microsoft.com/office/powerpoint/2010/main" val="202384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7"/>
          <p:cNvSpPr/>
          <p:nvPr/>
        </p:nvSpPr>
        <p:spPr>
          <a:xfrm>
            <a:off x="428988" y="1297240"/>
            <a:ext cx="4061915" cy="17778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Committee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set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winners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should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W’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that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 </a:t>
            </a:r>
            <a:r>
              <a:rPr lang="pl-PL" i="1" dirty="0">
                <a:solidFill>
                  <a:schemeClr val="tx1"/>
                </a:solidFill>
                <a:sym typeface="Symbol"/>
              </a:rPr>
              <a:t></a:t>
            </a:r>
            <a:r>
              <a:rPr lang="pl-PL" i="1" dirty="0">
                <a:solidFill>
                  <a:schemeClr val="tx1"/>
                </a:solidFill>
              </a:rPr>
              <a:t> W’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k+1</a:t>
            </a:r>
            <a:r>
              <a:rPr lang="pl-PL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54" y="2295262"/>
            <a:ext cx="374159" cy="66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ytuł 3"/>
          <p:cNvSpPr txBox="1">
            <a:spLocks/>
          </p:cNvSpPr>
          <p:nvPr/>
        </p:nvSpPr>
        <p:spPr>
          <a:xfrm>
            <a:off x="457562" y="-44637"/>
            <a:ext cx="8229600" cy="1195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 err="1"/>
              <a:t>Proportional</a:t>
            </a:r>
            <a:r>
              <a:rPr lang="pl-PL" sz="3200" dirty="0"/>
              <a:t> </a:t>
            </a:r>
            <a:r>
              <a:rPr lang="pl-PL" sz="3200" dirty="0" err="1"/>
              <a:t>Rankings</a:t>
            </a:r>
            <a:endParaRPr lang="pl-PL" sz="3200" dirty="0"/>
          </a:p>
        </p:txBody>
      </p:sp>
      <p:sp>
        <p:nvSpPr>
          <p:cNvPr id="56" name="pole tekstowe 55"/>
          <p:cNvSpPr txBox="1"/>
          <p:nvPr/>
        </p:nvSpPr>
        <p:spPr>
          <a:xfrm>
            <a:off x="4661917" y="1240617"/>
            <a:ext cx="3958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monotonicity</a:t>
            </a:r>
            <a:r>
              <a:rPr lang="pl-PL" dirty="0"/>
              <a:t> </a:t>
            </a:r>
            <a:r>
              <a:rPr lang="pl-PL" dirty="0" err="1"/>
              <a:t>can</a:t>
            </a:r>
            <a:r>
              <a:rPr lang="pl-PL" dirty="0"/>
              <a:t> be </a:t>
            </a:r>
            <a:r>
              <a:rPr lang="pl-PL" dirty="0" err="1"/>
              <a:t>used</a:t>
            </a:r>
            <a:r>
              <a:rPr lang="pl-PL" dirty="0"/>
              <a:t> to</a:t>
            </a:r>
          </a:p>
          <a:p>
            <a:r>
              <a:rPr lang="pl-PL" dirty="0" err="1"/>
              <a:t>create</a:t>
            </a:r>
            <a:r>
              <a:rPr lang="pl-PL" dirty="0"/>
              <a:t> a ranking:</a:t>
            </a:r>
          </a:p>
        </p:txBody>
      </p: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240" y="22882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059" y="231603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395" y="233723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pole tekstowe 59"/>
          <p:cNvSpPr txBox="1"/>
          <p:nvPr/>
        </p:nvSpPr>
        <p:spPr>
          <a:xfrm>
            <a:off x="5199586" y="244449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1" name="pole tekstowe 60"/>
          <p:cNvSpPr txBox="1"/>
          <p:nvPr/>
        </p:nvSpPr>
        <p:spPr>
          <a:xfrm>
            <a:off x="5745130" y="243526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2" name="pole tekstowe 61"/>
          <p:cNvSpPr txBox="1"/>
          <p:nvPr/>
        </p:nvSpPr>
        <p:spPr>
          <a:xfrm>
            <a:off x="6289842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3" name="pole tekstowe 62"/>
          <p:cNvSpPr txBox="1"/>
          <p:nvPr/>
        </p:nvSpPr>
        <p:spPr>
          <a:xfrm>
            <a:off x="6849930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657" y="22926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Prostokąt: zaokrąglone rogi 64"/>
          <p:cNvSpPr/>
          <p:nvPr/>
        </p:nvSpPr>
        <p:spPr>
          <a:xfrm>
            <a:off x="4860419" y="2292662"/>
            <a:ext cx="430864" cy="69745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6" name="Obraz 65" descr="bob-c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992" y="2306576"/>
            <a:ext cx="358808" cy="6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pole tekstowe 67"/>
          <p:cNvSpPr txBox="1"/>
          <p:nvPr/>
        </p:nvSpPr>
        <p:spPr>
          <a:xfrm>
            <a:off x="7457365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pole tekstowe 69"/>
              <p:cNvSpPr txBox="1"/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800" dirty="0"/>
                  <a:t>Committee of </a:t>
                </a:r>
                <a:r>
                  <a:rPr lang="pl-PL" sz="2800" dirty="0" err="1"/>
                  <a:t>size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pl-PL" sz="2800" dirty="0"/>
              </a:p>
            </p:txBody>
          </p:sp>
        </mc:Choice>
        <mc:Fallback xmlns="">
          <p:sp>
            <p:nvSpPr>
              <p:cNvPr id="70" name="pole tekstow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blipFill>
                <a:blip r:embed="rId9"/>
                <a:stretch>
                  <a:fillRect l="-3404" t="-10465" b="-3255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0137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0" grpId="0"/>
      <p:bldP spid="61" grpId="0"/>
      <p:bldP spid="62" grpId="0"/>
      <p:bldP spid="63" grpId="0"/>
      <p:bldP spid="65" grpId="0" animBg="1"/>
      <p:bldP spid="68" grpId="0"/>
      <p:bldP spid="70" grpId="0"/>
    </p:bldLst>
  </p:timing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7"/>
          <p:cNvSpPr/>
          <p:nvPr/>
        </p:nvSpPr>
        <p:spPr>
          <a:xfrm>
            <a:off x="428988" y="1297240"/>
            <a:ext cx="4061915" cy="17778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Committee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set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winners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should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W’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that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 </a:t>
            </a:r>
            <a:r>
              <a:rPr lang="pl-PL" i="1" dirty="0">
                <a:solidFill>
                  <a:schemeClr val="tx1"/>
                </a:solidFill>
                <a:sym typeface="Symbol"/>
              </a:rPr>
              <a:t></a:t>
            </a:r>
            <a:r>
              <a:rPr lang="pl-PL" i="1" dirty="0">
                <a:solidFill>
                  <a:schemeClr val="tx1"/>
                </a:solidFill>
              </a:rPr>
              <a:t> W’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k+1</a:t>
            </a:r>
            <a:r>
              <a:rPr lang="pl-PL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54" y="2295262"/>
            <a:ext cx="374159" cy="66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ytuł 3"/>
          <p:cNvSpPr txBox="1">
            <a:spLocks/>
          </p:cNvSpPr>
          <p:nvPr/>
        </p:nvSpPr>
        <p:spPr>
          <a:xfrm>
            <a:off x="457562" y="-44637"/>
            <a:ext cx="8229600" cy="1195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 err="1"/>
              <a:t>Proportional</a:t>
            </a:r>
            <a:r>
              <a:rPr lang="pl-PL" sz="3200" dirty="0"/>
              <a:t> </a:t>
            </a:r>
            <a:r>
              <a:rPr lang="pl-PL" sz="3200" dirty="0" err="1"/>
              <a:t>Rankings</a:t>
            </a:r>
            <a:endParaRPr lang="pl-PL" sz="3200" dirty="0"/>
          </a:p>
        </p:txBody>
      </p:sp>
      <p:sp>
        <p:nvSpPr>
          <p:cNvPr id="56" name="pole tekstowe 55"/>
          <p:cNvSpPr txBox="1"/>
          <p:nvPr/>
        </p:nvSpPr>
        <p:spPr>
          <a:xfrm>
            <a:off x="4661917" y="1240617"/>
            <a:ext cx="3958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monotonicity</a:t>
            </a:r>
            <a:r>
              <a:rPr lang="pl-PL" dirty="0"/>
              <a:t> </a:t>
            </a:r>
            <a:r>
              <a:rPr lang="pl-PL" dirty="0" err="1"/>
              <a:t>can</a:t>
            </a:r>
            <a:r>
              <a:rPr lang="pl-PL" dirty="0"/>
              <a:t> be </a:t>
            </a:r>
            <a:r>
              <a:rPr lang="pl-PL" dirty="0" err="1"/>
              <a:t>used</a:t>
            </a:r>
            <a:r>
              <a:rPr lang="pl-PL" dirty="0"/>
              <a:t> to</a:t>
            </a:r>
          </a:p>
          <a:p>
            <a:r>
              <a:rPr lang="pl-PL" dirty="0" err="1"/>
              <a:t>create</a:t>
            </a:r>
            <a:r>
              <a:rPr lang="pl-PL" dirty="0"/>
              <a:t> a ranking:</a:t>
            </a:r>
          </a:p>
        </p:txBody>
      </p: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240" y="22882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059" y="231603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395" y="233723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pole tekstowe 59"/>
          <p:cNvSpPr txBox="1"/>
          <p:nvPr/>
        </p:nvSpPr>
        <p:spPr>
          <a:xfrm>
            <a:off x="5199586" y="244449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1" name="pole tekstowe 60"/>
          <p:cNvSpPr txBox="1"/>
          <p:nvPr/>
        </p:nvSpPr>
        <p:spPr>
          <a:xfrm>
            <a:off x="5745130" y="243526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2" name="pole tekstowe 61"/>
          <p:cNvSpPr txBox="1"/>
          <p:nvPr/>
        </p:nvSpPr>
        <p:spPr>
          <a:xfrm>
            <a:off x="6289842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3" name="pole tekstowe 62"/>
          <p:cNvSpPr txBox="1"/>
          <p:nvPr/>
        </p:nvSpPr>
        <p:spPr>
          <a:xfrm>
            <a:off x="6849930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657" y="22926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Prostokąt: zaokrąglone rogi 64"/>
          <p:cNvSpPr/>
          <p:nvPr/>
        </p:nvSpPr>
        <p:spPr>
          <a:xfrm>
            <a:off x="4860418" y="2292662"/>
            <a:ext cx="980571" cy="69745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6" name="Obraz 65" descr="bob-c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992" y="2306576"/>
            <a:ext cx="358808" cy="6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pole tekstowe 67"/>
          <p:cNvSpPr txBox="1"/>
          <p:nvPr/>
        </p:nvSpPr>
        <p:spPr>
          <a:xfrm>
            <a:off x="7457365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pole tekstowe 69"/>
              <p:cNvSpPr txBox="1"/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800" dirty="0"/>
                  <a:t>Committee of </a:t>
                </a:r>
                <a:r>
                  <a:rPr lang="pl-PL" sz="2800" dirty="0" err="1"/>
                  <a:t>size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pl-PL" sz="2800" dirty="0"/>
              </a:p>
            </p:txBody>
          </p:sp>
        </mc:Choice>
        <mc:Fallback xmlns="">
          <p:sp>
            <p:nvSpPr>
              <p:cNvPr id="70" name="pole tekstow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blipFill>
                <a:blip r:embed="rId9"/>
                <a:stretch>
                  <a:fillRect l="-3404" t="-10465" b="-3255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622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7"/>
          <p:cNvSpPr/>
          <p:nvPr/>
        </p:nvSpPr>
        <p:spPr>
          <a:xfrm>
            <a:off x="428988" y="1297240"/>
            <a:ext cx="4061915" cy="17778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Committee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set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winners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should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W’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that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 </a:t>
            </a:r>
            <a:r>
              <a:rPr lang="pl-PL" i="1" dirty="0">
                <a:solidFill>
                  <a:schemeClr val="tx1"/>
                </a:solidFill>
                <a:sym typeface="Symbol"/>
              </a:rPr>
              <a:t></a:t>
            </a:r>
            <a:r>
              <a:rPr lang="pl-PL" i="1" dirty="0">
                <a:solidFill>
                  <a:schemeClr val="tx1"/>
                </a:solidFill>
              </a:rPr>
              <a:t> W’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k+1</a:t>
            </a:r>
            <a:r>
              <a:rPr lang="pl-PL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54" y="2295262"/>
            <a:ext cx="374159" cy="66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ytuł 3"/>
          <p:cNvSpPr txBox="1">
            <a:spLocks/>
          </p:cNvSpPr>
          <p:nvPr/>
        </p:nvSpPr>
        <p:spPr>
          <a:xfrm>
            <a:off x="457562" y="-44637"/>
            <a:ext cx="8229600" cy="1195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 err="1"/>
              <a:t>Proportional</a:t>
            </a:r>
            <a:r>
              <a:rPr lang="pl-PL" sz="3200" dirty="0"/>
              <a:t> </a:t>
            </a:r>
            <a:r>
              <a:rPr lang="pl-PL" sz="3200" dirty="0" err="1"/>
              <a:t>Rankings</a:t>
            </a:r>
            <a:endParaRPr lang="pl-PL" sz="3200" dirty="0"/>
          </a:p>
        </p:txBody>
      </p:sp>
      <p:sp>
        <p:nvSpPr>
          <p:cNvPr id="56" name="pole tekstowe 55"/>
          <p:cNvSpPr txBox="1"/>
          <p:nvPr/>
        </p:nvSpPr>
        <p:spPr>
          <a:xfrm>
            <a:off x="4661917" y="1240617"/>
            <a:ext cx="3958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monotonicity</a:t>
            </a:r>
            <a:r>
              <a:rPr lang="pl-PL" dirty="0"/>
              <a:t> </a:t>
            </a:r>
            <a:r>
              <a:rPr lang="pl-PL" dirty="0" err="1"/>
              <a:t>can</a:t>
            </a:r>
            <a:r>
              <a:rPr lang="pl-PL" dirty="0"/>
              <a:t> be </a:t>
            </a:r>
            <a:r>
              <a:rPr lang="pl-PL" dirty="0" err="1"/>
              <a:t>used</a:t>
            </a:r>
            <a:r>
              <a:rPr lang="pl-PL" dirty="0"/>
              <a:t> to</a:t>
            </a:r>
          </a:p>
          <a:p>
            <a:r>
              <a:rPr lang="pl-PL" dirty="0" err="1"/>
              <a:t>create</a:t>
            </a:r>
            <a:r>
              <a:rPr lang="pl-PL" dirty="0"/>
              <a:t> a ranking:</a:t>
            </a:r>
          </a:p>
        </p:txBody>
      </p: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240" y="22882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059" y="231603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395" y="233723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pole tekstowe 59"/>
          <p:cNvSpPr txBox="1"/>
          <p:nvPr/>
        </p:nvSpPr>
        <p:spPr>
          <a:xfrm>
            <a:off x="5199586" y="244449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1" name="pole tekstowe 60"/>
          <p:cNvSpPr txBox="1"/>
          <p:nvPr/>
        </p:nvSpPr>
        <p:spPr>
          <a:xfrm>
            <a:off x="5745130" y="243526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2" name="pole tekstowe 61"/>
          <p:cNvSpPr txBox="1"/>
          <p:nvPr/>
        </p:nvSpPr>
        <p:spPr>
          <a:xfrm>
            <a:off x="6289842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3" name="pole tekstowe 62"/>
          <p:cNvSpPr txBox="1"/>
          <p:nvPr/>
        </p:nvSpPr>
        <p:spPr>
          <a:xfrm>
            <a:off x="6849930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657" y="22926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Prostokąt: zaokrąglone rogi 64"/>
          <p:cNvSpPr/>
          <p:nvPr/>
        </p:nvSpPr>
        <p:spPr>
          <a:xfrm>
            <a:off x="4860418" y="2292662"/>
            <a:ext cx="1593545" cy="69745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6" name="Obraz 65" descr="bob-c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992" y="2306576"/>
            <a:ext cx="358808" cy="6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pole tekstowe 67"/>
          <p:cNvSpPr txBox="1"/>
          <p:nvPr/>
        </p:nvSpPr>
        <p:spPr>
          <a:xfrm>
            <a:off x="7457365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pole tekstowe 69"/>
              <p:cNvSpPr txBox="1"/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800" dirty="0"/>
                  <a:t>Committee of </a:t>
                </a:r>
                <a:r>
                  <a:rPr lang="pl-PL" sz="2800" dirty="0" err="1"/>
                  <a:t>size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endParaRPr lang="pl-PL" sz="2800" dirty="0"/>
              </a:p>
            </p:txBody>
          </p:sp>
        </mc:Choice>
        <mc:Fallback xmlns="">
          <p:sp>
            <p:nvSpPr>
              <p:cNvPr id="70" name="pole tekstow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blipFill>
                <a:blip r:embed="rId9"/>
                <a:stretch>
                  <a:fillRect l="-3404" t="-10465" b="-3255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Łącznik prostoliniowy 8"/>
          <p:cNvCxnSpPr/>
          <p:nvPr/>
        </p:nvCxnSpPr>
        <p:spPr>
          <a:xfrm>
            <a:off x="2776595" y="5457029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oliniowy 9"/>
          <p:cNvCxnSpPr/>
          <p:nvPr/>
        </p:nvCxnSpPr>
        <p:spPr>
          <a:xfrm flipV="1">
            <a:off x="548071" y="5587613"/>
            <a:ext cx="4350169" cy="673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oliniowy 10"/>
          <p:cNvCxnSpPr/>
          <p:nvPr/>
        </p:nvCxnSpPr>
        <p:spPr>
          <a:xfrm>
            <a:off x="548071" y="5460466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oliniowy 11"/>
          <p:cNvCxnSpPr/>
          <p:nvPr/>
        </p:nvCxnSpPr>
        <p:spPr>
          <a:xfrm>
            <a:off x="4898240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12"/>
          <p:cNvCxnSpPr/>
          <p:nvPr/>
        </p:nvCxnSpPr>
        <p:spPr>
          <a:xfrm>
            <a:off x="4115831" y="5467203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oliniowy 16"/>
          <p:cNvCxnSpPr/>
          <p:nvPr/>
        </p:nvCxnSpPr>
        <p:spPr>
          <a:xfrm>
            <a:off x="2220953" y="5457030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17"/>
          <p:cNvCxnSpPr/>
          <p:nvPr/>
        </p:nvCxnSpPr>
        <p:spPr>
          <a:xfrm>
            <a:off x="949563" y="5460465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oliniowy 18"/>
          <p:cNvCxnSpPr/>
          <p:nvPr/>
        </p:nvCxnSpPr>
        <p:spPr>
          <a:xfrm>
            <a:off x="1426962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Łącznik prostoliniowy 19"/>
          <p:cNvCxnSpPr/>
          <p:nvPr/>
        </p:nvCxnSpPr>
        <p:spPr>
          <a:xfrm>
            <a:off x="4491557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oliniowy 20"/>
          <p:cNvCxnSpPr/>
          <p:nvPr/>
        </p:nvCxnSpPr>
        <p:spPr>
          <a:xfrm>
            <a:off x="3305614" y="5457028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oliniowy 21"/>
          <p:cNvCxnSpPr/>
          <p:nvPr/>
        </p:nvCxnSpPr>
        <p:spPr>
          <a:xfrm>
            <a:off x="1834430" y="5453425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Łącznik prostoliniowy 23"/>
          <p:cNvCxnSpPr/>
          <p:nvPr/>
        </p:nvCxnSpPr>
        <p:spPr>
          <a:xfrm>
            <a:off x="3805956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ole tekstowe 30"/>
          <p:cNvSpPr txBox="1"/>
          <p:nvPr/>
        </p:nvSpPr>
        <p:spPr>
          <a:xfrm>
            <a:off x="285826" y="5794000"/>
            <a:ext cx="498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left</a:t>
            </a:r>
            <a:endParaRPr lang="pl-PL" dirty="0"/>
          </a:p>
        </p:txBody>
      </p:sp>
      <p:sp>
        <p:nvSpPr>
          <p:cNvPr id="32" name="pole tekstowe 31"/>
          <p:cNvSpPr txBox="1"/>
          <p:nvPr/>
        </p:nvSpPr>
        <p:spPr>
          <a:xfrm>
            <a:off x="4586552" y="5781397"/>
            <a:ext cx="623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right</a:t>
            </a:r>
            <a:endParaRPr lang="pl-PL" dirty="0"/>
          </a:p>
        </p:txBody>
      </p:sp>
      <p:pic>
        <p:nvPicPr>
          <p:cNvPr id="33" name="Picture 12" descr="hvd1-c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88" y="4850750"/>
            <a:ext cx="212082" cy="4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9" descr="money1-c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79" y="4850750"/>
            <a:ext cx="214153" cy="44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" name="Łącznik prostoliniowy 28"/>
          <p:cNvCxnSpPr/>
          <p:nvPr/>
        </p:nvCxnSpPr>
        <p:spPr>
          <a:xfrm>
            <a:off x="2778325" y="5439770"/>
            <a:ext cx="0" cy="254295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oliniowy 29"/>
          <p:cNvCxnSpPr/>
          <p:nvPr/>
        </p:nvCxnSpPr>
        <p:spPr>
          <a:xfrm>
            <a:off x="1426961" y="5467204"/>
            <a:ext cx="0" cy="254295"/>
          </a:xfrm>
          <a:prstGeom prst="line">
            <a:avLst/>
          </a:prstGeom>
          <a:ln w="63500">
            <a:solidFill>
              <a:srgbClr val="CC54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Łącznik prostoliniowy 30"/>
          <p:cNvCxnSpPr/>
          <p:nvPr/>
        </p:nvCxnSpPr>
        <p:spPr>
          <a:xfrm>
            <a:off x="3805955" y="5467204"/>
            <a:ext cx="0" cy="254295"/>
          </a:xfrm>
          <a:prstGeom prst="line">
            <a:avLst/>
          </a:prstGeom>
          <a:ln w="63500">
            <a:solidFill>
              <a:srgbClr val="CC54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494" y="4806644"/>
            <a:ext cx="280202" cy="51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820" y="4806644"/>
            <a:ext cx="284284" cy="5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471752" y="3465217"/>
            <a:ext cx="4100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monotonicity</a:t>
            </a:r>
            <a:r>
              <a:rPr lang="pl-PL" dirty="0"/>
              <a:t> to </a:t>
            </a:r>
            <a:r>
              <a:rPr lang="pl-PL" dirty="0" err="1"/>
              <a:t>some</a:t>
            </a:r>
            <a:r>
              <a:rPr lang="pl-PL" dirty="0"/>
              <a:t> </a:t>
            </a:r>
            <a:r>
              <a:rPr lang="pl-PL" dirty="0" err="1"/>
              <a:t>extend</a:t>
            </a:r>
            <a:endParaRPr lang="pl-PL" dirty="0"/>
          </a:p>
          <a:p>
            <a:r>
              <a:rPr lang="pl-PL" dirty="0" err="1"/>
              <a:t>contradicts</a:t>
            </a:r>
            <a:r>
              <a:rPr lang="pl-PL" dirty="0"/>
              <a:t> </a:t>
            </a:r>
            <a:r>
              <a:rPr lang="pl-PL" dirty="0" err="1"/>
              <a:t>proportionality</a:t>
            </a:r>
            <a:r>
              <a:rPr lang="pl-PL" dirty="0"/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Prostokąt zaokrąglony 7"/>
              <p:cNvSpPr/>
              <p:nvPr/>
            </p:nvSpPr>
            <p:spPr>
              <a:xfrm>
                <a:off x="5155588" y="4111548"/>
                <a:ext cx="3935886" cy="2529605"/>
              </a:xfrm>
              <a:prstGeom prst="roundRect">
                <a:avLst/>
              </a:prstGeom>
              <a:solidFill>
                <a:srgbClr val="FBC9FF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pl-PL" b="1" u="sng" dirty="0">
                    <a:solidFill>
                      <a:schemeClr val="tx1"/>
                    </a:solidFill>
                  </a:rPr>
                  <a:t>Example:</a:t>
                </a:r>
              </a:p>
              <a:p>
                <a:r>
                  <a:rPr lang="pl-PL" dirty="0">
                    <a:solidFill>
                      <a:schemeClr val="tx1"/>
                    </a:solidFill>
                  </a:rPr>
                  <a:t>40 </a:t>
                </a:r>
                <a:r>
                  <a:rPr lang="pl-PL" dirty="0" err="1">
                    <a:solidFill>
                      <a:schemeClr val="tx1"/>
                    </a:solidFill>
                  </a:rPr>
                  <a:t>voters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approve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…, </m:t>
                    </m:r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100</m:t>
                        </m:r>
                      </m:sub>
                    </m:sSub>
                  </m:oMath>
                </a14:m>
                <a:r>
                  <a:rPr lang="pl-PL" dirty="0">
                    <a:solidFill>
                      <a:schemeClr val="tx1"/>
                    </a:solidFill>
                  </a:rPr>
                  <a:t>.</a:t>
                </a:r>
              </a:p>
              <a:p>
                <a:r>
                  <a:rPr lang="pl-PL" dirty="0">
                    <a:solidFill>
                      <a:schemeClr val="tx1"/>
                    </a:solidFill>
                  </a:rPr>
                  <a:t>30 </a:t>
                </a:r>
                <a:r>
                  <a:rPr lang="pl-PL" dirty="0" err="1">
                    <a:solidFill>
                      <a:schemeClr val="tx1"/>
                    </a:solidFill>
                  </a:rPr>
                  <a:t>voters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approve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pl-PL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pl-PL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…, </m:t>
                    </m:r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00</m:t>
                        </m:r>
                      </m:sub>
                    </m:sSub>
                  </m:oMath>
                </a14:m>
                <a:r>
                  <a:rPr lang="pl-PL" dirty="0">
                    <a:solidFill>
                      <a:schemeClr val="tx1"/>
                    </a:solidFill>
                  </a:rPr>
                  <a:t>.</a:t>
                </a:r>
              </a:p>
              <a:p>
                <a:r>
                  <a:rPr lang="pl-PL" dirty="0">
                    <a:solidFill>
                      <a:schemeClr val="tx1"/>
                    </a:solidFill>
                  </a:rPr>
                  <a:t>30 </a:t>
                </a:r>
                <a:r>
                  <a:rPr lang="pl-PL" dirty="0" err="1">
                    <a:solidFill>
                      <a:schemeClr val="tx1"/>
                    </a:solidFill>
                  </a:rPr>
                  <a:t>voters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approve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pl-PL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pl-PL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…, </m:t>
                    </m:r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00</m:t>
                        </m:r>
                      </m:sub>
                    </m:sSub>
                  </m:oMath>
                </a14:m>
                <a:r>
                  <a:rPr lang="pl-PL" dirty="0">
                    <a:solidFill>
                      <a:schemeClr val="tx1"/>
                    </a:solidFill>
                  </a:rPr>
                  <a:t>.</a:t>
                </a:r>
              </a:p>
              <a:p>
                <a:r>
                  <a:rPr lang="pl-PL" dirty="0">
                    <a:solidFill>
                      <a:schemeClr val="tx1"/>
                    </a:solidFill>
                  </a:rPr>
                  <a:t/>
                </a:r>
                <a:br>
                  <a:rPr lang="pl-PL" dirty="0">
                    <a:solidFill>
                      <a:schemeClr val="tx1"/>
                    </a:solidFill>
                  </a:rPr>
                </a:br>
                <a:r>
                  <a:rPr lang="pl-PL" dirty="0" err="1">
                    <a:solidFill>
                      <a:schemeClr val="tx1"/>
                    </a:solidFill>
                  </a:rPr>
                  <a:t>If</a:t>
                </a:r>
                <a:r>
                  <a:rPr lang="pl-PL" dirty="0">
                    <a:solidFill>
                      <a:schemeClr val="tx1"/>
                    </a:solidFill>
                  </a:rPr>
                  <a:t> we </a:t>
                </a:r>
                <a:r>
                  <a:rPr lang="pl-PL" dirty="0" err="1">
                    <a:solidFill>
                      <a:schemeClr val="tx1"/>
                    </a:solidFill>
                  </a:rPr>
                  <a:t>use</a:t>
                </a:r>
                <a:r>
                  <a:rPr lang="pl-PL" dirty="0">
                    <a:solidFill>
                      <a:schemeClr val="tx1"/>
                    </a:solidFill>
                  </a:rPr>
                  <a:t> a </a:t>
                </a:r>
                <a:r>
                  <a:rPr lang="pl-PL" dirty="0" err="1">
                    <a:solidFill>
                      <a:schemeClr val="tx1"/>
                    </a:solidFill>
                  </a:rPr>
                  <a:t>simple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multiwinner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approval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voting</a:t>
                </a:r>
                <a:r>
                  <a:rPr lang="pl-PL" dirty="0">
                    <a:solidFill>
                      <a:schemeClr val="tx1"/>
                    </a:solidFill>
                  </a:rPr>
                  <a:t>, we </a:t>
                </a:r>
                <a:r>
                  <a:rPr lang="pl-PL" dirty="0" err="1">
                    <a:solidFill>
                      <a:schemeClr val="tx1"/>
                    </a:solidFill>
                  </a:rPr>
                  <a:t>will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get</a:t>
                </a:r>
                <a:r>
                  <a:rPr lang="pl-PL" dirty="0">
                    <a:solidFill>
                      <a:schemeClr val="tx1"/>
                    </a:solidFill>
                  </a:rPr>
                  <a:t> ranking: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≻</m:t>
                    </m:r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≻…≻</m:t>
                    </m:r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100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≻</m:t>
                    </m:r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101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≻…</m:t>
                    </m:r>
                  </m:oMath>
                </a14:m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41" name="Prostokąt zaokrąglony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5588" y="4111548"/>
                <a:ext cx="3935886" cy="2529605"/>
              </a:xfrm>
              <a:prstGeom prst="roundRect">
                <a:avLst/>
              </a:prstGeom>
              <a:blipFill>
                <a:blip r:embed="rId14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9711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40" grpId="0"/>
      <p:bldP spid="41" grpId="0" animBg="1"/>
    </p:bldLst>
  </p:timing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7"/>
          <p:cNvSpPr/>
          <p:nvPr/>
        </p:nvSpPr>
        <p:spPr>
          <a:xfrm>
            <a:off x="428988" y="1297240"/>
            <a:ext cx="4061915" cy="17778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Committee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set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winners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should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W’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that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 </a:t>
            </a:r>
            <a:r>
              <a:rPr lang="pl-PL" i="1" dirty="0">
                <a:solidFill>
                  <a:schemeClr val="tx1"/>
                </a:solidFill>
                <a:sym typeface="Symbol"/>
              </a:rPr>
              <a:t></a:t>
            </a:r>
            <a:r>
              <a:rPr lang="pl-PL" i="1" dirty="0">
                <a:solidFill>
                  <a:schemeClr val="tx1"/>
                </a:solidFill>
              </a:rPr>
              <a:t> W’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k+1</a:t>
            </a:r>
            <a:r>
              <a:rPr lang="pl-PL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54" y="2295262"/>
            <a:ext cx="374159" cy="66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ytuł 3"/>
          <p:cNvSpPr txBox="1">
            <a:spLocks/>
          </p:cNvSpPr>
          <p:nvPr/>
        </p:nvSpPr>
        <p:spPr>
          <a:xfrm>
            <a:off x="457562" y="-44637"/>
            <a:ext cx="8229600" cy="1195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 err="1"/>
              <a:t>Proportional</a:t>
            </a:r>
            <a:r>
              <a:rPr lang="pl-PL" sz="3200" dirty="0"/>
              <a:t> </a:t>
            </a:r>
            <a:r>
              <a:rPr lang="pl-PL" sz="3200" dirty="0" err="1"/>
              <a:t>Rankings</a:t>
            </a:r>
            <a:endParaRPr lang="pl-PL" sz="3200" dirty="0"/>
          </a:p>
        </p:txBody>
      </p:sp>
      <p:sp>
        <p:nvSpPr>
          <p:cNvPr id="56" name="pole tekstowe 55"/>
          <p:cNvSpPr txBox="1"/>
          <p:nvPr/>
        </p:nvSpPr>
        <p:spPr>
          <a:xfrm>
            <a:off x="4661917" y="1240617"/>
            <a:ext cx="3958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monotonicity</a:t>
            </a:r>
            <a:r>
              <a:rPr lang="pl-PL" dirty="0"/>
              <a:t> </a:t>
            </a:r>
            <a:r>
              <a:rPr lang="pl-PL" dirty="0" err="1"/>
              <a:t>can</a:t>
            </a:r>
            <a:r>
              <a:rPr lang="pl-PL" dirty="0"/>
              <a:t> be </a:t>
            </a:r>
            <a:r>
              <a:rPr lang="pl-PL" dirty="0" err="1"/>
              <a:t>used</a:t>
            </a:r>
            <a:r>
              <a:rPr lang="pl-PL" dirty="0"/>
              <a:t> to</a:t>
            </a:r>
          </a:p>
          <a:p>
            <a:r>
              <a:rPr lang="pl-PL" dirty="0" err="1"/>
              <a:t>create</a:t>
            </a:r>
            <a:r>
              <a:rPr lang="pl-PL" dirty="0"/>
              <a:t> a ranking:</a:t>
            </a:r>
          </a:p>
        </p:txBody>
      </p: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240" y="22882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059" y="231603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395" y="233723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pole tekstowe 59"/>
          <p:cNvSpPr txBox="1"/>
          <p:nvPr/>
        </p:nvSpPr>
        <p:spPr>
          <a:xfrm>
            <a:off x="5199586" y="244449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1" name="pole tekstowe 60"/>
          <p:cNvSpPr txBox="1"/>
          <p:nvPr/>
        </p:nvSpPr>
        <p:spPr>
          <a:xfrm>
            <a:off x="5745130" y="243526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2" name="pole tekstowe 61"/>
          <p:cNvSpPr txBox="1"/>
          <p:nvPr/>
        </p:nvSpPr>
        <p:spPr>
          <a:xfrm>
            <a:off x="6289842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3" name="pole tekstowe 62"/>
          <p:cNvSpPr txBox="1"/>
          <p:nvPr/>
        </p:nvSpPr>
        <p:spPr>
          <a:xfrm>
            <a:off x="6849930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657" y="22926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Prostokąt: zaokrąglone rogi 64"/>
          <p:cNvSpPr/>
          <p:nvPr/>
        </p:nvSpPr>
        <p:spPr>
          <a:xfrm>
            <a:off x="4860418" y="2292662"/>
            <a:ext cx="1593545" cy="69745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6" name="Obraz 65" descr="bob-c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992" y="2306576"/>
            <a:ext cx="358808" cy="6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pole tekstowe 67"/>
          <p:cNvSpPr txBox="1"/>
          <p:nvPr/>
        </p:nvSpPr>
        <p:spPr>
          <a:xfrm>
            <a:off x="7457365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70" name="pole tekstowe 69"/>
          <p:cNvSpPr txBox="1"/>
          <p:nvPr/>
        </p:nvSpPr>
        <p:spPr>
          <a:xfrm>
            <a:off x="4860418" y="3302816"/>
            <a:ext cx="27306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err="1"/>
              <a:t>Recall</a:t>
            </a:r>
            <a:r>
              <a:rPr lang="pl-PL" sz="2800" dirty="0"/>
              <a:t> </a:t>
            </a:r>
            <a:r>
              <a:rPr lang="pl-PL" sz="2800" dirty="0" err="1"/>
              <a:t>Greedy</a:t>
            </a:r>
            <a:r>
              <a:rPr lang="pl-PL" sz="2800" dirty="0"/>
              <a:t> CC:</a:t>
            </a:r>
          </a:p>
        </p:txBody>
      </p:sp>
      <p:cxnSp>
        <p:nvCxnSpPr>
          <p:cNvPr id="18" name="Łącznik prostoliniowy 8"/>
          <p:cNvCxnSpPr/>
          <p:nvPr/>
        </p:nvCxnSpPr>
        <p:spPr>
          <a:xfrm>
            <a:off x="2776595" y="5457029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oliniowy 9"/>
          <p:cNvCxnSpPr/>
          <p:nvPr/>
        </p:nvCxnSpPr>
        <p:spPr>
          <a:xfrm flipV="1">
            <a:off x="548071" y="5587613"/>
            <a:ext cx="4350169" cy="673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oliniowy 10"/>
          <p:cNvCxnSpPr/>
          <p:nvPr/>
        </p:nvCxnSpPr>
        <p:spPr>
          <a:xfrm>
            <a:off x="548071" y="5460466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oliniowy 11"/>
          <p:cNvCxnSpPr/>
          <p:nvPr/>
        </p:nvCxnSpPr>
        <p:spPr>
          <a:xfrm>
            <a:off x="4898240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12"/>
          <p:cNvCxnSpPr/>
          <p:nvPr/>
        </p:nvCxnSpPr>
        <p:spPr>
          <a:xfrm>
            <a:off x="4115831" y="5467203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oliniowy 16"/>
          <p:cNvCxnSpPr/>
          <p:nvPr/>
        </p:nvCxnSpPr>
        <p:spPr>
          <a:xfrm>
            <a:off x="2220953" y="5457030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17"/>
          <p:cNvCxnSpPr/>
          <p:nvPr/>
        </p:nvCxnSpPr>
        <p:spPr>
          <a:xfrm>
            <a:off x="949563" y="5460465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oliniowy 18"/>
          <p:cNvCxnSpPr/>
          <p:nvPr/>
        </p:nvCxnSpPr>
        <p:spPr>
          <a:xfrm>
            <a:off x="1426962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Łącznik prostoliniowy 19"/>
          <p:cNvCxnSpPr/>
          <p:nvPr/>
        </p:nvCxnSpPr>
        <p:spPr>
          <a:xfrm>
            <a:off x="4491557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oliniowy 20"/>
          <p:cNvCxnSpPr/>
          <p:nvPr/>
        </p:nvCxnSpPr>
        <p:spPr>
          <a:xfrm>
            <a:off x="3305614" y="5457028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oliniowy 21"/>
          <p:cNvCxnSpPr/>
          <p:nvPr/>
        </p:nvCxnSpPr>
        <p:spPr>
          <a:xfrm>
            <a:off x="1834430" y="5453425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Łącznik prostoliniowy 23"/>
          <p:cNvCxnSpPr/>
          <p:nvPr/>
        </p:nvCxnSpPr>
        <p:spPr>
          <a:xfrm>
            <a:off x="3805956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ole tekstowe 30"/>
          <p:cNvSpPr txBox="1"/>
          <p:nvPr/>
        </p:nvSpPr>
        <p:spPr>
          <a:xfrm>
            <a:off x="285826" y="5794000"/>
            <a:ext cx="498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left</a:t>
            </a:r>
            <a:endParaRPr lang="pl-PL" dirty="0"/>
          </a:p>
        </p:txBody>
      </p:sp>
      <p:sp>
        <p:nvSpPr>
          <p:cNvPr id="32" name="pole tekstowe 31"/>
          <p:cNvSpPr txBox="1"/>
          <p:nvPr/>
        </p:nvSpPr>
        <p:spPr>
          <a:xfrm>
            <a:off x="4586552" y="5781397"/>
            <a:ext cx="623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right</a:t>
            </a:r>
            <a:endParaRPr lang="pl-PL" dirty="0"/>
          </a:p>
        </p:txBody>
      </p:sp>
      <p:pic>
        <p:nvPicPr>
          <p:cNvPr id="33" name="Picture 12" descr="hvd1-c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88" y="4850750"/>
            <a:ext cx="212082" cy="4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9" descr="money1-c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79" y="4850750"/>
            <a:ext cx="214153" cy="44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" name="Łącznik prostoliniowy 28"/>
          <p:cNvCxnSpPr/>
          <p:nvPr/>
        </p:nvCxnSpPr>
        <p:spPr>
          <a:xfrm>
            <a:off x="2778325" y="5439770"/>
            <a:ext cx="0" cy="254295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oliniowy 29"/>
          <p:cNvCxnSpPr/>
          <p:nvPr/>
        </p:nvCxnSpPr>
        <p:spPr>
          <a:xfrm>
            <a:off x="1426961" y="5467204"/>
            <a:ext cx="0" cy="254295"/>
          </a:xfrm>
          <a:prstGeom prst="line">
            <a:avLst/>
          </a:prstGeom>
          <a:ln w="63500">
            <a:solidFill>
              <a:srgbClr val="CC54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Łącznik prostoliniowy 30"/>
          <p:cNvCxnSpPr/>
          <p:nvPr/>
        </p:nvCxnSpPr>
        <p:spPr>
          <a:xfrm>
            <a:off x="3805955" y="5467204"/>
            <a:ext cx="0" cy="254295"/>
          </a:xfrm>
          <a:prstGeom prst="line">
            <a:avLst/>
          </a:prstGeom>
          <a:ln w="63500">
            <a:solidFill>
              <a:srgbClr val="CC54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494" y="4806644"/>
            <a:ext cx="280202" cy="51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820" y="4806644"/>
            <a:ext cx="284284" cy="5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471752" y="3465217"/>
            <a:ext cx="4100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monotonicity</a:t>
            </a:r>
            <a:r>
              <a:rPr lang="pl-PL" dirty="0"/>
              <a:t> to </a:t>
            </a:r>
            <a:r>
              <a:rPr lang="pl-PL" dirty="0" err="1"/>
              <a:t>some</a:t>
            </a:r>
            <a:r>
              <a:rPr lang="pl-PL" dirty="0"/>
              <a:t> </a:t>
            </a:r>
            <a:r>
              <a:rPr lang="pl-PL" dirty="0" err="1"/>
              <a:t>extend</a:t>
            </a:r>
            <a:endParaRPr lang="pl-PL" dirty="0"/>
          </a:p>
          <a:p>
            <a:r>
              <a:rPr lang="pl-PL" dirty="0" err="1"/>
              <a:t>contradicts</a:t>
            </a:r>
            <a:r>
              <a:rPr lang="pl-PL" dirty="0"/>
              <a:t> </a:t>
            </a:r>
            <a:r>
              <a:rPr lang="pl-PL" dirty="0" err="1"/>
              <a:t>proportionality</a:t>
            </a:r>
            <a:r>
              <a:rPr lang="pl-PL" dirty="0"/>
              <a:t>:</a:t>
            </a:r>
          </a:p>
        </p:txBody>
      </p:sp>
      <p:pic>
        <p:nvPicPr>
          <p:cNvPr id="46" name="Obraz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47" name="Obraz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48" name="Obraz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49" name="Obraz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50" name="Obraz 1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51" name="Obraz 2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52" name="Obraz 2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53" name="Obraz 22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54" name="Obraz 23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67" name="Obraz 2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69" name="Obraz 25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71" name="Obraz 2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72" name="Obraz 27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pic>
        <p:nvPicPr>
          <p:cNvPr id="73" name="Obraz 28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720" y="3969511"/>
            <a:ext cx="2888489" cy="2888489"/>
          </a:xfrm>
          <a:prstGeom prst="rect">
            <a:avLst/>
          </a:prstGeom>
        </p:spPr>
      </p:pic>
      <p:sp>
        <p:nvSpPr>
          <p:cNvPr id="74" name="TextBox 1"/>
          <p:cNvSpPr txBox="1"/>
          <p:nvPr/>
        </p:nvSpPr>
        <p:spPr>
          <a:xfrm>
            <a:off x="1349697" y="1503665"/>
            <a:ext cx="6438301" cy="34778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000" b="1" dirty="0"/>
              <a:t>How to </a:t>
            </a:r>
            <a:r>
              <a:rPr lang="pl-PL" sz="2000" b="1" dirty="0" err="1"/>
              <a:t>approach</a:t>
            </a:r>
            <a:r>
              <a:rPr lang="pl-PL" sz="2000" b="1" dirty="0"/>
              <a:t> the problem of </a:t>
            </a:r>
            <a:r>
              <a:rPr lang="pl-PL" sz="2000" b="1" dirty="0" err="1"/>
              <a:t>finding</a:t>
            </a:r>
            <a:r>
              <a:rPr lang="pl-PL" sz="2000" b="1" dirty="0"/>
              <a:t> a </a:t>
            </a:r>
            <a:r>
              <a:rPr lang="pl-PL" sz="2000" b="1" dirty="0" err="1"/>
              <a:t>proportional</a:t>
            </a:r>
            <a:r>
              <a:rPr lang="pl-PL" sz="2000" b="1" dirty="0"/>
              <a:t> ranking?</a:t>
            </a:r>
          </a:p>
          <a:p>
            <a:endParaRPr lang="pl-P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/>
              <a:t>We </a:t>
            </a:r>
            <a:r>
              <a:rPr lang="pl-PL" sz="2000" dirty="0" err="1"/>
              <a:t>can</a:t>
            </a:r>
            <a:r>
              <a:rPr lang="pl-PL" sz="2000" dirty="0"/>
              <a:t> </a:t>
            </a:r>
            <a:r>
              <a:rPr lang="pl-PL" sz="2000" dirty="0" err="1"/>
              <a:t>use</a:t>
            </a:r>
            <a:r>
              <a:rPr lang="pl-PL" sz="2000" dirty="0"/>
              <a:t> </a:t>
            </a:r>
            <a:r>
              <a:rPr lang="pl-PL" sz="2000" dirty="0" err="1"/>
              <a:t>insights</a:t>
            </a:r>
            <a:r>
              <a:rPr lang="pl-PL" sz="2000" dirty="0"/>
              <a:t> from </a:t>
            </a:r>
            <a:r>
              <a:rPr lang="pl-PL" sz="2000" dirty="0" err="1"/>
              <a:t>multiwinner</a:t>
            </a:r>
            <a:r>
              <a:rPr lang="pl-PL" sz="2000" dirty="0"/>
              <a:t> </a:t>
            </a:r>
            <a:r>
              <a:rPr lang="pl-PL" sz="2000" dirty="0" err="1"/>
              <a:t>elections</a:t>
            </a:r>
            <a:r>
              <a:rPr lang="pl-PL" sz="2000" dirty="0"/>
              <a:t> to </a:t>
            </a:r>
            <a:r>
              <a:rPr lang="pl-PL" sz="2000" dirty="0" err="1"/>
              <a:t>define</a:t>
            </a:r>
            <a:r>
              <a:rPr lang="pl-PL" sz="2000" dirty="0"/>
              <a:t> </a:t>
            </a:r>
            <a:r>
              <a:rPr lang="pl-PL" sz="2000" dirty="0" err="1"/>
              <a:t>formally</a:t>
            </a:r>
            <a:r>
              <a:rPr lang="pl-PL" sz="2000" dirty="0"/>
              <a:t> the </a:t>
            </a:r>
            <a:r>
              <a:rPr lang="pl-PL" sz="2000" dirty="0" err="1"/>
              <a:t>notion</a:t>
            </a:r>
            <a:r>
              <a:rPr lang="pl-PL" sz="2000" dirty="0"/>
              <a:t> of </a:t>
            </a:r>
            <a:r>
              <a:rPr lang="pl-PL" sz="2000" dirty="0" err="1"/>
              <a:t>proportionality</a:t>
            </a:r>
            <a:r>
              <a:rPr lang="pl-PL" sz="2000" dirty="0"/>
              <a:t> of </a:t>
            </a:r>
            <a:r>
              <a:rPr lang="pl-PL" sz="2000" dirty="0" err="1"/>
              <a:t>rankings</a:t>
            </a:r>
            <a:r>
              <a:rPr lang="pl-PL" sz="2000" dirty="0"/>
              <a:t>,</a:t>
            </a:r>
            <a:br>
              <a:rPr lang="pl-PL" sz="2000" dirty="0"/>
            </a:br>
            <a:endParaRPr lang="pl-P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err="1"/>
              <a:t>There</a:t>
            </a:r>
            <a:r>
              <a:rPr lang="pl-PL" sz="2000" dirty="0"/>
              <a:t> </a:t>
            </a:r>
            <a:r>
              <a:rPr lang="pl-PL" sz="2000" dirty="0" err="1"/>
              <a:t>exists</a:t>
            </a:r>
            <a:r>
              <a:rPr lang="pl-PL" sz="2000" dirty="0"/>
              <a:t> </a:t>
            </a:r>
            <a:r>
              <a:rPr lang="pl-PL" sz="2000" dirty="0" err="1"/>
              <a:t>some</a:t>
            </a:r>
            <a:r>
              <a:rPr lang="pl-PL" sz="2000" dirty="0"/>
              <a:t> </a:t>
            </a:r>
            <a:r>
              <a:rPr lang="pl-PL" sz="2000" dirty="0" err="1"/>
              <a:t>committee</a:t>
            </a:r>
            <a:r>
              <a:rPr lang="pl-PL" sz="2000" dirty="0"/>
              <a:t> </a:t>
            </a:r>
            <a:r>
              <a:rPr lang="pl-PL" sz="2000" dirty="0" err="1"/>
              <a:t>monotonic</a:t>
            </a:r>
            <a:r>
              <a:rPr lang="pl-PL" sz="2000" dirty="0"/>
              <a:t> </a:t>
            </a:r>
            <a:r>
              <a:rPr lang="pl-PL" sz="2000" dirty="0" err="1"/>
              <a:t>proportional</a:t>
            </a:r>
            <a:r>
              <a:rPr lang="pl-PL" sz="2000" dirty="0"/>
              <a:t> </a:t>
            </a:r>
            <a:r>
              <a:rPr lang="pl-PL" sz="2000" dirty="0" err="1"/>
              <a:t>rules</a:t>
            </a:r>
            <a:r>
              <a:rPr lang="pl-PL" sz="2000" dirty="0"/>
              <a:t>, </a:t>
            </a:r>
            <a:r>
              <a:rPr lang="pl-PL" sz="2000" dirty="0" err="1"/>
              <a:t>which</a:t>
            </a:r>
            <a:r>
              <a:rPr lang="pl-PL" sz="2000" dirty="0"/>
              <a:t> </a:t>
            </a:r>
            <a:r>
              <a:rPr lang="pl-PL" sz="2000" dirty="0" err="1"/>
              <a:t>can</a:t>
            </a:r>
            <a:r>
              <a:rPr lang="pl-PL" sz="2000" dirty="0"/>
              <a:t> be </a:t>
            </a:r>
            <a:r>
              <a:rPr lang="pl-PL" sz="2000" dirty="0" err="1"/>
              <a:t>used</a:t>
            </a:r>
            <a:r>
              <a:rPr lang="pl-PL" sz="2000" dirty="0"/>
              <a:t> in </a:t>
            </a:r>
            <a:r>
              <a:rPr lang="pl-PL" sz="2000" dirty="0" err="1"/>
              <a:t>this</a:t>
            </a:r>
            <a:r>
              <a:rPr lang="pl-PL" sz="2000" dirty="0"/>
              <a:t> </a:t>
            </a:r>
            <a:r>
              <a:rPr lang="pl-PL" sz="2000" dirty="0" err="1"/>
              <a:t>case</a:t>
            </a:r>
            <a:r>
              <a:rPr lang="pl-PL" sz="2000" dirty="0"/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sz="2000" dirty="0" err="1"/>
              <a:t>Sequential</a:t>
            </a:r>
            <a:r>
              <a:rPr lang="pl-PL" sz="2000" dirty="0"/>
              <a:t> PAV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sz="2000" dirty="0" err="1"/>
              <a:t>Sequential</a:t>
            </a:r>
            <a:r>
              <a:rPr lang="pl-PL" sz="2000" dirty="0"/>
              <a:t> </a:t>
            </a:r>
            <a:r>
              <a:rPr lang="pl-PL" sz="2000" dirty="0" err="1"/>
              <a:t>Phragmén’s</a:t>
            </a:r>
            <a:r>
              <a:rPr lang="pl-PL" sz="2000" dirty="0"/>
              <a:t> </a:t>
            </a:r>
            <a:r>
              <a:rPr lang="pl-PL" sz="2000" dirty="0" err="1"/>
              <a:t>Rule</a:t>
            </a:r>
            <a:endParaRPr lang="pl-PL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sz="2000" dirty="0" err="1"/>
              <a:t>Some</a:t>
            </a:r>
            <a:r>
              <a:rPr lang="pl-PL" sz="2000" dirty="0"/>
              <a:t> </a:t>
            </a:r>
            <a:r>
              <a:rPr lang="pl-PL" sz="2000" dirty="0" err="1"/>
              <a:t>greedy</a:t>
            </a:r>
            <a:r>
              <a:rPr lang="pl-PL" sz="2000" dirty="0"/>
              <a:t> </a:t>
            </a:r>
            <a:r>
              <a:rPr lang="pl-PL" sz="2000" dirty="0" err="1"/>
              <a:t>variants</a:t>
            </a:r>
            <a:r>
              <a:rPr lang="pl-PL" sz="2000" dirty="0"/>
              <a:t> of </a:t>
            </a:r>
            <a:r>
              <a:rPr lang="pl-PL" sz="2000" dirty="0" err="1"/>
              <a:t>proportional</a:t>
            </a:r>
            <a:r>
              <a:rPr lang="pl-PL" sz="2000" dirty="0"/>
              <a:t>/</a:t>
            </a:r>
            <a:r>
              <a:rPr lang="pl-PL" sz="2000" dirty="0" err="1"/>
              <a:t>diverse</a:t>
            </a:r>
            <a:r>
              <a:rPr lang="pl-PL" sz="2000" dirty="0"/>
              <a:t> </a:t>
            </a:r>
            <a:r>
              <a:rPr lang="pl-PL" sz="2000" dirty="0" err="1"/>
              <a:t>rules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2703846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38859"/>
            <a:ext cx="9144000" cy="40332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Summary and Future Directions</a:t>
            </a:r>
          </a:p>
        </p:txBody>
      </p:sp>
    </p:spTree>
    <p:extLst>
      <p:ext uri="{BB962C8B-B14F-4D97-AF65-F5344CB8AC3E}">
        <p14:creationId xmlns:p14="http://schemas.microsoft.com/office/powerpoint/2010/main" val="50559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5763"/>
            <a:ext cx="8229600" cy="6329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/>
              <a:t>Recap</a:t>
            </a:r>
            <a:endParaRPr lang="pl-PL" b="1" u="sng" dirty="0"/>
          </a:p>
          <a:p>
            <a:pPr marL="0" indent="0">
              <a:buNone/>
            </a:pPr>
            <a:endParaRPr lang="pl-PL" u="sng" dirty="0"/>
          </a:p>
          <a:p>
            <a:pPr marL="0" indent="0">
              <a:buNone/>
            </a:pPr>
            <a:r>
              <a:rPr lang="en-US" sz="2400" dirty="0"/>
              <a:t>Families of voting rules</a:t>
            </a:r>
          </a:p>
          <a:p>
            <a:pPr marL="0" indent="0">
              <a:buNone/>
            </a:pPr>
            <a:r>
              <a:rPr lang="en-US" sz="2400" dirty="0"/>
              <a:t>  Excellence</a:t>
            </a:r>
          </a:p>
          <a:p>
            <a:pPr marL="0" indent="0">
              <a:buNone/>
            </a:pPr>
            <a:r>
              <a:rPr lang="en-US" sz="2400" dirty="0"/>
              <a:t>  Diversity</a:t>
            </a:r>
          </a:p>
          <a:p>
            <a:pPr marL="0" indent="0">
              <a:buNone/>
            </a:pPr>
            <a:r>
              <a:rPr lang="en-US" sz="2400" dirty="0"/>
              <a:t>  Proportionality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pl-PL" sz="2400" dirty="0"/>
              <a:t>Applications</a:t>
            </a:r>
            <a:r>
              <a:rPr lang="en-US" sz="2400" dirty="0"/>
              <a:t> (nature of committees)</a:t>
            </a:r>
            <a:endParaRPr lang="pl-PL" sz="2400" dirty="0"/>
          </a:p>
          <a:p>
            <a:pPr marL="0" indent="0">
              <a:buNone/>
            </a:pPr>
            <a:r>
              <a:rPr lang="en-US" sz="2400" dirty="0"/>
              <a:t>Axiomatic properties (applicability)</a:t>
            </a:r>
          </a:p>
          <a:p>
            <a:pPr marL="0" indent="0">
              <a:buNone/>
            </a:pPr>
            <a:r>
              <a:rPr lang="en-US" sz="2400" dirty="0"/>
              <a:t>Algorithms (for winner determination)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State of (some) Art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(some) </a:t>
            </a:r>
            <a:r>
              <a:rPr lang="pl-PL" sz="2400" b="1" dirty="0">
                <a:solidFill>
                  <a:srgbClr val="FF0000"/>
                </a:solidFill>
              </a:rPr>
              <a:t>Future Directions</a:t>
            </a:r>
          </a:p>
          <a:p>
            <a:pPr lvl="1"/>
            <a:endParaRPr lang="pl-PL" sz="2000" dirty="0"/>
          </a:p>
          <a:p>
            <a:endParaRPr lang="pl-PL" sz="2400" dirty="0"/>
          </a:p>
          <a:p>
            <a:pPr marL="0" indent="0">
              <a:buNone/>
            </a:pPr>
            <a:endParaRPr lang="pl-PL" sz="2400" dirty="0"/>
          </a:p>
          <a:p>
            <a:endParaRPr lang="pl-PL" sz="2400" dirty="0"/>
          </a:p>
        </p:txBody>
      </p:sp>
      <p:grpSp>
        <p:nvGrpSpPr>
          <p:cNvPr id="4" name="Group 3"/>
          <p:cNvGrpSpPr/>
          <p:nvPr/>
        </p:nvGrpSpPr>
        <p:grpSpPr>
          <a:xfrm>
            <a:off x="7086599" y="5243513"/>
            <a:ext cx="1817357" cy="1471611"/>
            <a:chOff x="6579514" y="4995922"/>
            <a:chExt cx="2181568" cy="1851739"/>
          </a:xfrm>
        </p:grpSpPr>
        <p:pic>
          <p:nvPicPr>
            <p:cNvPr id="5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0055" y="635236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8207" y="552764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3112" y="526028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0957" y="4995922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2860" y="50132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2389" y="5822916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4805" y="5729832"/>
              <a:ext cx="190500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2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0069" y="550859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" name="Picture 3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6594" y="6148688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" name="Picture 3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4051" y="548870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9514" y="5557888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1583" y="560384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28898" y="5115104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6118" y="5199426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9" name="Picture 2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4757" y="588959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" name="Picture 2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5352" y="571814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" name="Picture 2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1122" y="5856927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5305" y="53942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6777" y="5179114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2505" y="58514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675" y="631446"/>
            <a:ext cx="2010423" cy="939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641113" flipH="1">
            <a:off x="8116685" y="208307"/>
            <a:ext cx="583624" cy="761296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6361356" y="2502701"/>
            <a:ext cx="2150294" cy="1952797"/>
            <a:chOff x="5988911" y="1879306"/>
            <a:chExt cx="3306097" cy="2629317"/>
          </a:xfrm>
        </p:grpSpPr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67307">
              <a:off x="6312618" y="1879306"/>
              <a:ext cx="734433" cy="706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2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72275">
              <a:off x="5988911" y="2733471"/>
              <a:ext cx="1049889" cy="10101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" name="Picture 29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1842">
              <a:off x="6722059" y="3768387"/>
              <a:ext cx="769346" cy="7402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1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6968" y="1913206"/>
              <a:ext cx="1468040" cy="10937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Strzałka w prawo 6"/>
            <p:cNvSpPr/>
            <p:nvPr/>
          </p:nvSpPr>
          <p:spPr>
            <a:xfrm rot="519101">
              <a:off x="7124028" y="2122767"/>
              <a:ext cx="652293" cy="279292"/>
            </a:xfrm>
            <a:prstGeom prst="rightArrow">
              <a:avLst>
                <a:gd name="adj1" fmla="val 50000"/>
                <a:gd name="adj2" fmla="val 114433"/>
              </a:avLst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3" name="Strzałka w prawo 8"/>
            <p:cNvSpPr/>
            <p:nvPr/>
          </p:nvSpPr>
          <p:spPr>
            <a:xfrm rot="20282087">
              <a:off x="7052356" y="2741056"/>
              <a:ext cx="652293" cy="423964"/>
            </a:xfrm>
            <a:prstGeom prst="rightArrow">
              <a:avLst>
                <a:gd name="adj1" fmla="val 50000"/>
                <a:gd name="adj2" fmla="val 99529"/>
              </a:avLst>
            </a:pr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4" name="Strzałka w prawo 9"/>
            <p:cNvSpPr/>
            <p:nvPr/>
          </p:nvSpPr>
          <p:spPr>
            <a:xfrm rot="18351958">
              <a:off x="7354876" y="3330070"/>
              <a:ext cx="620029" cy="187287"/>
            </a:xfrm>
            <a:prstGeom prst="rightArrow">
              <a:avLst>
                <a:gd name="adj1" fmla="val 50000"/>
                <a:gd name="adj2" fmla="val 70094"/>
              </a:avLst>
            </a:prstGeom>
            <a:solidFill>
              <a:srgbClr val="FFFF00">
                <a:alpha val="7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35" name="Oval 34"/>
          <p:cNvSpPr/>
          <p:nvPr/>
        </p:nvSpPr>
        <p:spPr>
          <a:xfrm>
            <a:off x="7487369" y="5424276"/>
            <a:ext cx="770299" cy="83491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834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State of the Art</a:t>
            </a:r>
            <a:endParaRPr lang="he-IL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87028" y="1268026"/>
            <a:ext cx="8229599" cy="611857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/>
              <a:t>Matching applications to voting rules</a:t>
            </a:r>
            <a:endParaRPr lang="he-IL" dirty="0"/>
          </a:p>
        </p:txBody>
      </p:sp>
      <p:sp>
        <p:nvSpPr>
          <p:cNvPr id="48" name="TextBox 47"/>
          <p:cNvSpPr txBox="1"/>
          <p:nvPr/>
        </p:nvSpPr>
        <p:spPr>
          <a:xfrm>
            <a:off x="499738" y="2147776"/>
            <a:ext cx="303221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US" sz="3200" dirty="0"/>
              <a:t>SNTV</a:t>
            </a:r>
          </a:p>
          <a:p>
            <a:pPr algn="l" rtl="0"/>
            <a:r>
              <a:rPr lang="en-US" sz="3200" dirty="0"/>
              <a:t>STV</a:t>
            </a:r>
          </a:p>
          <a:p>
            <a:pPr algn="l" rtl="0"/>
            <a:r>
              <a:rPr lang="en-US" sz="3200" dirty="0" err="1"/>
              <a:t>Borda</a:t>
            </a:r>
            <a:r>
              <a:rPr lang="en-US" sz="3200" dirty="0"/>
              <a:t>-Monroe</a:t>
            </a:r>
          </a:p>
          <a:p>
            <a:pPr algn="l" rtl="0"/>
            <a:r>
              <a:rPr lang="en-US" sz="3200" dirty="0" err="1"/>
              <a:t>Borda</a:t>
            </a:r>
            <a:r>
              <a:rPr lang="en-US" sz="3200" dirty="0"/>
              <a:t>-CC</a:t>
            </a:r>
          </a:p>
          <a:p>
            <a:pPr algn="l" rtl="0"/>
            <a:r>
              <a:rPr lang="en-US" sz="3200" dirty="0"/>
              <a:t>Greedy-CC</a:t>
            </a:r>
          </a:p>
          <a:p>
            <a:pPr algn="l" rtl="0"/>
            <a:r>
              <a:rPr lang="en-US" sz="3200" dirty="0"/>
              <a:t>Bloc</a:t>
            </a:r>
          </a:p>
          <a:p>
            <a:pPr algn="l" rtl="0"/>
            <a:r>
              <a:rPr lang="en-US" sz="3200" dirty="0"/>
              <a:t>Bloc-PAV</a:t>
            </a:r>
          </a:p>
          <a:p>
            <a:pPr algn="l" rtl="0"/>
            <a:r>
              <a:rPr lang="en-US" sz="3200" dirty="0"/>
              <a:t>k-</a:t>
            </a:r>
            <a:r>
              <a:rPr lang="en-US" sz="3200" dirty="0" err="1"/>
              <a:t>Borda</a:t>
            </a:r>
            <a:endParaRPr lang="en-US" sz="3200" dirty="0"/>
          </a:p>
          <a:p>
            <a:pPr algn="l" rtl="0"/>
            <a:r>
              <a:rPr lang="en-US" sz="3200" dirty="0"/>
              <a:t>…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868336" y="3030762"/>
            <a:ext cx="1667119" cy="4609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l" rtl="0"/>
            <a:r>
              <a:rPr lang="en-US" sz="2400" b="1" dirty="0"/>
              <a:t>Excellence</a:t>
            </a:r>
            <a:endParaRPr lang="he-IL" sz="24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5774903" y="5378376"/>
            <a:ext cx="2135720" cy="4609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l" rtl="0"/>
            <a:r>
              <a:rPr lang="en-US" sz="2400" b="1" dirty="0"/>
              <a:t>Proportionality</a:t>
            </a:r>
            <a:endParaRPr lang="he-IL" sz="24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7039418" y="4172469"/>
            <a:ext cx="1370936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l" rtl="0"/>
            <a:r>
              <a:rPr lang="en-US" sz="2400" b="1" dirty="0"/>
              <a:t>Coverage</a:t>
            </a:r>
            <a:endParaRPr lang="he-IL" sz="2400" b="1" dirty="0"/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1577383" y="2454457"/>
            <a:ext cx="5145277" cy="8063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305909" y="2940155"/>
            <a:ext cx="4365618" cy="26683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3109869" y="3467042"/>
            <a:ext cx="2561658" cy="19105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188841" y="3910401"/>
            <a:ext cx="4705074" cy="5103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2357337" y="4433233"/>
            <a:ext cx="4536578" cy="1040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3253563" y="3359888"/>
            <a:ext cx="3469097" cy="169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2076886" y="5364173"/>
            <a:ext cx="3594641" cy="366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/>
          <p:cNvSpPr/>
          <p:nvPr/>
        </p:nvSpPr>
        <p:spPr>
          <a:xfrm>
            <a:off x="3880471" y="2689697"/>
            <a:ext cx="1388994" cy="314956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99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039769" y="2326694"/>
            <a:ext cx="3785855" cy="4213077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Axioms, Histograms, Complexity</a:t>
            </a:r>
          </a:p>
        </p:txBody>
      </p:sp>
    </p:spTree>
    <p:extLst>
      <p:ext uri="{BB962C8B-B14F-4D97-AF65-F5344CB8AC3E}">
        <p14:creationId xmlns:p14="http://schemas.microsoft.com/office/powerpoint/2010/main" val="57196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State of the Art</a:t>
            </a:r>
            <a:endParaRPr lang="he-IL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87028" y="1246760"/>
            <a:ext cx="8229599" cy="611857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                Syntax                    VS                  Semantics</a:t>
            </a:r>
            <a:endParaRPr lang="he-IL" dirty="0"/>
          </a:p>
        </p:txBody>
      </p:sp>
      <p:grpSp>
        <p:nvGrpSpPr>
          <p:cNvPr id="10" name="Group 9"/>
          <p:cNvGrpSpPr/>
          <p:nvPr/>
        </p:nvGrpSpPr>
        <p:grpSpPr>
          <a:xfrm>
            <a:off x="808074" y="1986208"/>
            <a:ext cx="3599453" cy="4706655"/>
            <a:chOff x="4966901" y="1443037"/>
            <a:chExt cx="3991361" cy="5143501"/>
          </a:xfrm>
        </p:grpSpPr>
        <p:sp>
          <p:nvSpPr>
            <p:cNvPr id="11" name="Rectangle: Rounded Corners 3"/>
            <p:cNvSpPr/>
            <p:nvPr/>
          </p:nvSpPr>
          <p:spPr>
            <a:xfrm>
              <a:off x="4966901" y="1443037"/>
              <a:ext cx="3991361" cy="5143501"/>
            </a:xfrm>
            <a:prstGeom prst="roundRect">
              <a:avLst>
                <a:gd name="adj" fmla="val 31819"/>
              </a:avLst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562694" y="1606525"/>
              <a:ext cx="27906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000" dirty="0"/>
                <a:t>Committee Scoring Rules</a:t>
              </a:r>
            </a:p>
          </p:txBody>
        </p:sp>
        <p:sp>
          <p:nvSpPr>
            <p:cNvPr id="13" name="Oval 12"/>
            <p:cNvSpPr/>
            <p:nvPr/>
          </p:nvSpPr>
          <p:spPr>
            <a:xfrm rot="2253251">
              <a:off x="6498734" y="3540855"/>
              <a:ext cx="2052083" cy="257119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4" name="Oval 13"/>
            <p:cNvSpPr/>
            <p:nvPr/>
          </p:nvSpPr>
          <p:spPr>
            <a:xfrm rot="5574115">
              <a:off x="5872547" y="2494936"/>
              <a:ext cx="2052083" cy="257119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5" name="Oval 14"/>
            <p:cNvSpPr/>
            <p:nvPr/>
          </p:nvSpPr>
          <p:spPr>
            <a:xfrm>
              <a:off x="5072063" y="2035478"/>
              <a:ext cx="3749712" cy="430021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112283" y="2801176"/>
              <a:ext cx="157261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l-PL" dirty="0"/>
                <a:t>representation</a:t>
              </a:r>
              <a:br>
                <a:rPr lang="pl-PL" dirty="0"/>
              </a:br>
              <a:r>
                <a:rPr lang="pl-PL" dirty="0"/>
                <a:t>focused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 rot="3752856">
              <a:off x="5014841" y="4671084"/>
              <a:ext cx="130668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dirty="0"/>
                <a:t>weakly separable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 rot="18492732">
              <a:off x="7442034" y="4932044"/>
              <a:ext cx="12716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dirty="0"/>
                <a:t>top k counting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56759" y="2046297"/>
              <a:ext cx="129221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OWA-based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761695" y="3111547"/>
              <a:ext cx="7745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rgbClr val="FF0000"/>
                  </a:solidFill>
                </a:rPr>
                <a:t>β</a:t>
              </a:r>
              <a:r>
                <a:rPr lang="pl-PL" sz="2400" b="1" dirty="0">
                  <a:solidFill>
                    <a:srgbClr val="FF0000"/>
                  </a:solidFill>
                </a:rPr>
                <a:t>-CC</a:t>
              </a:r>
            </a:p>
          </p:txBody>
        </p:sp>
        <p:sp>
          <p:nvSpPr>
            <p:cNvPr id="21" name="Rectangle 20"/>
            <p:cNvSpPr/>
            <p:nvPr/>
          </p:nvSpPr>
          <p:spPr>
            <a:xfrm rot="21188456">
              <a:off x="6542686" y="4991371"/>
              <a:ext cx="72648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>
                  <a:solidFill>
                    <a:srgbClr val="EF1DFF"/>
                  </a:solidFill>
                </a:rPr>
                <a:t>Bloc</a:t>
              </a:r>
            </a:p>
          </p:txBody>
        </p:sp>
        <p:sp>
          <p:nvSpPr>
            <p:cNvPr id="22" name="Rectangle 21"/>
            <p:cNvSpPr/>
            <p:nvPr/>
          </p:nvSpPr>
          <p:spPr>
            <a:xfrm rot="1388678">
              <a:off x="5698936" y="3858874"/>
              <a:ext cx="8675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>
                  <a:solidFill>
                    <a:srgbClr val="0A9417"/>
                  </a:solidFill>
                </a:rPr>
                <a:t>SNTV</a:t>
              </a:r>
            </a:p>
          </p:txBody>
        </p:sp>
        <p:sp>
          <p:nvSpPr>
            <p:cNvPr id="23" name="Rectangle 22"/>
            <p:cNvSpPr/>
            <p:nvPr/>
          </p:nvSpPr>
          <p:spPr>
            <a:xfrm rot="17062444">
              <a:off x="5538925" y="4999831"/>
              <a:ext cx="118756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>
                  <a:solidFill>
                    <a:srgbClr val="0000FF"/>
                  </a:solidFill>
                </a:rPr>
                <a:t>k-Borda</a:t>
              </a:r>
            </a:p>
          </p:txBody>
        </p:sp>
        <p:sp>
          <p:nvSpPr>
            <p:cNvPr id="24" name="Rectangle 23"/>
            <p:cNvSpPr/>
            <p:nvPr/>
          </p:nvSpPr>
          <p:spPr>
            <a:xfrm rot="18769840">
              <a:off x="7473836" y="4433728"/>
              <a:ext cx="105368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rgbClr val="EA8016"/>
                  </a:solidFill>
                </a:rPr>
                <a:t>α</a:t>
              </a:r>
              <a:r>
                <a:rPr lang="pl-PL" sz="2400" b="1" baseline="-25000" dirty="0">
                  <a:solidFill>
                    <a:srgbClr val="EA8016"/>
                  </a:solidFill>
                </a:rPr>
                <a:t>k</a:t>
              </a:r>
              <a:r>
                <a:rPr lang="pl-PL" sz="2400" b="1" dirty="0">
                  <a:solidFill>
                    <a:srgbClr val="EA8016"/>
                  </a:solidFill>
                </a:rPr>
                <a:t>-PAV</a:t>
              </a:r>
            </a:p>
          </p:txBody>
        </p:sp>
        <p:sp>
          <p:nvSpPr>
            <p:cNvPr id="25" name="Rectangle 24"/>
            <p:cNvSpPr/>
            <p:nvPr/>
          </p:nvSpPr>
          <p:spPr>
            <a:xfrm rot="19148727">
              <a:off x="7225095" y="3738069"/>
              <a:ext cx="88517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rgbClr val="7030A0"/>
                  </a:solidFill>
                </a:rPr>
                <a:t>α</a:t>
              </a:r>
              <a:r>
                <a:rPr lang="pl-PL" sz="2400" b="1" baseline="-25000" dirty="0">
                  <a:solidFill>
                    <a:srgbClr val="7030A0"/>
                  </a:solidFill>
                </a:rPr>
                <a:t>k</a:t>
              </a:r>
              <a:r>
                <a:rPr lang="pl-PL" sz="2400" b="1" dirty="0">
                  <a:solidFill>
                    <a:srgbClr val="7030A0"/>
                  </a:solidFill>
                </a:rPr>
                <a:t>-CC</a:t>
              </a:r>
              <a:endParaRPr lang="pl-PL" sz="2400" dirty="0">
                <a:solidFill>
                  <a:srgbClr val="7030A0"/>
                </a:solidFill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 rot="2275055">
              <a:off x="7455573" y="2540283"/>
              <a:ext cx="102643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rgbClr val="9900FF"/>
                  </a:solidFill>
                </a:rPr>
                <a:t>α</a:t>
              </a:r>
              <a:r>
                <a:rPr lang="pl-PL" sz="2400" b="1" baseline="-25000" dirty="0">
                  <a:solidFill>
                    <a:srgbClr val="9900FF"/>
                  </a:solidFill>
                </a:rPr>
                <a:t>t</a:t>
              </a:r>
              <a:r>
                <a:rPr lang="pl-PL" sz="2400" b="1" dirty="0">
                  <a:solidFill>
                    <a:srgbClr val="9900FF"/>
                  </a:solidFill>
                </a:rPr>
                <a:t>-PAV</a:t>
              </a:r>
            </a:p>
          </p:txBody>
        </p:sp>
        <p:sp>
          <p:nvSpPr>
            <p:cNvPr id="27" name="Rectangle 26"/>
            <p:cNvSpPr/>
            <p:nvPr/>
          </p:nvSpPr>
          <p:spPr>
            <a:xfrm rot="19370268">
              <a:off x="5548485" y="2463692"/>
              <a:ext cx="94307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rgbClr val="E5681B"/>
                  </a:solidFill>
                </a:rPr>
                <a:t>β</a:t>
              </a:r>
              <a:r>
                <a:rPr lang="pl-PL" sz="2400" b="1" dirty="0">
                  <a:solidFill>
                    <a:srgbClr val="E5681B"/>
                  </a:solidFill>
                </a:rPr>
                <a:t>-PAV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060862" y="2050003"/>
            <a:ext cx="3631585" cy="4600330"/>
            <a:chOff x="4966901" y="1443037"/>
            <a:chExt cx="3991361" cy="5143501"/>
          </a:xfrm>
        </p:grpSpPr>
        <p:sp>
          <p:nvSpPr>
            <p:cNvPr id="29" name="Rectangle: Rounded Corners 3"/>
            <p:cNvSpPr/>
            <p:nvPr/>
          </p:nvSpPr>
          <p:spPr>
            <a:xfrm>
              <a:off x="4966901" y="1443037"/>
              <a:ext cx="3991361" cy="5143501"/>
            </a:xfrm>
            <a:prstGeom prst="roundRect">
              <a:avLst>
                <a:gd name="adj" fmla="val 31819"/>
              </a:avLst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562694" y="1606525"/>
              <a:ext cx="27906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000" dirty="0"/>
                <a:t>Committee Scoring Rules</a:t>
              </a:r>
            </a:p>
          </p:txBody>
        </p:sp>
        <p:sp>
          <p:nvSpPr>
            <p:cNvPr id="31" name="Oval 30"/>
            <p:cNvSpPr/>
            <p:nvPr/>
          </p:nvSpPr>
          <p:spPr>
            <a:xfrm rot="2253251">
              <a:off x="6498734" y="3540855"/>
              <a:ext cx="2052083" cy="257119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2" name="Oval 31"/>
            <p:cNvSpPr/>
            <p:nvPr/>
          </p:nvSpPr>
          <p:spPr>
            <a:xfrm rot="5574115">
              <a:off x="5872547" y="2494936"/>
              <a:ext cx="2052083" cy="257119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3" name="Oval 32"/>
            <p:cNvSpPr/>
            <p:nvPr/>
          </p:nvSpPr>
          <p:spPr>
            <a:xfrm>
              <a:off x="5072063" y="2035478"/>
              <a:ext cx="3749712" cy="4300210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112283" y="2801176"/>
              <a:ext cx="157261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l-PL" dirty="0"/>
                <a:t>representation</a:t>
              </a:r>
              <a:br>
                <a:rPr lang="pl-PL" dirty="0"/>
              </a:br>
              <a:r>
                <a:rPr lang="pl-PL" dirty="0"/>
                <a:t>focused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 rot="3752856">
              <a:off x="5014841" y="4671084"/>
              <a:ext cx="130668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dirty="0"/>
                <a:t>weakly separable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 rot="18492732">
              <a:off x="7442034" y="4932044"/>
              <a:ext cx="12716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dirty="0"/>
                <a:t>top k counting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356759" y="2046297"/>
              <a:ext cx="129221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OWA-based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761695" y="3111547"/>
              <a:ext cx="7745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chemeClr val="bg1">
                      <a:lumMod val="75000"/>
                    </a:schemeClr>
                  </a:solidFill>
                </a:rPr>
                <a:t>β</a:t>
              </a:r>
              <a:r>
                <a:rPr lang="pl-PL" sz="2400" b="1" dirty="0">
                  <a:solidFill>
                    <a:schemeClr val="bg1">
                      <a:lumMod val="75000"/>
                    </a:schemeClr>
                  </a:solidFill>
                </a:rPr>
                <a:t>-CC</a:t>
              </a:r>
            </a:p>
          </p:txBody>
        </p:sp>
        <p:sp>
          <p:nvSpPr>
            <p:cNvPr id="39" name="Rectangle 38"/>
            <p:cNvSpPr/>
            <p:nvPr/>
          </p:nvSpPr>
          <p:spPr>
            <a:xfrm rot="21188456">
              <a:off x="6542686" y="4991371"/>
              <a:ext cx="72648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>
                  <a:solidFill>
                    <a:schemeClr val="bg1">
                      <a:lumMod val="75000"/>
                    </a:schemeClr>
                  </a:solidFill>
                </a:rPr>
                <a:t>Bloc</a:t>
              </a:r>
            </a:p>
          </p:txBody>
        </p:sp>
        <p:sp>
          <p:nvSpPr>
            <p:cNvPr id="40" name="Rectangle 39"/>
            <p:cNvSpPr/>
            <p:nvPr/>
          </p:nvSpPr>
          <p:spPr>
            <a:xfrm rot="1388678">
              <a:off x="5698936" y="3858874"/>
              <a:ext cx="8675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>
                  <a:solidFill>
                    <a:schemeClr val="bg1">
                      <a:lumMod val="75000"/>
                    </a:schemeClr>
                  </a:solidFill>
                </a:rPr>
                <a:t>SNTV</a:t>
              </a:r>
            </a:p>
          </p:txBody>
        </p:sp>
        <p:sp>
          <p:nvSpPr>
            <p:cNvPr id="41" name="Rectangle 40"/>
            <p:cNvSpPr/>
            <p:nvPr/>
          </p:nvSpPr>
          <p:spPr>
            <a:xfrm rot="17062444">
              <a:off x="5538925" y="4999831"/>
              <a:ext cx="118756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2400" b="1" dirty="0">
                  <a:solidFill>
                    <a:schemeClr val="bg1">
                      <a:lumMod val="75000"/>
                    </a:schemeClr>
                  </a:solidFill>
                </a:rPr>
                <a:t>k-Borda</a:t>
              </a:r>
            </a:p>
          </p:txBody>
        </p:sp>
        <p:sp>
          <p:nvSpPr>
            <p:cNvPr id="42" name="Rectangle 41"/>
            <p:cNvSpPr/>
            <p:nvPr/>
          </p:nvSpPr>
          <p:spPr>
            <a:xfrm rot="18769840">
              <a:off x="7473836" y="4433728"/>
              <a:ext cx="105368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chemeClr val="bg1">
                      <a:lumMod val="75000"/>
                    </a:schemeClr>
                  </a:solidFill>
                </a:rPr>
                <a:t>α</a:t>
              </a:r>
              <a:r>
                <a:rPr lang="pl-PL" sz="2400" b="1" baseline="-25000" dirty="0">
                  <a:solidFill>
                    <a:schemeClr val="bg1">
                      <a:lumMod val="75000"/>
                    </a:schemeClr>
                  </a:solidFill>
                </a:rPr>
                <a:t>k</a:t>
              </a:r>
              <a:r>
                <a:rPr lang="pl-PL" sz="2400" b="1" dirty="0">
                  <a:solidFill>
                    <a:schemeClr val="bg1">
                      <a:lumMod val="75000"/>
                    </a:schemeClr>
                  </a:solidFill>
                </a:rPr>
                <a:t>-PAV</a:t>
              </a:r>
            </a:p>
          </p:txBody>
        </p:sp>
        <p:sp>
          <p:nvSpPr>
            <p:cNvPr id="43" name="Rectangle 42"/>
            <p:cNvSpPr/>
            <p:nvPr/>
          </p:nvSpPr>
          <p:spPr>
            <a:xfrm rot="19148727">
              <a:off x="7225095" y="3738069"/>
              <a:ext cx="88517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chemeClr val="bg1">
                      <a:lumMod val="75000"/>
                    </a:schemeClr>
                  </a:solidFill>
                </a:rPr>
                <a:t>α</a:t>
              </a:r>
              <a:r>
                <a:rPr lang="pl-PL" sz="2400" b="1" baseline="-25000" dirty="0">
                  <a:solidFill>
                    <a:schemeClr val="bg1">
                      <a:lumMod val="75000"/>
                    </a:schemeClr>
                  </a:solidFill>
                </a:rPr>
                <a:t>k</a:t>
              </a:r>
              <a:r>
                <a:rPr lang="pl-PL" sz="2400" b="1" dirty="0">
                  <a:solidFill>
                    <a:schemeClr val="bg1">
                      <a:lumMod val="75000"/>
                    </a:schemeClr>
                  </a:solidFill>
                </a:rPr>
                <a:t>-CC</a:t>
              </a:r>
              <a:endParaRPr lang="pl-PL" sz="24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 rot="2275055">
              <a:off x="7455573" y="2540283"/>
              <a:ext cx="102643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chemeClr val="bg1">
                      <a:lumMod val="75000"/>
                    </a:schemeClr>
                  </a:solidFill>
                </a:rPr>
                <a:t>α</a:t>
              </a:r>
              <a:r>
                <a:rPr lang="pl-PL" sz="2400" b="1" baseline="-25000" dirty="0">
                  <a:solidFill>
                    <a:schemeClr val="bg1">
                      <a:lumMod val="75000"/>
                    </a:schemeClr>
                  </a:solidFill>
                </a:rPr>
                <a:t>t</a:t>
              </a:r>
              <a:r>
                <a:rPr lang="pl-PL" sz="2400" b="1" dirty="0">
                  <a:solidFill>
                    <a:schemeClr val="bg1">
                      <a:lumMod val="75000"/>
                    </a:schemeClr>
                  </a:solidFill>
                </a:rPr>
                <a:t>-PAV</a:t>
              </a:r>
            </a:p>
          </p:txBody>
        </p:sp>
        <p:sp>
          <p:nvSpPr>
            <p:cNvPr id="45" name="Rectangle 44"/>
            <p:cNvSpPr/>
            <p:nvPr/>
          </p:nvSpPr>
          <p:spPr>
            <a:xfrm rot="19370268">
              <a:off x="5548485" y="2463692"/>
              <a:ext cx="94307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2400" b="1" dirty="0">
                  <a:solidFill>
                    <a:schemeClr val="bg1">
                      <a:lumMod val="75000"/>
                    </a:schemeClr>
                  </a:solidFill>
                </a:rPr>
                <a:t>β</a:t>
              </a:r>
              <a:r>
                <a:rPr lang="pl-PL" sz="2400" b="1" dirty="0">
                  <a:solidFill>
                    <a:schemeClr val="bg1">
                      <a:lumMod val="75000"/>
                    </a:schemeClr>
                  </a:solidFill>
                </a:rPr>
                <a:t>-PAV</a:t>
              </a:r>
            </a:p>
          </p:txBody>
        </p:sp>
        <p:sp>
          <p:nvSpPr>
            <p:cNvPr id="46" name="Oval 35"/>
            <p:cNvSpPr/>
            <p:nvPr/>
          </p:nvSpPr>
          <p:spPr>
            <a:xfrm rot="5574115">
              <a:off x="4846403" y="2322656"/>
              <a:ext cx="4023096" cy="3615016"/>
            </a:xfrm>
            <a:custGeom>
              <a:avLst/>
              <a:gdLst>
                <a:gd name="connsiteX0" fmla="*/ 0 w 2052083"/>
                <a:gd name="connsiteY0" fmla="*/ 1285599 h 2571197"/>
                <a:gd name="connsiteX1" fmla="*/ 1026042 w 2052083"/>
                <a:gd name="connsiteY1" fmla="*/ 0 h 2571197"/>
                <a:gd name="connsiteX2" fmla="*/ 2052084 w 2052083"/>
                <a:gd name="connsiteY2" fmla="*/ 1285599 h 2571197"/>
                <a:gd name="connsiteX3" fmla="*/ 1026042 w 2052083"/>
                <a:gd name="connsiteY3" fmla="*/ 2571198 h 2571197"/>
                <a:gd name="connsiteX4" fmla="*/ 0 w 2052083"/>
                <a:gd name="connsiteY4" fmla="*/ 1285599 h 2571197"/>
                <a:gd name="connsiteX0" fmla="*/ 620269 w 2672353"/>
                <a:gd name="connsiteY0" fmla="*/ 1285599 h 3098187"/>
                <a:gd name="connsiteX1" fmla="*/ 1646311 w 2672353"/>
                <a:gd name="connsiteY1" fmla="*/ 0 h 3098187"/>
                <a:gd name="connsiteX2" fmla="*/ 2672353 w 2672353"/>
                <a:gd name="connsiteY2" fmla="*/ 1285599 h 3098187"/>
                <a:gd name="connsiteX3" fmla="*/ 1646311 w 2672353"/>
                <a:gd name="connsiteY3" fmla="*/ 2571198 h 3098187"/>
                <a:gd name="connsiteX4" fmla="*/ 35543 w 2672353"/>
                <a:gd name="connsiteY4" fmla="*/ 3036262 h 3098187"/>
                <a:gd name="connsiteX5" fmla="*/ 620269 w 2672353"/>
                <a:gd name="connsiteY5" fmla="*/ 1285599 h 3098187"/>
                <a:gd name="connsiteX0" fmla="*/ 620269 w 2736291"/>
                <a:gd name="connsiteY0" fmla="*/ 1298808 h 3111396"/>
                <a:gd name="connsiteX1" fmla="*/ 1646311 w 2736291"/>
                <a:gd name="connsiteY1" fmla="*/ 13209 h 3111396"/>
                <a:gd name="connsiteX2" fmla="*/ 2520777 w 2736291"/>
                <a:gd name="connsiteY2" fmla="*/ 669770 h 3111396"/>
                <a:gd name="connsiteX3" fmla="*/ 2672353 w 2736291"/>
                <a:gd name="connsiteY3" fmla="*/ 1298808 h 3111396"/>
                <a:gd name="connsiteX4" fmla="*/ 1646311 w 2736291"/>
                <a:gd name="connsiteY4" fmla="*/ 2584407 h 3111396"/>
                <a:gd name="connsiteX5" fmla="*/ 35543 w 2736291"/>
                <a:gd name="connsiteY5" fmla="*/ 3049471 h 3111396"/>
                <a:gd name="connsiteX6" fmla="*/ 620269 w 2736291"/>
                <a:gd name="connsiteY6" fmla="*/ 1298808 h 3111396"/>
                <a:gd name="connsiteX0" fmla="*/ 620269 w 4034923"/>
                <a:gd name="connsiteY0" fmla="*/ 1798693 h 3611281"/>
                <a:gd name="connsiteX1" fmla="*/ 1646311 w 4034923"/>
                <a:gd name="connsiteY1" fmla="*/ 513094 h 3611281"/>
                <a:gd name="connsiteX2" fmla="*/ 4026162 w 4034923"/>
                <a:gd name="connsiteY2" fmla="*/ 22829 h 3611281"/>
                <a:gd name="connsiteX3" fmla="*/ 2520777 w 4034923"/>
                <a:gd name="connsiteY3" fmla="*/ 1169655 h 3611281"/>
                <a:gd name="connsiteX4" fmla="*/ 2672353 w 4034923"/>
                <a:gd name="connsiteY4" fmla="*/ 1798693 h 3611281"/>
                <a:gd name="connsiteX5" fmla="*/ 1646311 w 4034923"/>
                <a:gd name="connsiteY5" fmla="*/ 3084292 h 3611281"/>
                <a:gd name="connsiteX6" fmla="*/ 35543 w 4034923"/>
                <a:gd name="connsiteY6" fmla="*/ 3549356 h 3611281"/>
                <a:gd name="connsiteX7" fmla="*/ 620269 w 4034923"/>
                <a:gd name="connsiteY7" fmla="*/ 1798693 h 3611281"/>
                <a:gd name="connsiteX0" fmla="*/ 620269 w 4034923"/>
                <a:gd name="connsiteY0" fmla="*/ 1798693 h 3611281"/>
                <a:gd name="connsiteX1" fmla="*/ 1646311 w 4034923"/>
                <a:gd name="connsiteY1" fmla="*/ 513094 h 3611281"/>
                <a:gd name="connsiteX2" fmla="*/ 4026162 w 4034923"/>
                <a:gd name="connsiteY2" fmla="*/ 22829 h 3611281"/>
                <a:gd name="connsiteX3" fmla="*/ 2520777 w 4034923"/>
                <a:gd name="connsiteY3" fmla="*/ 1169655 h 3611281"/>
                <a:gd name="connsiteX4" fmla="*/ 2672353 w 4034923"/>
                <a:gd name="connsiteY4" fmla="*/ 1798693 h 3611281"/>
                <a:gd name="connsiteX5" fmla="*/ 1646311 w 4034923"/>
                <a:gd name="connsiteY5" fmla="*/ 3084292 h 3611281"/>
                <a:gd name="connsiteX6" fmla="*/ 35543 w 4034923"/>
                <a:gd name="connsiteY6" fmla="*/ 3549356 h 3611281"/>
                <a:gd name="connsiteX7" fmla="*/ 620269 w 4034923"/>
                <a:gd name="connsiteY7" fmla="*/ 1798693 h 3611281"/>
                <a:gd name="connsiteX0" fmla="*/ 620269 w 4034923"/>
                <a:gd name="connsiteY0" fmla="*/ 1798693 h 3611281"/>
                <a:gd name="connsiteX1" fmla="*/ 1646311 w 4034923"/>
                <a:gd name="connsiteY1" fmla="*/ 513094 h 3611281"/>
                <a:gd name="connsiteX2" fmla="*/ 4026162 w 4034923"/>
                <a:gd name="connsiteY2" fmla="*/ 22829 h 3611281"/>
                <a:gd name="connsiteX3" fmla="*/ 2520777 w 4034923"/>
                <a:gd name="connsiteY3" fmla="*/ 1169655 h 3611281"/>
                <a:gd name="connsiteX4" fmla="*/ 2672353 w 4034923"/>
                <a:gd name="connsiteY4" fmla="*/ 1798693 h 3611281"/>
                <a:gd name="connsiteX5" fmla="*/ 1646311 w 4034923"/>
                <a:gd name="connsiteY5" fmla="*/ 3084292 h 3611281"/>
                <a:gd name="connsiteX6" fmla="*/ 35543 w 4034923"/>
                <a:gd name="connsiteY6" fmla="*/ 3549356 h 3611281"/>
                <a:gd name="connsiteX7" fmla="*/ 620269 w 4034923"/>
                <a:gd name="connsiteY7" fmla="*/ 1798693 h 3611281"/>
                <a:gd name="connsiteX0" fmla="*/ 620269 w 4035186"/>
                <a:gd name="connsiteY0" fmla="*/ 1798693 h 3611281"/>
                <a:gd name="connsiteX1" fmla="*/ 1646311 w 4035186"/>
                <a:gd name="connsiteY1" fmla="*/ 513094 h 3611281"/>
                <a:gd name="connsiteX2" fmla="*/ 4026162 w 4035186"/>
                <a:gd name="connsiteY2" fmla="*/ 22829 h 3611281"/>
                <a:gd name="connsiteX3" fmla="*/ 2573660 w 4035186"/>
                <a:gd name="connsiteY3" fmla="*/ 1183038 h 3611281"/>
                <a:gd name="connsiteX4" fmla="*/ 2672353 w 4035186"/>
                <a:gd name="connsiteY4" fmla="*/ 1798693 h 3611281"/>
                <a:gd name="connsiteX5" fmla="*/ 1646311 w 4035186"/>
                <a:gd name="connsiteY5" fmla="*/ 3084292 h 3611281"/>
                <a:gd name="connsiteX6" fmla="*/ 35543 w 4035186"/>
                <a:gd name="connsiteY6" fmla="*/ 3549356 h 3611281"/>
                <a:gd name="connsiteX7" fmla="*/ 620269 w 4035186"/>
                <a:gd name="connsiteY7" fmla="*/ 1798693 h 3611281"/>
                <a:gd name="connsiteX0" fmla="*/ 620269 w 4035186"/>
                <a:gd name="connsiteY0" fmla="*/ 1798693 h 3611281"/>
                <a:gd name="connsiteX1" fmla="*/ 1646311 w 4035186"/>
                <a:gd name="connsiteY1" fmla="*/ 513094 h 3611281"/>
                <a:gd name="connsiteX2" fmla="*/ 4026162 w 4035186"/>
                <a:gd name="connsiteY2" fmla="*/ 22829 h 3611281"/>
                <a:gd name="connsiteX3" fmla="*/ 2573660 w 4035186"/>
                <a:gd name="connsiteY3" fmla="*/ 1183038 h 3611281"/>
                <a:gd name="connsiteX4" fmla="*/ 2672353 w 4035186"/>
                <a:gd name="connsiteY4" fmla="*/ 1798693 h 3611281"/>
                <a:gd name="connsiteX5" fmla="*/ 1646311 w 4035186"/>
                <a:gd name="connsiteY5" fmla="*/ 3084292 h 3611281"/>
                <a:gd name="connsiteX6" fmla="*/ 35543 w 4035186"/>
                <a:gd name="connsiteY6" fmla="*/ 3549356 h 3611281"/>
                <a:gd name="connsiteX7" fmla="*/ 620269 w 4035186"/>
                <a:gd name="connsiteY7" fmla="*/ 1798693 h 3611281"/>
                <a:gd name="connsiteX0" fmla="*/ 620269 w 4037506"/>
                <a:gd name="connsiteY0" fmla="*/ 1798693 h 3611281"/>
                <a:gd name="connsiteX1" fmla="*/ 1646311 w 4037506"/>
                <a:gd name="connsiteY1" fmla="*/ 513094 h 3611281"/>
                <a:gd name="connsiteX2" fmla="*/ 4026162 w 4037506"/>
                <a:gd name="connsiteY2" fmla="*/ 22829 h 3611281"/>
                <a:gd name="connsiteX3" fmla="*/ 2573660 w 4037506"/>
                <a:gd name="connsiteY3" fmla="*/ 1183038 h 3611281"/>
                <a:gd name="connsiteX4" fmla="*/ 2672353 w 4037506"/>
                <a:gd name="connsiteY4" fmla="*/ 1798693 h 3611281"/>
                <a:gd name="connsiteX5" fmla="*/ 1646311 w 4037506"/>
                <a:gd name="connsiteY5" fmla="*/ 3084292 h 3611281"/>
                <a:gd name="connsiteX6" fmla="*/ 35543 w 4037506"/>
                <a:gd name="connsiteY6" fmla="*/ 3549356 h 3611281"/>
                <a:gd name="connsiteX7" fmla="*/ 620269 w 4037506"/>
                <a:gd name="connsiteY7" fmla="*/ 1798693 h 3611281"/>
                <a:gd name="connsiteX0" fmla="*/ 620269 w 4037506"/>
                <a:gd name="connsiteY0" fmla="*/ 1798693 h 3605082"/>
                <a:gd name="connsiteX1" fmla="*/ 1646311 w 4037506"/>
                <a:gd name="connsiteY1" fmla="*/ 513094 h 3605082"/>
                <a:gd name="connsiteX2" fmla="*/ 4026162 w 4037506"/>
                <a:gd name="connsiteY2" fmla="*/ 22829 h 3605082"/>
                <a:gd name="connsiteX3" fmla="*/ 2573660 w 4037506"/>
                <a:gd name="connsiteY3" fmla="*/ 1183038 h 3605082"/>
                <a:gd name="connsiteX4" fmla="*/ 2672353 w 4037506"/>
                <a:gd name="connsiteY4" fmla="*/ 1798693 h 3605082"/>
                <a:gd name="connsiteX5" fmla="*/ 1646311 w 4037506"/>
                <a:gd name="connsiteY5" fmla="*/ 3084292 h 3605082"/>
                <a:gd name="connsiteX6" fmla="*/ 35543 w 4037506"/>
                <a:gd name="connsiteY6" fmla="*/ 3549356 h 3605082"/>
                <a:gd name="connsiteX7" fmla="*/ 620269 w 4037506"/>
                <a:gd name="connsiteY7" fmla="*/ 1798693 h 3605082"/>
                <a:gd name="connsiteX0" fmla="*/ 620269 w 4037506"/>
                <a:gd name="connsiteY0" fmla="*/ 1798693 h 3605082"/>
                <a:gd name="connsiteX1" fmla="*/ 1646311 w 4037506"/>
                <a:gd name="connsiteY1" fmla="*/ 513094 h 3605082"/>
                <a:gd name="connsiteX2" fmla="*/ 4026162 w 4037506"/>
                <a:gd name="connsiteY2" fmla="*/ 22829 h 3605082"/>
                <a:gd name="connsiteX3" fmla="*/ 2573660 w 4037506"/>
                <a:gd name="connsiteY3" fmla="*/ 1183038 h 3605082"/>
                <a:gd name="connsiteX4" fmla="*/ 2672353 w 4037506"/>
                <a:gd name="connsiteY4" fmla="*/ 1798693 h 3605082"/>
                <a:gd name="connsiteX5" fmla="*/ 1646311 w 4037506"/>
                <a:gd name="connsiteY5" fmla="*/ 3084292 h 3605082"/>
                <a:gd name="connsiteX6" fmla="*/ 35543 w 4037506"/>
                <a:gd name="connsiteY6" fmla="*/ 3549356 h 3605082"/>
                <a:gd name="connsiteX7" fmla="*/ 620269 w 4037506"/>
                <a:gd name="connsiteY7" fmla="*/ 1798693 h 3605082"/>
                <a:gd name="connsiteX0" fmla="*/ 620269 w 4037506"/>
                <a:gd name="connsiteY0" fmla="*/ 1798693 h 3622767"/>
                <a:gd name="connsiteX1" fmla="*/ 1646311 w 4037506"/>
                <a:gd name="connsiteY1" fmla="*/ 513094 h 3622767"/>
                <a:gd name="connsiteX2" fmla="*/ 4026162 w 4037506"/>
                <a:gd name="connsiteY2" fmla="*/ 22829 h 3622767"/>
                <a:gd name="connsiteX3" fmla="*/ 2573660 w 4037506"/>
                <a:gd name="connsiteY3" fmla="*/ 1183038 h 3622767"/>
                <a:gd name="connsiteX4" fmla="*/ 1646311 w 4037506"/>
                <a:gd name="connsiteY4" fmla="*/ 3084292 h 3622767"/>
                <a:gd name="connsiteX5" fmla="*/ 35543 w 4037506"/>
                <a:gd name="connsiteY5" fmla="*/ 3549356 h 3622767"/>
                <a:gd name="connsiteX6" fmla="*/ 620269 w 4037506"/>
                <a:gd name="connsiteY6" fmla="*/ 1798693 h 3622767"/>
                <a:gd name="connsiteX0" fmla="*/ 620269 w 4037506"/>
                <a:gd name="connsiteY0" fmla="*/ 1798693 h 3646347"/>
                <a:gd name="connsiteX1" fmla="*/ 1646311 w 4037506"/>
                <a:gd name="connsiteY1" fmla="*/ 513094 h 3646347"/>
                <a:gd name="connsiteX2" fmla="*/ 4026162 w 4037506"/>
                <a:gd name="connsiteY2" fmla="*/ 22829 h 3646347"/>
                <a:gd name="connsiteX3" fmla="*/ 2573660 w 4037506"/>
                <a:gd name="connsiteY3" fmla="*/ 1183038 h 3646347"/>
                <a:gd name="connsiteX4" fmla="*/ 1646311 w 4037506"/>
                <a:gd name="connsiteY4" fmla="*/ 3084292 h 3646347"/>
                <a:gd name="connsiteX5" fmla="*/ 35543 w 4037506"/>
                <a:gd name="connsiteY5" fmla="*/ 3549356 h 3646347"/>
                <a:gd name="connsiteX6" fmla="*/ 620269 w 4037506"/>
                <a:gd name="connsiteY6" fmla="*/ 1798693 h 3646347"/>
                <a:gd name="connsiteX0" fmla="*/ 620269 w 4037506"/>
                <a:gd name="connsiteY0" fmla="*/ 1798693 h 3646347"/>
                <a:gd name="connsiteX1" fmla="*/ 1646311 w 4037506"/>
                <a:gd name="connsiteY1" fmla="*/ 513094 h 3646347"/>
                <a:gd name="connsiteX2" fmla="*/ 4026162 w 4037506"/>
                <a:gd name="connsiteY2" fmla="*/ 22829 h 3646347"/>
                <a:gd name="connsiteX3" fmla="*/ 2573660 w 4037506"/>
                <a:gd name="connsiteY3" fmla="*/ 1183038 h 3646347"/>
                <a:gd name="connsiteX4" fmla="*/ 1646311 w 4037506"/>
                <a:gd name="connsiteY4" fmla="*/ 3084292 h 3646347"/>
                <a:gd name="connsiteX5" fmla="*/ 35543 w 4037506"/>
                <a:gd name="connsiteY5" fmla="*/ 3549356 h 3646347"/>
                <a:gd name="connsiteX6" fmla="*/ 620269 w 4037506"/>
                <a:gd name="connsiteY6" fmla="*/ 1798693 h 3646347"/>
                <a:gd name="connsiteX0" fmla="*/ 620269 w 4037506"/>
                <a:gd name="connsiteY0" fmla="*/ 1798693 h 3641993"/>
                <a:gd name="connsiteX1" fmla="*/ 1646311 w 4037506"/>
                <a:gd name="connsiteY1" fmla="*/ 513094 h 3641993"/>
                <a:gd name="connsiteX2" fmla="*/ 4026162 w 4037506"/>
                <a:gd name="connsiteY2" fmla="*/ 22829 h 3641993"/>
                <a:gd name="connsiteX3" fmla="*/ 2573660 w 4037506"/>
                <a:gd name="connsiteY3" fmla="*/ 1183038 h 3641993"/>
                <a:gd name="connsiteX4" fmla="*/ 1646311 w 4037506"/>
                <a:gd name="connsiteY4" fmla="*/ 3084292 h 3641993"/>
                <a:gd name="connsiteX5" fmla="*/ 35543 w 4037506"/>
                <a:gd name="connsiteY5" fmla="*/ 3549356 h 3641993"/>
                <a:gd name="connsiteX6" fmla="*/ 620269 w 4037506"/>
                <a:gd name="connsiteY6" fmla="*/ 1798693 h 3641993"/>
                <a:gd name="connsiteX0" fmla="*/ 620269 w 4037742"/>
                <a:gd name="connsiteY0" fmla="*/ 1798693 h 3596784"/>
                <a:gd name="connsiteX1" fmla="*/ 1646311 w 4037742"/>
                <a:gd name="connsiteY1" fmla="*/ 513094 h 3596784"/>
                <a:gd name="connsiteX2" fmla="*/ 4026162 w 4037742"/>
                <a:gd name="connsiteY2" fmla="*/ 22829 h 3596784"/>
                <a:gd name="connsiteX3" fmla="*/ 2573660 w 4037742"/>
                <a:gd name="connsiteY3" fmla="*/ 1183038 h 3596784"/>
                <a:gd name="connsiteX4" fmla="*/ 2171838 w 4037742"/>
                <a:gd name="connsiteY4" fmla="*/ 2924464 h 3596784"/>
                <a:gd name="connsiteX5" fmla="*/ 1646311 w 4037742"/>
                <a:gd name="connsiteY5" fmla="*/ 3084292 h 3596784"/>
                <a:gd name="connsiteX6" fmla="*/ 35543 w 4037742"/>
                <a:gd name="connsiteY6" fmla="*/ 3549356 h 3596784"/>
                <a:gd name="connsiteX7" fmla="*/ 620269 w 4037742"/>
                <a:gd name="connsiteY7" fmla="*/ 1798693 h 3596784"/>
                <a:gd name="connsiteX0" fmla="*/ 620269 w 4037742"/>
                <a:gd name="connsiteY0" fmla="*/ 1798693 h 3596784"/>
                <a:gd name="connsiteX1" fmla="*/ 1646311 w 4037742"/>
                <a:gd name="connsiteY1" fmla="*/ 513094 h 3596784"/>
                <a:gd name="connsiteX2" fmla="*/ 4026162 w 4037742"/>
                <a:gd name="connsiteY2" fmla="*/ 22829 h 3596784"/>
                <a:gd name="connsiteX3" fmla="*/ 2573660 w 4037742"/>
                <a:gd name="connsiteY3" fmla="*/ 1183038 h 3596784"/>
                <a:gd name="connsiteX4" fmla="*/ 2171838 w 4037742"/>
                <a:gd name="connsiteY4" fmla="*/ 2924464 h 3596784"/>
                <a:gd name="connsiteX5" fmla="*/ 1646311 w 4037742"/>
                <a:gd name="connsiteY5" fmla="*/ 3084292 h 3596784"/>
                <a:gd name="connsiteX6" fmla="*/ 35543 w 4037742"/>
                <a:gd name="connsiteY6" fmla="*/ 3549356 h 3596784"/>
                <a:gd name="connsiteX7" fmla="*/ 620269 w 4037742"/>
                <a:gd name="connsiteY7" fmla="*/ 1798693 h 3596784"/>
                <a:gd name="connsiteX0" fmla="*/ 620269 w 4037742"/>
                <a:gd name="connsiteY0" fmla="*/ 1798693 h 3596784"/>
                <a:gd name="connsiteX1" fmla="*/ 1646311 w 4037742"/>
                <a:gd name="connsiteY1" fmla="*/ 513094 h 3596784"/>
                <a:gd name="connsiteX2" fmla="*/ 4026162 w 4037742"/>
                <a:gd name="connsiteY2" fmla="*/ 22829 h 3596784"/>
                <a:gd name="connsiteX3" fmla="*/ 2573660 w 4037742"/>
                <a:gd name="connsiteY3" fmla="*/ 1183038 h 3596784"/>
                <a:gd name="connsiteX4" fmla="*/ 2171838 w 4037742"/>
                <a:gd name="connsiteY4" fmla="*/ 2924464 h 3596784"/>
                <a:gd name="connsiteX5" fmla="*/ 1646311 w 4037742"/>
                <a:gd name="connsiteY5" fmla="*/ 3084292 h 3596784"/>
                <a:gd name="connsiteX6" fmla="*/ 35543 w 4037742"/>
                <a:gd name="connsiteY6" fmla="*/ 3549356 h 3596784"/>
                <a:gd name="connsiteX7" fmla="*/ 620269 w 4037742"/>
                <a:gd name="connsiteY7" fmla="*/ 1798693 h 3596784"/>
                <a:gd name="connsiteX0" fmla="*/ 620269 w 4037742"/>
                <a:gd name="connsiteY0" fmla="*/ 1798693 h 3596784"/>
                <a:gd name="connsiteX1" fmla="*/ 1646311 w 4037742"/>
                <a:gd name="connsiteY1" fmla="*/ 513094 h 3596784"/>
                <a:gd name="connsiteX2" fmla="*/ 4026162 w 4037742"/>
                <a:gd name="connsiteY2" fmla="*/ 22829 h 3596784"/>
                <a:gd name="connsiteX3" fmla="*/ 2573660 w 4037742"/>
                <a:gd name="connsiteY3" fmla="*/ 1183038 h 3596784"/>
                <a:gd name="connsiteX4" fmla="*/ 2171838 w 4037742"/>
                <a:gd name="connsiteY4" fmla="*/ 2924464 h 3596784"/>
                <a:gd name="connsiteX5" fmla="*/ 1646311 w 4037742"/>
                <a:gd name="connsiteY5" fmla="*/ 3084292 h 3596784"/>
                <a:gd name="connsiteX6" fmla="*/ 35543 w 4037742"/>
                <a:gd name="connsiteY6" fmla="*/ 3549356 h 3596784"/>
                <a:gd name="connsiteX7" fmla="*/ 620269 w 4037742"/>
                <a:gd name="connsiteY7" fmla="*/ 1798693 h 3596784"/>
                <a:gd name="connsiteX0" fmla="*/ 620269 w 4037742"/>
                <a:gd name="connsiteY0" fmla="*/ 1798693 h 3594209"/>
                <a:gd name="connsiteX1" fmla="*/ 1646311 w 4037742"/>
                <a:gd name="connsiteY1" fmla="*/ 513094 h 3594209"/>
                <a:gd name="connsiteX2" fmla="*/ 4026162 w 4037742"/>
                <a:gd name="connsiteY2" fmla="*/ 22829 h 3594209"/>
                <a:gd name="connsiteX3" fmla="*/ 2573660 w 4037742"/>
                <a:gd name="connsiteY3" fmla="*/ 1183038 h 3594209"/>
                <a:gd name="connsiteX4" fmla="*/ 2171838 w 4037742"/>
                <a:gd name="connsiteY4" fmla="*/ 2924464 h 3594209"/>
                <a:gd name="connsiteX5" fmla="*/ 1646311 w 4037742"/>
                <a:gd name="connsiteY5" fmla="*/ 3084292 h 3594209"/>
                <a:gd name="connsiteX6" fmla="*/ 35543 w 4037742"/>
                <a:gd name="connsiteY6" fmla="*/ 3549356 h 3594209"/>
                <a:gd name="connsiteX7" fmla="*/ 620269 w 4037742"/>
                <a:gd name="connsiteY7" fmla="*/ 1798693 h 3594209"/>
                <a:gd name="connsiteX0" fmla="*/ 620269 w 4037742"/>
                <a:gd name="connsiteY0" fmla="*/ 1798693 h 3594209"/>
                <a:gd name="connsiteX1" fmla="*/ 1646311 w 4037742"/>
                <a:gd name="connsiteY1" fmla="*/ 513094 h 3594209"/>
                <a:gd name="connsiteX2" fmla="*/ 4026162 w 4037742"/>
                <a:gd name="connsiteY2" fmla="*/ 22829 h 3594209"/>
                <a:gd name="connsiteX3" fmla="*/ 2573660 w 4037742"/>
                <a:gd name="connsiteY3" fmla="*/ 1183038 h 3594209"/>
                <a:gd name="connsiteX4" fmla="*/ 2171838 w 4037742"/>
                <a:gd name="connsiteY4" fmla="*/ 2924464 h 3594209"/>
                <a:gd name="connsiteX5" fmla="*/ 1646311 w 4037742"/>
                <a:gd name="connsiteY5" fmla="*/ 3084292 h 3594209"/>
                <a:gd name="connsiteX6" fmla="*/ 35543 w 4037742"/>
                <a:gd name="connsiteY6" fmla="*/ 3549356 h 3594209"/>
                <a:gd name="connsiteX7" fmla="*/ 620269 w 4037742"/>
                <a:gd name="connsiteY7" fmla="*/ 1798693 h 3594209"/>
                <a:gd name="connsiteX0" fmla="*/ 620269 w 4037742"/>
                <a:gd name="connsiteY0" fmla="*/ 1798693 h 3615016"/>
                <a:gd name="connsiteX1" fmla="*/ 1646311 w 4037742"/>
                <a:gd name="connsiteY1" fmla="*/ 513094 h 3615016"/>
                <a:gd name="connsiteX2" fmla="*/ 4026162 w 4037742"/>
                <a:gd name="connsiteY2" fmla="*/ 22829 h 3615016"/>
                <a:gd name="connsiteX3" fmla="*/ 2573660 w 4037742"/>
                <a:gd name="connsiteY3" fmla="*/ 1183038 h 3615016"/>
                <a:gd name="connsiteX4" fmla="*/ 2171838 w 4037742"/>
                <a:gd name="connsiteY4" fmla="*/ 2924464 h 3615016"/>
                <a:gd name="connsiteX5" fmla="*/ 1646311 w 4037742"/>
                <a:gd name="connsiteY5" fmla="*/ 3084292 h 3615016"/>
                <a:gd name="connsiteX6" fmla="*/ 35543 w 4037742"/>
                <a:gd name="connsiteY6" fmla="*/ 3549356 h 3615016"/>
                <a:gd name="connsiteX7" fmla="*/ 620269 w 4037742"/>
                <a:gd name="connsiteY7" fmla="*/ 1798693 h 3615016"/>
                <a:gd name="connsiteX0" fmla="*/ 620269 w 4037742"/>
                <a:gd name="connsiteY0" fmla="*/ 1798693 h 3615016"/>
                <a:gd name="connsiteX1" fmla="*/ 1646311 w 4037742"/>
                <a:gd name="connsiteY1" fmla="*/ 513094 h 3615016"/>
                <a:gd name="connsiteX2" fmla="*/ 4026162 w 4037742"/>
                <a:gd name="connsiteY2" fmla="*/ 22829 h 3615016"/>
                <a:gd name="connsiteX3" fmla="*/ 2573660 w 4037742"/>
                <a:gd name="connsiteY3" fmla="*/ 1183038 h 3615016"/>
                <a:gd name="connsiteX4" fmla="*/ 2171838 w 4037742"/>
                <a:gd name="connsiteY4" fmla="*/ 2924464 h 3615016"/>
                <a:gd name="connsiteX5" fmla="*/ 1646311 w 4037742"/>
                <a:gd name="connsiteY5" fmla="*/ 3084292 h 3615016"/>
                <a:gd name="connsiteX6" fmla="*/ 35543 w 4037742"/>
                <a:gd name="connsiteY6" fmla="*/ 3549356 h 3615016"/>
                <a:gd name="connsiteX7" fmla="*/ 620269 w 4037742"/>
                <a:gd name="connsiteY7" fmla="*/ 1798693 h 3615016"/>
                <a:gd name="connsiteX0" fmla="*/ 605623 w 4023096"/>
                <a:gd name="connsiteY0" fmla="*/ 1798693 h 3615016"/>
                <a:gd name="connsiteX1" fmla="*/ 1631665 w 4023096"/>
                <a:gd name="connsiteY1" fmla="*/ 513094 h 3615016"/>
                <a:gd name="connsiteX2" fmla="*/ 4011516 w 4023096"/>
                <a:gd name="connsiteY2" fmla="*/ 22829 h 3615016"/>
                <a:gd name="connsiteX3" fmla="*/ 2559014 w 4023096"/>
                <a:gd name="connsiteY3" fmla="*/ 1183038 h 3615016"/>
                <a:gd name="connsiteX4" fmla="*/ 2157192 w 4023096"/>
                <a:gd name="connsiteY4" fmla="*/ 2924464 h 3615016"/>
                <a:gd name="connsiteX5" fmla="*/ 1631665 w 4023096"/>
                <a:gd name="connsiteY5" fmla="*/ 3084292 h 3615016"/>
                <a:gd name="connsiteX6" fmla="*/ 20897 w 4023096"/>
                <a:gd name="connsiteY6" fmla="*/ 3549356 h 3615016"/>
                <a:gd name="connsiteX7" fmla="*/ 605623 w 4023096"/>
                <a:gd name="connsiteY7" fmla="*/ 1798693 h 3615016"/>
                <a:gd name="connsiteX0" fmla="*/ 605623 w 4023096"/>
                <a:gd name="connsiteY0" fmla="*/ 1798693 h 3615016"/>
                <a:gd name="connsiteX1" fmla="*/ 1631665 w 4023096"/>
                <a:gd name="connsiteY1" fmla="*/ 513094 h 3615016"/>
                <a:gd name="connsiteX2" fmla="*/ 4011516 w 4023096"/>
                <a:gd name="connsiteY2" fmla="*/ 22829 h 3615016"/>
                <a:gd name="connsiteX3" fmla="*/ 2559014 w 4023096"/>
                <a:gd name="connsiteY3" fmla="*/ 1183038 h 3615016"/>
                <a:gd name="connsiteX4" fmla="*/ 2157192 w 4023096"/>
                <a:gd name="connsiteY4" fmla="*/ 2924464 h 3615016"/>
                <a:gd name="connsiteX5" fmla="*/ 1631665 w 4023096"/>
                <a:gd name="connsiteY5" fmla="*/ 3084292 h 3615016"/>
                <a:gd name="connsiteX6" fmla="*/ 20897 w 4023096"/>
                <a:gd name="connsiteY6" fmla="*/ 3549356 h 3615016"/>
                <a:gd name="connsiteX7" fmla="*/ 605623 w 4023096"/>
                <a:gd name="connsiteY7" fmla="*/ 1798693 h 3615016"/>
                <a:gd name="connsiteX0" fmla="*/ 605623 w 4023096"/>
                <a:gd name="connsiteY0" fmla="*/ 1798693 h 3615016"/>
                <a:gd name="connsiteX1" fmla="*/ 1631665 w 4023096"/>
                <a:gd name="connsiteY1" fmla="*/ 513094 h 3615016"/>
                <a:gd name="connsiteX2" fmla="*/ 4011516 w 4023096"/>
                <a:gd name="connsiteY2" fmla="*/ 22829 h 3615016"/>
                <a:gd name="connsiteX3" fmla="*/ 2559014 w 4023096"/>
                <a:gd name="connsiteY3" fmla="*/ 1183038 h 3615016"/>
                <a:gd name="connsiteX4" fmla="*/ 2157192 w 4023096"/>
                <a:gd name="connsiteY4" fmla="*/ 2924464 h 3615016"/>
                <a:gd name="connsiteX5" fmla="*/ 1631665 w 4023096"/>
                <a:gd name="connsiteY5" fmla="*/ 3084292 h 3615016"/>
                <a:gd name="connsiteX6" fmla="*/ 20897 w 4023096"/>
                <a:gd name="connsiteY6" fmla="*/ 3549356 h 3615016"/>
                <a:gd name="connsiteX7" fmla="*/ 605623 w 4023096"/>
                <a:gd name="connsiteY7" fmla="*/ 1798693 h 3615016"/>
                <a:gd name="connsiteX0" fmla="*/ 605623 w 4023096"/>
                <a:gd name="connsiteY0" fmla="*/ 1798693 h 3615016"/>
                <a:gd name="connsiteX1" fmla="*/ 1631665 w 4023096"/>
                <a:gd name="connsiteY1" fmla="*/ 513094 h 3615016"/>
                <a:gd name="connsiteX2" fmla="*/ 4011516 w 4023096"/>
                <a:gd name="connsiteY2" fmla="*/ 22829 h 3615016"/>
                <a:gd name="connsiteX3" fmla="*/ 2559014 w 4023096"/>
                <a:gd name="connsiteY3" fmla="*/ 1183038 h 3615016"/>
                <a:gd name="connsiteX4" fmla="*/ 2157192 w 4023096"/>
                <a:gd name="connsiteY4" fmla="*/ 2924464 h 3615016"/>
                <a:gd name="connsiteX5" fmla="*/ 1631665 w 4023096"/>
                <a:gd name="connsiteY5" fmla="*/ 3084292 h 3615016"/>
                <a:gd name="connsiteX6" fmla="*/ 20897 w 4023096"/>
                <a:gd name="connsiteY6" fmla="*/ 3549356 h 3615016"/>
                <a:gd name="connsiteX7" fmla="*/ 605623 w 4023096"/>
                <a:gd name="connsiteY7" fmla="*/ 1798693 h 3615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023096" h="3615016">
                  <a:moveTo>
                    <a:pt x="605623" y="1798693"/>
                  </a:moveTo>
                  <a:cubicBezTo>
                    <a:pt x="757821" y="785419"/>
                    <a:pt x="1270807" y="521904"/>
                    <a:pt x="1631665" y="513094"/>
                  </a:cubicBezTo>
                  <a:cubicBezTo>
                    <a:pt x="2199314" y="217117"/>
                    <a:pt x="3865772" y="-86598"/>
                    <a:pt x="4011516" y="22829"/>
                  </a:cubicBezTo>
                  <a:cubicBezTo>
                    <a:pt x="4157260" y="132256"/>
                    <a:pt x="2885298" y="709267"/>
                    <a:pt x="2559014" y="1183038"/>
                  </a:cubicBezTo>
                  <a:cubicBezTo>
                    <a:pt x="2722900" y="1503460"/>
                    <a:pt x="2807347" y="2482074"/>
                    <a:pt x="2157192" y="2924464"/>
                  </a:cubicBezTo>
                  <a:cubicBezTo>
                    <a:pt x="1889966" y="3078393"/>
                    <a:pt x="1821316" y="3024718"/>
                    <a:pt x="1631665" y="3084292"/>
                  </a:cubicBezTo>
                  <a:cubicBezTo>
                    <a:pt x="1764844" y="3412614"/>
                    <a:pt x="191904" y="3763622"/>
                    <a:pt x="20897" y="3549356"/>
                  </a:cubicBezTo>
                  <a:cubicBezTo>
                    <a:pt x="-150110" y="3335090"/>
                    <a:pt x="790098" y="2407542"/>
                    <a:pt x="605623" y="1798693"/>
                  </a:cubicBezTo>
                  <a:close/>
                </a:path>
              </a:pathLst>
            </a:custGeom>
            <a:noFill/>
            <a:ln w="635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6055115" y="3439463"/>
              <a:ext cx="1748178" cy="830997"/>
            </a:xfrm>
            <a:custGeom>
              <a:avLst/>
              <a:gdLst>
                <a:gd name="connsiteX0" fmla="*/ 0 w 1733188"/>
                <a:gd name="connsiteY0" fmla="*/ 0 h 830997"/>
                <a:gd name="connsiteX1" fmla="*/ 1733188 w 1733188"/>
                <a:gd name="connsiteY1" fmla="*/ 0 h 830997"/>
                <a:gd name="connsiteX2" fmla="*/ 1733188 w 1733188"/>
                <a:gd name="connsiteY2" fmla="*/ 830997 h 830997"/>
                <a:gd name="connsiteX3" fmla="*/ 0 w 1733188"/>
                <a:gd name="connsiteY3" fmla="*/ 830997 h 830997"/>
                <a:gd name="connsiteX4" fmla="*/ 0 w 1733188"/>
                <a:gd name="connsiteY4" fmla="*/ 0 h 830997"/>
                <a:gd name="connsiteX0" fmla="*/ 0 w 1733188"/>
                <a:gd name="connsiteY0" fmla="*/ 0 h 830997"/>
                <a:gd name="connsiteX1" fmla="*/ 1733188 w 1733188"/>
                <a:gd name="connsiteY1" fmla="*/ 0 h 830997"/>
                <a:gd name="connsiteX2" fmla="*/ 1733188 w 1733188"/>
                <a:gd name="connsiteY2" fmla="*/ 830997 h 830997"/>
                <a:gd name="connsiteX3" fmla="*/ 119922 w 1733188"/>
                <a:gd name="connsiteY3" fmla="*/ 756046 h 830997"/>
                <a:gd name="connsiteX4" fmla="*/ 0 w 1733188"/>
                <a:gd name="connsiteY4" fmla="*/ 0 h 830997"/>
                <a:gd name="connsiteX0" fmla="*/ 0 w 1673228"/>
                <a:gd name="connsiteY0" fmla="*/ 119921 h 830997"/>
                <a:gd name="connsiteX1" fmla="*/ 1673228 w 1673228"/>
                <a:gd name="connsiteY1" fmla="*/ 0 h 830997"/>
                <a:gd name="connsiteX2" fmla="*/ 1673228 w 1673228"/>
                <a:gd name="connsiteY2" fmla="*/ 830997 h 830997"/>
                <a:gd name="connsiteX3" fmla="*/ 59962 w 1673228"/>
                <a:gd name="connsiteY3" fmla="*/ 756046 h 830997"/>
                <a:gd name="connsiteX4" fmla="*/ 0 w 1673228"/>
                <a:gd name="connsiteY4" fmla="*/ 119921 h 830997"/>
                <a:gd name="connsiteX0" fmla="*/ 0 w 1733188"/>
                <a:gd name="connsiteY0" fmla="*/ 29980 h 830997"/>
                <a:gd name="connsiteX1" fmla="*/ 1733188 w 1733188"/>
                <a:gd name="connsiteY1" fmla="*/ 0 h 830997"/>
                <a:gd name="connsiteX2" fmla="*/ 1733188 w 1733188"/>
                <a:gd name="connsiteY2" fmla="*/ 830997 h 830997"/>
                <a:gd name="connsiteX3" fmla="*/ 119922 w 1733188"/>
                <a:gd name="connsiteY3" fmla="*/ 756046 h 830997"/>
                <a:gd name="connsiteX4" fmla="*/ 0 w 1733188"/>
                <a:gd name="connsiteY4" fmla="*/ 29980 h 830997"/>
                <a:gd name="connsiteX0" fmla="*/ 0 w 1733188"/>
                <a:gd name="connsiteY0" fmla="*/ 29980 h 830997"/>
                <a:gd name="connsiteX1" fmla="*/ 1523325 w 1733188"/>
                <a:gd name="connsiteY1" fmla="*/ 0 h 830997"/>
                <a:gd name="connsiteX2" fmla="*/ 1733188 w 1733188"/>
                <a:gd name="connsiteY2" fmla="*/ 830997 h 830997"/>
                <a:gd name="connsiteX3" fmla="*/ 119922 w 1733188"/>
                <a:gd name="connsiteY3" fmla="*/ 756046 h 830997"/>
                <a:gd name="connsiteX4" fmla="*/ 0 w 1733188"/>
                <a:gd name="connsiteY4" fmla="*/ 29980 h 830997"/>
                <a:gd name="connsiteX0" fmla="*/ 0 w 1733188"/>
                <a:gd name="connsiteY0" fmla="*/ 29980 h 830997"/>
                <a:gd name="connsiteX1" fmla="*/ 1523325 w 1733188"/>
                <a:gd name="connsiteY1" fmla="*/ 0 h 830997"/>
                <a:gd name="connsiteX2" fmla="*/ 1733188 w 1733188"/>
                <a:gd name="connsiteY2" fmla="*/ 830997 h 830997"/>
                <a:gd name="connsiteX3" fmla="*/ 119922 w 1733188"/>
                <a:gd name="connsiteY3" fmla="*/ 756046 h 830997"/>
                <a:gd name="connsiteX4" fmla="*/ 0 w 1733188"/>
                <a:gd name="connsiteY4" fmla="*/ 29980 h 830997"/>
                <a:gd name="connsiteX0" fmla="*/ 0 w 1673227"/>
                <a:gd name="connsiteY0" fmla="*/ 29980 h 756046"/>
                <a:gd name="connsiteX1" fmla="*/ 1523325 w 1673227"/>
                <a:gd name="connsiteY1" fmla="*/ 0 h 756046"/>
                <a:gd name="connsiteX2" fmla="*/ 1673227 w 1673227"/>
                <a:gd name="connsiteY2" fmla="*/ 756046 h 756046"/>
                <a:gd name="connsiteX3" fmla="*/ 119922 w 1673227"/>
                <a:gd name="connsiteY3" fmla="*/ 756046 h 756046"/>
                <a:gd name="connsiteX4" fmla="*/ 0 w 1673227"/>
                <a:gd name="connsiteY4" fmla="*/ 29980 h 756046"/>
                <a:gd name="connsiteX0" fmla="*/ 0 w 1673227"/>
                <a:gd name="connsiteY0" fmla="*/ 29980 h 801017"/>
                <a:gd name="connsiteX1" fmla="*/ 1523325 w 1673227"/>
                <a:gd name="connsiteY1" fmla="*/ 0 h 801017"/>
                <a:gd name="connsiteX2" fmla="*/ 1673227 w 1673227"/>
                <a:gd name="connsiteY2" fmla="*/ 801017 h 801017"/>
                <a:gd name="connsiteX3" fmla="*/ 119922 w 1673227"/>
                <a:gd name="connsiteY3" fmla="*/ 756046 h 801017"/>
                <a:gd name="connsiteX4" fmla="*/ 0 w 1673227"/>
                <a:gd name="connsiteY4" fmla="*/ 29980 h 801017"/>
                <a:gd name="connsiteX0" fmla="*/ 0 w 1748178"/>
                <a:gd name="connsiteY0" fmla="*/ 29980 h 801017"/>
                <a:gd name="connsiteX1" fmla="*/ 1523325 w 1748178"/>
                <a:gd name="connsiteY1" fmla="*/ 0 h 801017"/>
                <a:gd name="connsiteX2" fmla="*/ 1748178 w 1748178"/>
                <a:gd name="connsiteY2" fmla="*/ 801017 h 801017"/>
                <a:gd name="connsiteX3" fmla="*/ 119922 w 1748178"/>
                <a:gd name="connsiteY3" fmla="*/ 756046 h 801017"/>
                <a:gd name="connsiteX4" fmla="*/ 0 w 1748178"/>
                <a:gd name="connsiteY4" fmla="*/ 29980 h 801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48178" h="801017">
                  <a:moveTo>
                    <a:pt x="0" y="29980"/>
                  </a:moveTo>
                  <a:lnTo>
                    <a:pt x="1523325" y="0"/>
                  </a:lnTo>
                  <a:cubicBezTo>
                    <a:pt x="1668229" y="262009"/>
                    <a:pt x="1678224" y="524018"/>
                    <a:pt x="1748178" y="801017"/>
                  </a:cubicBezTo>
                  <a:lnTo>
                    <a:pt x="119922" y="756046"/>
                  </a:lnTo>
                  <a:lnTo>
                    <a:pt x="0" y="29980"/>
                  </a:lnTo>
                  <a:close/>
                </a:path>
              </a:pathLst>
            </a:custGeom>
            <a:solidFill>
              <a:schemeClr val="bg1">
                <a:alpha val="83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2400" b="1" dirty="0">
                  <a:solidFill>
                    <a:srgbClr val="FF0000"/>
                  </a:solidFill>
                </a:rPr>
                <a:t>narrow top consistent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22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State of the Art</a:t>
            </a:r>
            <a:endParaRPr lang="he-IL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87028" y="1252256"/>
            <a:ext cx="8229600" cy="611857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/>
              <a:t>Algorithms for winner determination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1247774" y="2555587"/>
            <a:ext cx="2496581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r>
              <a:rPr lang="en-US" sz="3200" dirty="0"/>
              <a:t>CC algorithms</a:t>
            </a:r>
            <a:endParaRPr lang="he-IL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801630" y="2555587"/>
            <a:ext cx="2909514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r>
              <a:rPr lang="en-US" sz="3200" dirty="0"/>
              <a:t>OWA algorithms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30538" y="3512854"/>
            <a:ext cx="1731051" cy="267765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err="1"/>
              <a:t>GreedyCC</a:t>
            </a:r>
            <a:endParaRPr lang="en-US" sz="2800" dirty="0"/>
          </a:p>
          <a:p>
            <a:r>
              <a:rPr lang="en-US" sz="2800" dirty="0" err="1"/>
              <a:t>BanzhafCC</a:t>
            </a:r>
            <a:endParaRPr lang="en-US" sz="2800" dirty="0"/>
          </a:p>
          <a:p>
            <a:r>
              <a:rPr lang="en-US" sz="2800" dirty="0"/>
              <a:t>PTAS</a:t>
            </a:r>
          </a:p>
          <a:p>
            <a:r>
              <a:rPr lang="en-US" sz="2800" dirty="0"/>
              <a:t>Clustering</a:t>
            </a:r>
          </a:p>
          <a:p>
            <a:r>
              <a:rPr lang="en-US" sz="2800" dirty="0"/>
              <a:t>SA</a:t>
            </a:r>
          </a:p>
          <a:p>
            <a:r>
              <a:rPr lang="en-US" sz="2800" dirty="0"/>
              <a:t>…</a:t>
            </a:r>
            <a:endParaRPr lang="he-IL" sz="2800" dirty="0"/>
          </a:p>
        </p:txBody>
      </p:sp>
      <p:sp>
        <p:nvSpPr>
          <p:cNvPr id="9" name="Rectangle 8"/>
          <p:cNvSpPr/>
          <p:nvPr/>
        </p:nvSpPr>
        <p:spPr>
          <a:xfrm>
            <a:off x="5561890" y="3231957"/>
            <a:ext cx="1388994" cy="314956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99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93223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  <p:bldP spid="9" grpId="0"/>
    </p:bldLst>
  </p:timing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Further Topics and Research Directions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487028" y="1276350"/>
            <a:ext cx="8229599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en-US" sz="2800" dirty="0"/>
              <a:t>Beyond winner determination</a:t>
            </a:r>
            <a:endParaRPr lang="he-IL" sz="2800" dirty="0"/>
          </a:p>
        </p:txBody>
      </p:sp>
      <p:grpSp>
        <p:nvGrpSpPr>
          <p:cNvPr id="30" name="Group 29"/>
          <p:cNvGrpSpPr/>
          <p:nvPr/>
        </p:nvGrpSpPr>
        <p:grpSpPr>
          <a:xfrm>
            <a:off x="3512515" y="2770334"/>
            <a:ext cx="2272040" cy="1627467"/>
            <a:chOff x="517629" y="4411826"/>
            <a:chExt cx="2272040" cy="1627467"/>
          </a:xfrm>
        </p:grpSpPr>
        <p:sp>
          <p:nvSpPr>
            <p:cNvPr id="7" name="TextBox 6"/>
            <p:cNvSpPr txBox="1"/>
            <p:nvPr/>
          </p:nvSpPr>
          <p:spPr>
            <a:xfrm rot="502509">
              <a:off x="949701" y="4411826"/>
              <a:ext cx="1260794" cy="52322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sz="2800" dirty="0"/>
                <a:t>Control</a:t>
              </a:r>
              <a:endParaRPr lang="he-IL" sz="2800" dirty="0"/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01982" y="5123522"/>
              <a:ext cx="374159" cy="6619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629" y="5116480"/>
              <a:ext cx="357804" cy="674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1486" y="5144297"/>
              <a:ext cx="314325" cy="628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2699" y="5154864"/>
              <a:ext cx="336970" cy="652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8781" y="5120909"/>
              <a:ext cx="363616" cy="680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6" name="Straight Connector 5"/>
            <p:cNvCxnSpPr/>
            <p:nvPr/>
          </p:nvCxnSpPr>
          <p:spPr>
            <a:xfrm flipH="1" flipV="1">
              <a:off x="1014016" y="5024076"/>
              <a:ext cx="485179" cy="1015217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1014016" y="5024076"/>
              <a:ext cx="398386" cy="1015217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>
            <a:off x="112841" y="2729578"/>
            <a:ext cx="3138891" cy="1694720"/>
            <a:chOff x="1257731" y="2522178"/>
            <a:chExt cx="3138891" cy="1694720"/>
          </a:xfrm>
        </p:grpSpPr>
        <p:sp>
          <p:nvSpPr>
            <p:cNvPr id="5" name="TextBox 4"/>
            <p:cNvSpPr txBox="1"/>
            <p:nvPr/>
          </p:nvSpPr>
          <p:spPr>
            <a:xfrm rot="20975521">
              <a:off x="1645163" y="2522178"/>
              <a:ext cx="2143407" cy="52322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sz="2800" dirty="0"/>
                <a:t>Manipulation</a:t>
              </a:r>
              <a:endParaRPr lang="he-IL" sz="2800" dirty="0"/>
            </a:p>
          </p:txBody>
        </p: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0945" y="3236668"/>
              <a:ext cx="374159" cy="6619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7731" y="3229626"/>
              <a:ext cx="357804" cy="674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8550" y="3257443"/>
              <a:ext cx="314325" cy="628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9886" y="3278643"/>
              <a:ext cx="336970" cy="652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pole tekstowe 59"/>
            <p:cNvSpPr txBox="1"/>
            <p:nvPr/>
          </p:nvSpPr>
          <p:spPr>
            <a:xfrm>
              <a:off x="1559077" y="3385902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400" dirty="0"/>
                <a:t>&gt;</a:t>
              </a:r>
            </a:p>
          </p:txBody>
        </p:sp>
        <p:sp>
          <p:nvSpPr>
            <p:cNvPr id="25" name="pole tekstowe 60"/>
            <p:cNvSpPr txBox="1"/>
            <p:nvPr/>
          </p:nvSpPr>
          <p:spPr>
            <a:xfrm>
              <a:off x="2104621" y="3376668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400" dirty="0"/>
                <a:t>&gt;</a:t>
              </a:r>
            </a:p>
          </p:txBody>
        </p:sp>
        <p:sp>
          <p:nvSpPr>
            <p:cNvPr id="26" name="pole tekstowe 61"/>
            <p:cNvSpPr txBox="1"/>
            <p:nvPr/>
          </p:nvSpPr>
          <p:spPr>
            <a:xfrm>
              <a:off x="2649333" y="3393551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400" dirty="0"/>
                <a:t>&gt;</a:t>
              </a:r>
            </a:p>
          </p:txBody>
        </p:sp>
        <p:sp>
          <p:nvSpPr>
            <p:cNvPr id="27" name="pole tekstowe 62"/>
            <p:cNvSpPr txBox="1"/>
            <p:nvPr/>
          </p:nvSpPr>
          <p:spPr>
            <a:xfrm>
              <a:off x="3209421" y="3393551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400" dirty="0"/>
                <a:t>&gt;</a:t>
              </a:r>
            </a:p>
          </p:txBody>
        </p:sp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0148" y="3234055"/>
              <a:ext cx="363616" cy="680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Rectangle 30"/>
            <p:cNvSpPr/>
            <p:nvPr/>
          </p:nvSpPr>
          <p:spPr>
            <a:xfrm>
              <a:off x="3715068" y="3016569"/>
              <a:ext cx="681554" cy="120032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72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?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6263909" y="2699594"/>
            <a:ext cx="2559125" cy="1813002"/>
            <a:chOff x="5415344" y="2273055"/>
            <a:chExt cx="2559125" cy="1813002"/>
          </a:xfrm>
        </p:grpSpPr>
        <p:sp>
          <p:nvSpPr>
            <p:cNvPr id="8" name="TextBox 7"/>
            <p:cNvSpPr txBox="1"/>
            <p:nvPr/>
          </p:nvSpPr>
          <p:spPr>
            <a:xfrm rot="21238100">
              <a:off x="5888920" y="2273055"/>
              <a:ext cx="1242776" cy="52322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sz="2800" dirty="0"/>
                <a:t>Bribery</a:t>
              </a:r>
              <a:endParaRPr lang="he-IL" sz="2800" dirty="0"/>
            </a:p>
          </p:txBody>
        </p:sp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8558" y="2988742"/>
              <a:ext cx="374159" cy="6619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5344" y="2981700"/>
              <a:ext cx="357804" cy="674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6163" y="3009517"/>
              <a:ext cx="314325" cy="628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7499" y="3030717"/>
              <a:ext cx="336970" cy="6528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pole tekstowe 59"/>
            <p:cNvSpPr txBox="1"/>
            <p:nvPr/>
          </p:nvSpPr>
          <p:spPr>
            <a:xfrm>
              <a:off x="5716690" y="3137976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400" dirty="0"/>
                <a:t>&gt;</a:t>
              </a:r>
            </a:p>
          </p:txBody>
        </p:sp>
        <p:sp>
          <p:nvSpPr>
            <p:cNvPr id="37" name="pole tekstowe 60"/>
            <p:cNvSpPr txBox="1"/>
            <p:nvPr/>
          </p:nvSpPr>
          <p:spPr>
            <a:xfrm>
              <a:off x="6262234" y="3128742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400" dirty="0"/>
                <a:t>&gt;</a:t>
              </a:r>
            </a:p>
          </p:txBody>
        </p:sp>
        <p:sp>
          <p:nvSpPr>
            <p:cNvPr id="38" name="pole tekstowe 61"/>
            <p:cNvSpPr txBox="1"/>
            <p:nvPr/>
          </p:nvSpPr>
          <p:spPr>
            <a:xfrm>
              <a:off x="6806946" y="3145625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400" dirty="0"/>
                <a:t>&gt;</a:t>
              </a:r>
            </a:p>
          </p:txBody>
        </p:sp>
        <p:sp>
          <p:nvSpPr>
            <p:cNvPr id="39" name="pole tekstowe 62"/>
            <p:cNvSpPr txBox="1"/>
            <p:nvPr/>
          </p:nvSpPr>
          <p:spPr>
            <a:xfrm>
              <a:off x="7367034" y="3145625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400" dirty="0"/>
                <a:t>&gt;</a:t>
              </a:r>
            </a:p>
          </p:txBody>
        </p:sp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7761" y="2986129"/>
              <a:ext cx="363616" cy="680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52" name="Curved Connector 51"/>
            <p:cNvCxnSpPr>
              <a:stCxn id="32" idx="2"/>
              <a:endCxn id="33" idx="2"/>
            </p:cNvCxnSpPr>
            <p:nvPr/>
          </p:nvCxnSpPr>
          <p:spPr>
            <a:xfrm rot="5400000">
              <a:off x="6412091" y="2832870"/>
              <a:ext cx="5702" cy="1641392"/>
            </a:xfrm>
            <a:prstGeom prst="curvedConnector3">
              <a:avLst>
                <a:gd name="adj1" fmla="val 4295580"/>
              </a:avLst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6154203" y="3716725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100$</a:t>
              </a:r>
            </a:p>
          </p:txBody>
        </p:sp>
      </p:grpSp>
      <p:cxnSp>
        <p:nvCxnSpPr>
          <p:cNvPr id="59" name="Straight Connector 58"/>
          <p:cNvCxnSpPr/>
          <p:nvPr/>
        </p:nvCxnSpPr>
        <p:spPr>
          <a:xfrm>
            <a:off x="3251732" y="2317898"/>
            <a:ext cx="5129" cy="24986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6003796" y="2366318"/>
            <a:ext cx="4459" cy="245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80975" y="5128028"/>
            <a:ext cx="8782050" cy="156966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A. D. </a:t>
            </a:r>
            <a:r>
              <a:rPr lang="en-US" sz="1600" dirty="0" err="1"/>
              <a:t>Procaccia</a:t>
            </a:r>
            <a:r>
              <a:rPr lang="en-US" sz="1600" dirty="0"/>
              <a:t>, J. S. </a:t>
            </a:r>
            <a:r>
              <a:rPr lang="en-US" sz="1600" dirty="0" err="1"/>
              <a:t>Rosenschein</a:t>
            </a:r>
            <a:r>
              <a:rPr lang="en-US" sz="1600" dirty="0"/>
              <a:t>, A. Zohar, Multi-Winner Elections: Complexity of Manipulation, Control and Winner-Determination, IJCAI 2007</a:t>
            </a:r>
          </a:p>
          <a:p>
            <a:r>
              <a:rPr lang="en-US" sz="1600" dirty="0"/>
              <a:t>R. </a:t>
            </a:r>
            <a:r>
              <a:rPr lang="pl-PL" sz="1600" dirty="0"/>
              <a:t>Bredereck, P</a:t>
            </a:r>
            <a:r>
              <a:rPr lang="en-US" sz="1600" dirty="0"/>
              <a:t>. </a:t>
            </a:r>
            <a:r>
              <a:rPr lang="pl-PL" sz="1600" dirty="0"/>
              <a:t>Faliszewski, R</a:t>
            </a:r>
            <a:r>
              <a:rPr lang="en-US" sz="1600" dirty="0"/>
              <a:t>. </a:t>
            </a:r>
            <a:r>
              <a:rPr lang="pl-PL" sz="1600" dirty="0"/>
              <a:t>Niedermeier, </a:t>
            </a:r>
            <a:r>
              <a:rPr lang="en-US" sz="1600" dirty="0"/>
              <a:t>N. </a:t>
            </a:r>
            <a:r>
              <a:rPr lang="pl-PL" sz="1600" dirty="0"/>
              <a:t>Talmon</a:t>
            </a:r>
            <a:r>
              <a:rPr lang="en-US" sz="1600" dirty="0"/>
              <a:t>,</a:t>
            </a:r>
            <a:r>
              <a:rPr lang="pl-PL" sz="1600" dirty="0"/>
              <a:t> Complexity of Shift Bribery in Committee Elections</a:t>
            </a:r>
            <a:r>
              <a:rPr lang="en-US" sz="1600" dirty="0"/>
              <a:t>,</a:t>
            </a:r>
            <a:r>
              <a:rPr lang="pl-PL" sz="1600" dirty="0"/>
              <a:t> AAAI 2016</a:t>
            </a:r>
            <a:endParaRPr lang="en-US" sz="1600" dirty="0"/>
          </a:p>
          <a:p>
            <a:r>
              <a:rPr lang="en-US" sz="1600" dirty="0"/>
              <a:t>P. </a:t>
            </a:r>
            <a:r>
              <a:rPr lang="en-US" sz="1600" dirty="0" err="1"/>
              <a:t>Faliszewski</a:t>
            </a:r>
            <a:r>
              <a:rPr lang="en-US" sz="1600" dirty="0"/>
              <a:t>, P. </a:t>
            </a:r>
            <a:r>
              <a:rPr lang="en-US" sz="1600" dirty="0" err="1"/>
              <a:t>Skowron</a:t>
            </a:r>
            <a:r>
              <a:rPr lang="en-US" sz="1600" dirty="0"/>
              <a:t>, N. </a:t>
            </a:r>
            <a:r>
              <a:rPr lang="en-US" sz="1600" dirty="0" err="1"/>
              <a:t>Talmon</a:t>
            </a:r>
            <a:r>
              <a:rPr lang="en-US" sz="1600" dirty="0"/>
              <a:t>, Bribery as a Measure of Candidate Success: Complexity Results for Approval-Based Multiwinner Rules, AAMAS 2017</a:t>
            </a:r>
            <a:endParaRPr lang="he-IL" sz="1600" dirty="0"/>
          </a:p>
        </p:txBody>
      </p:sp>
    </p:spTree>
    <p:extLst>
      <p:ext uri="{BB962C8B-B14F-4D97-AF65-F5344CB8AC3E}">
        <p14:creationId xmlns:p14="http://schemas.microsoft.com/office/powerpoint/2010/main" val="417080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Further Topics and Research Directions</a:t>
            </a:r>
            <a:endParaRPr lang="he-IL" dirty="0"/>
          </a:p>
        </p:txBody>
      </p:sp>
      <p:sp>
        <p:nvSpPr>
          <p:cNvPr id="12" name="TextBox 11"/>
          <p:cNvSpPr txBox="1"/>
          <p:nvPr/>
        </p:nvSpPr>
        <p:spPr>
          <a:xfrm rot="166428">
            <a:off x="6344554" y="2395806"/>
            <a:ext cx="2650726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Ranked committees</a:t>
            </a:r>
            <a:endParaRPr lang="he-IL" sz="2400" dirty="0"/>
          </a:p>
        </p:txBody>
      </p:sp>
      <p:grpSp>
        <p:nvGrpSpPr>
          <p:cNvPr id="6" name="Group 5"/>
          <p:cNvGrpSpPr/>
          <p:nvPr/>
        </p:nvGrpSpPr>
        <p:grpSpPr>
          <a:xfrm>
            <a:off x="148930" y="2269741"/>
            <a:ext cx="2881423" cy="2137594"/>
            <a:chOff x="786888" y="2418597"/>
            <a:chExt cx="2881423" cy="213759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888" y="2935391"/>
              <a:ext cx="2881423" cy="1620800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 rot="21414489">
              <a:off x="872198" y="2418597"/>
              <a:ext cx="2773388" cy="523220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sz="2800" dirty="0"/>
                <a:t>Cardinal elections</a:t>
              </a:r>
              <a:endParaRPr lang="he-IL" sz="2800" dirty="0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87028" y="1276350"/>
            <a:ext cx="8229599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en-US" sz="2800" dirty="0"/>
              <a:t>Different election models</a:t>
            </a:r>
            <a:endParaRPr lang="he-IL" sz="2800" dirty="0"/>
          </a:p>
        </p:txBody>
      </p:sp>
      <p:grpSp>
        <p:nvGrpSpPr>
          <p:cNvPr id="10" name="Group 9"/>
          <p:cNvGrpSpPr/>
          <p:nvPr/>
        </p:nvGrpSpPr>
        <p:grpSpPr>
          <a:xfrm>
            <a:off x="3097379" y="2331041"/>
            <a:ext cx="3053913" cy="2097560"/>
            <a:chOff x="5659828" y="2459362"/>
            <a:chExt cx="3053913" cy="2097560"/>
          </a:xfrm>
        </p:grpSpPr>
        <p:sp>
          <p:nvSpPr>
            <p:cNvPr id="3" name="TextBox 2"/>
            <p:cNvSpPr txBox="1"/>
            <p:nvPr/>
          </p:nvSpPr>
          <p:spPr>
            <a:xfrm rot="286333">
              <a:off x="5659828" y="2459362"/>
              <a:ext cx="3053913" cy="70788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ctr"/>
              <a:r>
                <a:rPr lang="en-US" sz="2000" dirty="0"/>
                <a:t>Committees with </a:t>
              </a:r>
            </a:p>
            <a:p>
              <a:pPr algn="ctr"/>
              <a:r>
                <a:rPr lang="en-US" sz="2000" dirty="0"/>
                <a:t>variable number of winners</a:t>
              </a:r>
              <a:endParaRPr lang="he-IL" sz="2000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4893" y="3204372"/>
              <a:ext cx="2381250" cy="1352550"/>
            </a:xfrm>
            <a:prstGeom prst="rect">
              <a:avLst/>
            </a:prstGeom>
          </p:spPr>
        </p:pic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767" y="2991349"/>
            <a:ext cx="2211572" cy="1479421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3049709" y="2296632"/>
            <a:ext cx="5129" cy="24986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6142021" y="2323786"/>
            <a:ext cx="4459" cy="24502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80975" y="5128028"/>
            <a:ext cx="8782050" cy="156966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600" dirty="0"/>
              <a:t>?</a:t>
            </a:r>
            <a:endParaRPr lang="he-IL" sz="1600" dirty="0"/>
          </a:p>
        </p:txBody>
      </p:sp>
    </p:spTree>
    <p:extLst>
      <p:ext uri="{BB962C8B-B14F-4D97-AF65-F5344CB8AC3E}">
        <p14:creationId xmlns:p14="http://schemas.microsoft.com/office/powerpoint/2010/main" val="109343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7" grpId="0" animBg="1"/>
    </p:bldLst>
  </p:timing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Further Topics and Research Directions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487028" y="1273525"/>
            <a:ext cx="82296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en-US" sz="2800" dirty="0"/>
              <a:t>Multiwinner voting and the world</a:t>
            </a:r>
            <a:endParaRPr lang="he-IL" sz="2800" dirty="0"/>
          </a:p>
        </p:txBody>
      </p:sp>
      <p:sp>
        <p:nvSpPr>
          <p:cNvPr id="3" name="TextBox 2"/>
          <p:cNvSpPr txBox="1"/>
          <p:nvPr/>
        </p:nvSpPr>
        <p:spPr>
          <a:xfrm rot="21314154">
            <a:off x="6320238" y="2200670"/>
            <a:ext cx="2474588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00" dirty="0"/>
              <a:t>Scheduling and voting</a:t>
            </a:r>
            <a:endParaRPr lang="he-IL" sz="2000" dirty="0"/>
          </a:p>
        </p:txBody>
      </p:sp>
      <p:sp>
        <p:nvSpPr>
          <p:cNvPr id="12" name="TextBox 11"/>
          <p:cNvSpPr txBox="1"/>
          <p:nvPr/>
        </p:nvSpPr>
        <p:spPr>
          <a:xfrm rot="166428">
            <a:off x="3517979" y="2176495"/>
            <a:ext cx="2684774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Democratic budgets</a:t>
            </a:r>
            <a:endParaRPr lang="he-IL" sz="2400" dirty="0"/>
          </a:p>
        </p:txBody>
      </p:sp>
      <p:sp>
        <p:nvSpPr>
          <p:cNvPr id="13" name="TextBox 12"/>
          <p:cNvSpPr txBox="1"/>
          <p:nvPr/>
        </p:nvSpPr>
        <p:spPr>
          <a:xfrm rot="21414489">
            <a:off x="211398" y="2238740"/>
            <a:ext cx="3286925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Voting in social networks</a:t>
            </a:r>
            <a:endParaRPr lang="he-IL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96" y="2788713"/>
            <a:ext cx="2805665" cy="21042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212" y="2726502"/>
            <a:ext cx="2238739" cy="22286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090" y="2726502"/>
            <a:ext cx="2864883" cy="1907890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 flipH="1">
            <a:off x="3423684" y="2254101"/>
            <a:ext cx="51330" cy="2638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6212351" y="2355685"/>
            <a:ext cx="19194" cy="25372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80975" y="4957903"/>
            <a:ext cx="8782050" cy="1815882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A. Igarashi, E. </a:t>
            </a:r>
            <a:r>
              <a:rPr lang="en-US" sz="1600" dirty="0" err="1"/>
              <a:t>Elkind</a:t>
            </a:r>
            <a:r>
              <a:rPr lang="en-US" sz="1600" dirty="0"/>
              <a:t>, R. </a:t>
            </a:r>
            <a:r>
              <a:rPr lang="en-US" sz="1600" dirty="0" err="1"/>
              <a:t>Bredereck</a:t>
            </a:r>
            <a:r>
              <a:rPr lang="en-US" sz="1600" dirty="0"/>
              <a:t>, On Parameterized Complexity of Group Activity Selection Problems on Social Networks, AAMAS 2017</a:t>
            </a:r>
          </a:p>
          <a:p>
            <a:r>
              <a:rPr lang="en-US" sz="1600" dirty="0"/>
              <a:t>N. </a:t>
            </a:r>
            <a:r>
              <a:rPr lang="en-US" sz="1600" dirty="0" err="1"/>
              <a:t>Talmon</a:t>
            </a:r>
            <a:r>
              <a:rPr lang="en-US" sz="1600" dirty="0"/>
              <a:t>, Structured Proportional Representation, AAMAS 2017</a:t>
            </a:r>
          </a:p>
          <a:p>
            <a:r>
              <a:rPr lang="en-US" sz="1600" dirty="0"/>
              <a:t>G. </a:t>
            </a:r>
            <a:r>
              <a:rPr lang="en-US" sz="1600" dirty="0" err="1"/>
              <a:t>Benade</a:t>
            </a:r>
            <a:r>
              <a:rPr lang="en-US" sz="1600" dirty="0"/>
              <a:t>, S. </a:t>
            </a:r>
            <a:r>
              <a:rPr lang="en-US" sz="1600" dirty="0" err="1"/>
              <a:t>Nath</a:t>
            </a:r>
            <a:r>
              <a:rPr lang="en-US" sz="1600" dirty="0"/>
              <a:t>, A. D. </a:t>
            </a:r>
            <a:r>
              <a:rPr lang="en-US" sz="1600" dirty="0" err="1"/>
              <a:t>Procaccia</a:t>
            </a:r>
            <a:r>
              <a:rPr lang="en-US" sz="1600" dirty="0"/>
              <a:t>, N. Shah, Preference Elicitation For Participatory Budgeting, AAAI 2017</a:t>
            </a:r>
          </a:p>
          <a:p>
            <a:r>
              <a:rPr lang="en-US" sz="1600" dirty="0"/>
              <a:t>R. </a:t>
            </a:r>
            <a:r>
              <a:rPr lang="en-US" sz="1600" dirty="0" err="1"/>
              <a:t>Bredereck</a:t>
            </a:r>
            <a:r>
              <a:rPr lang="en-US" sz="1600" dirty="0"/>
              <a:t>, J. Chen, R. </a:t>
            </a:r>
            <a:r>
              <a:rPr lang="en-US" sz="1600" dirty="0" err="1"/>
              <a:t>Niedermeier</a:t>
            </a:r>
            <a:r>
              <a:rPr lang="en-US" sz="1600" dirty="0"/>
              <a:t>, S. Obraztsova, N. </a:t>
            </a:r>
            <a:r>
              <a:rPr lang="en-US" sz="1600" dirty="0" err="1"/>
              <a:t>Talmon</a:t>
            </a:r>
            <a:r>
              <a:rPr lang="en-US" sz="1600" dirty="0"/>
              <a:t>, Teams in Online Scheduling Polls: Game-Theoretic Aspects, AAAI 2017</a:t>
            </a:r>
          </a:p>
        </p:txBody>
      </p:sp>
    </p:spTree>
    <p:extLst>
      <p:ext uri="{BB962C8B-B14F-4D97-AF65-F5344CB8AC3E}">
        <p14:creationId xmlns:p14="http://schemas.microsoft.com/office/powerpoint/2010/main" val="245390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3" grpId="0"/>
      <p:bldP spid="17" grpId="0" animBg="1"/>
    </p:bldLst>
  </p:timing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29" y="1465354"/>
            <a:ext cx="1808071" cy="15420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Take-</a:t>
            </a:r>
            <a:r>
              <a:rPr lang="pl-PL" dirty="0"/>
              <a:t>H</a:t>
            </a:r>
            <a:r>
              <a:rPr lang="en-US" dirty="0"/>
              <a:t>om</a:t>
            </a:r>
            <a:r>
              <a:rPr lang="pl-PL" dirty="0"/>
              <a:t>e</a:t>
            </a:r>
            <a:r>
              <a:rPr lang="en-US" dirty="0"/>
              <a:t> Message</a:t>
            </a:r>
            <a:endParaRPr lang="he-IL" dirty="0"/>
          </a:p>
        </p:txBody>
      </p:sp>
      <p:sp>
        <p:nvSpPr>
          <p:cNvPr id="6" name="TextBox 5"/>
          <p:cNvSpPr txBox="1"/>
          <p:nvPr/>
        </p:nvSpPr>
        <p:spPr>
          <a:xfrm>
            <a:off x="1598188" y="3894005"/>
            <a:ext cx="6341801" cy="9233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5400" dirty="0" err="1">
                <a:solidFill>
                  <a:srgbClr val="FF0000"/>
                </a:solidFill>
              </a:rPr>
              <a:t>Multiwinner</a:t>
            </a:r>
            <a:r>
              <a:rPr lang="en-US" sz="5400" dirty="0">
                <a:solidFill>
                  <a:srgbClr val="FF0000"/>
                </a:solidFill>
              </a:rPr>
              <a:t> Elections</a:t>
            </a:r>
            <a:endParaRPr lang="he-IL" sz="5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3136307"/>
            <a:ext cx="18473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he-IL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489" y="287534"/>
            <a:ext cx="1770239" cy="218158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160217">
            <a:off x="5856068" y="2994595"/>
            <a:ext cx="2201115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2800" dirty="0"/>
              <a:t>New sub-field</a:t>
            </a:r>
            <a:endParaRPr lang="he-IL" sz="2800" dirty="0"/>
          </a:p>
        </p:txBody>
      </p:sp>
      <p:sp>
        <p:nvSpPr>
          <p:cNvPr id="11" name="Rectangle 10"/>
          <p:cNvSpPr/>
          <p:nvPr/>
        </p:nvSpPr>
        <p:spPr>
          <a:xfrm rot="21197604">
            <a:off x="668842" y="3212390"/>
            <a:ext cx="2842317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2800" dirty="0"/>
              <a:t>Many applications</a:t>
            </a:r>
            <a:endParaRPr lang="he-IL" sz="28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446" y="1221725"/>
            <a:ext cx="1699586" cy="169958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 rot="21197604">
            <a:off x="3189550" y="5764093"/>
            <a:ext cx="2824556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2800" dirty="0"/>
              <a:t>Nice Mathematics</a:t>
            </a:r>
            <a:endParaRPr lang="he-IL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456" y="5382392"/>
            <a:ext cx="1024338" cy="102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61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5" grpId="0" animBg="1"/>
    </p:bldLst>
  </p:timing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14563"/>
            <a:ext cx="8229600" cy="3911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77391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9050">
          <a:solidFill>
            <a:schemeClr val="tx1"/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10667</TotalTime>
  <Words>20383</Words>
  <Application>Microsoft Office PowerPoint</Application>
  <PresentationFormat>On-screen Show (4:3)</PresentationFormat>
  <Paragraphs>4845</Paragraphs>
  <Slides>264</Slides>
  <Notes>90</Notes>
  <HiddenSlides>8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264</vt:i4>
      </vt:variant>
    </vt:vector>
  </HeadingPairs>
  <TitlesOfParts>
    <vt:vector size="272" baseType="lpstr">
      <vt:lpstr>Arial</vt:lpstr>
      <vt:lpstr>Calibri</vt:lpstr>
      <vt:lpstr>Cambria Math</vt:lpstr>
      <vt:lpstr>Open Sans</vt:lpstr>
      <vt:lpstr>Symbol</vt:lpstr>
      <vt:lpstr>Times New Roman</vt:lpstr>
      <vt:lpstr>Wingdings</vt:lpstr>
      <vt:lpstr>Motyw pakietu Office</vt:lpstr>
      <vt:lpstr>Multiwinner Elections Applications, Axioms, and Algorithms (tutorial)</vt:lpstr>
      <vt:lpstr>Multiwinner Elections Applications, Axioms, and Algorithms (tutorial)</vt:lpstr>
      <vt:lpstr>PowerPoint Presentation</vt:lpstr>
      <vt:lpstr>PowerPoint Presentation</vt:lpstr>
      <vt:lpstr>PowerPoint Presentation</vt:lpstr>
      <vt:lpstr>Election Model</vt:lpstr>
      <vt:lpstr>Election Model</vt:lpstr>
      <vt:lpstr>Election Model</vt:lpstr>
      <vt:lpstr>Election Model</vt:lpstr>
      <vt:lpstr>Election Model</vt:lpstr>
      <vt:lpstr>Election Model</vt:lpstr>
      <vt:lpstr>Election Model</vt:lpstr>
      <vt:lpstr>Election Model</vt:lpstr>
      <vt:lpstr>Election Model</vt:lpstr>
      <vt:lpstr>Election Model</vt:lpstr>
      <vt:lpstr>What Are We After?</vt:lpstr>
      <vt:lpstr>What Are We After?</vt:lpstr>
      <vt:lpstr>What Are We After?</vt:lpstr>
      <vt:lpstr>PowerPoint Presentation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Committee Monotonicity</vt:lpstr>
      <vt:lpstr>Excellence: Committee Monotonicity</vt:lpstr>
      <vt:lpstr>Excellence: Committee Monotonicity</vt:lpstr>
      <vt:lpstr>Excellence: Committee Monotonicity</vt:lpstr>
      <vt:lpstr>Excellence: Committee Monotonicity</vt:lpstr>
      <vt:lpstr>Excellence: Committee Monotonicity</vt:lpstr>
      <vt:lpstr>Excellence: Committee Monotonicity</vt:lpstr>
      <vt:lpstr>Excellence: Committee Monotonicity</vt:lpstr>
      <vt:lpstr>Excellence: Committee Monotonicity</vt:lpstr>
      <vt:lpstr>Excellence: Committee Monotonicity</vt:lpstr>
      <vt:lpstr>Excellence: Committee Monotonicity</vt:lpstr>
      <vt:lpstr>Excellence: Main Idea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PowerPoint Presentation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PowerPoint Presentation</vt:lpstr>
      <vt:lpstr>PowerPoint Presentation</vt:lpstr>
      <vt:lpstr>PowerPoint Presentation</vt:lpstr>
      <vt:lpstr>Single-Winner Scoring Rules</vt:lpstr>
      <vt:lpstr>Single-Winner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PowerPoint Presentation</vt:lpstr>
      <vt:lpstr>What Are We After?</vt:lpstr>
      <vt:lpstr>Which movies to put on a plane?</vt:lpstr>
      <vt:lpstr>Which movies to put on a plane?</vt:lpstr>
      <vt:lpstr>Which movies to put on a plane?</vt:lpstr>
      <vt:lpstr>Which movies to put on a plane?</vt:lpstr>
      <vt:lpstr>Which movies to put on a plane?</vt:lpstr>
      <vt:lpstr>Chamberlin-Courant</vt:lpstr>
      <vt:lpstr>Chamberlin-Courant</vt:lpstr>
      <vt:lpstr>Chamberlin-Courant</vt:lpstr>
      <vt:lpstr>Chamberlin-Courant</vt:lpstr>
      <vt:lpstr>Chamberlin-Courant</vt:lpstr>
      <vt:lpstr>Chamberlin-Courant</vt:lpstr>
      <vt:lpstr>Chamberlin-Courant</vt:lpstr>
      <vt:lpstr>Diversity (Intuition)</vt:lpstr>
      <vt:lpstr>2D Histograms (Uniform Disc)</vt:lpstr>
      <vt:lpstr>Histograms (One Gaussian)</vt:lpstr>
      <vt:lpstr>Histograms (Four Gaussians)</vt:lpstr>
      <vt:lpstr>Applications Requiring Diversity/Coverage</vt:lpstr>
      <vt:lpstr>Axioms for Diversity</vt:lpstr>
      <vt:lpstr>Axioms for Diversity: Narrow Top</vt:lpstr>
      <vt:lpstr>Axioms for Diversity: Narrow Top</vt:lpstr>
      <vt:lpstr>Axiom: Noncrossing monotonicity</vt:lpstr>
      <vt:lpstr>Axiom: Noncrossing monotonicity</vt:lpstr>
      <vt:lpstr>Axiom: Noncrossing monotonicity</vt:lpstr>
      <vt:lpstr>Axiom: Noncrossing monotonicity</vt:lpstr>
      <vt:lpstr>Axiom: Top-member monotonicity</vt:lpstr>
      <vt:lpstr>Axiom: Top-member monotonicity</vt:lpstr>
      <vt:lpstr>Axiom: Top-member monotonicity</vt:lpstr>
      <vt:lpstr>Axiom: Top-member monotonicity</vt:lpstr>
      <vt:lpstr>Axioms: Narrow Top + Top Member Monotonicity</vt:lpstr>
      <vt:lpstr>Axioms: Narrow Top + Top Member Monotonicity</vt:lpstr>
      <vt:lpstr>Computing Chamberlin—Courant</vt:lpstr>
      <vt:lpstr>Computing Approval-CC</vt:lpstr>
      <vt:lpstr>                 Computing CC</vt:lpstr>
      <vt:lpstr>Computing CC: Using General Solvers</vt:lpstr>
      <vt:lpstr>Computing CC: Considering Parameters</vt:lpstr>
      <vt:lpstr>Computing CC: Restricted Domains</vt:lpstr>
      <vt:lpstr>Computing CC: Restricted Domains</vt:lpstr>
      <vt:lpstr>Computing CC: Restricted Domains</vt:lpstr>
      <vt:lpstr>Computing CC: Restricted Domains</vt:lpstr>
      <vt:lpstr>Computing CC: Restricted Domains</vt:lpstr>
      <vt:lpstr>Computing CC: Restricted Domains</vt:lpstr>
      <vt:lpstr>Computing CC: Restricted Domains</vt:lpstr>
      <vt:lpstr>Computing CC: Restricted Domains</vt:lpstr>
      <vt:lpstr>Computing CC: Restricted Domains</vt:lpstr>
      <vt:lpstr>Computing CC: DP for Single-Crossing</vt:lpstr>
      <vt:lpstr>Computing CC: DP for Single-Crossing</vt:lpstr>
      <vt:lpstr>Computing CC: DP for Single-Crossing</vt:lpstr>
      <vt:lpstr>Computing CC: DP for Single-Crossing</vt:lpstr>
      <vt:lpstr>Computing CC: DP for Single-Crossing</vt:lpstr>
      <vt:lpstr>Computing CC: DP for Single-Crossing</vt:lpstr>
      <vt:lpstr>Restricted Domains</vt:lpstr>
      <vt:lpstr>Restricted Domains</vt:lpstr>
      <vt:lpstr>Trees and Cycles</vt:lpstr>
      <vt:lpstr>Approximating β-CC</vt:lpstr>
      <vt:lpstr>Greedy CC</vt:lpstr>
      <vt:lpstr>Greedy CC</vt:lpstr>
      <vt:lpstr>PowerPoint Presentation</vt:lpstr>
      <vt:lpstr>Algorithm P</vt:lpstr>
      <vt:lpstr>1-Best: PTAS (Borda Utilities)</vt:lpstr>
      <vt:lpstr>1-Best: PTAS (Borda Utilities)</vt:lpstr>
      <vt:lpstr>1-Best: PTAS (Borda Utilities)</vt:lpstr>
      <vt:lpstr>PowerPoint Presentation</vt:lpstr>
      <vt:lpstr>RangingCC</vt:lpstr>
      <vt:lpstr>PowerPoint Presentation</vt:lpstr>
      <vt:lpstr>Banzhaf CC</vt:lpstr>
      <vt:lpstr>Simulated Annealing Heuristic for CC</vt:lpstr>
      <vt:lpstr>Computing CC: Other Ideas/Heuristics</vt:lpstr>
      <vt:lpstr>Clustering Heuristic for Borda-CC</vt:lpstr>
      <vt:lpstr>Clustering Heuristic for Borda-CC</vt:lpstr>
      <vt:lpstr>Clustering Heuristic for Borda-CC</vt:lpstr>
      <vt:lpstr>Clustering Heuristic for Borda-CC</vt:lpstr>
      <vt:lpstr>Further Algorithm Engineering</vt:lpstr>
      <vt:lpstr>Diversity/Coverage Summary</vt:lpstr>
      <vt:lpstr>Voting and Facility Location</vt:lpstr>
      <vt:lpstr>CC and Genetic Algorithms</vt:lpstr>
      <vt:lpstr>PowerPoint Presentation</vt:lpstr>
      <vt:lpstr>What Are We After?</vt:lpstr>
      <vt:lpstr>Traditional Approaches to Electing a Parliament</vt:lpstr>
      <vt:lpstr>Traditional Approaches to Electing a Parliament</vt:lpstr>
      <vt:lpstr>Traditional Approaches to Electing a Parliament</vt:lpstr>
      <vt:lpstr>Traditional Approaches to Electing a Parliament</vt:lpstr>
      <vt:lpstr>Proportionality in Approval-Based Model</vt:lpstr>
      <vt:lpstr>Proportionality in Approval-Based Model</vt:lpstr>
      <vt:lpstr>Proportionality in Approval-Based Model</vt:lpstr>
      <vt:lpstr>Proportionality in Approval-Based Model</vt:lpstr>
      <vt:lpstr>Proportionality in Approval-Based Model</vt:lpstr>
      <vt:lpstr>Recall the definition of PAV</vt:lpstr>
      <vt:lpstr>Recall the definition of PAV</vt:lpstr>
      <vt:lpstr>Recall the definition of PAV</vt:lpstr>
      <vt:lpstr>Recall the definition of PAV</vt:lpstr>
      <vt:lpstr>Proportionality in Approval-Based Model</vt:lpstr>
      <vt:lpstr>Proportionality in Approval-Based Model</vt:lpstr>
      <vt:lpstr>Phragmén’s Rule: the Sequential Variant</vt:lpstr>
      <vt:lpstr>Phragmén’s Rule: the Sequential Variant</vt:lpstr>
      <vt:lpstr>Phragmén’s Rule: the Sequential Variant</vt:lpstr>
      <vt:lpstr>Phragmén’s Rule: the Sequential Variant</vt:lpstr>
      <vt:lpstr>Phragmén’s Rule: the Sequential Variant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Relation between Multiwinner Rules and Apportionment Methods</vt:lpstr>
      <vt:lpstr>D’Hondt method of apportionment: Example</vt:lpstr>
      <vt:lpstr>D’Hondt method of apportionment: Example</vt:lpstr>
      <vt:lpstr>D’Hondt method of apportionment: Example</vt:lpstr>
      <vt:lpstr>D’Hondt method of apportionment: Example</vt:lpstr>
      <vt:lpstr>D’Hondt method of apportionment: Example</vt:lpstr>
      <vt:lpstr>D’Hondt method of apportionment: Example</vt:lpstr>
      <vt:lpstr>D’Hondt method of apportionment: Example</vt:lpstr>
      <vt:lpstr>D’Hondt method of apportionment: Example</vt:lpstr>
      <vt:lpstr>D’Hondt method of apportionment: Example</vt:lpstr>
      <vt:lpstr>D’Hondt method of apportionment: Example</vt:lpstr>
      <vt:lpstr>D’Hondt method of apportionment: Example</vt:lpstr>
      <vt:lpstr>D’Hondt method of apportionment: Example</vt:lpstr>
      <vt:lpstr>D’Hondt method of apportionment: Example</vt:lpstr>
      <vt:lpstr>Relation between Multiwinner Rules and Apportionment Methods</vt:lpstr>
      <vt:lpstr>Sainte-Laguë method of apportionment: Example</vt:lpstr>
      <vt:lpstr>Relation between Multiwinner Rules and Apportionment Methods</vt:lpstr>
      <vt:lpstr>Hamilton method of apportionment: Example</vt:lpstr>
      <vt:lpstr>PAV for 2-Euclidean Preferences</vt:lpstr>
      <vt:lpstr>Ordinal Preferences and Proportionality</vt:lpstr>
      <vt:lpstr>SNTV</vt:lpstr>
      <vt:lpstr>SNTV for 2-Euclidean Preferences</vt:lpstr>
      <vt:lpstr>Dummett’s Proportionality and STV</vt:lpstr>
      <vt:lpstr>Recall the definition of STV</vt:lpstr>
      <vt:lpstr>Recall the definition of STV</vt:lpstr>
      <vt:lpstr>Recall the definition of STV</vt:lpstr>
      <vt:lpstr>Recall the definition of STV</vt:lpstr>
      <vt:lpstr>Recall the definition of STV</vt:lpstr>
      <vt:lpstr>Recall the definition of STV</vt:lpstr>
      <vt:lpstr>Recall the definition of STV</vt:lpstr>
      <vt:lpstr>STV for 2-Euclidean Preferences</vt:lpstr>
      <vt:lpstr>Drawbacks of STV</vt:lpstr>
      <vt:lpstr>Drawbacks of STV</vt:lpstr>
      <vt:lpstr>Solid Coalitions Property and the Monroe rule</vt:lpstr>
      <vt:lpstr>The Monroe rule</vt:lpstr>
      <vt:lpstr>The Monroe rule</vt:lpstr>
      <vt:lpstr>The Monroe rule</vt:lpstr>
      <vt:lpstr>The Monroe rule</vt:lpstr>
      <vt:lpstr>The Greedy Monroe rule</vt:lpstr>
      <vt:lpstr>The Greedy Monroe rule</vt:lpstr>
      <vt:lpstr>How Good is the Greedy Monroe Rule?</vt:lpstr>
      <vt:lpstr>How Good is the Greedy Monroe Rule?</vt:lpstr>
      <vt:lpstr>How Good is the Greedy Monroe Rule?</vt:lpstr>
      <vt:lpstr>Okay, but is it really a good result?</vt:lpstr>
      <vt:lpstr>Monroe for 2-Euclidean Preferences</vt:lpstr>
      <vt:lpstr>Further Topics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State of the Art</vt:lpstr>
      <vt:lpstr>State of the Art</vt:lpstr>
      <vt:lpstr>State of the Art</vt:lpstr>
      <vt:lpstr>Further Topics and Research Directions</vt:lpstr>
      <vt:lpstr>Further Topics and Research Directions</vt:lpstr>
      <vt:lpstr>Further Topics and Research Directions</vt:lpstr>
      <vt:lpstr>Take-Home Message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Swap-Distance Geometry of Voting Rules</dc:title>
  <dc:creator>faliszew</dc:creator>
  <cp:lastModifiedBy>Nimrod Talmon</cp:lastModifiedBy>
  <cp:revision>444</cp:revision>
  <dcterms:created xsi:type="dcterms:W3CDTF">2013-04-10T14:38:31Z</dcterms:created>
  <dcterms:modified xsi:type="dcterms:W3CDTF">2017-04-29T10:05:59Z</dcterms:modified>
</cp:coreProperties>
</file>